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69"/>
  </p:notesMasterIdLst>
  <p:sldIdLst>
    <p:sldId id="257" r:id="rId4"/>
    <p:sldId id="394" r:id="rId5"/>
    <p:sldId id="929" r:id="rId6"/>
    <p:sldId id="470" r:id="rId7"/>
    <p:sldId id="1079" r:id="rId8"/>
    <p:sldId id="1080" r:id="rId9"/>
    <p:sldId id="1011" r:id="rId10"/>
    <p:sldId id="1012" r:id="rId11"/>
    <p:sldId id="1014" r:id="rId12"/>
    <p:sldId id="1015" r:id="rId13"/>
    <p:sldId id="1016" r:id="rId14"/>
    <p:sldId id="1017" r:id="rId15"/>
    <p:sldId id="1018" r:id="rId16"/>
    <p:sldId id="1019" r:id="rId17"/>
    <p:sldId id="1020" r:id="rId18"/>
    <p:sldId id="1021" r:id="rId19"/>
    <p:sldId id="1022" r:id="rId20"/>
    <p:sldId id="1023" r:id="rId21"/>
    <p:sldId id="1024" r:id="rId22"/>
    <p:sldId id="1025" r:id="rId23"/>
    <p:sldId id="1026" r:id="rId24"/>
    <p:sldId id="1027" r:id="rId25"/>
    <p:sldId id="1028" r:id="rId26"/>
    <p:sldId id="1029" r:id="rId27"/>
    <p:sldId id="1030" r:id="rId28"/>
    <p:sldId id="1031" r:id="rId29"/>
    <p:sldId id="1032" r:id="rId30"/>
    <p:sldId id="1033" r:id="rId31"/>
    <p:sldId id="1034" r:id="rId32"/>
    <p:sldId id="1035" r:id="rId33"/>
    <p:sldId id="1036" r:id="rId34"/>
    <p:sldId id="1037" r:id="rId35"/>
    <p:sldId id="1038" r:id="rId36"/>
    <p:sldId id="1040" r:id="rId37"/>
    <p:sldId id="1041" r:id="rId38"/>
    <p:sldId id="1042" r:id="rId39"/>
    <p:sldId id="1043" r:id="rId40"/>
    <p:sldId id="1044" r:id="rId41"/>
    <p:sldId id="1045" r:id="rId42"/>
    <p:sldId id="1046" r:id="rId43"/>
    <p:sldId id="1047" r:id="rId44"/>
    <p:sldId id="1055" r:id="rId45"/>
    <p:sldId id="1056" r:id="rId46"/>
    <p:sldId id="1057" r:id="rId47"/>
    <p:sldId id="1058" r:id="rId48"/>
    <p:sldId id="1059" r:id="rId49"/>
    <p:sldId id="1060" r:id="rId50"/>
    <p:sldId id="1061" r:id="rId51"/>
    <p:sldId id="1062" r:id="rId52"/>
    <p:sldId id="1048" r:id="rId53"/>
    <p:sldId id="1049" r:id="rId54"/>
    <p:sldId id="1050" r:id="rId55"/>
    <p:sldId id="1052" r:id="rId56"/>
    <p:sldId id="1053" r:id="rId57"/>
    <p:sldId id="1065" r:id="rId58"/>
    <p:sldId id="1066" r:id="rId59"/>
    <p:sldId id="1067" r:id="rId60"/>
    <p:sldId id="1068" r:id="rId61"/>
    <p:sldId id="1069" r:id="rId62"/>
    <p:sldId id="1070" r:id="rId63"/>
    <p:sldId id="1071" r:id="rId64"/>
    <p:sldId id="1072" r:id="rId65"/>
    <p:sldId id="1073" r:id="rId66"/>
    <p:sldId id="1074" r:id="rId67"/>
    <p:sldId id="1075" r:id="rId6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4D20"/>
    <a:srgbClr val="FEE8E2"/>
    <a:srgbClr val="FCCDC0"/>
    <a:srgbClr val="C2CFFA"/>
    <a:srgbClr val="E0E7FC"/>
    <a:srgbClr val="C3D2FD"/>
    <a:srgbClr val="DDF4FF"/>
    <a:srgbClr val="B9E8FF"/>
    <a:srgbClr val="0093DD"/>
    <a:srgbClr val="C1E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4660"/>
  </p:normalViewPr>
  <p:slideViewPr>
    <p:cSldViewPr snapToGrid="0">
      <p:cViewPr>
        <p:scale>
          <a:sx n="66" d="100"/>
          <a:sy n="66" d="100"/>
        </p:scale>
        <p:origin x="-858" y="-90"/>
      </p:cViewPr>
      <p:guideLst>
        <p:guide orient="horz" pos="2180"/>
        <p:guide pos="38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4.xml"/><Relationship Id="rId69" Type="http://schemas.openxmlformats.org/officeDocument/2006/relationships/notesMaster" Target="notesMasters/notesMaster1.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7A815-A58A-4CE3-BAD8-1E59105D56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82FCE-6F34-4048-91E8-966305B4C64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标题 1"/>
          <p:cNvSpPr>
            <a:spLocks noGrp="1"/>
          </p:cNvSpPr>
          <p:nvPr>
            <p:ph type="title"/>
          </p:nvPr>
        </p:nvSpPr>
        <p:spPr>
          <a:xfrm>
            <a:off x="609600" y="615610"/>
            <a:ext cx="10972800" cy="578413"/>
          </a:xfrm>
        </p:spPr>
        <p:txBody>
          <a:bodyPr/>
          <a:lstStyle/>
          <a:p>
            <a:r>
              <a:rPr lang="zh-CN" altLang="en-US" smtClean="0"/>
              <a:t>单击此处编辑母版标题样式</a:t>
            </a:r>
            <a:endParaRPr lang="zh-CN" altLang="en-US"/>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3935802-9929-463A-A1A3-720BB9D90744}"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EA9FDA6-B21B-4C7D-810F-C39D65219465}" type="slidenum">
              <a:rPr lang="zh-CN" altLang="en-US" smtClean="0"/>
            </a:fld>
            <a:endParaRPr lang="zh-CN" altLang="en-US"/>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3" Type="http://schemas.openxmlformats.org/officeDocument/2006/relationships/theme" Target="../theme/theme2.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任意多边形 6"/>
          <p:cNvSpPr/>
          <p:nvPr userDrawn="1"/>
        </p:nvSpPr>
        <p:spPr>
          <a:xfrm>
            <a:off x="-2001" y="1"/>
            <a:ext cx="2318568" cy="2303427"/>
          </a:xfrm>
          <a:custGeom>
            <a:avLst/>
            <a:gdLst>
              <a:gd name="connsiteX0" fmla="*/ 0 w 2318568"/>
              <a:gd name="connsiteY0" fmla="*/ 0 h 2303427"/>
              <a:gd name="connsiteX1" fmla="*/ 2318568 w 2318568"/>
              <a:gd name="connsiteY1" fmla="*/ 0 h 2303427"/>
              <a:gd name="connsiteX2" fmla="*/ 2307398 w 2318568"/>
              <a:gd name="connsiteY2" fmla="*/ 221196 h 2303427"/>
              <a:gd name="connsiteX3" fmla="*/ 0 w 2318568"/>
              <a:gd name="connsiteY3" fmla="*/ 2303427 h 2303427"/>
              <a:gd name="connsiteX4" fmla="*/ 0 w 2318568"/>
              <a:gd name="connsiteY4" fmla="*/ 0 h 230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568" h="2303427">
                <a:moveTo>
                  <a:pt x="0" y="0"/>
                </a:moveTo>
                <a:lnTo>
                  <a:pt x="2318568" y="0"/>
                </a:lnTo>
                <a:lnTo>
                  <a:pt x="2307398" y="221196"/>
                </a:lnTo>
                <a:cubicBezTo>
                  <a:pt x="2188623" y="1390754"/>
                  <a:pt x="1200895" y="2303427"/>
                  <a:pt x="0" y="2303427"/>
                </a:cubicBezTo>
                <a:lnTo>
                  <a:pt x="0" y="0"/>
                </a:lnTo>
                <a:close/>
              </a:path>
            </a:pathLst>
          </a:cu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398" y="3375025"/>
            <a:ext cx="11225103" cy="6246105"/>
          </a:xfrm>
          <a:prstGeom prst="rect">
            <a:avLst/>
          </a:prstGeom>
        </p:spPr>
      </p:pic>
      <p:cxnSp>
        <p:nvCxnSpPr>
          <p:cNvPr id="12" name="直接连接符 11"/>
          <p:cNvCxnSpPr/>
          <p:nvPr userDrawn="1"/>
        </p:nvCxnSpPr>
        <p:spPr>
          <a:xfrm>
            <a:off x="2111975" y="2553032"/>
            <a:ext cx="8483600" cy="0"/>
          </a:xfrm>
          <a:prstGeom prst="line">
            <a:avLst/>
          </a:prstGeom>
          <a:ln w="101600" cmpd="thickThin">
            <a:solidFill>
              <a:srgbClr val="0093DD"/>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灯片编号占位符 5"/>
          <p:cNvSpPr>
            <a:spLocks noGrp="1"/>
          </p:cNvSpPr>
          <p:nvPr>
            <p:ph type="sldNum" sz="quarter" idx="4"/>
          </p:nvPr>
        </p:nvSpPr>
        <p:spPr>
          <a:xfrm>
            <a:off x="11087100" y="6492875"/>
            <a:ext cx="1104900" cy="365125"/>
          </a:xfrm>
          <a:prstGeom prst="rect">
            <a:avLst/>
          </a:prstGeom>
        </p:spPr>
        <p:txBody>
          <a:bodyPr/>
          <a:lstStyle/>
          <a:p>
            <a:fld id="{7EA9FDA6-B21B-4C7D-810F-C39D65219465}" type="slidenum">
              <a:rPr lang="zh-CN" altLang="en-US" smtClean="0"/>
            </a:fld>
            <a:endParaRPr lang="zh-CN" altLang="en-US"/>
          </a:p>
        </p:txBody>
      </p:sp>
      <p:cxnSp>
        <p:nvCxnSpPr>
          <p:cNvPr id="16" name="直接连接符 15"/>
          <p:cNvCxnSpPr/>
          <p:nvPr userDrawn="1"/>
        </p:nvCxnSpPr>
        <p:spPr>
          <a:xfrm>
            <a:off x="0" y="6372225"/>
            <a:ext cx="12192000" cy="0"/>
          </a:xfrm>
          <a:prstGeom prst="line">
            <a:avLst/>
          </a:prstGeom>
          <a:ln w="82550" cmpd="thickThin">
            <a:solidFill>
              <a:srgbClr val="0093DD"/>
            </a:solidFill>
          </a:ln>
        </p:spPr>
        <p:style>
          <a:lnRef idx="1">
            <a:schemeClr val="accent1"/>
          </a:lnRef>
          <a:fillRef idx="0">
            <a:schemeClr val="accent1"/>
          </a:fillRef>
          <a:effectRef idx="0">
            <a:schemeClr val="accent1"/>
          </a:effectRef>
          <a:fontRef idx="minor">
            <a:schemeClr val="tx1"/>
          </a:fontRef>
        </p:style>
      </p:cxnSp>
      <p:sp>
        <p:nvSpPr>
          <p:cNvPr id="18" name="矩形 17"/>
          <p:cNvSpPr/>
          <p:nvPr userDrawn="1"/>
        </p:nvSpPr>
        <p:spPr>
          <a:xfrm>
            <a:off x="0" y="666750"/>
            <a:ext cx="12192000" cy="54864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0" y="0"/>
            <a:ext cx="12192000" cy="552450"/>
          </a:xfrm>
          <a:prstGeom prst="rect">
            <a:avLst/>
          </a:prstGeom>
          <a:solidFill>
            <a:srgbClr val="009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userDrawn="1"/>
        </p:nvCxnSpPr>
        <p:spPr>
          <a:xfrm>
            <a:off x="552450" y="0"/>
            <a:ext cx="0" cy="55245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9.xml"/><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0.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hyperlink" Target="(3)&#24314;&#36896;-&#20851;&#31995;&#32467;&#26500;&#22270;.pdf" TargetMode="Externa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hyperlink" Target="(4)&#20998;&#21253;&#21830;&#34892;&#20026;&#20934;&#21017;.pdf" TargetMode="External"/><Relationship Id="rId2" Type="http://schemas.openxmlformats.org/officeDocument/2006/relationships/hyperlink" Target="(2)&#31649;&#29702;&#27963;&#21160;&#36131;&#20219;&#30697;&#38453;&#34920;.pdf" TargetMode="Externa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hyperlink" Target="(6)PIMS&#31243;&#24207;&#19982;&#25351;&#21335;&#30693;&#35782;&#24211;&#28165;&#21333;&#27719;&#24635;&#34920;.pdf" TargetMode="External"/><Relationship Id="rId2" Type="http://schemas.openxmlformats.org/officeDocument/2006/relationships/hyperlink" Target="(5)%20&#32508;&#21512;&#35780;&#20215;&#34920;.pdf" TargetMode="Externa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 Target="slide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5.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1.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43.jpeg"/><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png"/><Relationship Id="rId1"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9.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0.jpe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53.jpe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4.jpeg"/><Relationship Id="rId2" Type="http://schemas.openxmlformats.org/officeDocument/2006/relationships/image" Target="../media/image52.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5.pn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6.jpeg"/><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2.jpe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3.png"/><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7.png"/><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74.jpeg"/><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3140075" y="1716405"/>
            <a:ext cx="6471285" cy="695325"/>
          </a:xfrm>
          <a:prstGeom prst="rect">
            <a:avLst/>
          </a:prstGeom>
          <a:noFill/>
          <a:ln>
            <a:noFill/>
          </a:ln>
        </p:spPr>
        <p:txBody>
          <a:bodyPr wrap="square" lIns="80620" tIns="40310" rIns="80620" bIns="40310">
            <a:spAutoFit/>
          </a:bodyPr>
          <a:lstStyle/>
          <a:p>
            <a:pPr algn="dist" defTabSz="1087120">
              <a:defRPr/>
            </a:pPr>
            <a:r>
              <a:rPr lang="zh-CN" altLang="en-US" sz="4000" b="1" dirty="0" smtClean="0">
                <a:solidFill>
                  <a:schemeClr val="tx2">
                    <a:lumMod val="50000"/>
                  </a:schemeClr>
                </a:solidFill>
                <a:latin typeface="微软雅黑" panose="020B0503020204020204" pitchFamily="34" charset="-122"/>
                <a:ea typeface="微软雅黑" panose="020B0503020204020204" pitchFamily="34" charset="-122"/>
              </a:rPr>
              <a:t>中建</a:t>
            </a:r>
            <a:r>
              <a:rPr lang="en-US" altLang="zh-CN" sz="4000" b="1" dirty="0" smtClean="0">
                <a:solidFill>
                  <a:schemeClr val="tx2">
                    <a:lumMod val="50000"/>
                  </a:schemeClr>
                </a:solidFill>
                <a:latin typeface="微软雅黑" panose="020B0503020204020204" pitchFamily="34" charset="-122"/>
                <a:ea typeface="微软雅黑" panose="020B0503020204020204" pitchFamily="34" charset="-122"/>
              </a:rPr>
              <a:t>X</a:t>
            </a:r>
            <a:r>
              <a:rPr lang="zh-CN" altLang="en-US" sz="4000" b="1" dirty="0" smtClean="0">
                <a:solidFill>
                  <a:schemeClr val="tx2">
                    <a:lumMod val="50000"/>
                  </a:schemeClr>
                </a:solidFill>
                <a:latin typeface="微软雅黑" panose="020B0503020204020204" pitchFamily="34" charset="-122"/>
                <a:ea typeface="微软雅黑" panose="020B0503020204020204" pitchFamily="34" charset="-122"/>
              </a:rPr>
              <a:t>局</a:t>
            </a:r>
            <a:r>
              <a:rPr lang="zh-CN" altLang="en-US" sz="4000" b="1" dirty="0" smtClean="0">
                <a:solidFill>
                  <a:schemeClr val="tx2">
                    <a:lumMod val="50000"/>
                  </a:schemeClr>
                </a:solidFill>
                <a:latin typeface="微软雅黑" panose="020B0503020204020204" pitchFamily="34" charset="-122"/>
                <a:ea typeface="微软雅黑" panose="020B0503020204020204" pitchFamily="34" charset="-122"/>
              </a:rPr>
              <a:t>总承包管理培训</a:t>
            </a:r>
            <a:endParaRPr lang="zh-CN" altLang="en-US" sz="4000" b="1" dirty="0">
              <a:solidFill>
                <a:schemeClr val="tx2">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194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1</a:t>
            </a:r>
            <a:r>
              <a:rPr lang="en-US" altLang="zh-CN" sz="2400" b="1"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理解总承包管理的深刻内涵</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33" name="组合 32"/>
          <p:cNvGrpSpPr/>
          <p:nvPr/>
        </p:nvGrpSpPr>
        <p:grpSpPr>
          <a:xfrm>
            <a:off x="435304" y="2031304"/>
            <a:ext cx="976079" cy="591689"/>
            <a:chOff x="3313392" y="2828542"/>
            <a:chExt cx="1082229" cy="950259"/>
          </a:xfrm>
        </p:grpSpPr>
        <p:sp>
          <p:nvSpPr>
            <p:cNvPr id="39" name="燕尾形 38"/>
            <p:cNvSpPr/>
            <p:nvPr/>
          </p:nvSpPr>
          <p:spPr>
            <a:xfrm>
              <a:off x="3313392" y="2828542"/>
              <a:ext cx="541115" cy="950259"/>
            </a:xfrm>
            <a:prstGeom prst="chevron">
              <a:avLst>
                <a:gd name="adj" fmla="val 65715"/>
              </a:avLst>
            </a:prstGeom>
            <a:solidFill>
              <a:srgbClr val="F6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0" name="燕尾形 39"/>
            <p:cNvSpPr/>
            <p:nvPr/>
          </p:nvSpPr>
          <p:spPr>
            <a:xfrm>
              <a:off x="3583949" y="2828542"/>
              <a:ext cx="541115" cy="950259"/>
            </a:xfrm>
            <a:prstGeom prst="chevron">
              <a:avLst>
                <a:gd name="adj" fmla="val 65715"/>
              </a:avLst>
            </a:prstGeom>
            <a:solidFill>
              <a:srgbClr val="ED6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1" name="燕尾形 40"/>
            <p:cNvSpPr/>
            <p:nvPr/>
          </p:nvSpPr>
          <p:spPr>
            <a:xfrm>
              <a:off x="3854506" y="2828542"/>
              <a:ext cx="541115" cy="950259"/>
            </a:xfrm>
            <a:prstGeom prst="chevron">
              <a:avLst>
                <a:gd name="adj" fmla="val 65715"/>
              </a:avLst>
            </a:prstGeom>
            <a:solidFill>
              <a:srgbClr val="E24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nvGrpSpPr>
          <p:cNvPr id="4" name="组合 3"/>
          <p:cNvGrpSpPr/>
          <p:nvPr/>
        </p:nvGrpSpPr>
        <p:grpSpPr>
          <a:xfrm>
            <a:off x="10724072" y="4396128"/>
            <a:ext cx="1268412" cy="1481138"/>
            <a:chOff x="10309225" y="295275"/>
            <a:chExt cx="1268412" cy="1481138"/>
          </a:xfrm>
        </p:grpSpPr>
        <p:sp>
          <p:nvSpPr>
            <p:cNvPr id="5" name="Freeform 24"/>
            <p:cNvSpPr/>
            <p:nvPr/>
          </p:nvSpPr>
          <p:spPr bwMode="auto">
            <a:xfrm>
              <a:off x="10909300" y="738188"/>
              <a:ext cx="258762" cy="257175"/>
            </a:xfrm>
            <a:custGeom>
              <a:avLst/>
              <a:gdLst>
                <a:gd name="T0" fmla="*/ 112 w 163"/>
                <a:gd name="T1" fmla="*/ 6 h 162"/>
                <a:gd name="T2" fmla="*/ 112 w 163"/>
                <a:gd name="T3" fmla="*/ 6 h 162"/>
                <a:gd name="T4" fmla="*/ 96 w 163"/>
                <a:gd name="T5" fmla="*/ 2 h 162"/>
                <a:gd name="T6" fmla="*/ 79 w 163"/>
                <a:gd name="T7" fmla="*/ 0 h 162"/>
                <a:gd name="T8" fmla="*/ 63 w 163"/>
                <a:gd name="T9" fmla="*/ 2 h 162"/>
                <a:gd name="T10" fmla="*/ 49 w 163"/>
                <a:gd name="T11" fmla="*/ 6 h 162"/>
                <a:gd name="T12" fmla="*/ 35 w 163"/>
                <a:gd name="T13" fmla="*/ 14 h 162"/>
                <a:gd name="T14" fmla="*/ 22 w 163"/>
                <a:gd name="T15" fmla="*/ 24 h 162"/>
                <a:gd name="T16" fmla="*/ 14 w 163"/>
                <a:gd name="T17" fmla="*/ 36 h 162"/>
                <a:gd name="T18" fmla="*/ 6 w 163"/>
                <a:gd name="T19" fmla="*/ 52 h 162"/>
                <a:gd name="T20" fmla="*/ 6 w 163"/>
                <a:gd name="T21" fmla="*/ 52 h 162"/>
                <a:gd name="T22" fmla="*/ 2 w 163"/>
                <a:gd name="T23" fmla="*/ 67 h 162"/>
                <a:gd name="T24" fmla="*/ 0 w 163"/>
                <a:gd name="T25" fmla="*/ 83 h 162"/>
                <a:gd name="T26" fmla="*/ 2 w 163"/>
                <a:gd name="T27" fmla="*/ 99 h 162"/>
                <a:gd name="T28" fmla="*/ 6 w 163"/>
                <a:gd name="T29" fmla="*/ 113 h 162"/>
                <a:gd name="T30" fmla="*/ 14 w 163"/>
                <a:gd name="T31" fmla="*/ 128 h 162"/>
                <a:gd name="T32" fmla="*/ 24 w 163"/>
                <a:gd name="T33" fmla="*/ 140 h 162"/>
                <a:gd name="T34" fmla="*/ 37 w 163"/>
                <a:gd name="T35" fmla="*/ 150 h 162"/>
                <a:gd name="T36" fmla="*/ 51 w 163"/>
                <a:gd name="T37" fmla="*/ 158 h 162"/>
                <a:gd name="T38" fmla="*/ 51 w 163"/>
                <a:gd name="T39" fmla="*/ 158 h 162"/>
                <a:gd name="T40" fmla="*/ 67 w 163"/>
                <a:gd name="T41" fmla="*/ 162 h 162"/>
                <a:gd name="T42" fmla="*/ 83 w 163"/>
                <a:gd name="T43" fmla="*/ 162 h 162"/>
                <a:gd name="T44" fmla="*/ 100 w 163"/>
                <a:gd name="T45" fmla="*/ 160 h 162"/>
                <a:gd name="T46" fmla="*/ 114 w 163"/>
                <a:gd name="T47" fmla="*/ 156 h 162"/>
                <a:gd name="T48" fmla="*/ 128 w 163"/>
                <a:gd name="T49" fmla="*/ 148 h 162"/>
                <a:gd name="T50" fmla="*/ 140 w 163"/>
                <a:gd name="T51" fmla="*/ 138 h 162"/>
                <a:gd name="T52" fmla="*/ 148 w 163"/>
                <a:gd name="T53" fmla="*/ 126 h 162"/>
                <a:gd name="T54" fmla="*/ 157 w 163"/>
                <a:gd name="T55" fmla="*/ 111 h 162"/>
                <a:gd name="T56" fmla="*/ 157 w 163"/>
                <a:gd name="T57" fmla="*/ 111 h 162"/>
                <a:gd name="T58" fmla="*/ 161 w 163"/>
                <a:gd name="T59" fmla="*/ 95 h 162"/>
                <a:gd name="T60" fmla="*/ 163 w 163"/>
                <a:gd name="T61" fmla="*/ 79 h 162"/>
                <a:gd name="T62" fmla="*/ 161 w 163"/>
                <a:gd name="T63" fmla="*/ 65 h 162"/>
                <a:gd name="T64" fmla="*/ 157 w 163"/>
                <a:gd name="T65" fmla="*/ 48 h 162"/>
                <a:gd name="T66" fmla="*/ 148 w 163"/>
                <a:gd name="T67" fmla="*/ 36 h 162"/>
                <a:gd name="T68" fmla="*/ 138 w 163"/>
                <a:gd name="T69" fmla="*/ 24 h 162"/>
                <a:gd name="T70" fmla="*/ 126 w 163"/>
                <a:gd name="T71" fmla="*/ 14 h 162"/>
                <a:gd name="T72" fmla="*/ 112 w 163"/>
                <a:gd name="T73" fmla="*/ 6 h 162"/>
                <a:gd name="T74" fmla="*/ 112 w 163"/>
                <a:gd name="T75" fmla="*/ 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62">
                  <a:moveTo>
                    <a:pt x="112" y="6"/>
                  </a:moveTo>
                  <a:lnTo>
                    <a:pt x="112" y="6"/>
                  </a:lnTo>
                  <a:lnTo>
                    <a:pt x="96" y="2"/>
                  </a:lnTo>
                  <a:lnTo>
                    <a:pt x="79" y="0"/>
                  </a:lnTo>
                  <a:lnTo>
                    <a:pt x="63" y="2"/>
                  </a:lnTo>
                  <a:lnTo>
                    <a:pt x="49" y="6"/>
                  </a:lnTo>
                  <a:lnTo>
                    <a:pt x="35" y="14"/>
                  </a:lnTo>
                  <a:lnTo>
                    <a:pt x="22" y="24"/>
                  </a:lnTo>
                  <a:lnTo>
                    <a:pt x="14" y="36"/>
                  </a:lnTo>
                  <a:lnTo>
                    <a:pt x="6" y="52"/>
                  </a:lnTo>
                  <a:lnTo>
                    <a:pt x="6" y="52"/>
                  </a:lnTo>
                  <a:lnTo>
                    <a:pt x="2" y="67"/>
                  </a:lnTo>
                  <a:lnTo>
                    <a:pt x="0" y="83"/>
                  </a:lnTo>
                  <a:lnTo>
                    <a:pt x="2" y="99"/>
                  </a:lnTo>
                  <a:lnTo>
                    <a:pt x="6" y="113"/>
                  </a:lnTo>
                  <a:lnTo>
                    <a:pt x="14" y="128"/>
                  </a:lnTo>
                  <a:lnTo>
                    <a:pt x="24" y="140"/>
                  </a:lnTo>
                  <a:lnTo>
                    <a:pt x="37" y="150"/>
                  </a:lnTo>
                  <a:lnTo>
                    <a:pt x="51" y="158"/>
                  </a:lnTo>
                  <a:lnTo>
                    <a:pt x="51" y="158"/>
                  </a:lnTo>
                  <a:lnTo>
                    <a:pt x="67" y="162"/>
                  </a:lnTo>
                  <a:lnTo>
                    <a:pt x="83" y="162"/>
                  </a:lnTo>
                  <a:lnTo>
                    <a:pt x="100" y="160"/>
                  </a:lnTo>
                  <a:lnTo>
                    <a:pt x="114" y="156"/>
                  </a:lnTo>
                  <a:lnTo>
                    <a:pt x="128" y="148"/>
                  </a:lnTo>
                  <a:lnTo>
                    <a:pt x="140" y="138"/>
                  </a:lnTo>
                  <a:lnTo>
                    <a:pt x="148" y="126"/>
                  </a:lnTo>
                  <a:lnTo>
                    <a:pt x="157" y="111"/>
                  </a:lnTo>
                  <a:lnTo>
                    <a:pt x="157" y="111"/>
                  </a:lnTo>
                  <a:lnTo>
                    <a:pt x="161" y="95"/>
                  </a:lnTo>
                  <a:lnTo>
                    <a:pt x="163" y="79"/>
                  </a:lnTo>
                  <a:lnTo>
                    <a:pt x="161" y="65"/>
                  </a:lnTo>
                  <a:lnTo>
                    <a:pt x="157" y="48"/>
                  </a:lnTo>
                  <a:lnTo>
                    <a:pt x="148" y="36"/>
                  </a:lnTo>
                  <a:lnTo>
                    <a:pt x="138" y="24"/>
                  </a:lnTo>
                  <a:lnTo>
                    <a:pt x="126" y="14"/>
                  </a:lnTo>
                  <a:lnTo>
                    <a:pt x="112" y="6"/>
                  </a:lnTo>
                  <a:lnTo>
                    <a:pt x="112" y="6"/>
                  </a:lnTo>
                  <a:close/>
                </a:path>
              </a:pathLst>
            </a:custGeom>
            <a:solidFill>
              <a:srgbClr val="DB74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 name="Freeform 25"/>
            <p:cNvSpPr>
              <a:spLocks noEditPoints="1"/>
            </p:cNvSpPr>
            <p:nvPr/>
          </p:nvSpPr>
          <p:spPr bwMode="auto">
            <a:xfrm>
              <a:off x="10309225" y="295275"/>
              <a:ext cx="1268412" cy="1481138"/>
            </a:xfrm>
            <a:custGeom>
              <a:avLst/>
              <a:gdLst>
                <a:gd name="T0" fmla="*/ 726 w 799"/>
                <a:gd name="T1" fmla="*/ 590 h 933"/>
                <a:gd name="T2" fmla="*/ 785 w 799"/>
                <a:gd name="T3" fmla="*/ 455 h 933"/>
                <a:gd name="T4" fmla="*/ 799 w 799"/>
                <a:gd name="T5" fmla="*/ 350 h 933"/>
                <a:gd name="T6" fmla="*/ 770 w 799"/>
                <a:gd name="T7" fmla="*/ 213 h 933"/>
                <a:gd name="T8" fmla="*/ 695 w 799"/>
                <a:gd name="T9" fmla="*/ 102 h 933"/>
                <a:gd name="T10" fmla="*/ 583 w 799"/>
                <a:gd name="T11" fmla="*/ 26 h 933"/>
                <a:gd name="T12" fmla="*/ 447 w 799"/>
                <a:gd name="T13" fmla="*/ 0 h 933"/>
                <a:gd name="T14" fmla="*/ 347 w 799"/>
                <a:gd name="T15" fmla="*/ 14 h 933"/>
                <a:gd name="T16" fmla="*/ 234 w 799"/>
                <a:gd name="T17" fmla="*/ 73 h 933"/>
                <a:gd name="T18" fmla="*/ 148 w 799"/>
                <a:gd name="T19" fmla="*/ 167 h 933"/>
                <a:gd name="T20" fmla="*/ 101 w 799"/>
                <a:gd name="T21" fmla="*/ 289 h 933"/>
                <a:gd name="T22" fmla="*/ 97 w 799"/>
                <a:gd name="T23" fmla="*/ 329 h 933"/>
                <a:gd name="T24" fmla="*/ 97 w 799"/>
                <a:gd name="T25" fmla="*/ 350 h 933"/>
                <a:gd name="T26" fmla="*/ 91 w 799"/>
                <a:gd name="T27" fmla="*/ 390 h 933"/>
                <a:gd name="T28" fmla="*/ 59 w 799"/>
                <a:gd name="T29" fmla="*/ 445 h 933"/>
                <a:gd name="T30" fmla="*/ 8 w 799"/>
                <a:gd name="T31" fmla="*/ 506 h 933"/>
                <a:gd name="T32" fmla="*/ 0 w 799"/>
                <a:gd name="T33" fmla="*/ 545 h 933"/>
                <a:gd name="T34" fmla="*/ 49 w 799"/>
                <a:gd name="T35" fmla="*/ 559 h 933"/>
                <a:gd name="T36" fmla="*/ 71 w 799"/>
                <a:gd name="T37" fmla="*/ 604 h 933"/>
                <a:gd name="T38" fmla="*/ 77 w 799"/>
                <a:gd name="T39" fmla="*/ 671 h 933"/>
                <a:gd name="T40" fmla="*/ 97 w 799"/>
                <a:gd name="T41" fmla="*/ 744 h 933"/>
                <a:gd name="T42" fmla="*/ 105 w 799"/>
                <a:gd name="T43" fmla="*/ 785 h 933"/>
                <a:gd name="T44" fmla="*/ 134 w 799"/>
                <a:gd name="T45" fmla="*/ 807 h 933"/>
                <a:gd name="T46" fmla="*/ 262 w 799"/>
                <a:gd name="T47" fmla="*/ 809 h 933"/>
                <a:gd name="T48" fmla="*/ 299 w 799"/>
                <a:gd name="T49" fmla="*/ 836 h 933"/>
                <a:gd name="T50" fmla="*/ 335 w 799"/>
                <a:gd name="T51" fmla="*/ 915 h 933"/>
                <a:gd name="T52" fmla="*/ 419 w 799"/>
                <a:gd name="T53" fmla="*/ 931 h 933"/>
                <a:gd name="T54" fmla="*/ 610 w 799"/>
                <a:gd name="T55" fmla="*/ 897 h 933"/>
                <a:gd name="T56" fmla="*/ 718 w 799"/>
                <a:gd name="T57" fmla="*/ 858 h 933"/>
                <a:gd name="T58" fmla="*/ 679 w 799"/>
                <a:gd name="T59" fmla="*/ 789 h 933"/>
                <a:gd name="T60" fmla="*/ 667 w 799"/>
                <a:gd name="T61" fmla="*/ 728 h 933"/>
                <a:gd name="T62" fmla="*/ 677 w 799"/>
                <a:gd name="T63" fmla="*/ 673 h 933"/>
                <a:gd name="T64" fmla="*/ 606 w 799"/>
                <a:gd name="T65" fmla="*/ 449 h 933"/>
                <a:gd name="T66" fmla="*/ 606 w 799"/>
                <a:gd name="T67" fmla="*/ 533 h 933"/>
                <a:gd name="T68" fmla="*/ 506 w 799"/>
                <a:gd name="T69" fmla="*/ 525 h 933"/>
                <a:gd name="T70" fmla="*/ 429 w 799"/>
                <a:gd name="T71" fmla="*/ 529 h 933"/>
                <a:gd name="T72" fmla="*/ 396 w 799"/>
                <a:gd name="T73" fmla="*/ 518 h 933"/>
                <a:gd name="T74" fmla="*/ 337 w 799"/>
                <a:gd name="T75" fmla="*/ 482 h 933"/>
                <a:gd name="T76" fmla="*/ 258 w 799"/>
                <a:gd name="T77" fmla="*/ 460 h 933"/>
                <a:gd name="T78" fmla="*/ 288 w 799"/>
                <a:gd name="T79" fmla="*/ 374 h 933"/>
                <a:gd name="T80" fmla="*/ 244 w 799"/>
                <a:gd name="T81" fmla="*/ 307 h 933"/>
                <a:gd name="T82" fmla="*/ 327 w 799"/>
                <a:gd name="T83" fmla="*/ 254 h 933"/>
                <a:gd name="T84" fmla="*/ 388 w 799"/>
                <a:gd name="T85" fmla="*/ 205 h 933"/>
                <a:gd name="T86" fmla="*/ 439 w 799"/>
                <a:gd name="T87" fmla="*/ 140 h 933"/>
                <a:gd name="T88" fmla="*/ 508 w 799"/>
                <a:gd name="T89" fmla="*/ 197 h 933"/>
                <a:gd name="T90" fmla="*/ 571 w 799"/>
                <a:gd name="T91" fmla="*/ 169 h 933"/>
                <a:gd name="T92" fmla="*/ 600 w 799"/>
                <a:gd name="T93" fmla="*/ 262 h 933"/>
                <a:gd name="T94" fmla="*/ 628 w 799"/>
                <a:gd name="T95" fmla="*/ 335 h 933"/>
                <a:gd name="T96" fmla="*/ 628 w 799"/>
                <a:gd name="T97" fmla="*/ 382 h 933"/>
                <a:gd name="T98" fmla="*/ 606 w 799"/>
                <a:gd name="T99" fmla="*/ 44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9" h="933">
                  <a:moveTo>
                    <a:pt x="705" y="620"/>
                  </a:moveTo>
                  <a:lnTo>
                    <a:pt x="705" y="620"/>
                  </a:lnTo>
                  <a:lnTo>
                    <a:pt x="705" y="620"/>
                  </a:lnTo>
                  <a:lnTo>
                    <a:pt x="726" y="590"/>
                  </a:lnTo>
                  <a:lnTo>
                    <a:pt x="744" y="557"/>
                  </a:lnTo>
                  <a:lnTo>
                    <a:pt x="760" y="525"/>
                  </a:lnTo>
                  <a:lnTo>
                    <a:pt x="772" y="490"/>
                  </a:lnTo>
                  <a:lnTo>
                    <a:pt x="785" y="455"/>
                  </a:lnTo>
                  <a:lnTo>
                    <a:pt x="793" y="421"/>
                  </a:lnTo>
                  <a:lnTo>
                    <a:pt x="797" y="386"/>
                  </a:lnTo>
                  <a:lnTo>
                    <a:pt x="799" y="350"/>
                  </a:lnTo>
                  <a:lnTo>
                    <a:pt x="799" y="350"/>
                  </a:lnTo>
                  <a:lnTo>
                    <a:pt x="797" y="315"/>
                  </a:lnTo>
                  <a:lnTo>
                    <a:pt x="791" y="281"/>
                  </a:lnTo>
                  <a:lnTo>
                    <a:pt x="783" y="246"/>
                  </a:lnTo>
                  <a:lnTo>
                    <a:pt x="770" y="213"/>
                  </a:lnTo>
                  <a:lnTo>
                    <a:pt x="756" y="183"/>
                  </a:lnTo>
                  <a:lnTo>
                    <a:pt x="738" y="155"/>
                  </a:lnTo>
                  <a:lnTo>
                    <a:pt x="718" y="128"/>
                  </a:lnTo>
                  <a:lnTo>
                    <a:pt x="695" y="102"/>
                  </a:lnTo>
                  <a:lnTo>
                    <a:pt x="671" y="79"/>
                  </a:lnTo>
                  <a:lnTo>
                    <a:pt x="644" y="59"/>
                  </a:lnTo>
                  <a:lnTo>
                    <a:pt x="614" y="43"/>
                  </a:lnTo>
                  <a:lnTo>
                    <a:pt x="583" y="26"/>
                  </a:lnTo>
                  <a:lnTo>
                    <a:pt x="551" y="16"/>
                  </a:lnTo>
                  <a:lnTo>
                    <a:pt x="518" y="6"/>
                  </a:lnTo>
                  <a:lnTo>
                    <a:pt x="484" y="2"/>
                  </a:lnTo>
                  <a:lnTo>
                    <a:pt x="447" y="0"/>
                  </a:lnTo>
                  <a:lnTo>
                    <a:pt x="447" y="0"/>
                  </a:lnTo>
                  <a:lnTo>
                    <a:pt x="413" y="2"/>
                  </a:lnTo>
                  <a:lnTo>
                    <a:pt x="380" y="6"/>
                  </a:lnTo>
                  <a:lnTo>
                    <a:pt x="347" y="14"/>
                  </a:lnTo>
                  <a:lnTo>
                    <a:pt x="317" y="24"/>
                  </a:lnTo>
                  <a:lnTo>
                    <a:pt x="288" y="39"/>
                  </a:lnTo>
                  <a:lnTo>
                    <a:pt x="260" y="55"/>
                  </a:lnTo>
                  <a:lnTo>
                    <a:pt x="234" y="73"/>
                  </a:lnTo>
                  <a:lnTo>
                    <a:pt x="209" y="94"/>
                  </a:lnTo>
                  <a:lnTo>
                    <a:pt x="187" y="116"/>
                  </a:lnTo>
                  <a:lnTo>
                    <a:pt x="166" y="140"/>
                  </a:lnTo>
                  <a:lnTo>
                    <a:pt x="148" y="167"/>
                  </a:lnTo>
                  <a:lnTo>
                    <a:pt x="132" y="195"/>
                  </a:lnTo>
                  <a:lnTo>
                    <a:pt x="120" y="226"/>
                  </a:lnTo>
                  <a:lnTo>
                    <a:pt x="110" y="256"/>
                  </a:lnTo>
                  <a:lnTo>
                    <a:pt x="101" y="289"/>
                  </a:lnTo>
                  <a:lnTo>
                    <a:pt x="97" y="323"/>
                  </a:lnTo>
                  <a:lnTo>
                    <a:pt x="97" y="323"/>
                  </a:lnTo>
                  <a:lnTo>
                    <a:pt x="97" y="329"/>
                  </a:lnTo>
                  <a:lnTo>
                    <a:pt x="97" y="329"/>
                  </a:lnTo>
                  <a:lnTo>
                    <a:pt x="97" y="342"/>
                  </a:lnTo>
                  <a:lnTo>
                    <a:pt x="97" y="342"/>
                  </a:lnTo>
                  <a:lnTo>
                    <a:pt x="97" y="350"/>
                  </a:lnTo>
                  <a:lnTo>
                    <a:pt x="97" y="350"/>
                  </a:lnTo>
                  <a:lnTo>
                    <a:pt x="97" y="350"/>
                  </a:lnTo>
                  <a:lnTo>
                    <a:pt x="97" y="350"/>
                  </a:lnTo>
                  <a:lnTo>
                    <a:pt x="93" y="372"/>
                  </a:lnTo>
                  <a:lnTo>
                    <a:pt x="91" y="390"/>
                  </a:lnTo>
                  <a:lnTo>
                    <a:pt x="85" y="405"/>
                  </a:lnTo>
                  <a:lnTo>
                    <a:pt x="77" y="419"/>
                  </a:lnTo>
                  <a:lnTo>
                    <a:pt x="69" y="433"/>
                  </a:lnTo>
                  <a:lnTo>
                    <a:pt x="59" y="445"/>
                  </a:lnTo>
                  <a:lnTo>
                    <a:pt x="32" y="476"/>
                  </a:lnTo>
                  <a:lnTo>
                    <a:pt x="32" y="476"/>
                  </a:lnTo>
                  <a:lnTo>
                    <a:pt x="18" y="492"/>
                  </a:lnTo>
                  <a:lnTo>
                    <a:pt x="8" y="506"/>
                  </a:lnTo>
                  <a:lnTo>
                    <a:pt x="2" y="518"/>
                  </a:lnTo>
                  <a:lnTo>
                    <a:pt x="0" y="529"/>
                  </a:lnTo>
                  <a:lnTo>
                    <a:pt x="0" y="537"/>
                  </a:lnTo>
                  <a:lnTo>
                    <a:pt x="0" y="545"/>
                  </a:lnTo>
                  <a:lnTo>
                    <a:pt x="4" y="549"/>
                  </a:lnTo>
                  <a:lnTo>
                    <a:pt x="10" y="551"/>
                  </a:lnTo>
                  <a:lnTo>
                    <a:pt x="10" y="551"/>
                  </a:lnTo>
                  <a:lnTo>
                    <a:pt x="49" y="559"/>
                  </a:lnTo>
                  <a:lnTo>
                    <a:pt x="77" y="563"/>
                  </a:lnTo>
                  <a:lnTo>
                    <a:pt x="77" y="563"/>
                  </a:lnTo>
                  <a:lnTo>
                    <a:pt x="75" y="575"/>
                  </a:lnTo>
                  <a:lnTo>
                    <a:pt x="71" y="604"/>
                  </a:lnTo>
                  <a:lnTo>
                    <a:pt x="71" y="640"/>
                  </a:lnTo>
                  <a:lnTo>
                    <a:pt x="73" y="657"/>
                  </a:lnTo>
                  <a:lnTo>
                    <a:pt x="77" y="671"/>
                  </a:lnTo>
                  <a:lnTo>
                    <a:pt x="77" y="671"/>
                  </a:lnTo>
                  <a:lnTo>
                    <a:pt x="91" y="714"/>
                  </a:lnTo>
                  <a:lnTo>
                    <a:pt x="95" y="730"/>
                  </a:lnTo>
                  <a:lnTo>
                    <a:pt x="97" y="744"/>
                  </a:lnTo>
                  <a:lnTo>
                    <a:pt x="97" y="744"/>
                  </a:lnTo>
                  <a:lnTo>
                    <a:pt x="97" y="754"/>
                  </a:lnTo>
                  <a:lnTo>
                    <a:pt x="97" y="764"/>
                  </a:lnTo>
                  <a:lnTo>
                    <a:pt x="101" y="775"/>
                  </a:lnTo>
                  <a:lnTo>
                    <a:pt x="105" y="785"/>
                  </a:lnTo>
                  <a:lnTo>
                    <a:pt x="112" y="793"/>
                  </a:lnTo>
                  <a:lnTo>
                    <a:pt x="118" y="801"/>
                  </a:lnTo>
                  <a:lnTo>
                    <a:pt x="126" y="805"/>
                  </a:lnTo>
                  <a:lnTo>
                    <a:pt x="134" y="807"/>
                  </a:lnTo>
                  <a:lnTo>
                    <a:pt x="134" y="807"/>
                  </a:lnTo>
                  <a:lnTo>
                    <a:pt x="250" y="807"/>
                  </a:lnTo>
                  <a:lnTo>
                    <a:pt x="250" y="807"/>
                  </a:lnTo>
                  <a:lnTo>
                    <a:pt x="262" y="809"/>
                  </a:lnTo>
                  <a:lnTo>
                    <a:pt x="272" y="811"/>
                  </a:lnTo>
                  <a:lnTo>
                    <a:pt x="282" y="819"/>
                  </a:lnTo>
                  <a:lnTo>
                    <a:pt x="291" y="828"/>
                  </a:lnTo>
                  <a:lnTo>
                    <a:pt x="299" y="836"/>
                  </a:lnTo>
                  <a:lnTo>
                    <a:pt x="307" y="848"/>
                  </a:lnTo>
                  <a:lnTo>
                    <a:pt x="319" y="870"/>
                  </a:lnTo>
                  <a:lnTo>
                    <a:pt x="329" y="893"/>
                  </a:lnTo>
                  <a:lnTo>
                    <a:pt x="335" y="915"/>
                  </a:lnTo>
                  <a:lnTo>
                    <a:pt x="341" y="933"/>
                  </a:lnTo>
                  <a:lnTo>
                    <a:pt x="341" y="933"/>
                  </a:lnTo>
                  <a:lnTo>
                    <a:pt x="382" y="933"/>
                  </a:lnTo>
                  <a:lnTo>
                    <a:pt x="419" y="931"/>
                  </a:lnTo>
                  <a:lnTo>
                    <a:pt x="455" y="927"/>
                  </a:lnTo>
                  <a:lnTo>
                    <a:pt x="492" y="921"/>
                  </a:lnTo>
                  <a:lnTo>
                    <a:pt x="555" y="909"/>
                  </a:lnTo>
                  <a:lnTo>
                    <a:pt x="610" y="897"/>
                  </a:lnTo>
                  <a:lnTo>
                    <a:pt x="655" y="882"/>
                  </a:lnTo>
                  <a:lnTo>
                    <a:pt x="689" y="870"/>
                  </a:lnTo>
                  <a:lnTo>
                    <a:pt x="718" y="858"/>
                  </a:lnTo>
                  <a:lnTo>
                    <a:pt x="718" y="858"/>
                  </a:lnTo>
                  <a:lnTo>
                    <a:pt x="705" y="840"/>
                  </a:lnTo>
                  <a:lnTo>
                    <a:pt x="693" y="821"/>
                  </a:lnTo>
                  <a:lnTo>
                    <a:pt x="685" y="805"/>
                  </a:lnTo>
                  <a:lnTo>
                    <a:pt x="679" y="789"/>
                  </a:lnTo>
                  <a:lnTo>
                    <a:pt x="673" y="773"/>
                  </a:lnTo>
                  <a:lnTo>
                    <a:pt x="669" y="758"/>
                  </a:lnTo>
                  <a:lnTo>
                    <a:pt x="667" y="742"/>
                  </a:lnTo>
                  <a:lnTo>
                    <a:pt x="667" y="728"/>
                  </a:lnTo>
                  <a:lnTo>
                    <a:pt x="667" y="714"/>
                  </a:lnTo>
                  <a:lnTo>
                    <a:pt x="669" y="699"/>
                  </a:lnTo>
                  <a:lnTo>
                    <a:pt x="673" y="687"/>
                  </a:lnTo>
                  <a:lnTo>
                    <a:pt x="677" y="673"/>
                  </a:lnTo>
                  <a:lnTo>
                    <a:pt x="689" y="647"/>
                  </a:lnTo>
                  <a:lnTo>
                    <a:pt x="705" y="620"/>
                  </a:lnTo>
                  <a:lnTo>
                    <a:pt x="705" y="620"/>
                  </a:lnTo>
                  <a:close/>
                  <a:moveTo>
                    <a:pt x="606" y="449"/>
                  </a:moveTo>
                  <a:lnTo>
                    <a:pt x="606" y="449"/>
                  </a:lnTo>
                  <a:lnTo>
                    <a:pt x="591" y="470"/>
                  </a:lnTo>
                  <a:lnTo>
                    <a:pt x="575" y="486"/>
                  </a:lnTo>
                  <a:lnTo>
                    <a:pt x="606" y="533"/>
                  </a:lnTo>
                  <a:lnTo>
                    <a:pt x="559" y="563"/>
                  </a:lnTo>
                  <a:lnTo>
                    <a:pt x="528" y="516"/>
                  </a:lnTo>
                  <a:lnTo>
                    <a:pt x="528" y="516"/>
                  </a:lnTo>
                  <a:lnTo>
                    <a:pt x="506" y="525"/>
                  </a:lnTo>
                  <a:lnTo>
                    <a:pt x="484" y="531"/>
                  </a:lnTo>
                  <a:lnTo>
                    <a:pt x="482" y="586"/>
                  </a:lnTo>
                  <a:lnTo>
                    <a:pt x="427" y="584"/>
                  </a:lnTo>
                  <a:lnTo>
                    <a:pt x="429" y="529"/>
                  </a:lnTo>
                  <a:lnTo>
                    <a:pt x="429" y="529"/>
                  </a:lnTo>
                  <a:lnTo>
                    <a:pt x="413" y="525"/>
                  </a:lnTo>
                  <a:lnTo>
                    <a:pt x="396" y="518"/>
                  </a:lnTo>
                  <a:lnTo>
                    <a:pt x="396" y="518"/>
                  </a:lnTo>
                  <a:lnTo>
                    <a:pt x="382" y="512"/>
                  </a:lnTo>
                  <a:lnTo>
                    <a:pt x="349" y="557"/>
                  </a:lnTo>
                  <a:lnTo>
                    <a:pt x="307" y="525"/>
                  </a:lnTo>
                  <a:lnTo>
                    <a:pt x="337" y="482"/>
                  </a:lnTo>
                  <a:lnTo>
                    <a:pt x="337" y="482"/>
                  </a:lnTo>
                  <a:lnTo>
                    <a:pt x="323" y="462"/>
                  </a:lnTo>
                  <a:lnTo>
                    <a:pt x="309" y="441"/>
                  </a:lnTo>
                  <a:lnTo>
                    <a:pt x="258" y="460"/>
                  </a:lnTo>
                  <a:lnTo>
                    <a:pt x="242" y="407"/>
                  </a:lnTo>
                  <a:lnTo>
                    <a:pt x="291" y="390"/>
                  </a:lnTo>
                  <a:lnTo>
                    <a:pt x="291" y="390"/>
                  </a:lnTo>
                  <a:lnTo>
                    <a:pt x="288" y="374"/>
                  </a:lnTo>
                  <a:lnTo>
                    <a:pt x="288" y="358"/>
                  </a:lnTo>
                  <a:lnTo>
                    <a:pt x="288" y="342"/>
                  </a:lnTo>
                  <a:lnTo>
                    <a:pt x="293" y="325"/>
                  </a:lnTo>
                  <a:lnTo>
                    <a:pt x="244" y="307"/>
                  </a:lnTo>
                  <a:lnTo>
                    <a:pt x="264" y="256"/>
                  </a:lnTo>
                  <a:lnTo>
                    <a:pt x="311" y="274"/>
                  </a:lnTo>
                  <a:lnTo>
                    <a:pt x="311" y="274"/>
                  </a:lnTo>
                  <a:lnTo>
                    <a:pt x="327" y="254"/>
                  </a:lnTo>
                  <a:lnTo>
                    <a:pt x="343" y="236"/>
                  </a:lnTo>
                  <a:lnTo>
                    <a:pt x="317" y="193"/>
                  </a:lnTo>
                  <a:lnTo>
                    <a:pt x="362" y="163"/>
                  </a:lnTo>
                  <a:lnTo>
                    <a:pt x="388" y="205"/>
                  </a:lnTo>
                  <a:lnTo>
                    <a:pt x="388" y="205"/>
                  </a:lnTo>
                  <a:lnTo>
                    <a:pt x="413" y="195"/>
                  </a:lnTo>
                  <a:lnTo>
                    <a:pt x="439" y="191"/>
                  </a:lnTo>
                  <a:lnTo>
                    <a:pt x="439" y="140"/>
                  </a:lnTo>
                  <a:lnTo>
                    <a:pt x="494" y="142"/>
                  </a:lnTo>
                  <a:lnTo>
                    <a:pt x="492" y="193"/>
                  </a:lnTo>
                  <a:lnTo>
                    <a:pt x="492" y="193"/>
                  </a:lnTo>
                  <a:lnTo>
                    <a:pt x="508" y="197"/>
                  </a:lnTo>
                  <a:lnTo>
                    <a:pt x="522" y="201"/>
                  </a:lnTo>
                  <a:lnTo>
                    <a:pt x="522" y="201"/>
                  </a:lnTo>
                  <a:lnTo>
                    <a:pt x="541" y="209"/>
                  </a:lnTo>
                  <a:lnTo>
                    <a:pt x="571" y="169"/>
                  </a:lnTo>
                  <a:lnTo>
                    <a:pt x="614" y="201"/>
                  </a:lnTo>
                  <a:lnTo>
                    <a:pt x="583" y="244"/>
                  </a:lnTo>
                  <a:lnTo>
                    <a:pt x="583" y="244"/>
                  </a:lnTo>
                  <a:lnTo>
                    <a:pt x="600" y="262"/>
                  </a:lnTo>
                  <a:lnTo>
                    <a:pt x="612" y="285"/>
                  </a:lnTo>
                  <a:lnTo>
                    <a:pt x="663" y="266"/>
                  </a:lnTo>
                  <a:lnTo>
                    <a:pt x="679" y="319"/>
                  </a:lnTo>
                  <a:lnTo>
                    <a:pt x="628" y="335"/>
                  </a:lnTo>
                  <a:lnTo>
                    <a:pt x="628" y="335"/>
                  </a:lnTo>
                  <a:lnTo>
                    <a:pt x="630" y="352"/>
                  </a:lnTo>
                  <a:lnTo>
                    <a:pt x="630" y="368"/>
                  </a:lnTo>
                  <a:lnTo>
                    <a:pt x="628" y="382"/>
                  </a:lnTo>
                  <a:lnTo>
                    <a:pt x="626" y="399"/>
                  </a:lnTo>
                  <a:lnTo>
                    <a:pt x="677" y="419"/>
                  </a:lnTo>
                  <a:lnTo>
                    <a:pt x="657" y="470"/>
                  </a:lnTo>
                  <a:lnTo>
                    <a:pt x="606" y="449"/>
                  </a:lnTo>
                  <a:close/>
                </a:path>
              </a:pathLst>
            </a:custGeom>
            <a:solidFill>
              <a:srgbClr val="018C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7" name="矩形 6"/>
          <p:cNvSpPr/>
          <p:nvPr/>
        </p:nvSpPr>
        <p:spPr>
          <a:xfrm>
            <a:off x="1454785" y="1704975"/>
            <a:ext cx="9443085" cy="3876675"/>
          </a:xfrm>
          <a:prstGeom prst="rect">
            <a:avLst/>
          </a:prstGeom>
          <a:ln w="19050">
            <a:solidFill>
              <a:srgbClr val="018CD1"/>
            </a:solidFill>
            <a:prstDash val="sysDash"/>
          </a:ln>
        </p:spPr>
        <p:txBody>
          <a:bodyPr wrap="square">
            <a:spAutoFit/>
          </a:bodyPr>
          <a:p>
            <a:pPr indent="356870" algn="just">
              <a:lnSpc>
                <a:spcPct val="150000"/>
              </a:lnSpc>
              <a:spcAft>
                <a:spcPts val="0"/>
              </a:spcAft>
            </a:pPr>
            <a:r>
              <a:rPr lang="zh-CN" altLang="en-US" sz="2000" b="1" kern="100" dirty="0" smtClean="0">
                <a:solidFill>
                  <a:srgbClr val="E24F14"/>
                </a:solidFill>
                <a:effectLst>
                  <a:outerShdw blurRad="38100" dist="38100" dir="2700000" algn="tl">
                    <a:srgbClr val="000000">
                      <a:alpha val="43137"/>
                    </a:srgbClr>
                  </a:outerShdw>
                </a:effectLst>
                <a:latin typeface="+mn-ea"/>
                <a:cs typeface="Times New Roman" panose="02020603050405020304" pitchFamily="18" charset="0"/>
              </a:rPr>
              <a:t>我们认为：</a:t>
            </a:r>
            <a:endParaRPr lang="zh-CN" altLang="en-US" sz="2000" b="1" kern="100" dirty="0">
              <a:solidFill>
                <a:srgbClr val="E24F14"/>
              </a:solidFill>
              <a:effectLst>
                <a:outerShdw blurRad="38100" dist="38100" dir="2700000" algn="tl">
                  <a:srgbClr val="000000">
                    <a:alpha val="43137"/>
                  </a:srgbClr>
                </a:outerShdw>
              </a:effectLst>
              <a:latin typeface="+mn-ea"/>
              <a:cs typeface="Times New Roman" panose="02020603050405020304" pitchFamily="18" charset="0"/>
            </a:endParaRPr>
          </a:p>
          <a:p>
            <a:pPr indent="356870" algn="just">
              <a:lnSpc>
                <a:spcPct val="150000"/>
              </a:lnSpc>
              <a:spcAft>
                <a:spcPts val="0"/>
              </a:spcAft>
            </a:pPr>
            <a:r>
              <a:rPr lang="en-US" altLang="zh-CN" dirty="0" smtClean="0"/>
              <a:t>  </a:t>
            </a:r>
            <a:r>
              <a:rPr lang="zh-CN" altLang="zh-CN" dirty="0" smtClean="0"/>
              <a:t>总</a:t>
            </a:r>
            <a:r>
              <a:rPr lang="zh-CN" altLang="zh-CN" dirty="0"/>
              <a:t>承包管理应该是一种</a:t>
            </a:r>
            <a:r>
              <a:rPr lang="zh-CN" altLang="zh-CN" b="1" dirty="0"/>
              <a:t>新的商业模式。</a:t>
            </a:r>
            <a:r>
              <a:rPr lang="zh-CN" altLang="zh-CN" dirty="0"/>
              <a:t>从企业层面来讲，</a:t>
            </a:r>
            <a:r>
              <a:rPr lang="zh-CN" altLang="zh-CN" dirty="0">
                <a:solidFill>
                  <a:schemeClr val="tx1"/>
                </a:solidFill>
              </a:rPr>
              <a:t>带来的是一种新的商业模式，</a:t>
            </a:r>
            <a:r>
              <a:rPr lang="zh-CN" altLang="zh-CN" dirty="0">
                <a:solidFill>
                  <a:srgbClr val="FF0000"/>
                </a:solidFill>
              </a:rPr>
              <a:t>意味着企业从建筑生命链一个单一的制造环节，向提供全生命链整体解决方案的综合服务商转型</a:t>
            </a:r>
            <a:r>
              <a:rPr lang="zh-CN" altLang="zh-CN" dirty="0" smtClean="0"/>
              <a:t>。未来真正的价值创造可能体现在整体解决方案的策划和过程管理增值上，而并不单一体现在施工建造上。既可以交钥匙，也可以只做策划或者只做管理，可以自己不做建造，成为一个单独的板块。</a:t>
            </a:r>
            <a:r>
              <a:rPr lang="zh-CN" altLang="zh-CN" dirty="0"/>
              <a:t>真正实现从劳动密集型向知识和智慧密集型</a:t>
            </a:r>
            <a:r>
              <a:rPr lang="zh-CN" altLang="zh-CN" dirty="0" smtClean="0"/>
              <a:t>转型</a:t>
            </a:r>
            <a:r>
              <a:rPr lang="zh-CN" altLang="en-US" dirty="0" smtClean="0"/>
              <a:t>。</a:t>
            </a:r>
            <a:endParaRPr lang="en-US" altLang="zh-CN" dirty="0" smtClean="0"/>
          </a:p>
          <a:p>
            <a:pPr indent="356870" algn="just">
              <a:lnSpc>
                <a:spcPct val="150000"/>
              </a:lnSpc>
              <a:spcAft>
                <a:spcPts val="0"/>
              </a:spcAft>
            </a:pPr>
            <a:r>
              <a:rPr lang="en-US" altLang="zh-CN" dirty="0" smtClean="0"/>
              <a:t>  基于这样一种理解</a:t>
            </a:r>
            <a:r>
              <a:rPr lang="zh-CN" altLang="en-US" dirty="0" smtClean="0"/>
              <a:t>，</a:t>
            </a:r>
            <a:r>
              <a:rPr lang="zh-CN" altLang="zh-CN" dirty="0" smtClean="0"/>
              <a:t>推动</a:t>
            </a:r>
            <a:r>
              <a:rPr lang="zh-CN" altLang="zh-CN" dirty="0"/>
              <a:t>总承包管理，并不是一场简单的管理改进，而是一场深刻的管理变革</a:t>
            </a:r>
            <a:r>
              <a:rPr lang="zh-CN" altLang="zh-CN" dirty="0" smtClean="0"/>
              <a:t>，它立足于项目管理，但必然涉及到企业从组织体系、管控体系、绩效体系到资源体系的深刻变化，是</a:t>
            </a:r>
            <a:r>
              <a:rPr lang="zh-CN" altLang="zh-CN" dirty="0"/>
              <a:t>一项系统性极强的工作，必须要</a:t>
            </a:r>
            <a:r>
              <a:rPr lang="zh-CN" altLang="zh-CN" b="1" dirty="0"/>
              <a:t>整体规划、系统联动</a:t>
            </a:r>
            <a:r>
              <a:rPr lang="zh-CN" altLang="zh-CN" dirty="0"/>
              <a:t>。</a:t>
            </a:r>
            <a:endParaRPr lang="en-US" altLang="zh-CN" kern="100" dirty="0" smtClean="0">
              <a:latin typeface="+mn-ea"/>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194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2</a:t>
            </a:r>
            <a:r>
              <a:rPr lang="en-US" altLang="zh-CN" sz="2400" b="1"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加强总部引领，完善顶层设计</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28" name="TextBox 27"/>
          <p:cNvSpPr txBox="1"/>
          <p:nvPr/>
        </p:nvSpPr>
        <p:spPr>
          <a:xfrm>
            <a:off x="1111250" y="1477010"/>
            <a:ext cx="4118610" cy="429895"/>
          </a:xfrm>
          <a:prstGeom prst="rect">
            <a:avLst/>
          </a:prstGeom>
          <a:noFill/>
        </p:spPr>
        <p:txBody>
          <a:bodyPr wrap="square" rtlCol="0">
            <a:spAutoFit/>
          </a:bodyPr>
          <a:p>
            <a:r>
              <a:rPr lang="zh-CN" altLang="en-US" sz="2200" b="1" dirty="0" smtClean="0">
                <a:latin typeface="+mn-ea"/>
              </a:rPr>
              <a:t>（</a:t>
            </a:r>
            <a:r>
              <a:rPr lang="en-US" altLang="zh-CN" sz="2200" b="1" dirty="0" smtClean="0">
                <a:latin typeface="+mn-ea"/>
              </a:rPr>
              <a:t>1</a:t>
            </a:r>
            <a:r>
              <a:rPr lang="zh-CN" altLang="en-US" sz="2200" b="1" dirty="0" smtClean="0">
                <a:solidFill>
                  <a:schemeClr val="tx1"/>
                </a:solidFill>
                <a:latin typeface="+mn-ea"/>
              </a:rPr>
              <a:t>）</a:t>
            </a:r>
            <a:r>
              <a:rPr lang="zh-CN" altLang="en-US" sz="2200" noProof="0" dirty="0" smtClean="0">
                <a:ln>
                  <a:noFill/>
                </a:ln>
                <a:solidFill>
                  <a:schemeClr val="tx1"/>
                </a:solidFill>
                <a:effectLst/>
                <a:uLnTx/>
                <a:uFillTx/>
                <a:latin typeface="Arial" panose="020B0604020202020204"/>
                <a:ea typeface="微软雅黑" panose="020B0503020204020204" pitchFamily="34" charset="-122"/>
                <a:sym typeface="+mn-ea"/>
              </a:rPr>
              <a:t>组建公司总承包事业部</a:t>
            </a:r>
            <a:endParaRPr lang="zh-CN" altLang="en-US" sz="220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sp>
        <p:nvSpPr>
          <p:cNvPr id="34" name="燕尾形 1"/>
          <p:cNvSpPr/>
          <p:nvPr/>
        </p:nvSpPr>
        <p:spPr>
          <a:xfrm>
            <a:off x="1502150" y="2707009"/>
            <a:ext cx="2756275" cy="2910800"/>
          </a:xfrm>
          <a:custGeom>
            <a:avLst/>
            <a:gdLst>
              <a:gd name="connsiteX0" fmla="*/ 0 w 2376488"/>
              <a:gd name="connsiteY0" fmla="*/ 0 h 3671887"/>
              <a:gd name="connsiteX1" fmla="*/ 1853566 w 2376488"/>
              <a:gd name="connsiteY1" fmla="*/ 0 h 3671887"/>
              <a:gd name="connsiteX2" fmla="*/ 2376488 w 2376488"/>
              <a:gd name="connsiteY2" fmla="*/ 1835944 h 3671887"/>
              <a:gd name="connsiteX3" fmla="*/ 1853566 w 2376488"/>
              <a:gd name="connsiteY3" fmla="*/ 3671887 h 3671887"/>
              <a:gd name="connsiteX4" fmla="*/ 0 w 2376488"/>
              <a:gd name="connsiteY4" fmla="*/ 3671887 h 3671887"/>
              <a:gd name="connsiteX5" fmla="*/ 522922 w 2376488"/>
              <a:gd name="connsiteY5" fmla="*/ 1835944 h 3671887"/>
              <a:gd name="connsiteX6" fmla="*/ 0 w 2376488"/>
              <a:gd name="connsiteY6" fmla="*/ 0 h 3671887"/>
              <a:gd name="connsiteX0-1" fmla="*/ 0 w 2376488"/>
              <a:gd name="connsiteY0-2" fmla="*/ 0 h 3671887"/>
              <a:gd name="connsiteX1-3" fmla="*/ 1853566 w 2376488"/>
              <a:gd name="connsiteY1-4" fmla="*/ 0 h 3671887"/>
              <a:gd name="connsiteX2-5" fmla="*/ 2376488 w 2376488"/>
              <a:gd name="connsiteY2-6" fmla="*/ 1835944 h 3671887"/>
              <a:gd name="connsiteX3-7" fmla="*/ 1853566 w 2376488"/>
              <a:gd name="connsiteY3-8" fmla="*/ 3671887 h 3671887"/>
              <a:gd name="connsiteX4-9" fmla="*/ 0 w 2376488"/>
              <a:gd name="connsiteY4-10" fmla="*/ 3671887 h 3671887"/>
              <a:gd name="connsiteX5-11" fmla="*/ 49957 w 2376488"/>
              <a:gd name="connsiteY5-12" fmla="*/ 1883240 h 3671887"/>
              <a:gd name="connsiteX6-13" fmla="*/ 0 w 2376488"/>
              <a:gd name="connsiteY6-14" fmla="*/ 0 h 3671887"/>
              <a:gd name="connsiteX0-15" fmla="*/ 0 w 2376488"/>
              <a:gd name="connsiteY0-16" fmla="*/ 0 h 3671887"/>
              <a:gd name="connsiteX1-17" fmla="*/ 1853566 w 2376488"/>
              <a:gd name="connsiteY1-18" fmla="*/ 0 h 3671887"/>
              <a:gd name="connsiteX2-19" fmla="*/ 2376488 w 2376488"/>
              <a:gd name="connsiteY2-20" fmla="*/ 1835944 h 3671887"/>
              <a:gd name="connsiteX3-21" fmla="*/ 1853566 w 2376488"/>
              <a:gd name="connsiteY3-22" fmla="*/ 3671887 h 3671887"/>
              <a:gd name="connsiteX4-23" fmla="*/ 0 w 2376488"/>
              <a:gd name="connsiteY4-24" fmla="*/ 3671887 h 3671887"/>
              <a:gd name="connsiteX5-25" fmla="*/ 2660 w 2376488"/>
              <a:gd name="connsiteY5-26" fmla="*/ 1883240 h 3671887"/>
              <a:gd name="connsiteX6-27" fmla="*/ 0 w 2376488"/>
              <a:gd name="connsiteY6-28" fmla="*/ 0 h 3671887"/>
              <a:gd name="connsiteX0-29" fmla="*/ 0 w 2687256"/>
              <a:gd name="connsiteY0-30" fmla="*/ 0 h 3671887"/>
              <a:gd name="connsiteX1-31" fmla="*/ 1853566 w 2687256"/>
              <a:gd name="connsiteY1-32" fmla="*/ 0 h 3671887"/>
              <a:gd name="connsiteX2-33" fmla="*/ 2687256 w 2687256"/>
              <a:gd name="connsiteY2-34" fmla="*/ 1873182 h 3671887"/>
              <a:gd name="connsiteX3-35" fmla="*/ 1853566 w 2687256"/>
              <a:gd name="connsiteY3-36" fmla="*/ 3671887 h 3671887"/>
              <a:gd name="connsiteX4-37" fmla="*/ 0 w 2687256"/>
              <a:gd name="connsiteY4-38" fmla="*/ 3671887 h 3671887"/>
              <a:gd name="connsiteX5-39" fmla="*/ 2660 w 2687256"/>
              <a:gd name="connsiteY5-40" fmla="*/ 1883240 h 3671887"/>
              <a:gd name="connsiteX6-41" fmla="*/ 0 w 2687256"/>
              <a:gd name="connsiteY6-42" fmla="*/ 0 h 36718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687256" h="3671887">
                <a:moveTo>
                  <a:pt x="0" y="0"/>
                </a:moveTo>
                <a:lnTo>
                  <a:pt x="1853566" y="0"/>
                </a:lnTo>
                <a:lnTo>
                  <a:pt x="2687256" y="1873182"/>
                </a:lnTo>
                <a:lnTo>
                  <a:pt x="1853566" y="3671887"/>
                </a:lnTo>
                <a:lnTo>
                  <a:pt x="0" y="3671887"/>
                </a:lnTo>
                <a:cubicBezTo>
                  <a:pt x="887" y="3075671"/>
                  <a:pt x="1773" y="2479456"/>
                  <a:pt x="2660" y="1883240"/>
                </a:cubicBezTo>
                <a:cubicBezTo>
                  <a:pt x="1773" y="1255493"/>
                  <a:pt x="887" y="627747"/>
                  <a:pt x="0" y="0"/>
                </a:cubicBezTo>
                <a:close/>
              </a:path>
            </a:pathLst>
          </a:cu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EAEAEA"/>
            </a:solidFill>
            <a:prstDash val="solid"/>
            <a:miter/>
            <a:headEnd type="none" w="med" len="med"/>
            <a:tailEnd type="none" w="med" len="med"/>
          </a:ln>
          <a:effectLst>
            <a:outerShdw blurRad="50800" dist="38100" dir="2700000" algn="tl" rotWithShape="0">
              <a:prstClr val="black">
                <a:alpha val="40000"/>
              </a:prstClr>
            </a:outerShdw>
          </a:effectLst>
        </p:spPr>
        <p:txBody>
          <a:bodyPr rIns="0" anchor="ctr"/>
          <a:lstStyle/>
          <a:p>
            <a:pPr lvl="0" algn="ctr" fontAlgn="base">
              <a:lnSpc>
                <a:spcPct val="150000"/>
              </a:lnSpc>
              <a:spcBef>
                <a:spcPct val="0"/>
              </a:spcBef>
              <a:spcAft>
                <a:spcPct val="0"/>
              </a:spcAft>
            </a:pPr>
            <a:r>
              <a:rPr lang="zh-CN" altLang="en-US" b="1" dirty="0">
                <a:latin typeface="+mn-ea"/>
              </a:rPr>
              <a:t>总承包事业部</a:t>
            </a:r>
            <a:endParaRPr lang="en-US" altLang="zh-CN" b="1" dirty="0">
              <a:latin typeface="+mn-ea"/>
            </a:endParaRPr>
          </a:p>
          <a:p>
            <a:pPr lvl="0" algn="ctr" fontAlgn="base">
              <a:lnSpc>
                <a:spcPct val="150000"/>
              </a:lnSpc>
              <a:spcBef>
                <a:spcPct val="0"/>
              </a:spcBef>
              <a:spcAft>
                <a:spcPct val="0"/>
              </a:spcAft>
            </a:pPr>
            <a:r>
              <a:rPr lang="zh-CN" altLang="en-US" dirty="0">
                <a:latin typeface="+mn-ea"/>
              </a:rPr>
              <a:t>职能部门</a:t>
            </a:r>
            <a:r>
              <a:rPr lang="en-US" altLang="zh-CN" dirty="0">
                <a:latin typeface="+mn-ea"/>
              </a:rPr>
              <a:t>+</a:t>
            </a:r>
            <a:r>
              <a:rPr lang="zh-CN" altLang="en-US" dirty="0">
                <a:latin typeface="+mn-ea"/>
              </a:rPr>
              <a:t>事业部实体</a:t>
            </a:r>
            <a:endParaRPr lang="zh-CN" altLang="en-US" dirty="0">
              <a:latin typeface="+mn-ea"/>
            </a:endParaRPr>
          </a:p>
        </p:txBody>
      </p:sp>
      <p:grpSp>
        <p:nvGrpSpPr>
          <p:cNvPr id="38" name="组合 37"/>
          <p:cNvGrpSpPr/>
          <p:nvPr/>
        </p:nvGrpSpPr>
        <p:grpSpPr>
          <a:xfrm>
            <a:off x="4629830" y="3829898"/>
            <a:ext cx="1082229" cy="719042"/>
            <a:chOff x="3313392" y="2828542"/>
            <a:chExt cx="1082229" cy="950259"/>
          </a:xfrm>
        </p:grpSpPr>
        <p:sp>
          <p:nvSpPr>
            <p:cNvPr id="39" name="燕尾形 38"/>
            <p:cNvSpPr/>
            <p:nvPr/>
          </p:nvSpPr>
          <p:spPr>
            <a:xfrm>
              <a:off x="3313392" y="2828542"/>
              <a:ext cx="541115" cy="950259"/>
            </a:xfrm>
            <a:prstGeom prst="chevron">
              <a:avLst>
                <a:gd name="adj" fmla="val 65715"/>
              </a:avLst>
            </a:prstGeom>
            <a:solidFill>
              <a:srgbClr val="F6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燕尾形 39"/>
            <p:cNvSpPr/>
            <p:nvPr/>
          </p:nvSpPr>
          <p:spPr>
            <a:xfrm>
              <a:off x="3583949" y="2828542"/>
              <a:ext cx="541115" cy="950259"/>
            </a:xfrm>
            <a:prstGeom prst="chevron">
              <a:avLst>
                <a:gd name="adj" fmla="val 65715"/>
              </a:avLst>
            </a:prstGeom>
            <a:solidFill>
              <a:srgbClr val="ED6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燕尾形 40"/>
            <p:cNvSpPr/>
            <p:nvPr/>
          </p:nvSpPr>
          <p:spPr>
            <a:xfrm>
              <a:off x="3854506" y="2828542"/>
              <a:ext cx="541115" cy="950259"/>
            </a:xfrm>
            <a:prstGeom prst="chevron">
              <a:avLst>
                <a:gd name="adj" fmla="val 65715"/>
              </a:avLst>
            </a:prstGeom>
            <a:solidFill>
              <a:srgbClr val="E24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 name="TextBox 7"/>
          <p:cNvSpPr txBox="1"/>
          <p:nvPr/>
        </p:nvSpPr>
        <p:spPr>
          <a:xfrm>
            <a:off x="3987806" y="3022621"/>
            <a:ext cx="1989740" cy="584775"/>
          </a:xfrm>
          <a:prstGeom prst="rect">
            <a:avLst/>
          </a:prstGeom>
          <a:noFill/>
        </p:spPr>
        <p:txBody>
          <a:bodyPr wrap="square" rtlCol="0">
            <a:spAutoFit/>
          </a:bodyPr>
          <a:lstStyle/>
          <a:p>
            <a:pPr algn="ctr"/>
            <a:r>
              <a:rPr lang="zh-CN" altLang="en-US" sz="1600" dirty="0" smtClean="0"/>
              <a:t>与区域公司构建</a:t>
            </a:r>
            <a:endParaRPr lang="en-US" altLang="zh-CN" sz="1600" dirty="0" smtClean="0"/>
          </a:p>
          <a:p>
            <a:pPr algn="ctr"/>
            <a:r>
              <a:rPr lang="zh-CN" altLang="en-US" sz="1600" dirty="0" smtClean="0"/>
              <a:t>两种合作模式</a:t>
            </a:r>
            <a:endParaRPr lang="zh-CN" altLang="en-US" sz="1600" dirty="0"/>
          </a:p>
        </p:txBody>
      </p:sp>
      <p:sp>
        <p:nvSpPr>
          <p:cNvPr id="46" name="AutoShape 52"/>
          <p:cNvSpPr/>
          <p:nvPr/>
        </p:nvSpPr>
        <p:spPr>
          <a:xfrm>
            <a:off x="6700999" y="2707009"/>
            <a:ext cx="3722066" cy="1216001"/>
          </a:xfrm>
          <a:prstGeom prst="roundRect">
            <a:avLst>
              <a:gd name="adj" fmla="val 16667"/>
            </a:avLst>
          </a:prstGeom>
          <a:solidFill>
            <a:srgbClr val="7F7F7F">
              <a:alpha val="29999"/>
            </a:srgbClr>
          </a:solidFill>
          <a:ln w="9525">
            <a:noFill/>
          </a:ln>
        </p:spPr>
        <p:txBody>
          <a:bodyPr wrap="none" anchor="ctr"/>
          <a:lstStyle>
            <a:lvl1pPr marL="0" lvl="0"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a:lstStyle>
          <a:p>
            <a:pPr>
              <a:lnSpc>
                <a:spcPct val="150000"/>
              </a:lnSpc>
            </a:pPr>
            <a:r>
              <a:rPr lang="zh-CN" altLang="zh-CN" dirty="0"/>
              <a:t>总承包事业部牵头履约的项目</a:t>
            </a:r>
            <a:r>
              <a:rPr lang="zh-CN" altLang="zh-CN" dirty="0" smtClean="0"/>
              <a:t>，</a:t>
            </a:r>
            <a:endParaRPr lang="en-US" altLang="zh-CN" dirty="0" smtClean="0"/>
          </a:p>
          <a:p>
            <a:pPr>
              <a:lnSpc>
                <a:spcPct val="150000"/>
              </a:lnSpc>
            </a:pPr>
            <a:r>
              <a:rPr lang="zh-CN" altLang="zh-CN" dirty="0" smtClean="0"/>
              <a:t>区域</a:t>
            </a:r>
            <a:r>
              <a:rPr lang="zh-CN" altLang="zh-CN" dirty="0"/>
              <a:t>公司提供属地化资源支撑</a:t>
            </a:r>
            <a:endParaRPr lang="zh-CN" altLang="en-US" b="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7" name="AutoShape 52"/>
          <p:cNvSpPr/>
          <p:nvPr/>
        </p:nvSpPr>
        <p:spPr>
          <a:xfrm>
            <a:off x="6700998" y="4401808"/>
            <a:ext cx="3722067" cy="1216001"/>
          </a:xfrm>
          <a:prstGeom prst="roundRect">
            <a:avLst>
              <a:gd name="adj" fmla="val 16667"/>
            </a:avLst>
          </a:prstGeom>
          <a:solidFill>
            <a:srgbClr val="7F7F7F">
              <a:alpha val="29999"/>
            </a:srgbClr>
          </a:solidFill>
          <a:ln w="9525">
            <a:noFill/>
          </a:ln>
        </p:spPr>
        <p:txBody>
          <a:bodyPr wrap="none" anchor="ctr"/>
          <a:lstStyle>
            <a:lvl1pPr marL="0" lvl="0"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a:lstStyle>
          <a:p>
            <a:pPr>
              <a:lnSpc>
                <a:spcPct val="150000"/>
              </a:lnSpc>
            </a:pPr>
            <a:r>
              <a:rPr lang="zh-CN" altLang="zh-CN" dirty="0"/>
              <a:t>区域公司牵头履约的项目</a:t>
            </a:r>
            <a:r>
              <a:rPr lang="zh-CN" altLang="zh-CN" dirty="0" smtClean="0"/>
              <a:t>，</a:t>
            </a:r>
            <a:r>
              <a:rPr lang="zh-CN" altLang="en-US" dirty="0" smtClean="0"/>
              <a:t>总</a:t>
            </a:r>
            <a:r>
              <a:rPr lang="zh-CN" altLang="zh-CN" dirty="0" smtClean="0"/>
              <a:t>承包</a:t>
            </a:r>
            <a:endParaRPr lang="en-US" altLang="zh-CN" dirty="0" smtClean="0"/>
          </a:p>
          <a:p>
            <a:pPr>
              <a:lnSpc>
                <a:spcPct val="150000"/>
              </a:lnSpc>
            </a:pPr>
            <a:r>
              <a:rPr lang="zh-CN" altLang="zh-CN" dirty="0" smtClean="0"/>
              <a:t>事业</a:t>
            </a:r>
            <a:r>
              <a:rPr lang="zh-CN" altLang="zh-CN" dirty="0"/>
              <a:t>部提供设计及技术服务支撑</a:t>
            </a:r>
            <a:endParaRPr lang="zh-CN" altLang="en-US" b="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8" name="矩形 47"/>
          <p:cNvSpPr/>
          <p:nvPr/>
        </p:nvSpPr>
        <p:spPr>
          <a:xfrm>
            <a:off x="5766016" y="2338844"/>
            <a:ext cx="1107997" cy="369332"/>
          </a:xfrm>
          <a:prstGeom prst="rect">
            <a:avLst/>
          </a:prstGeom>
        </p:spPr>
        <p:txBody>
          <a:bodyPr wrap="none">
            <a:spAutoFit/>
          </a:bodyPr>
          <a:lstStyle/>
          <a:p>
            <a:pPr lvl="0" algn="ctr">
              <a:defRPr/>
            </a:pPr>
            <a:r>
              <a:rPr lang="zh-CN" altLang="en-US" b="1" kern="0" dirty="0">
                <a:solidFill>
                  <a:srgbClr val="002060"/>
                </a:solidFill>
                <a:latin typeface="微软雅黑" panose="020B0503020204020204" pitchFamily="34" charset="-122"/>
                <a:ea typeface="微软雅黑" panose="020B0503020204020204" pitchFamily="34" charset="-122"/>
              </a:rPr>
              <a:t>模式</a:t>
            </a:r>
            <a:r>
              <a:rPr lang="zh-CN" altLang="en-US" b="1" kern="0" dirty="0" smtClean="0">
                <a:solidFill>
                  <a:srgbClr val="002060"/>
                </a:solidFill>
                <a:latin typeface="微软雅黑" panose="020B0503020204020204" pitchFamily="34" charset="-122"/>
                <a:ea typeface="微软雅黑" panose="020B0503020204020204" pitchFamily="34" charset="-122"/>
              </a:rPr>
              <a:t>一：</a:t>
            </a:r>
            <a:endParaRPr lang="zh-CN" altLang="en-US" b="1" kern="0" dirty="0">
              <a:solidFill>
                <a:srgbClr val="002060"/>
              </a:solidFill>
              <a:latin typeface="微软雅黑" panose="020B0503020204020204" pitchFamily="34" charset="-122"/>
              <a:ea typeface="微软雅黑" panose="020B0503020204020204" pitchFamily="34" charset="-122"/>
            </a:endParaRPr>
          </a:p>
        </p:txBody>
      </p:sp>
      <p:sp>
        <p:nvSpPr>
          <p:cNvPr id="49" name="矩形 48"/>
          <p:cNvSpPr/>
          <p:nvPr/>
        </p:nvSpPr>
        <p:spPr>
          <a:xfrm>
            <a:off x="5766016" y="4057278"/>
            <a:ext cx="1107997" cy="369332"/>
          </a:xfrm>
          <a:prstGeom prst="rect">
            <a:avLst/>
          </a:prstGeom>
        </p:spPr>
        <p:txBody>
          <a:bodyPr wrap="none">
            <a:spAutoFit/>
          </a:bodyPr>
          <a:lstStyle/>
          <a:p>
            <a:pPr lvl="0" algn="ctr">
              <a:defRPr/>
            </a:pPr>
            <a:r>
              <a:rPr lang="zh-CN" altLang="en-US" b="1" kern="0" dirty="0" smtClean="0">
                <a:solidFill>
                  <a:srgbClr val="002060"/>
                </a:solidFill>
                <a:latin typeface="微软雅黑" panose="020B0503020204020204" pitchFamily="34" charset="-122"/>
                <a:ea typeface="微软雅黑" panose="020B0503020204020204" pitchFamily="34" charset="-122"/>
              </a:rPr>
              <a:t>模式二：</a:t>
            </a:r>
            <a:endParaRPr lang="zh-CN" altLang="en-US" b="1" kern="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194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2</a:t>
            </a:r>
            <a:r>
              <a:rPr lang="en-US" altLang="zh-CN" sz="2400" b="1"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加强总部引领，完善顶层设计</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28" name="TextBox 27"/>
          <p:cNvSpPr txBox="1"/>
          <p:nvPr/>
        </p:nvSpPr>
        <p:spPr>
          <a:xfrm>
            <a:off x="1111250" y="1248410"/>
            <a:ext cx="4118610" cy="429895"/>
          </a:xfrm>
          <a:prstGeom prst="rect">
            <a:avLst/>
          </a:prstGeom>
          <a:noFill/>
        </p:spPr>
        <p:txBody>
          <a:bodyPr wrap="square" rtlCol="0">
            <a:spAutoFit/>
          </a:bodyPr>
          <a:p>
            <a:r>
              <a:rPr lang="zh-CN" altLang="en-US" sz="2200" b="1" dirty="0" smtClean="0">
                <a:latin typeface="+mn-ea"/>
              </a:rPr>
              <a:t>（</a:t>
            </a:r>
            <a:r>
              <a:rPr lang="en-US" altLang="zh-CN" sz="2200" b="1" dirty="0" smtClean="0">
                <a:latin typeface="+mn-ea"/>
              </a:rPr>
              <a:t>1</a:t>
            </a:r>
            <a:r>
              <a:rPr lang="zh-CN" altLang="en-US" sz="2200" b="1" dirty="0" smtClean="0">
                <a:solidFill>
                  <a:schemeClr val="tx1"/>
                </a:solidFill>
                <a:latin typeface="+mn-ea"/>
              </a:rPr>
              <a:t>）</a:t>
            </a:r>
            <a:r>
              <a:rPr lang="zh-CN" altLang="en-US" sz="2200" noProof="0" dirty="0" smtClean="0">
                <a:ln>
                  <a:noFill/>
                </a:ln>
                <a:solidFill>
                  <a:schemeClr val="tx1"/>
                </a:solidFill>
                <a:effectLst/>
                <a:uLnTx/>
                <a:uFillTx/>
                <a:latin typeface="Arial" panose="020B0604020202020204"/>
                <a:ea typeface="微软雅黑" panose="020B0503020204020204" pitchFamily="34" charset="-122"/>
                <a:sym typeface="+mn-ea"/>
              </a:rPr>
              <a:t>组建公司总承包事业部</a:t>
            </a:r>
            <a:endParaRPr lang="zh-CN" altLang="en-US" sz="220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graphicFrame>
        <p:nvGraphicFramePr>
          <p:cNvPr id="7" name="对象 6"/>
          <p:cNvGraphicFramePr>
            <a:graphicFrameLocks noChangeAspect="1"/>
          </p:cNvGraphicFramePr>
          <p:nvPr/>
        </p:nvGraphicFramePr>
        <p:xfrm>
          <a:off x="3241675" y="1867535"/>
          <a:ext cx="8268335" cy="4131945"/>
        </p:xfrm>
        <a:graphic>
          <a:graphicData uri="http://schemas.openxmlformats.org/presentationml/2006/ole">
            <mc:AlternateContent xmlns:mc="http://schemas.openxmlformats.org/markup-compatibility/2006">
              <mc:Choice xmlns:v="urn:schemas-microsoft-com:vml" Requires="v">
                <p:oleObj spid="_x0000_s1254" name="Visio" r:id="rId2" imgW="11153140" imgH="4900295" progId="Visio.Drawing.15">
                  <p:embed/>
                </p:oleObj>
              </mc:Choice>
              <mc:Fallback>
                <p:oleObj name="Visio" r:id="rId2" imgW="11153140" imgH="4900295"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1867535"/>
                        <a:ext cx="8268335" cy="4131945"/>
                      </a:xfrm>
                      <a:prstGeom prst="rect">
                        <a:avLst/>
                      </a:prstGeom>
                      <a:noFill/>
                      <a:ln>
                        <a:solidFill>
                          <a:schemeClr val="bg1">
                            <a:lumMod val="50000"/>
                          </a:schemeClr>
                        </a:solidFill>
                      </a:ln>
                    </p:spPr>
                  </p:pic>
                </p:oleObj>
              </mc:Fallback>
            </mc:AlternateContent>
          </a:graphicData>
        </a:graphic>
      </p:graphicFrame>
      <p:sp>
        <p:nvSpPr>
          <p:cNvPr id="14" name="矩形 13"/>
          <p:cNvSpPr/>
          <p:nvPr/>
        </p:nvSpPr>
        <p:spPr>
          <a:xfrm>
            <a:off x="6225807" y="5999243"/>
            <a:ext cx="2697480" cy="368300"/>
          </a:xfrm>
          <a:prstGeom prst="rect">
            <a:avLst/>
          </a:prstGeom>
        </p:spPr>
        <p:txBody>
          <a:bodyPr wrap="none">
            <a:spAutoFit/>
          </a:bodyPr>
          <a:p>
            <a:pPr lvl="0" algn="ctr">
              <a:defRPr/>
            </a:pPr>
            <a:r>
              <a:rPr lang="zh-CN" altLang="en-US" b="1" kern="0" dirty="0" smtClean="0">
                <a:solidFill>
                  <a:schemeClr val="tx1">
                    <a:lumMod val="75000"/>
                    <a:lumOff val="25000"/>
                  </a:schemeClr>
                </a:solidFill>
                <a:latin typeface="微软雅黑" panose="020B0503020204020204" pitchFamily="34" charset="-122"/>
                <a:ea typeface="微软雅黑" panose="020B0503020204020204" pitchFamily="34" charset="-122"/>
              </a:rPr>
              <a:t>总承包事业部组织架构图</a:t>
            </a:r>
            <a:endPar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09561" y="2831131"/>
            <a:ext cx="2459420" cy="1380479"/>
            <a:chOff x="9301653" y="1919161"/>
            <a:chExt cx="2459420" cy="1380479"/>
          </a:xfrm>
        </p:grpSpPr>
        <p:sp>
          <p:nvSpPr>
            <p:cNvPr id="12" name="矩形 11"/>
            <p:cNvSpPr/>
            <p:nvPr/>
          </p:nvSpPr>
          <p:spPr>
            <a:xfrm>
              <a:off x="9301653" y="2377620"/>
              <a:ext cx="2459420" cy="922020"/>
            </a:xfrm>
            <a:prstGeom prst="rect">
              <a:avLst/>
            </a:prstGeom>
            <a:ln w="19050">
              <a:solidFill>
                <a:srgbClr val="FF0000"/>
              </a:solidFill>
              <a:prstDash val="sysDash"/>
            </a:ln>
          </p:spPr>
          <p:txBody>
            <a:bodyPr wrap="square">
              <a:spAutoFit/>
            </a:bodyPr>
            <a:p>
              <a:pPr>
                <a:lnSpc>
                  <a:spcPct val="150000"/>
                </a:lnSpc>
                <a:spcAft>
                  <a:spcPts val="0"/>
                </a:spcAft>
              </a:pPr>
              <a:r>
                <a:rPr lang="zh-CN" altLang="en-US" kern="100" dirty="0" smtClean="0">
                  <a:latin typeface="+mn-ea"/>
                  <a:cs typeface="Times New Roman" panose="02020603050405020304" pitchFamily="18" charset="0"/>
                </a:rPr>
                <a:t>机关层设</a:t>
              </a:r>
              <a:r>
                <a:rPr lang="en-US" altLang="zh-CN" kern="100" dirty="0" smtClean="0">
                  <a:latin typeface="+mn-ea"/>
                  <a:cs typeface="Times New Roman" panose="02020603050405020304" pitchFamily="18" charset="0"/>
                </a:rPr>
                <a:t>6</a:t>
              </a:r>
              <a:r>
                <a:rPr lang="zh-CN" altLang="en-US" kern="100" dirty="0" smtClean="0">
                  <a:latin typeface="+mn-ea"/>
                  <a:cs typeface="Times New Roman" panose="02020603050405020304" pitchFamily="18" charset="0"/>
                </a:rPr>
                <a:t>部</a:t>
              </a:r>
              <a:r>
                <a:rPr lang="en-US" altLang="zh-CN" kern="100" dirty="0" smtClean="0">
                  <a:latin typeface="+mn-ea"/>
                  <a:cs typeface="Times New Roman" panose="02020603050405020304" pitchFamily="18" charset="0"/>
                </a:rPr>
                <a:t>1</a:t>
              </a:r>
              <a:r>
                <a:rPr lang="zh-CN" altLang="en-US" kern="100" dirty="0" smtClean="0">
                  <a:latin typeface="+mn-ea"/>
                  <a:cs typeface="Times New Roman" panose="02020603050405020304" pitchFamily="18" charset="0"/>
                </a:rPr>
                <a:t>室</a:t>
              </a:r>
              <a:r>
                <a:rPr lang="en-US" altLang="zh-CN" kern="100" dirty="0" smtClean="0">
                  <a:latin typeface="+mn-ea"/>
                  <a:cs typeface="Times New Roman" panose="02020603050405020304" pitchFamily="18" charset="0"/>
                </a:rPr>
                <a:t>4</a:t>
              </a:r>
              <a:r>
                <a:rPr lang="zh-CN" altLang="en-US" kern="100" dirty="0" smtClean="0">
                  <a:latin typeface="+mn-ea"/>
                  <a:cs typeface="Times New Roman" panose="02020603050405020304" pitchFamily="18" charset="0"/>
                </a:rPr>
                <a:t>中心</a:t>
              </a:r>
              <a:endParaRPr lang="en-US" altLang="zh-CN" kern="100" dirty="0" smtClean="0">
                <a:latin typeface="+mn-ea"/>
                <a:cs typeface="Times New Roman" panose="02020603050405020304" pitchFamily="18" charset="0"/>
              </a:endParaRPr>
            </a:p>
            <a:p>
              <a:pPr>
                <a:lnSpc>
                  <a:spcPct val="150000"/>
                </a:lnSpc>
                <a:spcAft>
                  <a:spcPts val="0"/>
                </a:spcAft>
              </a:pPr>
              <a:r>
                <a:rPr lang="zh-CN" altLang="en-US" kern="100" dirty="0">
                  <a:latin typeface="+mn-ea"/>
                  <a:cs typeface="Times New Roman" panose="02020603050405020304" pitchFamily="18" charset="0"/>
                </a:rPr>
                <a:t>项目</a:t>
              </a:r>
              <a:r>
                <a:rPr lang="zh-CN" altLang="en-US" kern="100" dirty="0" smtClean="0">
                  <a:latin typeface="+mn-ea"/>
                  <a:cs typeface="Times New Roman" panose="02020603050405020304" pitchFamily="18" charset="0"/>
                </a:rPr>
                <a:t>层设</a:t>
              </a:r>
              <a:r>
                <a:rPr lang="en-US" altLang="zh-CN" kern="100" dirty="0" smtClean="0">
                  <a:latin typeface="+mn-ea"/>
                  <a:cs typeface="Times New Roman" panose="02020603050405020304" pitchFamily="18" charset="0"/>
                </a:rPr>
                <a:t>6</a:t>
              </a:r>
              <a:r>
                <a:rPr lang="zh-CN" altLang="en-US" kern="100" dirty="0" smtClean="0">
                  <a:latin typeface="+mn-ea"/>
                  <a:cs typeface="Times New Roman" panose="02020603050405020304" pitchFamily="18" charset="0"/>
                </a:rPr>
                <a:t>部</a:t>
              </a:r>
              <a:r>
                <a:rPr lang="en-US" altLang="zh-CN" kern="100" dirty="0" smtClean="0">
                  <a:latin typeface="+mn-ea"/>
                  <a:cs typeface="Times New Roman" panose="02020603050405020304" pitchFamily="18" charset="0"/>
                </a:rPr>
                <a:t>1</a:t>
              </a:r>
              <a:r>
                <a:rPr lang="zh-CN" altLang="en-US" kern="100" dirty="0" smtClean="0">
                  <a:latin typeface="+mn-ea"/>
                  <a:cs typeface="Times New Roman" panose="02020603050405020304" pitchFamily="18" charset="0"/>
                </a:rPr>
                <a:t>室</a:t>
              </a:r>
              <a:endParaRPr lang="en-US" altLang="zh-CN" kern="100" dirty="0" smtClean="0">
                <a:latin typeface="+mn-ea"/>
                <a:cs typeface="Times New Roman" panose="02020603050405020304" pitchFamily="18" charset="0"/>
              </a:endParaRPr>
            </a:p>
          </p:txBody>
        </p:sp>
        <p:sp>
          <p:nvSpPr>
            <p:cNvPr id="3" name="矩形 41"/>
            <p:cNvSpPr/>
            <p:nvPr/>
          </p:nvSpPr>
          <p:spPr>
            <a:xfrm>
              <a:off x="9301653" y="1919161"/>
              <a:ext cx="2459420" cy="458459"/>
            </a:xfrm>
            <a:prstGeom prst="rect">
              <a:avLst/>
            </a:prstGeom>
            <a:solidFill>
              <a:srgbClr val="E24F14"/>
            </a:solidFill>
          </p:spPr>
          <p:txBody>
            <a:bodyPr wrap="square">
              <a:spAutoFit/>
            </a:bodyPr>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smtClean="0">
                  <a:ln>
                    <a:noFill/>
                  </a:ln>
                  <a:solidFill>
                    <a:prstClr val="white"/>
                  </a:solidFill>
                  <a:effectLst/>
                  <a:uLnTx/>
                  <a:uFillTx/>
                  <a:latin typeface="Arial" panose="020B0604020202020204"/>
                  <a:ea typeface="微软雅黑" panose="020B0503020204020204" pitchFamily="34" charset="-122"/>
                  <a:cs typeface="+mn-cs"/>
                </a:rPr>
                <a:t>“强后台、精项目”</a:t>
              </a:r>
              <a:endParaRPr kumimoji="0" lang="zh-CN" altLang="en-US"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194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2</a:t>
            </a:r>
            <a:r>
              <a:rPr lang="en-US" altLang="zh-CN" sz="2400" b="1"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加强总部引领，完善顶层设计</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28" name="TextBox 27"/>
          <p:cNvSpPr txBox="1"/>
          <p:nvPr/>
        </p:nvSpPr>
        <p:spPr>
          <a:xfrm>
            <a:off x="1111250" y="1210310"/>
            <a:ext cx="4118610" cy="429895"/>
          </a:xfrm>
          <a:prstGeom prst="rect">
            <a:avLst/>
          </a:prstGeom>
          <a:noFill/>
        </p:spPr>
        <p:txBody>
          <a:bodyPr wrap="square" rtlCol="0">
            <a:spAutoFit/>
          </a:bodyPr>
          <a:p>
            <a:r>
              <a:rPr lang="zh-CN" altLang="en-US" sz="2200" b="1" dirty="0" smtClean="0">
                <a:latin typeface="+mn-ea"/>
              </a:rPr>
              <a:t>（</a:t>
            </a:r>
            <a:r>
              <a:rPr lang="en-US" altLang="zh-CN" sz="2200" b="1" dirty="0" smtClean="0">
                <a:latin typeface="+mn-ea"/>
              </a:rPr>
              <a:t>2</a:t>
            </a:r>
            <a:r>
              <a:rPr lang="zh-CN" altLang="en-US" sz="2200" b="1" dirty="0" smtClean="0">
                <a:solidFill>
                  <a:schemeClr val="tx1"/>
                </a:solidFill>
                <a:latin typeface="+mn-ea"/>
              </a:rPr>
              <a:t>）</a:t>
            </a:r>
            <a:r>
              <a:rPr lang="zh-CN" altLang="en-US" sz="2200" noProof="0" dirty="0" smtClean="0">
                <a:ln>
                  <a:noFill/>
                </a:ln>
                <a:solidFill>
                  <a:schemeClr val="tx1"/>
                </a:solidFill>
                <a:effectLst/>
                <a:uLnTx/>
                <a:uFillTx/>
                <a:latin typeface="Arial" panose="020B0604020202020204"/>
                <a:ea typeface="微软雅黑" panose="020B0503020204020204" pitchFamily="34" charset="-122"/>
                <a:sym typeface="+mn-ea"/>
              </a:rPr>
              <a:t>组建公司招采管理部</a:t>
            </a:r>
            <a:endParaRPr lang="zh-CN" altLang="en-US" sz="220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grpSp>
        <p:nvGrpSpPr>
          <p:cNvPr id="19" name="组合 18"/>
          <p:cNvGrpSpPr/>
          <p:nvPr/>
        </p:nvGrpSpPr>
        <p:grpSpPr>
          <a:xfrm>
            <a:off x="3683545" y="5013304"/>
            <a:ext cx="3998337" cy="1484804"/>
            <a:chOff x="1685647" y="3197027"/>
            <a:chExt cx="8577897" cy="3167382"/>
          </a:xfrm>
        </p:grpSpPr>
        <p:sp>
          <p:nvSpPr>
            <p:cNvPr id="20" name="梯形 1037"/>
            <p:cNvSpPr/>
            <p:nvPr/>
          </p:nvSpPr>
          <p:spPr>
            <a:xfrm>
              <a:off x="1685647" y="4670719"/>
              <a:ext cx="8577897" cy="1693690"/>
            </a:xfrm>
            <a:custGeom>
              <a:avLst/>
              <a:gdLst>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1" fmla="*/ 0 w 8663676"/>
                <a:gd name="connsiteY0-2" fmla="*/ 1863059 h 1863059"/>
                <a:gd name="connsiteX1-3" fmla="*/ 966909 w 8663676"/>
                <a:gd name="connsiteY1-4" fmla="*/ 0 h 1863059"/>
                <a:gd name="connsiteX2-5" fmla="*/ 7696767 w 8663676"/>
                <a:gd name="connsiteY2-6" fmla="*/ 0 h 1863059"/>
                <a:gd name="connsiteX3-7" fmla="*/ 8663676 w 8663676"/>
                <a:gd name="connsiteY3-8" fmla="*/ 1863059 h 1863059"/>
                <a:gd name="connsiteX4-9" fmla="*/ 0 w 8663676"/>
                <a:gd name="connsiteY4-10" fmla="*/ 1863059 h 1863059"/>
                <a:gd name="connsiteX0-11" fmla="*/ 0 w 8663676"/>
                <a:gd name="connsiteY0-12" fmla="*/ 1863059 h 1863059"/>
                <a:gd name="connsiteX1-13" fmla="*/ 966909 w 8663676"/>
                <a:gd name="connsiteY1-14" fmla="*/ 0 h 1863059"/>
                <a:gd name="connsiteX2-15" fmla="*/ 7696767 w 8663676"/>
                <a:gd name="connsiteY2-16" fmla="*/ 0 h 1863059"/>
                <a:gd name="connsiteX3-17" fmla="*/ 8663676 w 8663676"/>
                <a:gd name="connsiteY3-18" fmla="*/ 1863059 h 1863059"/>
                <a:gd name="connsiteX4-19" fmla="*/ 0 w 8663676"/>
                <a:gd name="connsiteY4-20" fmla="*/ 1863059 h 1863059"/>
                <a:gd name="connsiteX0-21" fmla="*/ 0 w 8663676"/>
                <a:gd name="connsiteY0-22" fmla="*/ 1863059 h 1863059"/>
                <a:gd name="connsiteX1-23" fmla="*/ 966909 w 8663676"/>
                <a:gd name="connsiteY1-24" fmla="*/ 0 h 1863059"/>
                <a:gd name="connsiteX2-25" fmla="*/ 7696767 w 8663676"/>
                <a:gd name="connsiteY2-26" fmla="*/ 0 h 1863059"/>
                <a:gd name="connsiteX3-27" fmla="*/ 8663676 w 8663676"/>
                <a:gd name="connsiteY3-28" fmla="*/ 1863059 h 1863059"/>
                <a:gd name="connsiteX4-29" fmla="*/ 0 w 8663676"/>
                <a:gd name="connsiteY4-30" fmla="*/ 1863059 h 1863059"/>
                <a:gd name="connsiteX0-31" fmla="*/ 0 w 8663676"/>
                <a:gd name="connsiteY0-32" fmla="*/ 1863059 h 1863059"/>
                <a:gd name="connsiteX1-33" fmla="*/ 966909 w 8663676"/>
                <a:gd name="connsiteY1-34" fmla="*/ 0 h 1863059"/>
                <a:gd name="connsiteX2-35" fmla="*/ 7696767 w 8663676"/>
                <a:gd name="connsiteY2-36" fmla="*/ 0 h 1863059"/>
                <a:gd name="connsiteX3-37" fmla="*/ 8663676 w 8663676"/>
                <a:gd name="connsiteY3-38" fmla="*/ 1863059 h 1863059"/>
                <a:gd name="connsiteX4-39" fmla="*/ 0 w 8663676"/>
                <a:gd name="connsiteY4-40" fmla="*/ 1863059 h 18630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663676" h="1863059">
                  <a:moveTo>
                    <a:pt x="0" y="1863059"/>
                  </a:moveTo>
                  <a:lnTo>
                    <a:pt x="966909" y="0"/>
                  </a:lnTo>
                  <a:lnTo>
                    <a:pt x="7696767" y="0"/>
                  </a:lnTo>
                  <a:lnTo>
                    <a:pt x="8663676" y="1863059"/>
                  </a:lnTo>
                  <a:cubicBezTo>
                    <a:pt x="5631800" y="1614997"/>
                    <a:pt x="3200936" y="1608399"/>
                    <a:pt x="0" y="1863059"/>
                  </a:cubicBezTo>
                  <a:close/>
                </a:path>
              </a:pathLst>
            </a:custGeom>
            <a:gradFill flip="none" rotWithShape="1">
              <a:gsLst>
                <a:gs pos="0">
                  <a:schemeClr val="tx1">
                    <a:alpha val="27000"/>
                  </a:schemeClr>
                </a:gs>
                <a:gs pos="100000">
                  <a:srgbClr val="B2B2B2">
                    <a:alpha val="41000"/>
                  </a:srgbClr>
                </a:gs>
                <a:gs pos="58000">
                  <a:srgbClr val="777777">
                    <a:alpha val="29000"/>
                  </a:srgbClr>
                </a:gs>
              </a:gsLst>
              <a:path path="shape">
                <a:fillToRect l="50000" t="50000" r="50000" b="50000"/>
              </a:path>
              <a:tileRect/>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Group 26"/>
            <p:cNvGrpSpPr>
              <a:grpSpLocks noChangeAspect="1"/>
            </p:cNvGrpSpPr>
            <p:nvPr/>
          </p:nvGrpSpPr>
          <p:grpSpPr bwMode="auto">
            <a:xfrm>
              <a:off x="2133872" y="3197027"/>
              <a:ext cx="7924257" cy="2195757"/>
              <a:chOff x="-40" y="982"/>
              <a:chExt cx="7747" cy="2356"/>
            </a:xfrm>
          </p:grpSpPr>
          <p:sp>
            <p:nvSpPr>
              <p:cNvPr id="22" name="Freeform 27"/>
              <p:cNvSpPr/>
              <p:nvPr/>
            </p:nvSpPr>
            <p:spPr bwMode="auto">
              <a:xfrm>
                <a:off x="-7" y="2540"/>
                <a:ext cx="7692" cy="798"/>
              </a:xfrm>
              <a:custGeom>
                <a:avLst/>
                <a:gdLst>
                  <a:gd name="T0" fmla="*/ 3249 w 3253"/>
                  <a:gd name="T1" fmla="*/ 290 h 337"/>
                  <a:gd name="T2" fmla="*/ 3230 w 3253"/>
                  <a:gd name="T3" fmla="*/ 253 h 337"/>
                  <a:gd name="T4" fmla="*/ 3236 w 3253"/>
                  <a:gd name="T5" fmla="*/ 150 h 337"/>
                  <a:gd name="T6" fmla="*/ 3229 w 3253"/>
                  <a:gd name="T7" fmla="*/ 131 h 337"/>
                  <a:gd name="T8" fmla="*/ 3222 w 3253"/>
                  <a:gd name="T9" fmla="*/ 109 h 337"/>
                  <a:gd name="T10" fmla="*/ 2814 w 3253"/>
                  <a:gd name="T11" fmla="*/ 62 h 337"/>
                  <a:gd name="T12" fmla="*/ 1816 w 3253"/>
                  <a:gd name="T13" fmla="*/ 67 h 337"/>
                  <a:gd name="T14" fmla="*/ 1634 w 3253"/>
                  <a:gd name="T15" fmla="*/ 118 h 337"/>
                  <a:gd name="T16" fmla="*/ 1080 w 3253"/>
                  <a:gd name="T17" fmla="*/ 46 h 337"/>
                  <a:gd name="T18" fmla="*/ 414 w 3253"/>
                  <a:gd name="T19" fmla="*/ 80 h 337"/>
                  <a:gd name="T20" fmla="*/ 72 w 3253"/>
                  <a:gd name="T21" fmla="*/ 92 h 337"/>
                  <a:gd name="T22" fmla="*/ 26 w 3253"/>
                  <a:gd name="T23" fmla="*/ 101 h 337"/>
                  <a:gd name="T24" fmla="*/ 11 w 3253"/>
                  <a:gd name="T25" fmla="*/ 127 h 337"/>
                  <a:gd name="T26" fmla="*/ 6 w 3253"/>
                  <a:gd name="T27" fmla="*/ 206 h 337"/>
                  <a:gd name="T28" fmla="*/ 9 w 3253"/>
                  <a:gd name="T29" fmla="*/ 209 h 337"/>
                  <a:gd name="T30" fmla="*/ 9 w 3253"/>
                  <a:gd name="T31" fmla="*/ 314 h 337"/>
                  <a:gd name="T32" fmla="*/ 27 w 3253"/>
                  <a:gd name="T33" fmla="*/ 328 h 337"/>
                  <a:gd name="T34" fmla="*/ 56 w 3253"/>
                  <a:gd name="T35" fmla="*/ 327 h 337"/>
                  <a:gd name="T36" fmla="*/ 222 w 3253"/>
                  <a:gd name="T37" fmla="*/ 328 h 337"/>
                  <a:gd name="T38" fmla="*/ 353 w 3253"/>
                  <a:gd name="T39" fmla="*/ 329 h 337"/>
                  <a:gd name="T40" fmla="*/ 481 w 3253"/>
                  <a:gd name="T41" fmla="*/ 332 h 337"/>
                  <a:gd name="T42" fmla="*/ 511 w 3253"/>
                  <a:gd name="T43" fmla="*/ 330 h 337"/>
                  <a:gd name="T44" fmla="*/ 568 w 3253"/>
                  <a:gd name="T45" fmla="*/ 326 h 337"/>
                  <a:gd name="T46" fmla="*/ 652 w 3253"/>
                  <a:gd name="T47" fmla="*/ 328 h 337"/>
                  <a:gd name="T48" fmla="*/ 717 w 3253"/>
                  <a:gd name="T49" fmla="*/ 328 h 337"/>
                  <a:gd name="T50" fmla="*/ 762 w 3253"/>
                  <a:gd name="T51" fmla="*/ 331 h 337"/>
                  <a:gd name="T52" fmla="*/ 806 w 3253"/>
                  <a:gd name="T53" fmla="*/ 331 h 337"/>
                  <a:gd name="T54" fmla="*/ 1589 w 3253"/>
                  <a:gd name="T55" fmla="*/ 337 h 337"/>
                  <a:gd name="T56" fmla="*/ 1607 w 3253"/>
                  <a:gd name="T57" fmla="*/ 317 h 337"/>
                  <a:gd name="T58" fmla="*/ 1617 w 3253"/>
                  <a:gd name="T59" fmla="*/ 159 h 337"/>
                  <a:gd name="T60" fmla="*/ 1623 w 3253"/>
                  <a:gd name="T61" fmla="*/ 148 h 337"/>
                  <a:gd name="T62" fmla="*/ 1628 w 3253"/>
                  <a:gd name="T63" fmla="*/ 141 h 337"/>
                  <a:gd name="T64" fmla="*/ 1636 w 3253"/>
                  <a:gd name="T65" fmla="*/ 128 h 337"/>
                  <a:gd name="T66" fmla="*/ 1649 w 3253"/>
                  <a:gd name="T67" fmla="*/ 162 h 337"/>
                  <a:gd name="T68" fmla="*/ 1648 w 3253"/>
                  <a:gd name="T69" fmla="*/ 207 h 337"/>
                  <a:gd name="T70" fmla="*/ 1639 w 3253"/>
                  <a:gd name="T71" fmla="*/ 273 h 337"/>
                  <a:gd name="T72" fmla="*/ 1649 w 3253"/>
                  <a:gd name="T73" fmla="*/ 276 h 337"/>
                  <a:gd name="T74" fmla="*/ 1654 w 3253"/>
                  <a:gd name="T75" fmla="*/ 276 h 337"/>
                  <a:gd name="T76" fmla="*/ 1654 w 3253"/>
                  <a:gd name="T77" fmla="*/ 289 h 337"/>
                  <a:gd name="T78" fmla="*/ 1665 w 3253"/>
                  <a:gd name="T79" fmla="*/ 291 h 337"/>
                  <a:gd name="T80" fmla="*/ 1664 w 3253"/>
                  <a:gd name="T81" fmla="*/ 316 h 337"/>
                  <a:gd name="T82" fmla="*/ 1690 w 3253"/>
                  <a:gd name="T83" fmla="*/ 324 h 337"/>
                  <a:gd name="T84" fmla="*/ 3200 w 3253"/>
                  <a:gd name="T85" fmla="*/ 325 h 337"/>
                  <a:gd name="T86" fmla="*/ 3249 w 3253"/>
                  <a:gd name="T87" fmla="*/ 29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3" h="337">
                    <a:moveTo>
                      <a:pt x="3249" y="290"/>
                    </a:moveTo>
                    <a:cubicBezTo>
                      <a:pt x="3246" y="277"/>
                      <a:pt x="3230" y="253"/>
                      <a:pt x="3230" y="253"/>
                    </a:cubicBezTo>
                    <a:cubicBezTo>
                      <a:pt x="3236" y="150"/>
                      <a:pt x="3236" y="150"/>
                      <a:pt x="3236" y="150"/>
                    </a:cubicBezTo>
                    <a:cubicBezTo>
                      <a:pt x="3236" y="150"/>
                      <a:pt x="3238" y="141"/>
                      <a:pt x="3229" y="131"/>
                    </a:cubicBezTo>
                    <a:cubicBezTo>
                      <a:pt x="3221" y="116"/>
                      <a:pt x="3222" y="109"/>
                      <a:pt x="3222" y="109"/>
                    </a:cubicBezTo>
                    <a:cubicBezTo>
                      <a:pt x="3222" y="109"/>
                      <a:pt x="2992" y="77"/>
                      <a:pt x="2814" y="62"/>
                    </a:cubicBezTo>
                    <a:cubicBezTo>
                      <a:pt x="2625" y="46"/>
                      <a:pt x="2150" y="0"/>
                      <a:pt x="1816" y="67"/>
                    </a:cubicBezTo>
                    <a:cubicBezTo>
                      <a:pt x="1816" y="67"/>
                      <a:pt x="1700" y="97"/>
                      <a:pt x="1634" y="118"/>
                    </a:cubicBezTo>
                    <a:cubicBezTo>
                      <a:pt x="1387" y="41"/>
                      <a:pt x="1145" y="48"/>
                      <a:pt x="1080" y="46"/>
                    </a:cubicBezTo>
                    <a:cubicBezTo>
                      <a:pt x="961" y="47"/>
                      <a:pt x="467" y="77"/>
                      <a:pt x="414" y="80"/>
                    </a:cubicBezTo>
                    <a:cubicBezTo>
                      <a:pt x="361" y="82"/>
                      <a:pt x="108" y="95"/>
                      <a:pt x="72" y="92"/>
                    </a:cubicBezTo>
                    <a:cubicBezTo>
                      <a:pt x="33" y="93"/>
                      <a:pt x="26" y="101"/>
                      <a:pt x="26" y="101"/>
                    </a:cubicBezTo>
                    <a:cubicBezTo>
                      <a:pt x="8" y="122"/>
                      <a:pt x="11" y="121"/>
                      <a:pt x="11" y="127"/>
                    </a:cubicBezTo>
                    <a:cubicBezTo>
                      <a:pt x="1" y="178"/>
                      <a:pt x="6" y="206"/>
                      <a:pt x="6" y="206"/>
                    </a:cubicBezTo>
                    <a:cubicBezTo>
                      <a:pt x="6" y="206"/>
                      <a:pt x="6" y="206"/>
                      <a:pt x="9" y="209"/>
                    </a:cubicBezTo>
                    <a:cubicBezTo>
                      <a:pt x="0" y="249"/>
                      <a:pt x="6" y="299"/>
                      <a:pt x="9" y="314"/>
                    </a:cubicBezTo>
                    <a:cubicBezTo>
                      <a:pt x="11" y="329"/>
                      <a:pt x="27" y="328"/>
                      <a:pt x="27" y="328"/>
                    </a:cubicBezTo>
                    <a:cubicBezTo>
                      <a:pt x="27" y="328"/>
                      <a:pt x="35" y="328"/>
                      <a:pt x="56" y="327"/>
                    </a:cubicBezTo>
                    <a:cubicBezTo>
                      <a:pt x="86" y="324"/>
                      <a:pt x="110" y="326"/>
                      <a:pt x="222" y="328"/>
                    </a:cubicBezTo>
                    <a:cubicBezTo>
                      <a:pt x="254" y="326"/>
                      <a:pt x="320" y="327"/>
                      <a:pt x="353" y="329"/>
                    </a:cubicBezTo>
                    <a:cubicBezTo>
                      <a:pt x="369" y="331"/>
                      <a:pt x="472" y="331"/>
                      <a:pt x="481" y="332"/>
                    </a:cubicBezTo>
                    <a:cubicBezTo>
                      <a:pt x="490" y="332"/>
                      <a:pt x="511" y="330"/>
                      <a:pt x="511" y="330"/>
                    </a:cubicBezTo>
                    <a:cubicBezTo>
                      <a:pt x="511" y="330"/>
                      <a:pt x="511" y="330"/>
                      <a:pt x="568" y="326"/>
                    </a:cubicBezTo>
                    <a:cubicBezTo>
                      <a:pt x="631" y="328"/>
                      <a:pt x="652" y="328"/>
                      <a:pt x="652" y="328"/>
                    </a:cubicBezTo>
                    <a:cubicBezTo>
                      <a:pt x="652" y="328"/>
                      <a:pt x="699" y="328"/>
                      <a:pt x="717" y="328"/>
                    </a:cubicBezTo>
                    <a:cubicBezTo>
                      <a:pt x="735" y="328"/>
                      <a:pt x="745" y="331"/>
                      <a:pt x="762" y="331"/>
                    </a:cubicBezTo>
                    <a:cubicBezTo>
                      <a:pt x="777" y="329"/>
                      <a:pt x="806" y="331"/>
                      <a:pt x="806" y="331"/>
                    </a:cubicBezTo>
                    <a:cubicBezTo>
                      <a:pt x="806" y="331"/>
                      <a:pt x="1306" y="336"/>
                      <a:pt x="1589" y="337"/>
                    </a:cubicBezTo>
                    <a:cubicBezTo>
                      <a:pt x="1611" y="336"/>
                      <a:pt x="1607" y="317"/>
                      <a:pt x="1607" y="317"/>
                    </a:cubicBezTo>
                    <a:cubicBezTo>
                      <a:pt x="1607" y="317"/>
                      <a:pt x="1617" y="163"/>
                      <a:pt x="1617" y="159"/>
                    </a:cubicBezTo>
                    <a:cubicBezTo>
                      <a:pt x="1617" y="155"/>
                      <a:pt x="1623" y="148"/>
                      <a:pt x="1623" y="148"/>
                    </a:cubicBezTo>
                    <a:cubicBezTo>
                      <a:pt x="1623" y="148"/>
                      <a:pt x="1628" y="145"/>
                      <a:pt x="1628" y="141"/>
                    </a:cubicBezTo>
                    <a:cubicBezTo>
                      <a:pt x="1629" y="139"/>
                      <a:pt x="1633" y="133"/>
                      <a:pt x="1636" y="128"/>
                    </a:cubicBezTo>
                    <a:cubicBezTo>
                      <a:pt x="1640" y="132"/>
                      <a:pt x="1649" y="146"/>
                      <a:pt x="1649" y="162"/>
                    </a:cubicBezTo>
                    <a:cubicBezTo>
                      <a:pt x="1649" y="182"/>
                      <a:pt x="1654" y="179"/>
                      <a:pt x="1648" y="207"/>
                    </a:cubicBezTo>
                    <a:cubicBezTo>
                      <a:pt x="1644" y="237"/>
                      <a:pt x="1639" y="273"/>
                      <a:pt x="1639" y="273"/>
                    </a:cubicBezTo>
                    <a:cubicBezTo>
                      <a:pt x="1649" y="276"/>
                      <a:pt x="1649" y="276"/>
                      <a:pt x="1649" y="276"/>
                    </a:cubicBezTo>
                    <a:cubicBezTo>
                      <a:pt x="1654" y="276"/>
                      <a:pt x="1654" y="276"/>
                      <a:pt x="1654" y="276"/>
                    </a:cubicBezTo>
                    <a:cubicBezTo>
                      <a:pt x="1654" y="289"/>
                      <a:pt x="1654" y="289"/>
                      <a:pt x="1654" y="289"/>
                    </a:cubicBezTo>
                    <a:cubicBezTo>
                      <a:pt x="1654" y="289"/>
                      <a:pt x="1657" y="292"/>
                      <a:pt x="1665" y="291"/>
                    </a:cubicBezTo>
                    <a:cubicBezTo>
                      <a:pt x="1664" y="316"/>
                      <a:pt x="1664" y="316"/>
                      <a:pt x="1664" y="316"/>
                    </a:cubicBezTo>
                    <a:cubicBezTo>
                      <a:pt x="1664" y="316"/>
                      <a:pt x="1677" y="323"/>
                      <a:pt x="1690" y="324"/>
                    </a:cubicBezTo>
                    <a:cubicBezTo>
                      <a:pt x="1702" y="324"/>
                      <a:pt x="3200" y="325"/>
                      <a:pt x="3200" y="325"/>
                    </a:cubicBezTo>
                    <a:cubicBezTo>
                      <a:pt x="3200" y="325"/>
                      <a:pt x="3253" y="333"/>
                      <a:pt x="3249" y="29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28"/>
              <p:cNvSpPr/>
              <p:nvPr/>
            </p:nvSpPr>
            <p:spPr bwMode="auto">
              <a:xfrm>
                <a:off x="21" y="1756"/>
                <a:ext cx="3821" cy="1066"/>
              </a:xfrm>
              <a:custGeom>
                <a:avLst/>
                <a:gdLst>
                  <a:gd name="T0" fmla="*/ 1616 w 1616"/>
                  <a:gd name="T1" fmla="*/ 450 h 450"/>
                  <a:gd name="T2" fmla="*/ 1607 w 1616"/>
                  <a:gd name="T3" fmla="*/ 446 h 450"/>
                  <a:gd name="T4" fmla="*/ 1055 w 1616"/>
                  <a:gd name="T5" fmla="*/ 369 h 450"/>
                  <a:gd name="T6" fmla="*/ 388 w 1616"/>
                  <a:gd name="T7" fmla="*/ 402 h 450"/>
                  <a:gd name="T8" fmla="*/ 47 w 1616"/>
                  <a:gd name="T9" fmla="*/ 415 h 450"/>
                  <a:gd name="T10" fmla="*/ 0 w 1616"/>
                  <a:gd name="T11" fmla="*/ 424 h 450"/>
                  <a:gd name="T12" fmla="*/ 95 w 1616"/>
                  <a:gd name="T13" fmla="*/ 292 h 450"/>
                  <a:gd name="T14" fmla="*/ 277 w 1616"/>
                  <a:gd name="T15" fmla="*/ 0 h 450"/>
                  <a:gd name="T16" fmla="*/ 284 w 1616"/>
                  <a:gd name="T17" fmla="*/ 1 h 450"/>
                  <a:gd name="T18" fmla="*/ 45 w 1616"/>
                  <a:gd name="T19" fmla="*/ 386 h 450"/>
                  <a:gd name="T20" fmla="*/ 451 w 1616"/>
                  <a:gd name="T21" fmla="*/ 361 h 450"/>
                  <a:gd name="T22" fmla="*/ 1239 w 1616"/>
                  <a:gd name="T23" fmla="*/ 353 h 450"/>
                  <a:gd name="T24" fmla="*/ 1616 w 1616"/>
                  <a:gd name="T25"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6" h="450">
                    <a:moveTo>
                      <a:pt x="1616" y="450"/>
                    </a:moveTo>
                    <a:cubicBezTo>
                      <a:pt x="1607" y="446"/>
                      <a:pt x="1607" y="446"/>
                      <a:pt x="1607" y="446"/>
                    </a:cubicBezTo>
                    <a:cubicBezTo>
                      <a:pt x="1360" y="370"/>
                      <a:pt x="1120" y="371"/>
                      <a:pt x="1055" y="369"/>
                    </a:cubicBezTo>
                    <a:cubicBezTo>
                      <a:pt x="936" y="370"/>
                      <a:pt x="441" y="400"/>
                      <a:pt x="388" y="402"/>
                    </a:cubicBezTo>
                    <a:cubicBezTo>
                      <a:pt x="335" y="405"/>
                      <a:pt x="82" y="417"/>
                      <a:pt x="47" y="415"/>
                    </a:cubicBezTo>
                    <a:cubicBezTo>
                      <a:pt x="8" y="416"/>
                      <a:pt x="0" y="424"/>
                      <a:pt x="0" y="424"/>
                    </a:cubicBezTo>
                    <a:cubicBezTo>
                      <a:pt x="0" y="424"/>
                      <a:pt x="62" y="348"/>
                      <a:pt x="95" y="292"/>
                    </a:cubicBezTo>
                    <a:cubicBezTo>
                      <a:pt x="277" y="0"/>
                      <a:pt x="277" y="0"/>
                      <a:pt x="277" y="0"/>
                    </a:cubicBezTo>
                    <a:cubicBezTo>
                      <a:pt x="284" y="1"/>
                      <a:pt x="284" y="1"/>
                      <a:pt x="284" y="1"/>
                    </a:cubicBezTo>
                    <a:cubicBezTo>
                      <a:pt x="45" y="386"/>
                      <a:pt x="45" y="386"/>
                      <a:pt x="45" y="386"/>
                    </a:cubicBezTo>
                    <a:cubicBezTo>
                      <a:pt x="45" y="386"/>
                      <a:pt x="358" y="367"/>
                      <a:pt x="451" y="361"/>
                    </a:cubicBezTo>
                    <a:cubicBezTo>
                      <a:pt x="547" y="355"/>
                      <a:pt x="1008" y="317"/>
                      <a:pt x="1239" y="353"/>
                    </a:cubicBezTo>
                    <a:cubicBezTo>
                      <a:pt x="1287" y="360"/>
                      <a:pt x="1473" y="385"/>
                      <a:pt x="1616" y="45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29"/>
              <p:cNvSpPr/>
              <p:nvPr/>
            </p:nvSpPr>
            <p:spPr bwMode="auto">
              <a:xfrm>
                <a:off x="3845" y="1801"/>
                <a:ext cx="3679" cy="1021"/>
              </a:xfrm>
              <a:custGeom>
                <a:avLst/>
                <a:gdLst>
                  <a:gd name="T0" fmla="*/ 9 w 1556"/>
                  <a:gd name="T1" fmla="*/ 424 h 431"/>
                  <a:gd name="T2" fmla="*/ 39 w 1556"/>
                  <a:gd name="T3" fmla="*/ 402 h 431"/>
                  <a:gd name="T4" fmla="*/ 162 w 1556"/>
                  <a:gd name="T5" fmla="*/ 307 h 431"/>
                  <a:gd name="T6" fmla="*/ 481 w 1556"/>
                  <a:gd name="T7" fmla="*/ 164 h 431"/>
                  <a:gd name="T8" fmla="*/ 1212 w 1556"/>
                  <a:gd name="T9" fmla="*/ 0 h 431"/>
                  <a:gd name="T10" fmla="*/ 1214 w 1556"/>
                  <a:gd name="T11" fmla="*/ 2 h 431"/>
                  <a:gd name="T12" fmla="*/ 1340 w 1556"/>
                  <a:gd name="T13" fmla="*/ 140 h 431"/>
                  <a:gd name="T14" fmla="*/ 1556 w 1556"/>
                  <a:gd name="T15" fmla="*/ 388 h 431"/>
                  <a:gd name="T16" fmla="*/ 1549 w 1556"/>
                  <a:gd name="T17" fmla="*/ 390 h 431"/>
                  <a:gd name="T18" fmla="*/ 1129 w 1556"/>
                  <a:gd name="T19" fmla="*/ 332 h 431"/>
                  <a:gd name="T20" fmla="*/ 641 w 1556"/>
                  <a:gd name="T21" fmla="*/ 302 h 431"/>
                  <a:gd name="T22" fmla="*/ 145 w 1556"/>
                  <a:gd name="T23" fmla="*/ 376 h 431"/>
                  <a:gd name="T24" fmla="*/ 19 w 1556"/>
                  <a:gd name="T25" fmla="*/ 426 h 431"/>
                  <a:gd name="T26" fmla="*/ 2 w 1556"/>
                  <a:gd name="T27" fmla="*/ 431 h 431"/>
                  <a:gd name="T28" fmla="*/ 0 w 1556"/>
                  <a:gd name="T29" fmla="*/ 430 h 431"/>
                  <a:gd name="T30" fmla="*/ 10 w 1556"/>
                  <a:gd name="T31" fmla="*/ 42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6" h="431">
                    <a:moveTo>
                      <a:pt x="9" y="424"/>
                    </a:moveTo>
                    <a:cubicBezTo>
                      <a:pt x="9" y="424"/>
                      <a:pt x="12" y="422"/>
                      <a:pt x="39" y="402"/>
                    </a:cubicBezTo>
                    <a:cubicBezTo>
                      <a:pt x="98" y="346"/>
                      <a:pt x="162" y="307"/>
                      <a:pt x="162" y="307"/>
                    </a:cubicBezTo>
                    <a:cubicBezTo>
                      <a:pt x="310" y="218"/>
                      <a:pt x="434" y="179"/>
                      <a:pt x="481" y="164"/>
                    </a:cubicBezTo>
                    <a:cubicBezTo>
                      <a:pt x="914" y="30"/>
                      <a:pt x="1212" y="0"/>
                      <a:pt x="1212" y="0"/>
                    </a:cubicBezTo>
                    <a:cubicBezTo>
                      <a:pt x="1212" y="0"/>
                      <a:pt x="1212" y="0"/>
                      <a:pt x="1214" y="2"/>
                    </a:cubicBezTo>
                    <a:cubicBezTo>
                      <a:pt x="1214" y="2"/>
                      <a:pt x="1222" y="17"/>
                      <a:pt x="1340" y="140"/>
                    </a:cubicBezTo>
                    <a:cubicBezTo>
                      <a:pt x="1459" y="251"/>
                      <a:pt x="1552" y="378"/>
                      <a:pt x="1556" y="388"/>
                    </a:cubicBezTo>
                    <a:cubicBezTo>
                      <a:pt x="1556" y="392"/>
                      <a:pt x="1549" y="390"/>
                      <a:pt x="1549" y="390"/>
                    </a:cubicBezTo>
                    <a:cubicBezTo>
                      <a:pt x="1489" y="375"/>
                      <a:pt x="1129" y="332"/>
                      <a:pt x="1129" y="332"/>
                    </a:cubicBezTo>
                    <a:cubicBezTo>
                      <a:pt x="912" y="306"/>
                      <a:pt x="731" y="300"/>
                      <a:pt x="641" y="302"/>
                    </a:cubicBezTo>
                    <a:cubicBezTo>
                      <a:pt x="324" y="306"/>
                      <a:pt x="172" y="366"/>
                      <a:pt x="145" y="376"/>
                    </a:cubicBezTo>
                    <a:cubicBezTo>
                      <a:pt x="109" y="388"/>
                      <a:pt x="19" y="426"/>
                      <a:pt x="19" y="426"/>
                    </a:cubicBezTo>
                    <a:cubicBezTo>
                      <a:pt x="2" y="431"/>
                      <a:pt x="2" y="431"/>
                      <a:pt x="2" y="431"/>
                    </a:cubicBezTo>
                    <a:cubicBezTo>
                      <a:pt x="0" y="430"/>
                      <a:pt x="0" y="430"/>
                      <a:pt x="0" y="430"/>
                    </a:cubicBezTo>
                    <a:cubicBezTo>
                      <a:pt x="10" y="423"/>
                      <a:pt x="10" y="423"/>
                      <a:pt x="10" y="423"/>
                    </a:cubicBezTo>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30"/>
              <p:cNvSpPr/>
              <p:nvPr/>
            </p:nvSpPr>
            <p:spPr bwMode="auto">
              <a:xfrm>
                <a:off x="130" y="1761"/>
                <a:ext cx="3736" cy="1061"/>
              </a:xfrm>
              <a:custGeom>
                <a:avLst/>
                <a:gdLst>
                  <a:gd name="T0" fmla="*/ 0 w 1580"/>
                  <a:gd name="T1" fmla="*/ 384 h 448"/>
                  <a:gd name="T2" fmla="*/ 237 w 1580"/>
                  <a:gd name="T3" fmla="*/ 0 h 448"/>
                  <a:gd name="T4" fmla="*/ 1235 w 1580"/>
                  <a:gd name="T5" fmla="*/ 244 h 448"/>
                  <a:gd name="T6" fmla="*/ 1580 w 1580"/>
                  <a:gd name="T7" fmla="*/ 441 h 448"/>
                  <a:gd name="T8" fmla="*/ 1570 w 1580"/>
                  <a:gd name="T9" fmla="*/ 448 h 448"/>
                  <a:gd name="T10" fmla="*/ 1285 w 1580"/>
                  <a:gd name="T11" fmla="*/ 366 h 448"/>
                  <a:gd name="T12" fmla="*/ 580 w 1580"/>
                  <a:gd name="T13" fmla="*/ 347 h 448"/>
                  <a:gd name="T14" fmla="*/ 0 w 1580"/>
                  <a:gd name="T15" fmla="*/ 384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0" h="448">
                    <a:moveTo>
                      <a:pt x="0" y="384"/>
                    </a:moveTo>
                    <a:cubicBezTo>
                      <a:pt x="237" y="0"/>
                      <a:pt x="237" y="0"/>
                      <a:pt x="237" y="0"/>
                    </a:cubicBezTo>
                    <a:cubicBezTo>
                      <a:pt x="237" y="0"/>
                      <a:pt x="993" y="132"/>
                      <a:pt x="1235" y="244"/>
                    </a:cubicBezTo>
                    <a:cubicBezTo>
                      <a:pt x="1358" y="293"/>
                      <a:pt x="1489" y="351"/>
                      <a:pt x="1580" y="441"/>
                    </a:cubicBezTo>
                    <a:cubicBezTo>
                      <a:pt x="1570" y="448"/>
                      <a:pt x="1570" y="448"/>
                      <a:pt x="1570" y="448"/>
                    </a:cubicBezTo>
                    <a:cubicBezTo>
                      <a:pt x="1570" y="448"/>
                      <a:pt x="1445" y="392"/>
                      <a:pt x="1285" y="366"/>
                    </a:cubicBezTo>
                    <a:cubicBezTo>
                      <a:pt x="1208" y="353"/>
                      <a:pt x="1062" y="318"/>
                      <a:pt x="580" y="347"/>
                    </a:cubicBezTo>
                    <a:cubicBezTo>
                      <a:pt x="103" y="382"/>
                      <a:pt x="0" y="384"/>
                      <a:pt x="0" y="38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31"/>
              <p:cNvSpPr/>
              <p:nvPr/>
            </p:nvSpPr>
            <p:spPr bwMode="auto">
              <a:xfrm>
                <a:off x="-40" y="2630"/>
                <a:ext cx="3882" cy="689"/>
              </a:xfrm>
              <a:custGeom>
                <a:avLst/>
                <a:gdLst>
                  <a:gd name="T0" fmla="*/ 1633 w 1642"/>
                  <a:gd name="T1" fmla="*/ 77 h 291"/>
                  <a:gd name="T2" fmla="*/ 1081 w 1642"/>
                  <a:gd name="T3" fmla="*/ 0 h 291"/>
                  <a:gd name="T4" fmla="*/ 414 w 1642"/>
                  <a:gd name="T5" fmla="*/ 33 h 291"/>
                  <a:gd name="T6" fmla="*/ 73 w 1642"/>
                  <a:gd name="T7" fmla="*/ 46 h 291"/>
                  <a:gd name="T8" fmla="*/ 26 w 1642"/>
                  <a:gd name="T9" fmla="*/ 55 h 291"/>
                  <a:gd name="T10" fmla="*/ 11 w 1642"/>
                  <a:gd name="T11" fmla="*/ 80 h 291"/>
                  <a:gd name="T12" fmla="*/ 7 w 1642"/>
                  <a:gd name="T13" fmla="*/ 159 h 291"/>
                  <a:gd name="T14" fmla="*/ 9 w 1642"/>
                  <a:gd name="T15" fmla="*/ 163 h 291"/>
                  <a:gd name="T16" fmla="*/ 9 w 1642"/>
                  <a:gd name="T17" fmla="*/ 268 h 291"/>
                  <a:gd name="T18" fmla="*/ 28 w 1642"/>
                  <a:gd name="T19" fmla="*/ 281 h 291"/>
                  <a:gd name="T20" fmla="*/ 57 w 1642"/>
                  <a:gd name="T21" fmla="*/ 281 h 291"/>
                  <a:gd name="T22" fmla="*/ 223 w 1642"/>
                  <a:gd name="T23" fmla="*/ 281 h 291"/>
                  <a:gd name="T24" fmla="*/ 354 w 1642"/>
                  <a:gd name="T25" fmla="*/ 282 h 291"/>
                  <a:gd name="T26" fmla="*/ 482 w 1642"/>
                  <a:gd name="T27" fmla="*/ 285 h 291"/>
                  <a:gd name="T28" fmla="*/ 512 w 1642"/>
                  <a:gd name="T29" fmla="*/ 283 h 291"/>
                  <a:gd name="T30" fmla="*/ 568 w 1642"/>
                  <a:gd name="T31" fmla="*/ 280 h 291"/>
                  <a:gd name="T32" fmla="*/ 653 w 1642"/>
                  <a:gd name="T33" fmla="*/ 281 h 291"/>
                  <a:gd name="T34" fmla="*/ 718 w 1642"/>
                  <a:gd name="T35" fmla="*/ 281 h 291"/>
                  <a:gd name="T36" fmla="*/ 762 w 1642"/>
                  <a:gd name="T37" fmla="*/ 284 h 291"/>
                  <a:gd name="T38" fmla="*/ 806 w 1642"/>
                  <a:gd name="T39" fmla="*/ 285 h 291"/>
                  <a:gd name="T40" fmla="*/ 1590 w 1642"/>
                  <a:gd name="T41" fmla="*/ 291 h 291"/>
                  <a:gd name="T42" fmla="*/ 1608 w 1642"/>
                  <a:gd name="T43" fmla="*/ 271 h 291"/>
                  <a:gd name="T44" fmla="*/ 1618 w 1642"/>
                  <a:gd name="T45" fmla="*/ 113 h 291"/>
                  <a:gd name="T46" fmla="*/ 1624 w 1642"/>
                  <a:gd name="T47" fmla="*/ 102 h 291"/>
                  <a:gd name="T48" fmla="*/ 1629 w 1642"/>
                  <a:gd name="T49" fmla="*/ 95 h 291"/>
                  <a:gd name="T50" fmla="*/ 1642 w 1642"/>
                  <a:gd name="T51" fmla="*/ 81 h 291"/>
                  <a:gd name="T52" fmla="*/ 1633 w 1642"/>
                  <a:gd name="T53"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2" h="291">
                    <a:moveTo>
                      <a:pt x="1633" y="77"/>
                    </a:moveTo>
                    <a:cubicBezTo>
                      <a:pt x="1386" y="1"/>
                      <a:pt x="1146" y="2"/>
                      <a:pt x="1081" y="0"/>
                    </a:cubicBezTo>
                    <a:cubicBezTo>
                      <a:pt x="962" y="1"/>
                      <a:pt x="467" y="31"/>
                      <a:pt x="414" y="33"/>
                    </a:cubicBezTo>
                    <a:cubicBezTo>
                      <a:pt x="361" y="36"/>
                      <a:pt x="108" y="48"/>
                      <a:pt x="73" y="46"/>
                    </a:cubicBezTo>
                    <a:cubicBezTo>
                      <a:pt x="34" y="47"/>
                      <a:pt x="26" y="55"/>
                      <a:pt x="26" y="55"/>
                    </a:cubicBezTo>
                    <a:cubicBezTo>
                      <a:pt x="9" y="75"/>
                      <a:pt x="12" y="75"/>
                      <a:pt x="11" y="80"/>
                    </a:cubicBezTo>
                    <a:cubicBezTo>
                      <a:pt x="2" y="132"/>
                      <a:pt x="7" y="159"/>
                      <a:pt x="7" y="159"/>
                    </a:cubicBezTo>
                    <a:cubicBezTo>
                      <a:pt x="7" y="159"/>
                      <a:pt x="7" y="159"/>
                      <a:pt x="9" y="163"/>
                    </a:cubicBezTo>
                    <a:cubicBezTo>
                      <a:pt x="0" y="203"/>
                      <a:pt x="7" y="253"/>
                      <a:pt x="9" y="268"/>
                    </a:cubicBezTo>
                    <a:cubicBezTo>
                      <a:pt x="12" y="282"/>
                      <a:pt x="28" y="281"/>
                      <a:pt x="28" y="281"/>
                    </a:cubicBezTo>
                    <a:cubicBezTo>
                      <a:pt x="28" y="281"/>
                      <a:pt x="36" y="282"/>
                      <a:pt x="57" y="281"/>
                    </a:cubicBezTo>
                    <a:cubicBezTo>
                      <a:pt x="87" y="278"/>
                      <a:pt x="110" y="280"/>
                      <a:pt x="223" y="281"/>
                    </a:cubicBezTo>
                    <a:cubicBezTo>
                      <a:pt x="255" y="280"/>
                      <a:pt x="320" y="281"/>
                      <a:pt x="354" y="282"/>
                    </a:cubicBezTo>
                    <a:cubicBezTo>
                      <a:pt x="370" y="285"/>
                      <a:pt x="472" y="285"/>
                      <a:pt x="482" y="285"/>
                    </a:cubicBezTo>
                    <a:cubicBezTo>
                      <a:pt x="491" y="286"/>
                      <a:pt x="512" y="283"/>
                      <a:pt x="512" y="283"/>
                    </a:cubicBezTo>
                    <a:cubicBezTo>
                      <a:pt x="512" y="283"/>
                      <a:pt x="512" y="283"/>
                      <a:pt x="568" y="280"/>
                    </a:cubicBezTo>
                    <a:cubicBezTo>
                      <a:pt x="631" y="282"/>
                      <a:pt x="653" y="281"/>
                      <a:pt x="653" y="281"/>
                    </a:cubicBezTo>
                    <a:cubicBezTo>
                      <a:pt x="653" y="281"/>
                      <a:pt x="699" y="281"/>
                      <a:pt x="718" y="281"/>
                    </a:cubicBezTo>
                    <a:cubicBezTo>
                      <a:pt x="736" y="281"/>
                      <a:pt x="746" y="284"/>
                      <a:pt x="762" y="284"/>
                    </a:cubicBezTo>
                    <a:cubicBezTo>
                      <a:pt x="777" y="283"/>
                      <a:pt x="806" y="285"/>
                      <a:pt x="806" y="285"/>
                    </a:cubicBezTo>
                    <a:cubicBezTo>
                      <a:pt x="806" y="285"/>
                      <a:pt x="1306" y="290"/>
                      <a:pt x="1590" y="291"/>
                    </a:cubicBezTo>
                    <a:cubicBezTo>
                      <a:pt x="1611" y="290"/>
                      <a:pt x="1608" y="271"/>
                      <a:pt x="1608" y="271"/>
                    </a:cubicBezTo>
                    <a:cubicBezTo>
                      <a:pt x="1608" y="271"/>
                      <a:pt x="1618" y="117"/>
                      <a:pt x="1618" y="113"/>
                    </a:cubicBezTo>
                    <a:cubicBezTo>
                      <a:pt x="1618" y="109"/>
                      <a:pt x="1624" y="102"/>
                      <a:pt x="1624" y="102"/>
                    </a:cubicBezTo>
                    <a:cubicBezTo>
                      <a:pt x="1624" y="102"/>
                      <a:pt x="1628" y="99"/>
                      <a:pt x="1629" y="95"/>
                    </a:cubicBezTo>
                    <a:cubicBezTo>
                      <a:pt x="1630" y="90"/>
                      <a:pt x="1642" y="81"/>
                      <a:pt x="1642" y="81"/>
                    </a:cubicBezTo>
                    <a:lnTo>
                      <a:pt x="1633" y="77"/>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32"/>
              <p:cNvSpPr/>
              <p:nvPr/>
            </p:nvSpPr>
            <p:spPr bwMode="auto">
              <a:xfrm>
                <a:off x="3890" y="1801"/>
                <a:ext cx="3757" cy="1009"/>
              </a:xfrm>
              <a:custGeom>
                <a:avLst/>
                <a:gdLst>
                  <a:gd name="T0" fmla="*/ 312 w 1589"/>
                  <a:gd name="T1" fmla="*/ 327 h 426"/>
                  <a:gd name="T2" fmla="*/ 925 w 1589"/>
                  <a:gd name="T3" fmla="*/ 313 h 426"/>
                  <a:gd name="T4" fmla="*/ 1535 w 1589"/>
                  <a:gd name="T5" fmla="*/ 391 h 426"/>
                  <a:gd name="T6" fmla="*/ 1415 w 1589"/>
                  <a:gd name="T7" fmla="*/ 237 h 426"/>
                  <a:gd name="T8" fmla="*/ 1193 w 1589"/>
                  <a:gd name="T9" fmla="*/ 0 h 426"/>
                  <a:gd name="T10" fmla="*/ 1557 w 1589"/>
                  <a:gd name="T11" fmla="*/ 375 h 426"/>
                  <a:gd name="T12" fmla="*/ 1585 w 1589"/>
                  <a:gd name="T13" fmla="*/ 416 h 426"/>
                  <a:gd name="T14" fmla="*/ 1179 w 1589"/>
                  <a:gd name="T15" fmla="*/ 370 h 426"/>
                  <a:gd name="T16" fmla="*/ 181 w 1589"/>
                  <a:gd name="T17" fmla="*/ 375 h 426"/>
                  <a:gd name="T18" fmla="*/ 0 w 1589"/>
                  <a:gd name="T19" fmla="*/ 426 h 426"/>
                  <a:gd name="T20" fmla="*/ 312 w 1589"/>
                  <a:gd name="T21" fmla="*/ 32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9" h="426">
                    <a:moveTo>
                      <a:pt x="312" y="327"/>
                    </a:moveTo>
                    <a:cubicBezTo>
                      <a:pt x="635" y="280"/>
                      <a:pt x="833" y="307"/>
                      <a:pt x="925" y="313"/>
                    </a:cubicBezTo>
                    <a:cubicBezTo>
                      <a:pt x="1255" y="341"/>
                      <a:pt x="1523" y="388"/>
                      <a:pt x="1535" y="391"/>
                    </a:cubicBezTo>
                    <a:cubicBezTo>
                      <a:pt x="1543" y="370"/>
                      <a:pt x="1415" y="237"/>
                      <a:pt x="1415" y="237"/>
                    </a:cubicBezTo>
                    <a:cubicBezTo>
                      <a:pt x="1415" y="237"/>
                      <a:pt x="1415" y="237"/>
                      <a:pt x="1193" y="0"/>
                    </a:cubicBezTo>
                    <a:cubicBezTo>
                      <a:pt x="1199" y="13"/>
                      <a:pt x="1526" y="341"/>
                      <a:pt x="1557" y="375"/>
                    </a:cubicBezTo>
                    <a:cubicBezTo>
                      <a:pt x="1589" y="409"/>
                      <a:pt x="1585" y="416"/>
                      <a:pt x="1585" y="416"/>
                    </a:cubicBezTo>
                    <a:cubicBezTo>
                      <a:pt x="1558" y="413"/>
                      <a:pt x="1346" y="384"/>
                      <a:pt x="1179" y="370"/>
                    </a:cubicBezTo>
                    <a:cubicBezTo>
                      <a:pt x="991" y="354"/>
                      <a:pt x="516" y="308"/>
                      <a:pt x="181" y="375"/>
                    </a:cubicBezTo>
                    <a:cubicBezTo>
                      <a:pt x="181" y="375"/>
                      <a:pt x="65" y="405"/>
                      <a:pt x="0" y="426"/>
                    </a:cubicBezTo>
                    <a:cubicBezTo>
                      <a:pt x="0" y="426"/>
                      <a:pt x="169" y="346"/>
                      <a:pt x="312" y="3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 name="Freeform 33"/>
              <p:cNvSpPr/>
              <p:nvPr/>
            </p:nvSpPr>
            <p:spPr bwMode="auto">
              <a:xfrm>
                <a:off x="3879" y="2526"/>
                <a:ext cx="3828" cy="788"/>
              </a:xfrm>
              <a:custGeom>
                <a:avLst/>
                <a:gdLst>
                  <a:gd name="T0" fmla="*/ 0 w 1619"/>
                  <a:gd name="T1" fmla="*/ 118 h 333"/>
                  <a:gd name="T2" fmla="*/ 1 w 1619"/>
                  <a:gd name="T3" fmla="*/ 126 h 333"/>
                  <a:gd name="T4" fmla="*/ 14 w 1619"/>
                  <a:gd name="T5" fmla="*/ 162 h 333"/>
                  <a:gd name="T6" fmla="*/ 13 w 1619"/>
                  <a:gd name="T7" fmla="*/ 207 h 333"/>
                  <a:gd name="T8" fmla="*/ 5 w 1619"/>
                  <a:gd name="T9" fmla="*/ 273 h 333"/>
                  <a:gd name="T10" fmla="*/ 15 w 1619"/>
                  <a:gd name="T11" fmla="*/ 276 h 333"/>
                  <a:gd name="T12" fmla="*/ 20 w 1619"/>
                  <a:gd name="T13" fmla="*/ 276 h 333"/>
                  <a:gd name="T14" fmla="*/ 19 w 1619"/>
                  <a:gd name="T15" fmla="*/ 289 h 333"/>
                  <a:gd name="T16" fmla="*/ 30 w 1619"/>
                  <a:gd name="T17" fmla="*/ 291 h 333"/>
                  <a:gd name="T18" fmla="*/ 29 w 1619"/>
                  <a:gd name="T19" fmla="*/ 316 h 333"/>
                  <a:gd name="T20" fmla="*/ 55 w 1619"/>
                  <a:gd name="T21" fmla="*/ 324 h 333"/>
                  <a:gd name="T22" fmla="*/ 1566 w 1619"/>
                  <a:gd name="T23" fmla="*/ 325 h 333"/>
                  <a:gd name="T24" fmla="*/ 1614 w 1619"/>
                  <a:gd name="T25" fmla="*/ 290 h 333"/>
                  <a:gd name="T26" fmla="*/ 1596 w 1619"/>
                  <a:gd name="T27" fmla="*/ 253 h 333"/>
                  <a:gd name="T28" fmla="*/ 1602 w 1619"/>
                  <a:gd name="T29" fmla="*/ 150 h 333"/>
                  <a:gd name="T30" fmla="*/ 1595 w 1619"/>
                  <a:gd name="T31" fmla="*/ 131 h 333"/>
                  <a:gd name="T32" fmla="*/ 1587 w 1619"/>
                  <a:gd name="T33" fmla="*/ 109 h 333"/>
                  <a:gd name="T34" fmla="*/ 1179 w 1619"/>
                  <a:gd name="T35" fmla="*/ 62 h 333"/>
                  <a:gd name="T36" fmla="*/ 181 w 1619"/>
                  <a:gd name="T37" fmla="*/ 67 h 333"/>
                  <a:gd name="T38" fmla="*/ 0 w 1619"/>
                  <a:gd name="T39" fmla="*/ 11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9" h="333">
                    <a:moveTo>
                      <a:pt x="0" y="118"/>
                    </a:moveTo>
                    <a:cubicBezTo>
                      <a:pt x="1" y="126"/>
                      <a:pt x="1" y="126"/>
                      <a:pt x="1" y="126"/>
                    </a:cubicBezTo>
                    <a:cubicBezTo>
                      <a:pt x="1" y="126"/>
                      <a:pt x="14" y="142"/>
                      <a:pt x="14" y="162"/>
                    </a:cubicBezTo>
                    <a:cubicBezTo>
                      <a:pt x="14" y="183"/>
                      <a:pt x="20" y="179"/>
                      <a:pt x="13" y="207"/>
                    </a:cubicBezTo>
                    <a:cubicBezTo>
                      <a:pt x="9" y="237"/>
                      <a:pt x="5" y="273"/>
                      <a:pt x="5" y="273"/>
                    </a:cubicBezTo>
                    <a:cubicBezTo>
                      <a:pt x="15" y="276"/>
                      <a:pt x="15" y="276"/>
                      <a:pt x="15" y="276"/>
                    </a:cubicBezTo>
                    <a:cubicBezTo>
                      <a:pt x="20" y="276"/>
                      <a:pt x="20" y="276"/>
                      <a:pt x="20" y="276"/>
                    </a:cubicBezTo>
                    <a:cubicBezTo>
                      <a:pt x="19" y="289"/>
                      <a:pt x="19" y="289"/>
                      <a:pt x="19" y="289"/>
                    </a:cubicBezTo>
                    <a:cubicBezTo>
                      <a:pt x="19" y="289"/>
                      <a:pt x="22" y="292"/>
                      <a:pt x="30" y="291"/>
                    </a:cubicBezTo>
                    <a:cubicBezTo>
                      <a:pt x="29" y="316"/>
                      <a:pt x="29" y="316"/>
                      <a:pt x="29" y="316"/>
                    </a:cubicBezTo>
                    <a:cubicBezTo>
                      <a:pt x="29" y="316"/>
                      <a:pt x="43" y="323"/>
                      <a:pt x="55" y="324"/>
                    </a:cubicBezTo>
                    <a:cubicBezTo>
                      <a:pt x="68" y="324"/>
                      <a:pt x="1566" y="325"/>
                      <a:pt x="1566" y="325"/>
                    </a:cubicBezTo>
                    <a:cubicBezTo>
                      <a:pt x="1566" y="325"/>
                      <a:pt x="1619" y="333"/>
                      <a:pt x="1614" y="290"/>
                    </a:cubicBezTo>
                    <a:cubicBezTo>
                      <a:pt x="1612" y="277"/>
                      <a:pt x="1596" y="253"/>
                      <a:pt x="1596" y="253"/>
                    </a:cubicBezTo>
                    <a:cubicBezTo>
                      <a:pt x="1602" y="150"/>
                      <a:pt x="1602" y="150"/>
                      <a:pt x="1602" y="150"/>
                    </a:cubicBezTo>
                    <a:cubicBezTo>
                      <a:pt x="1602" y="150"/>
                      <a:pt x="1603" y="141"/>
                      <a:pt x="1595" y="131"/>
                    </a:cubicBezTo>
                    <a:cubicBezTo>
                      <a:pt x="1587" y="116"/>
                      <a:pt x="1587" y="109"/>
                      <a:pt x="1587" y="109"/>
                    </a:cubicBezTo>
                    <a:cubicBezTo>
                      <a:pt x="1587" y="109"/>
                      <a:pt x="1357" y="77"/>
                      <a:pt x="1179" y="62"/>
                    </a:cubicBezTo>
                    <a:cubicBezTo>
                      <a:pt x="991" y="46"/>
                      <a:pt x="516" y="0"/>
                      <a:pt x="181" y="67"/>
                    </a:cubicBezTo>
                    <a:cubicBezTo>
                      <a:pt x="181" y="67"/>
                      <a:pt x="65" y="97"/>
                      <a:pt x="0" y="118"/>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34"/>
              <p:cNvSpPr/>
              <p:nvPr/>
            </p:nvSpPr>
            <p:spPr bwMode="auto">
              <a:xfrm>
                <a:off x="317" y="2647"/>
                <a:ext cx="3457" cy="161"/>
              </a:xfrm>
              <a:custGeom>
                <a:avLst/>
                <a:gdLst>
                  <a:gd name="T0" fmla="*/ 1462 w 1462"/>
                  <a:gd name="T1" fmla="*/ 68 h 68"/>
                  <a:gd name="T2" fmla="*/ 980 w 1462"/>
                  <a:gd name="T3" fmla="*/ 1 h 68"/>
                  <a:gd name="T4" fmla="*/ 594 w 1462"/>
                  <a:gd name="T5" fmla="*/ 10 h 68"/>
                  <a:gd name="T6" fmla="*/ 58 w 1462"/>
                  <a:gd name="T7" fmla="*/ 38 h 68"/>
                  <a:gd name="T8" fmla="*/ 0 w 1462"/>
                  <a:gd name="T9" fmla="*/ 40 h 68"/>
                  <a:gd name="T10" fmla="*/ 263 w 1462"/>
                  <a:gd name="T11" fmla="*/ 34 h 68"/>
                  <a:gd name="T12" fmla="*/ 820 w 1462"/>
                  <a:gd name="T13" fmla="*/ 10 h 68"/>
                  <a:gd name="T14" fmla="*/ 1330 w 1462"/>
                  <a:gd name="T15" fmla="*/ 41 h 68"/>
                  <a:gd name="T16" fmla="*/ 1462 w 1462"/>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2" h="68">
                    <a:moveTo>
                      <a:pt x="1462" y="68"/>
                    </a:moveTo>
                    <a:cubicBezTo>
                      <a:pt x="1462" y="68"/>
                      <a:pt x="1277" y="8"/>
                      <a:pt x="980" y="1"/>
                    </a:cubicBezTo>
                    <a:cubicBezTo>
                      <a:pt x="940" y="0"/>
                      <a:pt x="774" y="0"/>
                      <a:pt x="594" y="10"/>
                    </a:cubicBezTo>
                    <a:cubicBezTo>
                      <a:pt x="413" y="21"/>
                      <a:pt x="58" y="38"/>
                      <a:pt x="58" y="38"/>
                    </a:cubicBezTo>
                    <a:cubicBezTo>
                      <a:pt x="0" y="40"/>
                      <a:pt x="0" y="40"/>
                      <a:pt x="0" y="40"/>
                    </a:cubicBezTo>
                    <a:cubicBezTo>
                      <a:pt x="263" y="34"/>
                      <a:pt x="263" y="34"/>
                      <a:pt x="263" y="34"/>
                    </a:cubicBezTo>
                    <a:cubicBezTo>
                      <a:pt x="263" y="34"/>
                      <a:pt x="729" y="10"/>
                      <a:pt x="820" y="10"/>
                    </a:cubicBezTo>
                    <a:cubicBezTo>
                      <a:pt x="912" y="9"/>
                      <a:pt x="1031" y="5"/>
                      <a:pt x="1330" y="41"/>
                    </a:cubicBezTo>
                    <a:cubicBezTo>
                      <a:pt x="1358" y="45"/>
                      <a:pt x="1451" y="62"/>
                      <a:pt x="1462" y="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35"/>
              <p:cNvSpPr/>
              <p:nvPr/>
            </p:nvSpPr>
            <p:spPr bwMode="auto">
              <a:xfrm>
                <a:off x="698" y="2666"/>
                <a:ext cx="3031" cy="139"/>
              </a:xfrm>
              <a:custGeom>
                <a:avLst/>
                <a:gdLst>
                  <a:gd name="T0" fmla="*/ 1282 w 1282"/>
                  <a:gd name="T1" fmla="*/ 59 h 59"/>
                  <a:gd name="T2" fmla="*/ 750 w 1282"/>
                  <a:gd name="T3" fmla="*/ 9 h 59"/>
                  <a:gd name="T4" fmla="*/ 315 w 1282"/>
                  <a:gd name="T5" fmla="*/ 21 h 59"/>
                  <a:gd name="T6" fmla="*/ 0 w 1282"/>
                  <a:gd name="T7" fmla="*/ 33 h 59"/>
                  <a:gd name="T8" fmla="*/ 441 w 1282"/>
                  <a:gd name="T9" fmla="*/ 18 h 59"/>
                  <a:gd name="T10" fmla="*/ 998 w 1282"/>
                  <a:gd name="T11" fmla="*/ 23 h 59"/>
                  <a:gd name="T12" fmla="*/ 1282 w 128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282" h="59">
                    <a:moveTo>
                      <a:pt x="1282" y="59"/>
                    </a:moveTo>
                    <a:cubicBezTo>
                      <a:pt x="1282" y="59"/>
                      <a:pt x="1105" y="17"/>
                      <a:pt x="750" y="9"/>
                    </a:cubicBezTo>
                    <a:cubicBezTo>
                      <a:pt x="716" y="8"/>
                      <a:pt x="495" y="12"/>
                      <a:pt x="315" y="21"/>
                    </a:cubicBezTo>
                    <a:cubicBezTo>
                      <a:pt x="107" y="30"/>
                      <a:pt x="0" y="33"/>
                      <a:pt x="0" y="33"/>
                    </a:cubicBezTo>
                    <a:cubicBezTo>
                      <a:pt x="441" y="18"/>
                      <a:pt x="441" y="18"/>
                      <a:pt x="441" y="18"/>
                    </a:cubicBezTo>
                    <a:cubicBezTo>
                      <a:pt x="441" y="18"/>
                      <a:pt x="761" y="0"/>
                      <a:pt x="998" y="23"/>
                    </a:cubicBezTo>
                    <a:cubicBezTo>
                      <a:pt x="1149" y="39"/>
                      <a:pt x="1241" y="51"/>
                      <a:pt x="1282" y="5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36"/>
              <p:cNvSpPr/>
              <p:nvPr/>
            </p:nvSpPr>
            <p:spPr bwMode="auto">
              <a:xfrm>
                <a:off x="854" y="2694"/>
                <a:ext cx="2594" cy="88"/>
              </a:xfrm>
              <a:custGeom>
                <a:avLst/>
                <a:gdLst>
                  <a:gd name="T0" fmla="*/ 1097 w 1097"/>
                  <a:gd name="T1" fmla="*/ 37 h 37"/>
                  <a:gd name="T2" fmla="*/ 524 w 1097"/>
                  <a:gd name="T3" fmla="*/ 14 h 37"/>
                  <a:gd name="T4" fmla="*/ 0 w 1097"/>
                  <a:gd name="T5" fmla="*/ 30 h 37"/>
                  <a:gd name="T6" fmla="*/ 504 w 1097"/>
                  <a:gd name="T7" fmla="*/ 17 h 37"/>
                  <a:gd name="T8" fmla="*/ 1097 w 1097"/>
                  <a:gd name="T9" fmla="*/ 37 h 37"/>
                </a:gdLst>
                <a:ahLst/>
                <a:cxnLst>
                  <a:cxn ang="0">
                    <a:pos x="T0" y="T1"/>
                  </a:cxn>
                  <a:cxn ang="0">
                    <a:pos x="T2" y="T3"/>
                  </a:cxn>
                  <a:cxn ang="0">
                    <a:pos x="T4" y="T5"/>
                  </a:cxn>
                  <a:cxn ang="0">
                    <a:pos x="T6" y="T7"/>
                  </a:cxn>
                  <a:cxn ang="0">
                    <a:pos x="T8" y="T9"/>
                  </a:cxn>
                </a:cxnLst>
                <a:rect l="0" t="0" r="r" b="b"/>
                <a:pathLst>
                  <a:path w="1097" h="37">
                    <a:moveTo>
                      <a:pt x="1097" y="37"/>
                    </a:moveTo>
                    <a:cubicBezTo>
                      <a:pt x="1097" y="37"/>
                      <a:pt x="852" y="0"/>
                      <a:pt x="524" y="14"/>
                    </a:cubicBezTo>
                    <a:cubicBezTo>
                      <a:pt x="401" y="17"/>
                      <a:pt x="0" y="30"/>
                      <a:pt x="0" y="30"/>
                    </a:cubicBezTo>
                    <a:cubicBezTo>
                      <a:pt x="504" y="17"/>
                      <a:pt x="504" y="17"/>
                      <a:pt x="504" y="17"/>
                    </a:cubicBezTo>
                    <a:cubicBezTo>
                      <a:pt x="504" y="17"/>
                      <a:pt x="928" y="7"/>
                      <a:pt x="1097" y="3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37"/>
              <p:cNvSpPr/>
              <p:nvPr/>
            </p:nvSpPr>
            <p:spPr bwMode="auto">
              <a:xfrm>
                <a:off x="73" y="2739"/>
                <a:ext cx="3658" cy="119"/>
              </a:xfrm>
              <a:custGeom>
                <a:avLst/>
                <a:gdLst>
                  <a:gd name="T0" fmla="*/ 0 w 1547"/>
                  <a:gd name="T1" fmla="*/ 27 h 50"/>
                  <a:gd name="T2" fmla="*/ 514 w 1547"/>
                  <a:gd name="T3" fmla="*/ 23 h 50"/>
                  <a:gd name="T4" fmla="*/ 1484 w 1547"/>
                  <a:gd name="T5" fmla="*/ 40 h 50"/>
                  <a:gd name="T6" fmla="*/ 1547 w 1547"/>
                  <a:gd name="T7" fmla="*/ 50 h 50"/>
                  <a:gd name="T8" fmla="*/ 1069 w 1547"/>
                  <a:gd name="T9" fmla="*/ 25 h 50"/>
                  <a:gd name="T10" fmla="*/ 604 w 1547"/>
                  <a:gd name="T11" fmla="*/ 28 h 50"/>
                  <a:gd name="T12" fmla="*/ 0 w 1547"/>
                  <a:gd name="T13" fmla="*/ 27 h 50"/>
                </a:gdLst>
                <a:ahLst/>
                <a:cxnLst>
                  <a:cxn ang="0">
                    <a:pos x="T0" y="T1"/>
                  </a:cxn>
                  <a:cxn ang="0">
                    <a:pos x="T2" y="T3"/>
                  </a:cxn>
                  <a:cxn ang="0">
                    <a:pos x="T4" y="T5"/>
                  </a:cxn>
                  <a:cxn ang="0">
                    <a:pos x="T6" y="T7"/>
                  </a:cxn>
                  <a:cxn ang="0">
                    <a:pos x="T8" y="T9"/>
                  </a:cxn>
                  <a:cxn ang="0">
                    <a:pos x="T10" y="T11"/>
                  </a:cxn>
                  <a:cxn ang="0">
                    <a:pos x="T12" y="T13"/>
                  </a:cxn>
                </a:cxnLst>
                <a:rect l="0" t="0" r="r" b="b"/>
                <a:pathLst>
                  <a:path w="1547" h="50">
                    <a:moveTo>
                      <a:pt x="0" y="27"/>
                    </a:moveTo>
                    <a:cubicBezTo>
                      <a:pt x="0" y="27"/>
                      <a:pt x="306" y="31"/>
                      <a:pt x="514" y="23"/>
                    </a:cubicBezTo>
                    <a:cubicBezTo>
                      <a:pt x="722" y="19"/>
                      <a:pt x="1088" y="0"/>
                      <a:pt x="1484" y="40"/>
                    </a:cubicBezTo>
                    <a:cubicBezTo>
                      <a:pt x="1547" y="50"/>
                      <a:pt x="1547" y="50"/>
                      <a:pt x="1547" y="50"/>
                    </a:cubicBezTo>
                    <a:cubicBezTo>
                      <a:pt x="1547" y="50"/>
                      <a:pt x="1416" y="26"/>
                      <a:pt x="1069" y="25"/>
                    </a:cubicBezTo>
                    <a:cubicBezTo>
                      <a:pt x="604" y="28"/>
                      <a:pt x="604" y="28"/>
                      <a:pt x="604" y="28"/>
                    </a:cubicBezTo>
                    <a:cubicBezTo>
                      <a:pt x="604" y="28"/>
                      <a:pt x="30" y="35"/>
                      <a:pt x="0" y="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38"/>
              <p:cNvSpPr/>
              <p:nvPr/>
            </p:nvSpPr>
            <p:spPr bwMode="auto">
              <a:xfrm>
                <a:off x="3968" y="2623"/>
                <a:ext cx="3369" cy="175"/>
              </a:xfrm>
              <a:custGeom>
                <a:avLst/>
                <a:gdLst>
                  <a:gd name="T0" fmla="*/ 0 w 1425"/>
                  <a:gd name="T1" fmla="*/ 74 h 74"/>
                  <a:gd name="T2" fmla="*/ 751 w 1425"/>
                  <a:gd name="T3" fmla="*/ 20 h 74"/>
                  <a:gd name="T4" fmla="*/ 1425 w 1425"/>
                  <a:gd name="T5" fmla="*/ 55 h 74"/>
                  <a:gd name="T6" fmla="*/ 664 w 1425"/>
                  <a:gd name="T7" fmla="*/ 27 h 74"/>
                  <a:gd name="T8" fmla="*/ 0 w 1425"/>
                  <a:gd name="T9" fmla="*/ 74 h 74"/>
                </a:gdLst>
                <a:ahLst/>
                <a:cxnLst>
                  <a:cxn ang="0">
                    <a:pos x="T0" y="T1"/>
                  </a:cxn>
                  <a:cxn ang="0">
                    <a:pos x="T2" y="T3"/>
                  </a:cxn>
                  <a:cxn ang="0">
                    <a:pos x="T4" y="T5"/>
                  </a:cxn>
                  <a:cxn ang="0">
                    <a:pos x="T6" y="T7"/>
                  </a:cxn>
                  <a:cxn ang="0">
                    <a:pos x="T8" y="T9"/>
                  </a:cxn>
                </a:cxnLst>
                <a:rect l="0" t="0" r="r" b="b"/>
                <a:pathLst>
                  <a:path w="1425" h="74">
                    <a:moveTo>
                      <a:pt x="0" y="74"/>
                    </a:moveTo>
                    <a:cubicBezTo>
                      <a:pt x="0" y="74"/>
                      <a:pt x="266" y="0"/>
                      <a:pt x="751" y="20"/>
                    </a:cubicBezTo>
                    <a:cubicBezTo>
                      <a:pt x="1084" y="35"/>
                      <a:pt x="1425" y="55"/>
                      <a:pt x="1425" y="55"/>
                    </a:cubicBezTo>
                    <a:cubicBezTo>
                      <a:pt x="1425" y="55"/>
                      <a:pt x="808" y="27"/>
                      <a:pt x="664" y="27"/>
                    </a:cubicBezTo>
                    <a:cubicBezTo>
                      <a:pt x="517" y="27"/>
                      <a:pt x="294" y="19"/>
                      <a:pt x="0" y="7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39"/>
              <p:cNvSpPr/>
              <p:nvPr/>
            </p:nvSpPr>
            <p:spPr bwMode="auto">
              <a:xfrm>
                <a:off x="4095" y="2687"/>
                <a:ext cx="3245" cy="92"/>
              </a:xfrm>
              <a:custGeom>
                <a:avLst/>
                <a:gdLst>
                  <a:gd name="T0" fmla="*/ 0 w 1372"/>
                  <a:gd name="T1" fmla="*/ 39 h 39"/>
                  <a:gd name="T2" fmla="*/ 448 w 1372"/>
                  <a:gd name="T3" fmla="*/ 10 h 39"/>
                  <a:gd name="T4" fmla="*/ 1087 w 1372"/>
                  <a:gd name="T5" fmla="*/ 24 h 39"/>
                  <a:gd name="T6" fmla="*/ 1306 w 1372"/>
                  <a:gd name="T7" fmla="*/ 30 h 39"/>
                  <a:gd name="T8" fmla="*/ 1372 w 1372"/>
                  <a:gd name="T9" fmla="*/ 31 h 39"/>
                  <a:gd name="T10" fmla="*/ 719 w 1372"/>
                  <a:gd name="T11" fmla="*/ 17 h 39"/>
                  <a:gd name="T12" fmla="*/ 0 w 137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372" h="39">
                    <a:moveTo>
                      <a:pt x="0" y="39"/>
                    </a:moveTo>
                    <a:cubicBezTo>
                      <a:pt x="0" y="39"/>
                      <a:pt x="214" y="8"/>
                      <a:pt x="448" y="10"/>
                    </a:cubicBezTo>
                    <a:cubicBezTo>
                      <a:pt x="688" y="11"/>
                      <a:pt x="1087" y="24"/>
                      <a:pt x="1087" y="24"/>
                    </a:cubicBezTo>
                    <a:cubicBezTo>
                      <a:pt x="1306" y="30"/>
                      <a:pt x="1306" y="30"/>
                      <a:pt x="1306" y="30"/>
                    </a:cubicBezTo>
                    <a:cubicBezTo>
                      <a:pt x="1372" y="31"/>
                      <a:pt x="1372" y="31"/>
                      <a:pt x="1372" y="31"/>
                    </a:cubicBezTo>
                    <a:cubicBezTo>
                      <a:pt x="719" y="17"/>
                      <a:pt x="719" y="17"/>
                      <a:pt x="719" y="17"/>
                    </a:cubicBezTo>
                    <a:cubicBezTo>
                      <a:pt x="719" y="17"/>
                      <a:pt x="365" y="0"/>
                      <a:pt x="0" y="3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40"/>
              <p:cNvSpPr/>
              <p:nvPr/>
            </p:nvSpPr>
            <p:spPr bwMode="auto">
              <a:xfrm>
                <a:off x="4311" y="2730"/>
                <a:ext cx="2612" cy="38"/>
              </a:xfrm>
              <a:custGeom>
                <a:avLst/>
                <a:gdLst>
                  <a:gd name="T0" fmla="*/ 0 w 1105"/>
                  <a:gd name="T1" fmla="*/ 16 h 16"/>
                  <a:gd name="T2" fmla="*/ 392 w 1105"/>
                  <a:gd name="T3" fmla="*/ 2 h 16"/>
                  <a:gd name="T4" fmla="*/ 1105 w 1105"/>
                  <a:gd name="T5" fmla="*/ 13 h 16"/>
                  <a:gd name="T6" fmla="*/ 372 w 1105"/>
                  <a:gd name="T7" fmla="*/ 7 h 16"/>
                  <a:gd name="T8" fmla="*/ 0 w 1105"/>
                  <a:gd name="T9" fmla="*/ 16 h 16"/>
                </a:gdLst>
                <a:ahLst/>
                <a:cxnLst>
                  <a:cxn ang="0">
                    <a:pos x="T0" y="T1"/>
                  </a:cxn>
                  <a:cxn ang="0">
                    <a:pos x="T2" y="T3"/>
                  </a:cxn>
                  <a:cxn ang="0">
                    <a:pos x="T4" y="T5"/>
                  </a:cxn>
                  <a:cxn ang="0">
                    <a:pos x="T6" y="T7"/>
                  </a:cxn>
                  <a:cxn ang="0">
                    <a:pos x="T8" y="T9"/>
                  </a:cxn>
                </a:cxnLst>
                <a:rect l="0" t="0" r="r" b="b"/>
                <a:pathLst>
                  <a:path w="1105" h="16">
                    <a:moveTo>
                      <a:pt x="0" y="16"/>
                    </a:moveTo>
                    <a:cubicBezTo>
                      <a:pt x="0" y="16"/>
                      <a:pt x="207" y="0"/>
                      <a:pt x="392" y="2"/>
                    </a:cubicBezTo>
                    <a:cubicBezTo>
                      <a:pt x="577" y="3"/>
                      <a:pt x="1105" y="13"/>
                      <a:pt x="1105" y="13"/>
                    </a:cubicBezTo>
                    <a:cubicBezTo>
                      <a:pt x="372" y="7"/>
                      <a:pt x="372" y="7"/>
                      <a:pt x="372" y="7"/>
                    </a:cubicBezTo>
                    <a:cubicBezTo>
                      <a:pt x="372" y="7"/>
                      <a:pt x="48" y="9"/>
                      <a:pt x="0" y="1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41"/>
              <p:cNvSpPr/>
              <p:nvPr/>
            </p:nvSpPr>
            <p:spPr bwMode="auto">
              <a:xfrm>
                <a:off x="4006" y="2777"/>
                <a:ext cx="2991" cy="85"/>
              </a:xfrm>
              <a:custGeom>
                <a:avLst/>
                <a:gdLst>
                  <a:gd name="T0" fmla="*/ 0 w 1265"/>
                  <a:gd name="T1" fmla="*/ 36 h 36"/>
                  <a:gd name="T2" fmla="*/ 1265 w 1265"/>
                  <a:gd name="T3" fmla="*/ 22 h 36"/>
                  <a:gd name="T4" fmla="*/ 912 w 1265"/>
                  <a:gd name="T5" fmla="*/ 25 h 36"/>
                  <a:gd name="T6" fmla="*/ 315 w 1265"/>
                  <a:gd name="T7" fmla="*/ 28 h 36"/>
                  <a:gd name="T8" fmla="*/ 0 w 1265"/>
                  <a:gd name="T9" fmla="*/ 36 h 36"/>
                </a:gdLst>
                <a:ahLst/>
                <a:cxnLst>
                  <a:cxn ang="0">
                    <a:pos x="T0" y="T1"/>
                  </a:cxn>
                  <a:cxn ang="0">
                    <a:pos x="T2" y="T3"/>
                  </a:cxn>
                  <a:cxn ang="0">
                    <a:pos x="T4" y="T5"/>
                  </a:cxn>
                  <a:cxn ang="0">
                    <a:pos x="T6" y="T7"/>
                  </a:cxn>
                  <a:cxn ang="0">
                    <a:pos x="T8" y="T9"/>
                  </a:cxn>
                </a:cxnLst>
                <a:rect l="0" t="0" r="r" b="b"/>
                <a:pathLst>
                  <a:path w="1265" h="36">
                    <a:moveTo>
                      <a:pt x="0" y="36"/>
                    </a:moveTo>
                    <a:cubicBezTo>
                      <a:pt x="0" y="36"/>
                      <a:pt x="445" y="0"/>
                      <a:pt x="1265" y="22"/>
                    </a:cubicBezTo>
                    <a:cubicBezTo>
                      <a:pt x="912" y="25"/>
                      <a:pt x="912" y="25"/>
                      <a:pt x="912" y="25"/>
                    </a:cubicBezTo>
                    <a:cubicBezTo>
                      <a:pt x="315" y="28"/>
                      <a:pt x="315" y="28"/>
                      <a:pt x="315" y="28"/>
                    </a:cubicBezTo>
                    <a:lnTo>
                      <a:pt x="0" y="3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42"/>
              <p:cNvSpPr/>
              <p:nvPr/>
            </p:nvSpPr>
            <p:spPr bwMode="auto">
              <a:xfrm>
                <a:off x="3866" y="1770"/>
                <a:ext cx="3360" cy="1038"/>
              </a:xfrm>
              <a:custGeom>
                <a:avLst/>
                <a:gdLst>
                  <a:gd name="T0" fmla="*/ 0 w 1421"/>
                  <a:gd name="T1" fmla="*/ 437 h 438"/>
                  <a:gd name="T2" fmla="*/ 8 w 1421"/>
                  <a:gd name="T3" fmla="*/ 431 h 438"/>
                  <a:gd name="T4" fmla="*/ 11 w 1421"/>
                  <a:gd name="T5" fmla="*/ 429 h 438"/>
                  <a:gd name="T6" fmla="*/ 28 w 1421"/>
                  <a:gd name="T7" fmla="*/ 416 h 438"/>
                  <a:gd name="T8" fmla="*/ 66 w 1421"/>
                  <a:gd name="T9" fmla="*/ 383 h 438"/>
                  <a:gd name="T10" fmla="*/ 95 w 1421"/>
                  <a:gd name="T11" fmla="*/ 360 h 438"/>
                  <a:gd name="T12" fmla="*/ 355 w 1421"/>
                  <a:gd name="T13" fmla="*/ 220 h 438"/>
                  <a:gd name="T14" fmla="*/ 913 w 1421"/>
                  <a:gd name="T15" fmla="*/ 66 h 438"/>
                  <a:gd name="T16" fmla="*/ 1377 w 1421"/>
                  <a:gd name="T17" fmla="*/ 0 h 438"/>
                  <a:gd name="T18" fmla="*/ 1421 w 1421"/>
                  <a:gd name="T19" fmla="*/ 52 h 438"/>
                  <a:gd name="T20" fmla="*/ 1 w 1421"/>
                  <a:gd name="T21" fmla="*/ 43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1" h="438">
                    <a:moveTo>
                      <a:pt x="0" y="437"/>
                    </a:moveTo>
                    <a:cubicBezTo>
                      <a:pt x="0" y="438"/>
                      <a:pt x="5" y="433"/>
                      <a:pt x="8" y="431"/>
                    </a:cubicBezTo>
                    <a:cubicBezTo>
                      <a:pt x="11" y="429"/>
                      <a:pt x="11" y="429"/>
                      <a:pt x="11" y="429"/>
                    </a:cubicBezTo>
                    <a:cubicBezTo>
                      <a:pt x="23" y="420"/>
                      <a:pt x="28" y="416"/>
                      <a:pt x="28" y="416"/>
                    </a:cubicBezTo>
                    <a:cubicBezTo>
                      <a:pt x="66" y="383"/>
                      <a:pt x="66" y="383"/>
                      <a:pt x="66" y="383"/>
                    </a:cubicBezTo>
                    <a:cubicBezTo>
                      <a:pt x="95" y="360"/>
                      <a:pt x="95" y="360"/>
                      <a:pt x="95" y="360"/>
                    </a:cubicBezTo>
                    <a:cubicBezTo>
                      <a:pt x="179" y="296"/>
                      <a:pt x="299" y="243"/>
                      <a:pt x="355" y="220"/>
                    </a:cubicBezTo>
                    <a:cubicBezTo>
                      <a:pt x="536" y="149"/>
                      <a:pt x="689" y="114"/>
                      <a:pt x="913" y="66"/>
                    </a:cubicBezTo>
                    <a:cubicBezTo>
                      <a:pt x="1137" y="18"/>
                      <a:pt x="1377" y="0"/>
                      <a:pt x="1377" y="0"/>
                    </a:cubicBezTo>
                    <a:cubicBezTo>
                      <a:pt x="1421" y="52"/>
                      <a:pt x="1421" y="52"/>
                      <a:pt x="1421" y="52"/>
                    </a:cubicBezTo>
                    <a:cubicBezTo>
                      <a:pt x="1421" y="52"/>
                      <a:pt x="502" y="55"/>
                      <a:pt x="1" y="437"/>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43"/>
              <p:cNvSpPr/>
              <p:nvPr/>
            </p:nvSpPr>
            <p:spPr bwMode="auto">
              <a:xfrm>
                <a:off x="513" y="1737"/>
                <a:ext cx="3353" cy="1068"/>
              </a:xfrm>
              <a:custGeom>
                <a:avLst/>
                <a:gdLst>
                  <a:gd name="T0" fmla="*/ 42 w 1418"/>
                  <a:gd name="T1" fmla="*/ 0 h 451"/>
                  <a:gd name="T2" fmla="*/ 0 w 1418"/>
                  <a:gd name="T3" fmla="*/ 57 h 451"/>
                  <a:gd name="T4" fmla="*/ 1418 w 1418"/>
                  <a:gd name="T5" fmla="*/ 451 h 451"/>
                  <a:gd name="T6" fmla="*/ 42 w 1418"/>
                  <a:gd name="T7" fmla="*/ 0 h 451"/>
                </a:gdLst>
                <a:ahLst/>
                <a:cxnLst>
                  <a:cxn ang="0">
                    <a:pos x="T0" y="T1"/>
                  </a:cxn>
                  <a:cxn ang="0">
                    <a:pos x="T2" y="T3"/>
                  </a:cxn>
                  <a:cxn ang="0">
                    <a:pos x="T4" y="T5"/>
                  </a:cxn>
                  <a:cxn ang="0">
                    <a:pos x="T6" y="T7"/>
                  </a:cxn>
                </a:cxnLst>
                <a:rect l="0" t="0" r="r" b="b"/>
                <a:pathLst>
                  <a:path w="1418" h="451">
                    <a:moveTo>
                      <a:pt x="42" y="0"/>
                    </a:moveTo>
                    <a:cubicBezTo>
                      <a:pt x="0" y="57"/>
                      <a:pt x="0" y="57"/>
                      <a:pt x="0" y="57"/>
                    </a:cubicBezTo>
                    <a:cubicBezTo>
                      <a:pt x="0" y="57"/>
                      <a:pt x="930" y="155"/>
                      <a:pt x="1418" y="451"/>
                    </a:cubicBezTo>
                    <a:cubicBezTo>
                      <a:pt x="1375" y="410"/>
                      <a:pt x="1156" y="166"/>
                      <a:pt x="42"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44"/>
              <p:cNvSpPr/>
              <p:nvPr/>
            </p:nvSpPr>
            <p:spPr bwMode="auto">
              <a:xfrm>
                <a:off x="553" y="982"/>
                <a:ext cx="3323" cy="1823"/>
              </a:xfrm>
              <a:custGeom>
                <a:avLst/>
                <a:gdLst>
                  <a:gd name="T0" fmla="*/ 1335 w 1405"/>
                  <a:gd name="T1" fmla="*/ 454 h 770"/>
                  <a:gd name="T2" fmla="*/ 180 w 1405"/>
                  <a:gd name="T3" fmla="*/ 0 h 770"/>
                  <a:gd name="T4" fmla="*/ 136 w 1405"/>
                  <a:gd name="T5" fmla="*/ 86 h 770"/>
                  <a:gd name="T6" fmla="*/ 0 w 1405"/>
                  <a:gd name="T7" fmla="*/ 317 h 770"/>
                  <a:gd name="T8" fmla="*/ 526 w 1405"/>
                  <a:gd name="T9" fmla="*/ 423 h 770"/>
                  <a:gd name="T10" fmla="*/ 1094 w 1405"/>
                  <a:gd name="T11" fmla="*/ 588 h 770"/>
                  <a:gd name="T12" fmla="*/ 1402 w 1405"/>
                  <a:gd name="T13" fmla="*/ 770 h 770"/>
                  <a:gd name="T14" fmla="*/ 1335 w 1405"/>
                  <a:gd name="T15" fmla="*/ 454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5" h="770">
                    <a:moveTo>
                      <a:pt x="1335" y="454"/>
                    </a:moveTo>
                    <a:cubicBezTo>
                      <a:pt x="1105" y="16"/>
                      <a:pt x="180" y="0"/>
                      <a:pt x="180" y="0"/>
                    </a:cubicBezTo>
                    <a:cubicBezTo>
                      <a:pt x="136" y="86"/>
                      <a:pt x="136" y="86"/>
                      <a:pt x="136" y="86"/>
                    </a:cubicBezTo>
                    <a:cubicBezTo>
                      <a:pt x="0" y="317"/>
                      <a:pt x="0" y="317"/>
                      <a:pt x="0" y="317"/>
                    </a:cubicBezTo>
                    <a:cubicBezTo>
                      <a:pt x="0" y="317"/>
                      <a:pt x="442" y="405"/>
                      <a:pt x="526" y="423"/>
                    </a:cubicBezTo>
                    <a:cubicBezTo>
                      <a:pt x="585" y="436"/>
                      <a:pt x="857" y="493"/>
                      <a:pt x="1094" y="588"/>
                    </a:cubicBezTo>
                    <a:cubicBezTo>
                      <a:pt x="1318" y="693"/>
                      <a:pt x="1402" y="770"/>
                      <a:pt x="1402" y="770"/>
                    </a:cubicBezTo>
                    <a:cubicBezTo>
                      <a:pt x="1402" y="770"/>
                      <a:pt x="1405" y="744"/>
                      <a:pt x="1335" y="45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45"/>
              <p:cNvSpPr/>
              <p:nvPr/>
            </p:nvSpPr>
            <p:spPr bwMode="auto">
              <a:xfrm>
                <a:off x="3696" y="1043"/>
                <a:ext cx="3516" cy="1765"/>
              </a:xfrm>
              <a:custGeom>
                <a:avLst/>
                <a:gdLst>
                  <a:gd name="T0" fmla="*/ 1480 w 1487"/>
                  <a:gd name="T1" fmla="*/ 309 h 745"/>
                  <a:gd name="T2" fmla="*/ 1486 w 1487"/>
                  <a:gd name="T3" fmla="*/ 302 h 745"/>
                  <a:gd name="T4" fmla="*/ 1464 w 1487"/>
                  <a:gd name="T5" fmla="*/ 277 h 745"/>
                  <a:gd name="T6" fmla="*/ 1466 w 1487"/>
                  <a:gd name="T7" fmla="*/ 277 h 745"/>
                  <a:gd name="T8" fmla="*/ 1448 w 1487"/>
                  <a:gd name="T9" fmla="*/ 263 h 745"/>
                  <a:gd name="T10" fmla="*/ 1403 w 1487"/>
                  <a:gd name="T11" fmla="*/ 225 h 745"/>
                  <a:gd name="T12" fmla="*/ 1402 w 1487"/>
                  <a:gd name="T13" fmla="*/ 226 h 745"/>
                  <a:gd name="T14" fmla="*/ 1117 w 1487"/>
                  <a:gd name="T15" fmla="*/ 0 h 745"/>
                  <a:gd name="T16" fmla="*/ 0 w 1487"/>
                  <a:gd name="T17" fmla="*/ 417 h 745"/>
                  <a:gd name="T18" fmla="*/ 72 w 1487"/>
                  <a:gd name="T19" fmla="*/ 744 h 745"/>
                  <a:gd name="T20" fmla="*/ 80 w 1487"/>
                  <a:gd name="T21" fmla="*/ 738 h 745"/>
                  <a:gd name="T22" fmla="*/ 83 w 1487"/>
                  <a:gd name="T23" fmla="*/ 736 h 745"/>
                  <a:gd name="T24" fmla="*/ 100 w 1487"/>
                  <a:gd name="T25" fmla="*/ 723 h 745"/>
                  <a:gd name="T26" fmla="*/ 138 w 1487"/>
                  <a:gd name="T27" fmla="*/ 690 h 745"/>
                  <a:gd name="T28" fmla="*/ 167 w 1487"/>
                  <a:gd name="T29" fmla="*/ 667 h 745"/>
                  <a:gd name="T30" fmla="*/ 427 w 1487"/>
                  <a:gd name="T31" fmla="*/ 527 h 745"/>
                  <a:gd name="T32" fmla="*/ 985 w 1487"/>
                  <a:gd name="T33" fmla="*/ 373 h 745"/>
                  <a:gd name="T34" fmla="*/ 1480 w 1487"/>
                  <a:gd name="T35" fmla="*/ 30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7" h="745">
                    <a:moveTo>
                      <a:pt x="1480" y="309"/>
                    </a:moveTo>
                    <a:cubicBezTo>
                      <a:pt x="1485" y="309"/>
                      <a:pt x="1487" y="307"/>
                      <a:pt x="1486" y="302"/>
                    </a:cubicBezTo>
                    <a:cubicBezTo>
                      <a:pt x="1482" y="295"/>
                      <a:pt x="1473" y="287"/>
                      <a:pt x="1464" y="277"/>
                    </a:cubicBezTo>
                    <a:cubicBezTo>
                      <a:pt x="1465" y="277"/>
                      <a:pt x="1466" y="277"/>
                      <a:pt x="1466" y="277"/>
                    </a:cubicBezTo>
                    <a:cubicBezTo>
                      <a:pt x="1466" y="277"/>
                      <a:pt x="1466" y="277"/>
                      <a:pt x="1448" y="263"/>
                    </a:cubicBezTo>
                    <a:cubicBezTo>
                      <a:pt x="1426" y="243"/>
                      <a:pt x="1403" y="225"/>
                      <a:pt x="1403" y="225"/>
                    </a:cubicBezTo>
                    <a:cubicBezTo>
                      <a:pt x="1403" y="225"/>
                      <a:pt x="1403" y="225"/>
                      <a:pt x="1402" y="226"/>
                    </a:cubicBezTo>
                    <a:cubicBezTo>
                      <a:pt x="1356" y="188"/>
                      <a:pt x="1253" y="110"/>
                      <a:pt x="1117" y="0"/>
                    </a:cubicBezTo>
                    <a:cubicBezTo>
                      <a:pt x="73" y="22"/>
                      <a:pt x="0" y="417"/>
                      <a:pt x="0" y="417"/>
                    </a:cubicBezTo>
                    <a:cubicBezTo>
                      <a:pt x="0" y="417"/>
                      <a:pt x="7" y="422"/>
                      <a:pt x="72" y="744"/>
                    </a:cubicBezTo>
                    <a:cubicBezTo>
                      <a:pt x="72" y="745"/>
                      <a:pt x="77" y="740"/>
                      <a:pt x="80" y="738"/>
                    </a:cubicBezTo>
                    <a:cubicBezTo>
                      <a:pt x="83" y="736"/>
                      <a:pt x="83" y="736"/>
                      <a:pt x="83" y="736"/>
                    </a:cubicBezTo>
                    <a:cubicBezTo>
                      <a:pt x="95" y="727"/>
                      <a:pt x="100" y="723"/>
                      <a:pt x="100" y="723"/>
                    </a:cubicBezTo>
                    <a:cubicBezTo>
                      <a:pt x="138" y="690"/>
                      <a:pt x="138" y="690"/>
                      <a:pt x="138" y="690"/>
                    </a:cubicBezTo>
                    <a:cubicBezTo>
                      <a:pt x="167" y="667"/>
                      <a:pt x="167" y="667"/>
                      <a:pt x="167" y="667"/>
                    </a:cubicBezTo>
                    <a:cubicBezTo>
                      <a:pt x="251" y="603"/>
                      <a:pt x="371" y="550"/>
                      <a:pt x="427" y="527"/>
                    </a:cubicBezTo>
                    <a:cubicBezTo>
                      <a:pt x="608" y="456"/>
                      <a:pt x="761" y="421"/>
                      <a:pt x="985" y="373"/>
                    </a:cubicBezTo>
                    <a:cubicBezTo>
                      <a:pt x="1209" y="325"/>
                      <a:pt x="1480" y="309"/>
                      <a:pt x="1480" y="309"/>
                    </a:cubicBezTo>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sp>
        <p:nvSpPr>
          <p:cNvPr id="6" name="TextBox 5"/>
          <p:cNvSpPr txBox="1"/>
          <p:nvPr/>
        </p:nvSpPr>
        <p:spPr>
          <a:xfrm>
            <a:off x="3038452" y="3132567"/>
            <a:ext cx="5693301" cy="369332"/>
          </a:xfrm>
          <a:prstGeom prst="rect">
            <a:avLst/>
          </a:prstGeom>
          <a:noFill/>
        </p:spPr>
        <p:txBody>
          <a:bodyPr wrap="square" rtlCol="0">
            <a:spAutoFit/>
          </a:bodyPr>
          <a:p>
            <a:r>
              <a:rPr lang="zh-CN" altLang="en-US" b="1" dirty="0" smtClean="0"/>
              <a:t>总承包项目的招采管理需求： 提供资源整体解决方案</a:t>
            </a:r>
            <a:endParaRPr lang="zh-CN" altLang="en-US" b="1" dirty="0"/>
          </a:p>
        </p:txBody>
      </p:sp>
      <p:grpSp>
        <p:nvGrpSpPr>
          <p:cNvPr id="231" name="组合 230"/>
          <p:cNvGrpSpPr/>
          <p:nvPr/>
        </p:nvGrpSpPr>
        <p:grpSpPr>
          <a:xfrm rot="5400000">
            <a:off x="5566950" y="3874878"/>
            <a:ext cx="522800" cy="538281"/>
            <a:chOff x="3313392" y="2828542"/>
            <a:chExt cx="1082229" cy="950259"/>
          </a:xfrm>
        </p:grpSpPr>
        <p:sp>
          <p:nvSpPr>
            <p:cNvPr id="232" name="燕尾形 231"/>
            <p:cNvSpPr/>
            <p:nvPr/>
          </p:nvSpPr>
          <p:spPr>
            <a:xfrm>
              <a:off x="3313392" y="2828542"/>
              <a:ext cx="541115" cy="950259"/>
            </a:xfrm>
            <a:prstGeom prst="chevron">
              <a:avLst>
                <a:gd name="adj" fmla="val 65715"/>
              </a:avLst>
            </a:prstGeom>
            <a:solidFill>
              <a:srgbClr val="F6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33" name="燕尾形 232"/>
            <p:cNvSpPr/>
            <p:nvPr/>
          </p:nvSpPr>
          <p:spPr>
            <a:xfrm>
              <a:off x="3583949" y="2828542"/>
              <a:ext cx="541115" cy="950259"/>
            </a:xfrm>
            <a:prstGeom prst="chevron">
              <a:avLst>
                <a:gd name="adj" fmla="val 65715"/>
              </a:avLst>
            </a:prstGeom>
            <a:solidFill>
              <a:srgbClr val="ED6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34" name="燕尾形 233"/>
            <p:cNvSpPr/>
            <p:nvPr/>
          </p:nvSpPr>
          <p:spPr>
            <a:xfrm>
              <a:off x="3854506" y="2828542"/>
              <a:ext cx="541115" cy="950259"/>
            </a:xfrm>
            <a:prstGeom prst="chevron">
              <a:avLst>
                <a:gd name="adj" fmla="val 65715"/>
              </a:avLst>
            </a:prstGeom>
            <a:solidFill>
              <a:srgbClr val="E24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4" name="TextBox 6"/>
          <p:cNvSpPr txBox="1"/>
          <p:nvPr/>
        </p:nvSpPr>
        <p:spPr>
          <a:xfrm>
            <a:off x="4825469" y="4439136"/>
            <a:ext cx="2005761" cy="398780"/>
          </a:xfrm>
          <a:prstGeom prst="rect">
            <a:avLst/>
          </a:prstGeom>
          <a:noFill/>
        </p:spPr>
        <p:txBody>
          <a:bodyPr wrap="square" rtlCol="0">
            <a:spAutoFit/>
          </a:bodyPr>
          <a:p>
            <a:r>
              <a:rPr lang="zh-CN" altLang="en-US" sz="2000" b="1" dirty="0" smtClean="0">
                <a:solidFill>
                  <a:srgbClr val="002060"/>
                </a:solidFill>
                <a:effectLst>
                  <a:outerShdw blurRad="38100" dist="38100" dir="2700000" algn="tl">
                    <a:srgbClr val="000000">
                      <a:alpha val="43137"/>
                    </a:srgbClr>
                  </a:outerShdw>
                </a:effectLst>
              </a:rPr>
              <a:t>招采管理要义</a:t>
            </a:r>
            <a:endParaRPr lang="zh-CN" altLang="en-US" sz="20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1589217" y="3537694"/>
            <a:ext cx="2529252" cy="923330"/>
          </a:xfrm>
          <a:prstGeom prst="rect">
            <a:avLst/>
          </a:prstGeom>
          <a:noFill/>
        </p:spPr>
        <p:txBody>
          <a:bodyPr wrap="square" rtlCol="0">
            <a:spAutoFit/>
          </a:bodyPr>
          <a:p>
            <a:pPr>
              <a:lnSpc>
                <a:spcPct val="150000"/>
              </a:lnSpc>
            </a:pPr>
            <a:r>
              <a:rPr lang="zh-CN" altLang="zh-CN" dirty="0"/>
              <a:t>集成以合约规划为核心的资源组合能力</a:t>
            </a:r>
            <a:endParaRPr lang="zh-CN" altLang="en-US" dirty="0"/>
          </a:p>
        </p:txBody>
      </p:sp>
      <p:sp>
        <p:nvSpPr>
          <p:cNvPr id="48" name="椭圆 16"/>
          <p:cNvSpPr/>
          <p:nvPr/>
        </p:nvSpPr>
        <p:spPr>
          <a:xfrm>
            <a:off x="942074" y="3452926"/>
            <a:ext cx="665515" cy="660384"/>
          </a:xfrm>
          <a:prstGeom prst="ellipse">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headEnd type="none" w="med" len="med"/>
            <a:tailEnd type="none" w="med" len="med"/>
          </a:ln>
        </p:spPr>
        <p:txBody>
          <a:bodyPr anchor="ctr"/>
          <a:p>
            <a:pPr marL="0" lvl="0" indent="0" algn="ctr" eaLnBrk="1" fontAlgn="base" latinLnBrk="0" hangingPunct="1">
              <a:lnSpc>
                <a:spcPct val="120000"/>
              </a:lnSpc>
              <a:spcBef>
                <a:spcPct val="0"/>
              </a:spcBef>
              <a:spcAft>
                <a:spcPct val="0"/>
              </a:spcAft>
              <a:buNone/>
            </a:pPr>
            <a:r>
              <a:rPr lang="en-US" altLang="x-none" sz="2000" baseline="0" dirty="0">
                <a:solidFill>
                  <a:srgbClr val="4D4D4D"/>
                </a:solidFill>
                <a:latin typeface="Impact" panose="020B0806030902050204" pitchFamily="2" charset="0"/>
                <a:ea typeface="微软雅黑" panose="020B0503020204020204" pitchFamily="34" charset="-122"/>
                <a:sym typeface="Arial" panose="020B0604020202020204" pitchFamily="34" charset="0"/>
              </a:rPr>
              <a:t>1</a:t>
            </a:r>
            <a:endParaRPr lang="zh-CN" altLang="en-US" sz="1600" dirty="0">
              <a:ea typeface="宋体" panose="02010600030101010101" pitchFamily="2" charset="-122"/>
            </a:endParaRPr>
          </a:p>
        </p:txBody>
      </p:sp>
      <p:sp>
        <p:nvSpPr>
          <p:cNvPr id="49" name="椭圆 16"/>
          <p:cNvSpPr/>
          <p:nvPr/>
        </p:nvSpPr>
        <p:spPr>
          <a:xfrm>
            <a:off x="882264" y="4902559"/>
            <a:ext cx="665515" cy="660384"/>
          </a:xfrm>
          <a:prstGeom prst="ellipse">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headEnd type="none" w="med" len="med"/>
            <a:tailEnd type="none" w="med" len="med"/>
          </a:ln>
        </p:spPr>
        <p:txBody>
          <a:bodyPr anchor="ctr"/>
          <a:p>
            <a:pPr marL="0" lvl="0" indent="0" algn="ctr" eaLnBrk="1" fontAlgn="base" latinLnBrk="0" hangingPunct="1">
              <a:lnSpc>
                <a:spcPct val="120000"/>
              </a:lnSpc>
              <a:spcBef>
                <a:spcPct val="0"/>
              </a:spcBef>
              <a:spcAft>
                <a:spcPct val="0"/>
              </a:spcAft>
              <a:buNone/>
            </a:pPr>
            <a:r>
              <a:rPr lang="en-US" altLang="x-none" sz="2000" baseline="0" dirty="0" smtClean="0">
                <a:solidFill>
                  <a:srgbClr val="4D4D4D"/>
                </a:solidFill>
                <a:latin typeface="Impact" panose="020B0806030902050204" pitchFamily="2" charset="0"/>
                <a:ea typeface="微软雅黑" panose="020B0503020204020204" pitchFamily="34" charset="-122"/>
                <a:sym typeface="Arial" panose="020B0604020202020204" pitchFamily="34" charset="0"/>
              </a:rPr>
              <a:t>3</a:t>
            </a:r>
            <a:endParaRPr lang="zh-CN" altLang="en-US" sz="1600" dirty="0">
              <a:ea typeface="宋体" panose="02010600030101010101" pitchFamily="2" charset="-122"/>
            </a:endParaRPr>
          </a:p>
        </p:txBody>
      </p:sp>
      <p:sp>
        <p:nvSpPr>
          <p:cNvPr id="50" name="TextBox 49"/>
          <p:cNvSpPr txBox="1"/>
          <p:nvPr/>
        </p:nvSpPr>
        <p:spPr>
          <a:xfrm>
            <a:off x="1524356" y="4915250"/>
            <a:ext cx="2529252" cy="1289456"/>
          </a:xfrm>
          <a:prstGeom prst="rect">
            <a:avLst/>
          </a:prstGeom>
          <a:noFill/>
        </p:spPr>
        <p:txBody>
          <a:bodyPr wrap="square" rtlCol="0">
            <a:spAutoFit/>
          </a:bodyPr>
          <a:p>
            <a:pPr>
              <a:lnSpc>
                <a:spcPct val="150000"/>
              </a:lnSpc>
            </a:pPr>
            <a:r>
              <a:rPr lang="zh-CN" altLang="zh-CN" dirty="0"/>
              <a:t>集中培育和孵化一批与总承包管理相匹配的合格协作方队伍</a:t>
            </a:r>
            <a:endParaRPr lang="zh-CN" altLang="en-US" dirty="0"/>
          </a:p>
        </p:txBody>
      </p:sp>
      <p:sp>
        <p:nvSpPr>
          <p:cNvPr id="51" name="TextBox 50"/>
          <p:cNvSpPr txBox="1"/>
          <p:nvPr/>
        </p:nvSpPr>
        <p:spPr>
          <a:xfrm>
            <a:off x="8203114" y="3550394"/>
            <a:ext cx="2900622" cy="1337945"/>
          </a:xfrm>
          <a:prstGeom prst="rect">
            <a:avLst/>
          </a:prstGeom>
          <a:noFill/>
        </p:spPr>
        <p:txBody>
          <a:bodyPr wrap="square" rtlCol="0">
            <a:spAutoFit/>
          </a:bodyPr>
          <a:p>
            <a:pPr>
              <a:lnSpc>
                <a:spcPct val="150000"/>
              </a:lnSpc>
            </a:pPr>
            <a:r>
              <a:rPr lang="zh-CN" altLang="zh-CN" dirty="0"/>
              <a:t>形成以商务</a:t>
            </a:r>
            <a:r>
              <a:rPr lang="zh-CN" altLang="zh-CN" dirty="0" smtClean="0"/>
              <a:t>系统、</a:t>
            </a:r>
            <a:r>
              <a:rPr lang="zh-CN" altLang="zh-CN" dirty="0"/>
              <a:t>招采部</a:t>
            </a:r>
            <a:r>
              <a:rPr lang="zh-CN" altLang="zh-CN" dirty="0" smtClean="0"/>
              <a:t>系统、</a:t>
            </a:r>
            <a:r>
              <a:rPr lang="zh-CN" altLang="zh-CN" dirty="0"/>
              <a:t>工程</a:t>
            </a:r>
            <a:r>
              <a:rPr lang="zh-CN" altLang="zh-CN" dirty="0" smtClean="0"/>
              <a:t>系统</a:t>
            </a:r>
            <a:r>
              <a:rPr lang="zh-CN" altLang="en-US" dirty="0" smtClean="0"/>
              <a:t>“三权制衡”的监督制约关系</a:t>
            </a:r>
            <a:endParaRPr lang="zh-CN" altLang="en-US" dirty="0"/>
          </a:p>
        </p:txBody>
      </p:sp>
      <p:sp>
        <p:nvSpPr>
          <p:cNvPr id="52" name="椭圆 16"/>
          <p:cNvSpPr/>
          <p:nvPr/>
        </p:nvSpPr>
        <p:spPr>
          <a:xfrm>
            <a:off x="7416271" y="3491026"/>
            <a:ext cx="665515" cy="660384"/>
          </a:xfrm>
          <a:prstGeom prst="ellipse">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headEnd type="none" w="med" len="med"/>
            <a:tailEnd type="none" w="med" len="med"/>
          </a:ln>
        </p:spPr>
        <p:txBody>
          <a:bodyPr anchor="ctr"/>
          <a:p>
            <a:pPr marL="0" lvl="0" indent="0" algn="ctr" eaLnBrk="1" fontAlgn="base" latinLnBrk="0" hangingPunct="1">
              <a:lnSpc>
                <a:spcPct val="120000"/>
              </a:lnSpc>
              <a:spcBef>
                <a:spcPct val="0"/>
              </a:spcBef>
              <a:spcAft>
                <a:spcPct val="0"/>
              </a:spcAft>
              <a:buNone/>
            </a:pPr>
            <a:r>
              <a:rPr lang="en-US" altLang="x-none" sz="2000" baseline="0" dirty="0" smtClean="0">
                <a:solidFill>
                  <a:srgbClr val="4D4D4D"/>
                </a:solidFill>
                <a:latin typeface="Impact" panose="020B0806030902050204" pitchFamily="2" charset="0"/>
                <a:ea typeface="微软雅黑" panose="020B0503020204020204" pitchFamily="34" charset="-122"/>
                <a:sym typeface="Arial" panose="020B0604020202020204" pitchFamily="34" charset="0"/>
              </a:rPr>
              <a:t>2</a:t>
            </a:r>
            <a:endParaRPr lang="zh-CN" altLang="en-US" sz="1600" dirty="0">
              <a:ea typeface="宋体" panose="02010600030101010101" pitchFamily="2" charset="-122"/>
            </a:endParaRPr>
          </a:p>
        </p:txBody>
      </p:sp>
      <p:sp>
        <p:nvSpPr>
          <p:cNvPr id="53" name="椭圆 16"/>
          <p:cNvSpPr/>
          <p:nvPr/>
        </p:nvSpPr>
        <p:spPr>
          <a:xfrm>
            <a:off x="7434329" y="5070389"/>
            <a:ext cx="665515" cy="660384"/>
          </a:xfrm>
          <a:prstGeom prst="ellipse">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headEnd type="none" w="med" len="med"/>
            <a:tailEnd type="none" w="med" len="med"/>
          </a:ln>
        </p:spPr>
        <p:txBody>
          <a:bodyPr anchor="ctr"/>
          <a:p>
            <a:pPr marL="0" lvl="0" indent="0" algn="ctr" eaLnBrk="1" fontAlgn="base" latinLnBrk="0" hangingPunct="1">
              <a:lnSpc>
                <a:spcPct val="120000"/>
              </a:lnSpc>
              <a:spcBef>
                <a:spcPct val="0"/>
              </a:spcBef>
              <a:spcAft>
                <a:spcPct val="0"/>
              </a:spcAft>
              <a:buNone/>
            </a:pPr>
            <a:r>
              <a:rPr lang="en-US" altLang="x-none" sz="2000" baseline="0" dirty="0" smtClean="0">
                <a:solidFill>
                  <a:srgbClr val="4D4D4D"/>
                </a:solidFill>
                <a:latin typeface="Impact" panose="020B0806030902050204" pitchFamily="2" charset="0"/>
                <a:ea typeface="微软雅黑" panose="020B0503020204020204" pitchFamily="34" charset="-122"/>
                <a:sym typeface="Arial" panose="020B0604020202020204" pitchFamily="34" charset="0"/>
              </a:rPr>
              <a:t>4</a:t>
            </a:r>
            <a:endParaRPr lang="zh-CN" altLang="en-US" sz="1600" dirty="0">
              <a:ea typeface="宋体" panose="02010600030101010101" pitchFamily="2" charset="-122"/>
            </a:endParaRPr>
          </a:p>
        </p:txBody>
      </p:sp>
      <p:sp>
        <p:nvSpPr>
          <p:cNvPr id="5" name="矩形 4"/>
          <p:cNvSpPr/>
          <p:nvPr/>
        </p:nvSpPr>
        <p:spPr>
          <a:xfrm>
            <a:off x="8203114" y="5011204"/>
            <a:ext cx="3021950" cy="1338828"/>
          </a:xfrm>
          <a:prstGeom prst="rect">
            <a:avLst/>
          </a:prstGeom>
        </p:spPr>
        <p:txBody>
          <a:bodyPr wrap="square">
            <a:spAutoFit/>
          </a:bodyPr>
          <a:p>
            <a:pPr>
              <a:lnSpc>
                <a:spcPct val="150000"/>
              </a:lnSpc>
            </a:pPr>
            <a:r>
              <a:rPr lang="zh-CN" altLang="zh-CN" dirty="0"/>
              <a:t>以合约库的建设为基础，建立企业招采知识体系，持续提升资源组装能力</a:t>
            </a:r>
            <a:endParaRPr lang="zh-CN" altLang="en-US" dirty="0"/>
          </a:p>
        </p:txBody>
      </p:sp>
      <p:sp>
        <p:nvSpPr>
          <p:cNvPr id="57" name="矩形 56"/>
          <p:cNvSpPr/>
          <p:nvPr/>
        </p:nvSpPr>
        <p:spPr>
          <a:xfrm>
            <a:off x="641350" y="1602105"/>
            <a:ext cx="10942320" cy="1476375"/>
          </a:xfrm>
          <a:prstGeom prst="rect">
            <a:avLst/>
          </a:prstGeom>
          <a:ln w="19050">
            <a:solidFill>
              <a:srgbClr val="018CD1"/>
            </a:solidFill>
            <a:prstDash val="sysDash"/>
          </a:ln>
        </p:spPr>
        <p:txBody>
          <a:bodyPr wrap="square">
            <a:spAutoFit/>
          </a:bodyPr>
          <a:p>
            <a:pPr indent="356870" algn="just">
              <a:lnSpc>
                <a:spcPct val="150000"/>
              </a:lnSpc>
              <a:spcAft>
                <a:spcPts val="0"/>
              </a:spcAft>
            </a:pPr>
            <a:r>
              <a:rPr lang="en-US" altLang="zh-CN" sz="2000" kern="100" dirty="0" smtClean="0">
                <a:solidFill>
                  <a:schemeClr val="tx1"/>
                </a:solidFill>
                <a:effectLst/>
                <a:latin typeface="+mn-ea"/>
                <a:cs typeface="Times New Roman" panose="02020603050405020304" pitchFamily="18" charset="0"/>
              </a:rPr>
              <a:t> </a:t>
            </a:r>
            <a:r>
              <a:rPr lang="zh-CN" altLang="en-US" sz="2000" kern="100" dirty="0" smtClean="0">
                <a:solidFill>
                  <a:schemeClr val="tx1"/>
                </a:solidFill>
                <a:effectLst/>
                <a:latin typeface="+mn-ea"/>
                <a:cs typeface="Times New Roman" panose="02020603050405020304" pitchFamily="18" charset="0"/>
              </a:rPr>
              <a:t>总承包项目的招采管理需求以已经由传统模式下单一的“购买”转换为“提供资源整体解决方案”，“购买”为核心建立起的传统采购体系无法满足新的招采需求，为此成立公司招采管理部，将原来分散在各业务的招采职能进行集成。</a:t>
            </a:r>
            <a:endParaRPr lang="zh-CN" altLang="en-US" sz="2000" kern="100" dirty="0" smtClean="0">
              <a:solidFill>
                <a:schemeClr val="tx1"/>
              </a:solidFill>
              <a:effectLst/>
              <a:latin typeface="+mn-ea"/>
              <a:cs typeface="Times New Roman" panose="02020603050405020304" pitchFamily="18" charset="0"/>
            </a:endParaRPr>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3</a:t>
            </a:r>
            <a:r>
              <a:rPr lang="en-US" altLang="zh-CN" sz="2400" b="1" dirty="0">
                <a:solidFill>
                  <a:schemeClr val="tx1"/>
                </a:solidFill>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聚力总承包管理体系建设</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56" name="图片 55" descr="8.png"/>
          <p:cNvPicPr>
            <a:picLocks noChangeAspect="1"/>
          </p:cNvPicPr>
          <p:nvPr/>
        </p:nvPicPr>
        <p:blipFill>
          <a:blip r:embed="rId2" cstate="print"/>
          <a:stretch>
            <a:fillRect/>
          </a:stretch>
        </p:blipFill>
        <p:spPr>
          <a:xfrm>
            <a:off x="1763288" y="3756338"/>
            <a:ext cx="4418128" cy="2273610"/>
          </a:xfrm>
          <a:prstGeom prst="rect">
            <a:avLst/>
          </a:prstGeom>
        </p:spPr>
      </p:pic>
      <p:sp>
        <p:nvSpPr>
          <p:cNvPr id="3" name="矩形 2"/>
          <p:cNvSpPr/>
          <p:nvPr/>
        </p:nvSpPr>
        <p:spPr>
          <a:xfrm>
            <a:off x="484505" y="2066925"/>
            <a:ext cx="6976110" cy="1337945"/>
          </a:xfrm>
          <a:prstGeom prst="rect">
            <a:avLst/>
          </a:prstGeom>
        </p:spPr>
        <p:txBody>
          <a:bodyPr wrap="square">
            <a:spAutoFit/>
          </a:bodyPr>
          <a:p>
            <a:pPr>
              <a:lnSpc>
                <a:spcPct val="150000"/>
              </a:lnSpc>
            </a:pPr>
            <a:r>
              <a:rPr lang="en-US" altLang="zh-CN" b="1" dirty="0" smtClean="0"/>
              <a:t>      </a:t>
            </a:r>
            <a:r>
              <a:rPr lang="en-US" altLang="zh-CN" dirty="0" smtClean="0"/>
              <a:t>   </a:t>
            </a:r>
            <a:r>
              <a:rPr lang="zh-CN" altLang="zh-CN" dirty="0"/>
              <a:t>每年年初发布全</a:t>
            </a:r>
            <a:r>
              <a:rPr lang="zh-CN" altLang="zh-CN" dirty="0">
                <a:sym typeface="Calibri" panose="020F0502020204030204" charset="0"/>
              </a:rPr>
              <a:t>司年度实施“441计划”工作计划安排的行政文件。</a:t>
            </a:r>
            <a:r>
              <a:rPr lang="zh-CN" altLang="zh-CN" dirty="0"/>
              <a:t>统一工作计划，严格组织落实，强化过程督办，确保高质量如期完成。</a:t>
            </a:r>
            <a:r>
              <a:rPr lang="en-US" altLang="zh-CN" dirty="0"/>
              <a:t>                          </a:t>
            </a:r>
            <a:r>
              <a:rPr lang="en-US" altLang="zh-CN" dirty="0" smtClean="0"/>
              <a:t>                                                                                                                                                      </a:t>
            </a:r>
            <a:endParaRPr lang="zh-CN" altLang="zh-CN" dirty="0"/>
          </a:p>
        </p:txBody>
      </p:sp>
      <p:sp>
        <p:nvSpPr>
          <p:cNvPr id="115721" name="矩形 11"/>
          <p:cNvSpPr/>
          <p:nvPr/>
        </p:nvSpPr>
        <p:spPr>
          <a:xfrm>
            <a:off x="401638" y="1438275"/>
            <a:ext cx="6122987" cy="398780"/>
          </a:xfrm>
          <a:prstGeom prst="rect">
            <a:avLst/>
          </a:prstGeom>
          <a:noFill/>
          <a:ln w="9525">
            <a:noFill/>
          </a:ln>
        </p:spPr>
        <p:txBody>
          <a:bodyPr wrap="square" anchor="t">
            <a:spAutoFit/>
          </a:bodyPr>
          <a:p>
            <a:pPr lvl="0" indent="0" algn="ctr" eaLnBrk="0" hangingPunct="0"/>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1</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）发布公司年度实施</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“441</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计划</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工作计划</a:t>
            </a:r>
            <a:endPar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endParaRPr>
          </a:p>
        </p:txBody>
      </p:sp>
      <p:pic>
        <p:nvPicPr>
          <p:cNvPr id="7" name="图片 6" descr="O~RV`N5PT]GXVH4BV9}V}99"/>
          <p:cNvPicPr>
            <a:picLocks noChangeAspect="1"/>
          </p:cNvPicPr>
          <p:nvPr/>
        </p:nvPicPr>
        <p:blipFill>
          <a:blip r:embed="rId3"/>
          <a:stretch>
            <a:fillRect/>
          </a:stretch>
        </p:blipFill>
        <p:spPr>
          <a:xfrm>
            <a:off x="7472680" y="911225"/>
            <a:ext cx="2933700" cy="3711575"/>
          </a:xfrm>
          <a:prstGeom prst="rect">
            <a:avLst/>
          </a:prstGeom>
          <a:ln w="12700" cmpd="sng">
            <a:solidFill>
              <a:schemeClr val="accent1">
                <a:shade val="50000"/>
              </a:schemeClr>
            </a:solidFill>
            <a:prstDash val="solid"/>
          </a:ln>
        </p:spPr>
      </p:pic>
      <p:pic>
        <p:nvPicPr>
          <p:cNvPr id="1025" name="Picture 1" descr="C:\Users\Administrator\AppData\Roaming\Tencent\Users\624184907\QQ\WinTemp\RichOle\(LFMDIEYZ4@THGK`2WZ`XQ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760" y="2191385"/>
            <a:ext cx="2846705" cy="3837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latin typeface="Arial" panose="020B0604020202020204" pitchFamily="34" charset="0"/>
                <a:ea typeface="黑体" panose="02010609060101010101" pitchFamily="49" charset="-122"/>
                <a:sym typeface="Calibri" panose="020F0502020204030204" charset="0"/>
              </a:rPr>
              <a:t>3</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聚力总承包管理体系建设</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115721" name="矩形 11"/>
          <p:cNvSpPr/>
          <p:nvPr/>
        </p:nvSpPr>
        <p:spPr>
          <a:xfrm>
            <a:off x="671195" y="1425575"/>
            <a:ext cx="5553710" cy="398780"/>
          </a:xfrm>
          <a:prstGeom prst="rect">
            <a:avLst/>
          </a:prstGeom>
          <a:noFill/>
          <a:ln w="9525">
            <a:noFill/>
          </a:ln>
        </p:spPr>
        <p:txBody>
          <a:bodyPr wrap="square" anchor="t">
            <a:spAutoFit/>
          </a:bodyPr>
          <a:p>
            <a:pPr lvl="0" indent="0" algn="ctr" eaLnBrk="0" hangingPunct="0"/>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2</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）实践</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PIMS,</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推进总承包管理标准化建设</a:t>
            </a:r>
            <a:endPar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endParaRPr>
          </a:p>
        </p:txBody>
      </p:sp>
      <p:sp>
        <p:nvSpPr>
          <p:cNvPr id="4" name="文本框 3"/>
          <p:cNvSpPr txBox="1"/>
          <p:nvPr/>
        </p:nvSpPr>
        <p:spPr>
          <a:xfrm>
            <a:off x="1241425" y="2132965"/>
            <a:ext cx="10116820" cy="3322955"/>
          </a:xfrm>
          <a:prstGeom prst="rect">
            <a:avLst/>
          </a:prstGeom>
          <a:noFill/>
        </p:spPr>
        <p:txBody>
          <a:bodyPr wrap="square" rtlCol="0" anchor="t">
            <a:spAutoFit/>
          </a:bodyPr>
          <a:p>
            <a:pPr indent="457200">
              <a:lnSpc>
                <a:spcPct val="150000"/>
              </a:lnSpc>
              <a:spcBef>
                <a:spcPct val="20000"/>
              </a:spcBef>
            </a:pPr>
            <a:r>
              <a:rPr lang="zh-CN" sz="2000" dirty="0" smtClean="0">
                <a:latin typeface="+mn-ea"/>
                <a:sym typeface="+mn-ea"/>
              </a:rPr>
              <a:t>全司致力于总承包管理实践，研究管理制度、管理程序、操作指南、附件表单和管理工具，</a:t>
            </a:r>
            <a:r>
              <a:rPr sz="2000" dirty="0" smtClean="0">
                <a:latin typeface="+mn-ea"/>
                <a:sym typeface="+mn-ea"/>
              </a:rPr>
              <a:t>探索出</a:t>
            </a:r>
            <a:r>
              <a:rPr lang="zh-CN" sz="2000" dirty="0" smtClean="0">
                <a:latin typeface="+mn-ea"/>
                <a:sym typeface="+mn-ea"/>
              </a:rPr>
              <a:t>一条</a:t>
            </a:r>
            <a:r>
              <a:rPr sz="2000" dirty="0" smtClean="0">
                <a:latin typeface="+mn-ea"/>
                <a:sym typeface="+mn-ea"/>
              </a:rPr>
              <a:t>“总承包管理+专业施工+增值服务”的项目管理之路，构建一套</a:t>
            </a:r>
            <a:r>
              <a:rPr lang="zh-CN" altLang="en-US" sz="2000" dirty="0" smtClean="0">
                <a:latin typeface="+mn-ea"/>
                <a:sym typeface="+mn-ea"/>
              </a:rPr>
              <a:t>工程</a:t>
            </a:r>
            <a:r>
              <a:rPr sz="2000" dirty="0" smtClean="0">
                <a:latin typeface="+mn-ea"/>
                <a:sym typeface="+mn-ea"/>
              </a:rPr>
              <a:t>总承包管理系统解决方案，</a:t>
            </a:r>
            <a:r>
              <a:rPr sz="2000" dirty="0" smtClean="0">
                <a:solidFill>
                  <a:srgbClr val="FF0000"/>
                </a:solidFill>
                <a:latin typeface="+mn-ea"/>
                <a:sym typeface="+mn-ea"/>
              </a:rPr>
              <a:t>为业主提供囊括项目报批报建、勘察设计、招标采购、建造施工及运营管理等“一揽子”服务</a:t>
            </a:r>
            <a:r>
              <a:rPr sz="2000" dirty="0" smtClean="0">
                <a:latin typeface="+mn-ea"/>
                <a:sym typeface="+mn-ea"/>
              </a:rPr>
              <a:t>，本着“</a:t>
            </a:r>
            <a:r>
              <a:rPr sz="2000" dirty="0" smtClean="0">
                <a:solidFill>
                  <a:srgbClr val="FF0000"/>
                </a:solidFill>
                <a:latin typeface="+mn-ea"/>
                <a:sym typeface="+mn-ea"/>
              </a:rPr>
              <a:t>业主接受、基层欢迎、阅读性强、推广价值高</a:t>
            </a:r>
            <a:r>
              <a:rPr sz="2000" dirty="0" smtClean="0">
                <a:latin typeface="+mn-ea"/>
                <a:sym typeface="+mn-ea"/>
              </a:rPr>
              <a:t>”的原则，</a:t>
            </a:r>
            <a:r>
              <a:rPr sz="2000" dirty="0" smtClean="0">
                <a:solidFill>
                  <a:srgbClr val="FF0000"/>
                </a:solidFill>
                <a:latin typeface="+mn-ea"/>
                <a:sym typeface="+mn-ea"/>
              </a:rPr>
              <a:t>形成</a:t>
            </a:r>
            <a:r>
              <a:rPr lang="zh-CN" sz="2000" dirty="0" smtClean="0">
                <a:solidFill>
                  <a:srgbClr val="FF0000"/>
                </a:solidFill>
                <a:latin typeface="+mn-ea"/>
                <a:sym typeface="+mn-ea"/>
              </a:rPr>
              <a:t>了</a:t>
            </a:r>
            <a:r>
              <a:rPr sz="2000" dirty="0" smtClean="0">
                <a:solidFill>
                  <a:srgbClr val="FF0000"/>
                </a:solidFill>
                <a:latin typeface="+mn-ea"/>
                <a:sym typeface="+mn-ea"/>
              </a:rPr>
              <a:t>《项目集成管理体系1.0版》</a:t>
            </a:r>
            <a:r>
              <a:rPr sz="2000" dirty="0" smtClean="0">
                <a:latin typeface="+mn-ea"/>
                <a:sym typeface="+mn-ea"/>
              </a:rPr>
              <a:t>（简</a:t>
            </a:r>
            <a:r>
              <a:rPr lang="zh-CN" sz="2000" dirty="0" smtClean="0">
                <a:latin typeface="+mn-ea"/>
                <a:sym typeface="+mn-ea"/>
              </a:rPr>
              <a:t>称</a:t>
            </a:r>
            <a:r>
              <a:rPr sz="2000" dirty="0" smtClean="0">
                <a:latin typeface="+mn-ea"/>
                <a:sym typeface="+mn-ea"/>
              </a:rPr>
              <a:t>“PIMS”），以此</a:t>
            </a:r>
            <a:r>
              <a:rPr lang="zh-CN" sz="2000" dirty="0" smtClean="0">
                <a:latin typeface="+mn-ea"/>
                <a:sym typeface="+mn-ea"/>
              </a:rPr>
              <a:t>作为总承包管理实践纲领性文件，</a:t>
            </a:r>
            <a:r>
              <a:rPr sz="2000" dirty="0" smtClean="0">
                <a:latin typeface="+mn-ea"/>
                <a:sym typeface="+mn-ea"/>
              </a:rPr>
              <a:t>支撑高端房建定位、满足高端客户需求，实现由“价格战”向“服务战”和“管理战”升级，</a:t>
            </a:r>
            <a:r>
              <a:rPr lang="zh-CN" sz="2000" dirty="0" smtClean="0">
                <a:latin typeface="+mn-ea"/>
                <a:sym typeface="+mn-ea"/>
              </a:rPr>
              <a:t>推进各分公司及总承包项目管理标准化建设。</a:t>
            </a:r>
            <a:endParaRPr lang="zh-CN" sz="2000" dirty="0" smtClean="0">
              <a:latin typeface="+mn-ea"/>
              <a:sym typeface="+mn-ea"/>
            </a:endParaRP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latin typeface="Arial" panose="020B0604020202020204" pitchFamily="34" charset="0"/>
                <a:ea typeface="黑体" panose="02010609060101010101" pitchFamily="49" charset="-122"/>
                <a:sym typeface="Calibri" panose="020F0502020204030204" charset="0"/>
              </a:rPr>
              <a:t>3</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聚力总承包管理体系建设</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3" name="组合 2"/>
          <p:cNvGrpSpPr/>
          <p:nvPr/>
        </p:nvGrpSpPr>
        <p:grpSpPr>
          <a:xfrm>
            <a:off x="1555750" y="3446780"/>
            <a:ext cx="9081135" cy="2626995"/>
            <a:chOff x="395536" y="2765153"/>
            <a:chExt cx="8496944" cy="2752079"/>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765153"/>
              <a:ext cx="8496944" cy="275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2"/>
            <p:cNvSpPr txBox="1"/>
            <p:nvPr/>
          </p:nvSpPr>
          <p:spPr>
            <a:xfrm>
              <a:off x="4499992" y="3212976"/>
              <a:ext cx="2016224" cy="546824"/>
            </a:xfrm>
            <a:prstGeom prst="rect">
              <a:avLst/>
            </a:prstGeom>
            <a:solidFill>
              <a:schemeClr val="bg1"/>
            </a:solidFill>
          </p:spPr>
          <p:txBody>
            <a:bodyPr wrap="square" rtlCol="0">
              <a:spAutoFit/>
            </a:bodyPr>
            <a:p>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原始</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创新</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集成创新</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引进</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消化吸收再创新</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内容占位符 2"/>
          <p:cNvSpPr>
            <a:spLocks noGrp="1"/>
          </p:cNvSpPr>
          <p:nvPr/>
        </p:nvSpPr>
        <p:spPr>
          <a:xfrm>
            <a:off x="673100" y="1899920"/>
            <a:ext cx="11084560" cy="1534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50000"/>
              </a:lnSpc>
              <a:buNone/>
            </a:pPr>
            <a:r>
              <a:rPr dirty="0" smtClean="0">
                <a:latin typeface="+mn-ea"/>
                <a:ea typeface="+mn-ea"/>
              </a:rPr>
              <a:t>项目集成管理体系（简称PIMS）是基于设计、采购和施工管理模式（简称“EPCM”）所提出的“一体化”或“集成”管理体系文件，该套文件的制定遵循了“法人管项目、系统化管理、持续改进、相关方满意”项目管理方针，充分结合了国外项目管理最佳实践和项目管理理论知识</a:t>
            </a:r>
            <a:r>
              <a:rPr lang="zh-CN" altLang="en-US" dirty="0" smtClean="0">
                <a:latin typeface="+mn-ea"/>
                <a:ea typeface="+mn-ea"/>
              </a:rPr>
              <a:t>。</a:t>
            </a:r>
            <a:endParaRPr lang="en-US" altLang="zh-CN" dirty="0" smtClean="0">
              <a:latin typeface="+mn-ea"/>
              <a:ea typeface="+mn-ea"/>
            </a:endParaRPr>
          </a:p>
        </p:txBody>
      </p:sp>
      <p:sp>
        <p:nvSpPr>
          <p:cNvPr id="11" name="矩形 11"/>
          <p:cNvSpPr/>
          <p:nvPr/>
        </p:nvSpPr>
        <p:spPr>
          <a:xfrm>
            <a:off x="671195" y="1425575"/>
            <a:ext cx="5553710" cy="398780"/>
          </a:xfrm>
          <a:prstGeom prst="rect">
            <a:avLst/>
          </a:prstGeom>
          <a:noFill/>
          <a:ln w="9525">
            <a:noFill/>
          </a:ln>
        </p:spPr>
        <p:txBody>
          <a:bodyPr wrap="square" anchor="t">
            <a:spAutoFit/>
          </a:bodyPr>
          <a:p>
            <a:pPr lvl="0" indent="0" algn="ctr" eaLnBrk="0" hangingPunct="0"/>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2</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）实践</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PIMS,</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推进总承包管理标准化建设</a:t>
            </a:r>
            <a:endPar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latin typeface="Arial" panose="020B0604020202020204" pitchFamily="34" charset="0"/>
                <a:ea typeface="黑体" panose="02010609060101010101" pitchFamily="49" charset="-122"/>
                <a:sym typeface="Calibri" panose="020F0502020204030204" charset="0"/>
              </a:rPr>
              <a:t>3</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聚力总承包管理体系建设</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28" name="左大括号 27"/>
          <p:cNvSpPr/>
          <p:nvPr/>
        </p:nvSpPr>
        <p:spPr>
          <a:xfrm>
            <a:off x="3536932" y="2193593"/>
            <a:ext cx="373062" cy="3644900"/>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9" name="Text Box 16"/>
          <p:cNvSpPr txBox="1">
            <a:spLocks noChangeArrowheads="1"/>
          </p:cNvSpPr>
          <p:nvPr/>
        </p:nvSpPr>
        <p:spPr bwMode="auto">
          <a:xfrm>
            <a:off x="1724892" y="3722122"/>
            <a:ext cx="2427288" cy="507831"/>
          </a:xfrm>
          <a:prstGeom prst="rect">
            <a:avLst/>
          </a:prstGeom>
          <a:noFill/>
          <a:ln w="9525">
            <a:noFill/>
            <a:miter lim="800000"/>
          </a:ln>
        </p:spPr>
        <p:txBody>
          <a:bodyPr wrap="square">
            <a:spAutoFit/>
          </a:bodyPr>
          <a:p>
            <a:pPr>
              <a:lnSpc>
                <a:spcPct val="150000"/>
              </a:lnSpc>
              <a:defRPr/>
            </a:pPr>
            <a:r>
              <a:rPr lang="en-US" altLang="zh-CN" b="1" dirty="0" smtClean="0">
                <a:latin typeface="微软雅黑" panose="020B0503020204020204" pitchFamily="34" charset="-122"/>
                <a:ea typeface="微软雅黑" panose="020B0503020204020204" pitchFamily="34" charset="-122"/>
                <a:sym typeface="Franklin Gothic Book" panose="020B0503020102020204" pitchFamily="34" charset="0"/>
              </a:rPr>
              <a:t>PIMS**</a:t>
            </a:r>
            <a:r>
              <a:rPr lang="zh-CN" altLang="en-US" b="1" dirty="0" smtClean="0">
                <a:latin typeface="微软雅黑" panose="020B0503020204020204" pitchFamily="34" charset="-122"/>
                <a:ea typeface="微软雅黑" panose="020B0503020204020204" pitchFamily="34" charset="-122"/>
                <a:sym typeface="Franklin Gothic Book" panose="020B0503020102020204" pitchFamily="34" charset="0"/>
              </a:rPr>
              <a:t>管理篇</a:t>
            </a:r>
            <a:endParaRPr lang="zh-CN" altLang="en-US" b="1" dirty="0">
              <a:latin typeface="微软雅黑" panose="020B0503020204020204" pitchFamily="34" charset="-122"/>
              <a:ea typeface="微软雅黑" panose="020B0503020204020204" pitchFamily="34" charset="-122"/>
              <a:sym typeface="Franklin Gothic Book" panose="020B0503020102020204" pitchFamily="34" charset="0"/>
            </a:endParaRPr>
          </a:p>
        </p:txBody>
      </p:sp>
      <p:sp>
        <p:nvSpPr>
          <p:cNvPr id="30" name="Text Box 16"/>
          <p:cNvSpPr txBox="1">
            <a:spLocks noChangeArrowheads="1"/>
          </p:cNvSpPr>
          <p:nvPr/>
        </p:nvSpPr>
        <p:spPr bwMode="auto">
          <a:xfrm>
            <a:off x="3978260" y="2055798"/>
            <a:ext cx="4445000" cy="507831"/>
          </a:xfrm>
          <a:prstGeom prst="rect">
            <a:avLst/>
          </a:prstGeom>
          <a:noFill/>
          <a:ln w="9525">
            <a:noFill/>
            <a:miter lim="800000"/>
          </a:ln>
        </p:spPr>
        <p:txBody>
          <a:bodyPr>
            <a:spAutoFit/>
          </a:bodyPr>
          <a:p>
            <a:pPr>
              <a:lnSpc>
                <a:spcPct val="150000"/>
              </a:lnSpc>
              <a:defRPr/>
            </a:pPr>
            <a:r>
              <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一、</a:t>
            </a:r>
            <a:r>
              <a:rPr lang="zh-CN" altLang="en-US" b="1" dirty="0" smtClean="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前言</a:t>
            </a:r>
            <a:endPar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endParaRPr>
          </a:p>
        </p:txBody>
      </p:sp>
      <p:sp>
        <p:nvSpPr>
          <p:cNvPr id="31" name="Text Box 16"/>
          <p:cNvSpPr txBox="1">
            <a:spLocks noChangeArrowheads="1"/>
          </p:cNvSpPr>
          <p:nvPr/>
        </p:nvSpPr>
        <p:spPr bwMode="auto">
          <a:xfrm>
            <a:off x="3978260" y="3078148"/>
            <a:ext cx="4578350" cy="507831"/>
          </a:xfrm>
          <a:prstGeom prst="rect">
            <a:avLst/>
          </a:prstGeom>
          <a:noFill/>
          <a:ln w="9525">
            <a:noFill/>
            <a:miter lim="800000"/>
          </a:ln>
        </p:spPr>
        <p:txBody>
          <a:bodyPr>
            <a:spAutoFit/>
          </a:bodyPr>
          <a:p>
            <a:pPr>
              <a:lnSpc>
                <a:spcPct val="150000"/>
              </a:lnSpc>
              <a:defRPr/>
            </a:pPr>
            <a:r>
              <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二、</a:t>
            </a:r>
            <a:r>
              <a:rPr lang="en-US" altLang="zh-CN" b="1" dirty="0" smtClean="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a:t>
            </a:r>
            <a:r>
              <a:rPr lang="zh-CN" altLang="en-US" b="1" dirty="0" smtClean="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管理程序</a:t>
            </a:r>
            <a:r>
              <a:rPr lang="en-US" altLang="zh-CN"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a:t>
            </a:r>
            <a:endPar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endParaRPr>
          </a:p>
        </p:txBody>
      </p:sp>
      <p:sp>
        <p:nvSpPr>
          <p:cNvPr id="32" name="Text Box 16"/>
          <p:cNvSpPr txBox="1">
            <a:spLocks noChangeArrowheads="1"/>
          </p:cNvSpPr>
          <p:nvPr/>
        </p:nvSpPr>
        <p:spPr bwMode="auto">
          <a:xfrm>
            <a:off x="3978260" y="4144948"/>
            <a:ext cx="3289300" cy="455894"/>
          </a:xfrm>
          <a:prstGeom prst="rect">
            <a:avLst/>
          </a:prstGeom>
          <a:noFill/>
          <a:ln w="9525">
            <a:noFill/>
            <a:miter lim="800000"/>
          </a:ln>
        </p:spPr>
        <p:txBody>
          <a:bodyPr>
            <a:spAutoFit/>
          </a:bodyPr>
          <a:p>
            <a:pPr>
              <a:lnSpc>
                <a:spcPct val="150000"/>
              </a:lnSpc>
              <a:defRPr/>
            </a:pPr>
            <a:r>
              <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三、操作指南</a:t>
            </a:r>
            <a:endPar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endParaRPr>
          </a:p>
        </p:txBody>
      </p:sp>
      <p:sp>
        <p:nvSpPr>
          <p:cNvPr id="33" name="Text Box 16"/>
          <p:cNvSpPr txBox="1">
            <a:spLocks noChangeArrowheads="1"/>
          </p:cNvSpPr>
          <p:nvPr/>
        </p:nvSpPr>
        <p:spPr bwMode="auto">
          <a:xfrm>
            <a:off x="3978260" y="5302270"/>
            <a:ext cx="3289300" cy="507831"/>
          </a:xfrm>
          <a:prstGeom prst="rect">
            <a:avLst/>
          </a:prstGeom>
          <a:noFill/>
          <a:ln w="9525">
            <a:noFill/>
            <a:miter lim="800000"/>
          </a:ln>
        </p:spPr>
        <p:txBody>
          <a:bodyPr>
            <a:spAutoFit/>
          </a:bodyPr>
          <a:p>
            <a:pPr>
              <a:lnSpc>
                <a:spcPct val="150000"/>
              </a:lnSpc>
              <a:defRPr/>
            </a:pPr>
            <a:r>
              <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四</a:t>
            </a:r>
            <a:r>
              <a:rPr lang="zh-CN" altLang="en-US" b="1" dirty="0" smtClean="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rPr>
              <a:t>、附件（工具箱）</a:t>
            </a:r>
            <a:endParaRPr lang="zh-CN" altLang="en-US" b="1" dirty="0">
              <a:solidFill>
                <a:schemeClr val="tx2">
                  <a:lumMod val="60000"/>
                  <a:lumOff val="40000"/>
                </a:schemeClr>
              </a:solidFill>
              <a:latin typeface="微软雅黑" panose="020B0503020204020204" pitchFamily="34" charset="-122"/>
              <a:ea typeface="微软雅黑" panose="020B0503020204020204" pitchFamily="34" charset="-122"/>
              <a:sym typeface="Franklin Gothic Book" panose="020B0503020102020204" pitchFamily="34" charset="0"/>
            </a:endParaRPr>
          </a:p>
        </p:txBody>
      </p:sp>
      <p:sp>
        <p:nvSpPr>
          <p:cNvPr id="34" name="左大括号 33"/>
          <p:cNvSpPr/>
          <p:nvPr/>
        </p:nvSpPr>
        <p:spPr>
          <a:xfrm>
            <a:off x="5686906" y="3744898"/>
            <a:ext cx="355600" cy="1377950"/>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5" name="Text Box 16"/>
          <p:cNvSpPr txBox="1">
            <a:spLocks noChangeArrowheads="1"/>
          </p:cNvSpPr>
          <p:nvPr/>
        </p:nvSpPr>
        <p:spPr bwMode="auto">
          <a:xfrm>
            <a:off x="6026135" y="3694990"/>
            <a:ext cx="2927350" cy="442878"/>
          </a:xfrm>
          <a:prstGeom prst="rect">
            <a:avLst/>
          </a:prstGeom>
          <a:noFill/>
          <a:ln w="9525">
            <a:noFill/>
            <a:miter lim="800000"/>
          </a:ln>
        </p:spPr>
        <p:txBody>
          <a:bodyPr wrap="square">
            <a:spAutoFit/>
          </a:bodyPr>
          <a:p>
            <a:pPr>
              <a:lnSpc>
                <a:spcPct val="150000"/>
              </a:lnSpc>
              <a:defRPr/>
            </a:pPr>
            <a:r>
              <a:rPr lang="en-US" altLang="zh-CN" b="1" dirty="0" smtClean="0">
                <a:solidFill>
                  <a:schemeClr val="bg2">
                    <a:lumMod val="50000"/>
                  </a:schemeClr>
                </a:solidFill>
                <a:latin typeface="+mn-ea"/>
                <a:ea typeface="+mn-ea"/>
                <a:sym typeface="Franklin Gothic Book" panose="020B0503020102020204" pitchFamily="34" charset="0"/>
              </a:rPr>
              <a:t>《</a:t>
            </a:r>
            <a:r>
              <a:rPr lang="en-US" altLang="zh-CN" b="1" dirty="0" smtClean="0">
                <a:solidFill>
                  <a:schemeClr val="bg2">
                    <a:lumMod val="50000"/>
                  </a:schemeClr>
                </a:solidFill>
                <a:latin typeface="+mn-ea"/>
                <a:sym typeface="Franklin Gothic Book" panose="020B0503020102020204" pitchFamily="34" charset="0"/>
              </a:rPr>
              <a:t>***</a:t>
            </a:r>
            <a:r>
              <a:rPr lang="en-US" altLang="zh-CN" b="1" dirty="0" smtClean="0">
                <a:solidFill>
                  <a:schemeClr val="bg2">
                    <a:lumMod val="50000"/>
                  </a:schemeClr>
                </a:solidFill>
                <a:latin typeface="+mn-ea"/>
                <a:ea typeface="+mn-ea"/>
                <a:sym typeface="Franklin Gothic Book" panose="020B0503020102020204" pitchFamily="34" charset="0"/>
              </a:rPr>
              <a:t>》</a:t>
            </a:r>
            <a:endParaRPr lang="zh-CN" altLang="en-US" b="1" dirty="0">
              <a:solidFill>
                <a:schemeClr val="bg2">
                  <a:lumMod val="50000"/>
                </a:schemeClr>
              </a:solidFill>
              <a:latin typeface="+mn-ea"/>
              <a:ea typeface="+mn-ea"/>
              <a:sym typeface="Franklin Gothic Book" panose="020B0503020102020204" pitchFamily="34" charset="0"/>
            </a:endParaRPr>
          </a:p>
        </p:txBody>
      </p:sp>
      <p:sp>
        <p:nvSpPr>
          <p:cNvPr id="37" name="Text Box 16"/>
          <p:cNvSpPr txBox="1">
            <a:spLocks noChangeArrowheads="1"/>
          </p:cNvSpPr>
          <p:nvPr/>
        </p:nvSpPr>
        <p:spPr bwMode="auto">
          <a:xfrm>
            <a:off x="6026135" y="4128327"/>
            <a:ext cx="3480370" cy="442878"/>
          </a:xfrm>
          <a:prstGeom prst="rect">
            <a:avLst/>
          </a:prstGeom>
          <a:noFill/>
          <a:ln w="9525">
            <a:noFill/>
            <a:miter lim="800000"/>
          </a:ln>
        </p:spPr>
        <p:txBody>
          <a:bodyPr wrap="square">
            <a:spAutoFit/>
          </a:bodyPr>
          <a:p>
            <a:pPr>
              <a:lnSpc>
                <a:spcPct val="150000"/>
              </a:lnSpc>
              <a:defRPr/>
            </a:pPr>
            <a:r>
              <a:rPr lang="en-US" altLang="zh-CN" b="1" dirty="0" smtClean="0">
                <a:solidFill>
                  <a:schemeClr val="bg2">
                    <a:lumMod val="50000"/>
                  </a:schemeClr>
                </a:solidFill>
                <a:latin typeface="+mn-ea"/>
                <a:sym typeface="Franklin Gothic Book" panose="020B0503020102020204" pitchFamily="34" charset="0"/>
              </a:rPr>
              <a:t>《***</a:t>
            </a:r>
            <a:r>
              <a:rPr lang="en-US" altLang="zh-CN" b="1" dirty="0" smtClean="0">
                <a:solidFill>
                  <a:schemeClr val="bg2">
                    <a:lumMod val="50000"/>
                  </a:schemeClr>
                </a:solidFill>
                <a:latin typeface="+mn-ea"/>
                <a:ea typeface="+mn-ea"/>
                <a:sym typeface="Franklin Gothic Book" panose="020B0503020102020204" pitchFamily="34" charset="0"/>
              </a:rPr>
              <a:t>》</a:t>
            </a:r>
            <a:endParaRPr lang="zh-CN" altLang="en-US" b="1" dirty="0">
              <a:solidFill>
                <a:schemeClr val="bg2">
                  <a:lumMod val="50000"/>
                </a:schemeClr>
              </a:solidFill>
              <a:latin typeface="+mn-ea"/>
              <a:ea typeface="+mn-ea"/>
              <a:sym typeface="Franklin Gothic Book" panose="020B0503020102020204" pitchFamily="34" charset="0"/>
            </a:endParaRPr>
          </a:p>
        </p:txBody>
      </p:sp>
      <p:sp>
        <p:nvSpPr>
          <p:cNvPr id="38" name="圆角矩形 37"/>
          <p:cNvSpPr/>
          <p:nvPr/>
        </p:nvSpPr>
        <p:spPr>
          <a:xfrm>
            <a:off x="1763682" y="1958961"/>
            <a:ext cx="1238250" cy="577850"/>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p>
            <a:pPr algn="ctr"/>
            <a:r>
              <a:rPr lang="zh-CN" altLang="en-US" b="1" dirty="0" smtClean="0">
                <a:latin typeface="微软雅黑" panose="020B0503020204020204" pitchFamily="34" charset="-122"/>
                <a:ea typeface="微软雅黑" panose="020B0503020204020204" pitchFamily="34" charset="-122"/>
              </a:rPr>
              <a:t>岗位职责矩阵表</a:t>
            </a:r>
            <a:endParaRPr lang="zh-CN" altLang="en-US" b="1" dirty="0">
              <a:latin typeface="微软雅黑" panose="020B0503020204020204" pitchFamily="34" charset="-122"/>
              <a:ea typeface="微软雅黑" panose="020B0503020204020204" pitchFamily="34" charset="-122"/>
            </a:endParaRPr>
          </a:p>
        </p:txBody>
      </p:sp>
      <p:sp>
        <p:nvSpPr>
          <p:cNvPr id="40" name="圆角矩形 39"/>
          <p:cNvSpPr/>
          <p:nvPr/>
        </p:nvSpPr>
        <p:spPr>
          <a:xfrm>
            <a:off x="1769745" y="2860040"/>
            <a:ext cx="1238250" cy="835025"/>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p>
            <a:pPr algn="ctr"/>
            <a:r>
              <a:rPr lang="zh-CN" altLang="en-US" b="1" dirty="0" smtClean="0">
                <a:latin typeface="微软雅黑" panose="020B0503020204020204" pitchFamily="34" charset="-122"/>
                <a:ea typeface="微软雅黑" panose="020B0503020204020204" pitchFamily="34" charset="-122"/>
              </a:rPr>
              <a:t>专业分包商</a:t>
            </a:r>
            <a:r>
              <a:rPr lang="en-US" altLang="zh-CN"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顾问行为准则</a:t>
            </a:r>
            <a:endParaRPr lang="zh-CN" altLang="en-US" b="1" dirty="0" smtClean="0">
              <a:latin typeface="微软雅黑" panose="020B0503020204020204" pitchFamily="34" charset="-122"/>
              <a:ea typeface="微软雅黑" panose="020B0503020204020204" pitchFamily="34" charset="-122"/>
            </a:endParaRPr>
          </a:p>
        </p:txBody>
      </p:sp>
      <p:sp>
        <p:nvSpPr>
          <p:cNvPr id="41" name="圆角矩形 40"/>
          <p:cNvSpPr/>
          <p:nvPr/>
        </p:nvSpPr>
        <p:spPr>
          <a:xfrm>
            <a:off x="1782445" y="4365625"/>
            <a:ext cx="1238250" cy="756920"/>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p>
            <a:pPr algn="ctr"/>
            <a:r>
              <a:rPr lang="zh-CN" altLang="en-US" b="1" dirty="0" smtClean="0">
                <a:latin typeface="微软雅黑" panose="020B0503020204020204" pitchFamily="34" charset="-122"/>
                <a:ea typeface="微软雅黑" panose="020B0503020204020204" pitchFamily="34" charset="-122"/>
              </a:rPr>
              <a:t>综合管理评价表</a:t>
            </a:r>
            <a:endParaRPr lang="zh-CN" altLang="en-US" b="1" dirty="0">
              <a:latin typeface="微软雅黑" panose="020B0503020204020204" pitchFamily="34" charset="-122"/>
              <a:ea typeface="微软雅黑" panose="020B0503020204020204" pitchFamily="34" charset="-122"/>
            </a:endParaRPr>
          </a:p>
        </p:txBody>
      </p:sp>
      <p:sp>
        <p:nvSpPr>
          <p:cNvPr id="42" name="圆角矩形 41"/>
          <p:cNvSpPr/>
          <p:nvPr/>
        </p:nvSpPr>
        <p:spPr>
          <a:xfrm>
            <a:off x="1782706" y="5351598"/>
            <a:ext cx="1238250" cy="577850"/>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p>
            <a:pPr algn="ctr"/>
            <a:r>
              <a:rPr lang="en-US" altLang="zh-CN" b="1" dirty="0" smtClean="0">
                <a:latin typeface="微软雅黑" panose="020B0503020204020204" pitchFamily="34" charset="-122"/>
                <a:ea typeface="微软雅黑" panose="020B0503020204020204" pitchFamily="34" charset="-122"/>
              </a:rPr>
              <a:t>PIMS</a:t>
            </a:r>
            <a:r>
              <a:rPr lang="zh-CN" altLang="en-US" b="1" dirty="0" smtClean="0">
                <a:latin typeface="微软雅黑" panose="020B0503020204020204" pitchFamily="34" charset="-122"/>
                <a:ea typeface="微软雅黑" panose="020B0503020204020204" pitchFamily="34" charset="-122"/>
              </a:rPr>
              <a:t>知识库表</a:t>
            </a:r>
            <a:endParaRPr lang="zh-CN" altLang="en-US" b="1" dirty="0">
              <a:latin typeface="微软雅黑" panose="020B0503020204020204" pitchFamily="34" charset="-122"/>
              <a:ea typeface="微软雅黑" panose="020B0503020204020204" pitchFamily="34" charset="-122"/>
            </a:endParaRPr>
          </a:p>
        </p:txBody>
      </p:sp>
      <p:sp>
        <p:nvSpPr>
          <p:cNvPr id="43" name="Text Box 16"/>
          <p:cNvSpPr txBox="1">
            <a:spLocks noChangeArrowheads="1"/>
          </p:cNvSpPr>
          <p:nvPr/>
        </p:nvSpPr>
        <p:spPr bwMode="auto">
          <a:xfrm>
            <a:off x="6026135" y="4613316"/>
            <a:ext cx="3480370" cy="442878"/>
          </a:xfrm>
          <a:prstGeom prst="rect">
            <a:avLst/>
          </a:prstGeom>
          <a:noFill/>
          <a:ln w="9525">
            <a:noFill/>
            <a:miter lim="800000"/>
          </a:ln>
        </p:spPr>
        <p:txBody>
          <a:bodyPr wrap="square">
            <a:spAutoFit/>
          </a:bodyPr>
          <a:p>
            <a:pPr>
              <a:lnSpc>
                <a:spcPct val="150000"/>
              </a:lnSpc>
              <a:defRPr/>
            </a:pPr>
            <a:r>
              <a:rPr lang="en-US" altLang="zh-CN" b="1" dirty="0" smtClean="0">
                <a:solidFill>
                  <a:schemeClr val="bg2">
                    <a:lumMod val="50000"/>
                  </a:schemeClr>
                </a:solidFill>
                <a:latin typeface="+mn-ea"/>
                <a:sym typeface="Franklin Gothic Book" panose="020B0503020102020204" pitchFamily="34" charset="0"/>
              </a:rPr>
              <a:t>《***</a:t>
            </a:r>
            <a:r>
              <a:rPr lang="en-US" altLang="zh-CN" b="1" dirty="0" smtClean="0">
                <a:solidFill>
                  <a:schemeClr val="bg2">
                    <a:lumMod val="50000"/>
                  </a:schemeClr>
                </a:solidFill>
                <a:latin typeface="+mn-ea"/>
                <a:ea typeface="+mn-ea"/>
                <a:sym typeface="Franklin Gothic Book" panose="020B0503020102020204" pitchFamily="34" charset="0"/>
              </a:rPr>
              <a:t>》</a:t>
            </a:r>
            <a:endParaRPr lang="zh-CN" altLang="en-US" b="1" dirty="0">
              <a:solidFill>
                <a:schemeClr val="bg2">
                  <a:lumMod val="50000"/>
                </a:schemeClr>
              </a:solidFill>
              <a:latin typeface="+mn-ea"/>
              <a:ea typeface="+mn-ea"/>
              <a:sym typeface="Franklin Gothic Book" panose="020B0503020102020204" pitchFamily="34" charset="0"/>
            </a:endParaRPr>
          </a:p>
        </p:txBody>
      </p:sp>
      <p:sp>
        <p:nvSpPr>
          <p:cNvPr id="45" name="圆角矩形 44"/>
          <p:cNvSpPr/>
          <p:nvPr/>
        </p:nvSpPr>
        <p:spPr>
          <a:xfrm>
            <a:off x="5400675" y="1710055"/>
            <a:ext cx="6062345" cy="114998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p>
            <a:r>
              <a:rPr lang="zh-CN" altLang="en-US" dirty="0" smtClean="0">
                <a:latin typeface="+mn-ea"/>
              </a:rPr>
              <a:t>简要说明了该</a:t>
            </a:r>
            <a:r>
              <a:rPr lang="zh-CN" altLang="en-US" dirty="0" smtClean="0">
                <a:solidFill>
                  <a:srgbClr val="FF0000"/>
                </a:solidFill>
                <a:latin typeface="+mn-ea"/>
              </a:rPr>
              <a:t>管理篇章核心内容、主要看点、涉及岗位（角色）、适用范围</a:t>
            </a:r>
            <a:r>
              <a:rPr lang="zh-CN" altLang="en-US" dirty="0" smtClean="0">
                <a:latin typeface="+mn-ea"/>
              </a:rPr>
              <a:t>等，并通过</a:t>
            </a:r>
            <a:r>
              <a:rPr lang="zh-CN" altLang="en-US" dirty="0" smtClean="0">
                <a:solidFill>
                  <a:srgbClr val="FF0000"/>
                </a:solidFill>
                <a:latin typeface="+mn-ea"/>
                <a:hlinkClick r:id="rId2" action="ppaction://hlinkfile"/>
              </a:rPr>
              <a:t>一张关系架构图</a:t>
            </a:r>
            <a:r>
              <a:rPr lang="zh-CN" altLang="en-US" dirty="0" smtClean="0">
                <a:latin typeface="+mn-ea"/>
              </a:rPr>
              <a:t>清晰标识出该管理程序、所属操作指南、附件表单和工具箱的关系，便于阅读和理解</a:t>
            </a:r>
            <a:endParaRPr lang="zh-CN" altLang="en-US" dirty="0" smtClean="0">
              <a:latin typeface="+mn-ea"/>
            </a:endParaRPr>
          </a:p>
        </p:txBody>
      </p:sp>
      <p:sp>
        <p:nvSpPr>
          <p:cNvPr id="46" name="圆角矩形 45"/>
          <p:cNvSpPr/>
          <p:nvPr/>
        </p:nvSpPr>
        <p:spPr>
          <a:xfrm>
            <a:off x="6478905" y="2984500"/>
            <a:ext cx="4632325" cy="68453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p>
            <a:r>
              <a:rPr lang="zh-CN" altLang="en-US" dirty="0" smtClean="0">
                <a:latin typeface="+mn-ea"/>
              </a:rPr>
              <a:t>是一个篇章的统领性文件，将该程序的关键管理流程进行了宏观总结并进行简要说明</a:t>
            </a:r>
            <a:endParaRPr lang="zh-CN" altLang="en-US" dirty="0" smtClean="0">
              <a:latin typeface="+mn-ea"/>
            </a:endParaRPr>
          </a:p>
        </p:txBody>
      </p:sp>
      <p:sp>
        <p:nvSpPr>
          <p:cNvPr id="47" name="圆角矩形 46"/>
          <p:cNvSpPr/>
          <p:nvPr/>
        </p:nvSpPr>
        <p:spPr>
          <a:xfrm>
            <a:off x="7407275" y="3769995"/>
            <a:ext cx="4598035" cy="135255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p>
            <a:r>
              <a:rPr lang="zh-CN" altLang="en-US" dirty="0" smtClean="0">
                <a:latin typeface="+mn-ea"/>
              </a:rPr>
              <a:t>操作指南通常是对管理程序中的关键管理流程进行分解和深化，体现分解之后管理活动的工作路径和管理要点，并提供相应的表单、工具支撑（以附件形式表示），明确了“做什么、谁来做、怎么做”</a:t>
            </a:r>
            <a:endParaRPr lang="zh-CN" altLang="en-US" dirty="0" smtClean="0">
              <a:latin typeface="+mn-ea"/>
            </a:endParaRPr>
          </a:p>
        </p:txBody>
      </p:sp>
      <p:sp>
        <p:nvSpPr>
          <p:cNvPr id="48" name="圆角矩形 47"/>
          <p:cNvSpPr/>
          <p:nvPr/>
        </p:nvSpPr>
        <p:spPr>
          <a:xfrm>
            <a:off x="6478905" y="5421630"/>
            <a:ext cx="4487545" cy="84010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p>
            <a:r>
              <a:rPr lang="zh-CN" altLang="en-US" dirty="0" smtClean="0">
                <a:latin typeface="+mn-ea"/>
              </a:rPr>
              <a:t>是对操作指南中管理活动的延伸，以具体实施案例、工作指引等形式表现，用以支撑操作指南更好的实施</a:t>
            </a:r>
            <a:endParaRPr lang="zh-CN" altLang="en-US" dirty="0" smtClean="0">
              <a:latin typeface="+mn-ea"/>
            </a:endParaRPr>
          </a:p>
        </p:txBody>
      </p:sp>
      <p:sp>
        <p:nvSpPr>
          <p:cNvPr id="49" name="矩形 11"/>
          <p:cNvSpPr/>
          <p:nvPr/>
        </p:nvSpPr>
        <p:spPr>
          <a:xfrm>
            <a:off x="823595" y="1285875"/>
            <a:ext cx="5553710" cy="398780"/>
          </a:xfrm>
          <a:prstGeom prst="rect">
            <a:avLst/>
          </a:prstGeom>
          <a:noFill/>
          <a:ln w="9525">
            <a:noFill/>
          </a:ln>
        </p:spPr>
        <p:txBody>
          <a:bodyPr wrap="square" anchor="t">
            <a:spAutoFit/>
          </a:bodyPr>
          <a:p>
            <a:pPr lvl="0" indent="0" algn="ctr" eaLnBrk="0" hangingPunct="0"/>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2</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）实践</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PIMS,</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推进总承包管理标准化建设</a:t>
            </a:r>
            <a:endPar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endParaRPr>
          </a:p>
        </p:txBody>
      </p:sp>
      <p:sp>
        <p:nvSpPr>
          <p:cNvPr id="50" name="圆角矩形 49"/>
          <p:cNvSpPr/>
          <p:nvPr/>
        </p:nvSpPr>
        <p:spPr>
          <a:xfrm>
            <a:off x="107950" y="3522345"/>
            <a:ext cx="1119505" cy="756920"/>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p>
            <a:pPr algn="ctr"/>
            <a:r>
              <a:rPr lang="en-US" altLang="zh-CN" b="1" dirty="0">
                <a:latin typeface="微软雅黑" panose="020B0503020204020204" pitchFamily="34" charset="-122"/>
                <a:ea typeface="微软雅黑" panose="020B0503020204020204" pitchFamily="34" charset="-122"/>
              </a:rPr>
              <a:t>PIMS</a:t>
            </a:r>
            <a:endParaRPr lang="en-US" altLang="zh-CN" b="1" dirty="0">
              <a:latin typeface="微软雅黑" panose="020B0503020204020204" pitchFamily="34" charset="-122"/>
              <a:ea typeface="微软雅黑" panose="020B0503020204020204" pitchFamily="34" charset="-122"/>
            </a:endParaRPr>
          </a:p>
        </p:txBody>
      </p:sp>
      <p:sp>
        <p:nvSpPr>
          <p:cNvPr id="51" name="左大括号 50"/>
          <p:cNvSpPr/>
          <p:nvPr/>
        </p:nvSpPr>
        <p:spPr>
          <a:xfrm>
            <a:off x="1365232" y="2091993"/>
            <a:ext cx="373062" cy="3644900"/>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latin typeface="Arial" panose="020B0604020202020204" pitchFamily="34" charset="0"/>
                <a:ea typeface="黑体" panose="02010609060101010101" pitchFamily="49" charset="-122"/>
                <a:sym typeface="Calibri" panose="020F0502020204030204" charset="0"/>
              </a:rPr>
              <a:t>3</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聚力总承包管理体系建设</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49" name="矩形 11"/>
          <p:cNvSpPr/>
          <p:nvPr/>
        </p:nvSpPr>
        <p:spPr>
          <a:xfrm>
            <a:off x="823595" y="1285875"/>
            <a:ext cx="5553710" cy="398780"/>
          </a:xfrm>
          <a:prstGeom prst="rect">
            <a:avLst/>
          </a:prstGeom>
          <a:noFill/>
          <a:ln w="9525">
            <a:noFill/>
          </a:ln>
        </p:spPr>
        <p:txBody>
          <a:bodyPr wrap="square" anchor="t">
            <a:spAutoFit/>
          </a:bodyPr>
          <a:p>
            <a:pPr lvl="0" indent="0" algn="ctr" eaLnBrk="0" hangingPunct="0"/>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2</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）实践</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PIMS,</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推进总承包管理标准化建设</a:t>
            </a:r>
            <a:endPar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endParaRPr>
          </a:p>
        </p:txBody>
      </p:sp>
      <p:sp>
        <p:nvSpPr>
          <p:cNvPr id="21" name="内容占位符 2"/>
          <p:cNvSpPr>
            <a:spLocks noGrp="1"/>
          </p:cNvSpPr>
          <p:nvPr/>
        </p:nvSpPr>
        <p:spPr>
          <a:xfrm>
            <a:off x="1677035" y="1697355"/>
            <a:ext cx="8658225" cy="1219200"/>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dk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dk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dk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dk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dk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457200">
              <a:lnSpc>
                <a:spcPct val="150000"/>
              </a:lnSpc>
              <a:buNone/>
            </a:pPr>
            <a:r>
              <a:rPr lang="zh-CN" altLang="en-US" sz="1800" dirty="0" smtClean="0">
                <a:solidFill>
                  <a:schemeClr val="dk1"/>
                </a:solidFill>
                <a:latin typeface="+mn-ea"/>
                <a:ea typeface="+mn-ea"/>
              </a:rPr>
              <a:t>为更好的让项目人员理解</a:t>
            </a:r>
            <a:r>
              <a:rPr lang="en-US" altLang="zh-CN" sz="1800" dirty="0" smtClean="0">
                <a:solidFill>
                  <a:schemeClr val="dk1"/>
                </a:solidFill>
                <a:latin typeface="+mn-ea"/>
                <a:ea typeface="+mn-ea"/>
              </a:rPr>
              <a:t>PIMS</a:t>
            </a:r>
            <a:r>
              <a:rPr lang="zh-CN" altLang="en-US" sz="1800" dirty="0" smtClean="0">
                <a:solidFill>
                  <a:schemeClr val="dk1"/>
                </a:solidFill>
                <a:latin typeface="+mn-ea"/>
                <a:ea typeface="+mn-ea"/>
              </a:rPr>
              <a:t>、掌握</a:t>
            </a:r>
            <a:r>
              <a:rPr lang="en-US" altLang="zh-CN" sz="1800" dirty="0" smtClean="0">
                <a:solidFill>
                  <a:schemeClr val="dk1"/>
                </a:solidFill>
                <a:latin typeface="+mn-ea"/>
                <a:ea typeface="+mn-ea"/>
              </a:rPr>
              <a:t>PIMS</a:t>
            </a:r>
            <a:r>
              <a:rPr lang="zh-CN" altLang="en-US" sz="1800" dirty="0" smtClean="0">
                <a:solidFill>
                  <a:schemeClr val="dk1"/>
                </a:solidFill>
                <a:latin typeface="+mn-ea"/>
                <a:ea typeface="+mn-ea"/>
              </a:rPr>
              <a:t>，推动</a:t>
            </a:r>
            <a:r>
              <a:rPr lang="en-US" altLang="zh-CN" sz="1800" dirty="0" smtClean="0">
                <a:solidFill>
                  <a:schemeClr val="dk1"/>
                </a:solidFill>
                <a:latin typeface="+mn-ea"/>
                <a:ea typeface="+mn-ea"/>
              </a:rPr>
              <a:t>PIMS</a:t>
            </a:r>
            <a:r>
              <a:rPr lang="zh-CN" altLang="en-US" sz="1800" dirty="0" smtClean="0">
                <a:solidFill>
                  <a:schemeClr val="dk1"/>
                </a:solidFill>
                <a:latin typeface="+mn-ea"/>
                <a:ea typeface="+mn-ea"/>
              </a:rPr>
              <a:t>的有效落地实施，在编制</a:t>
            </a:r>
            <a:r>
              <a:rPr lang="en-US" altLang="zh-CN" sz="1800" dirty="0" smtClean="0">
                <a:solidFill>
                  <a:schemeClr val="dk1"/>
                </a:solidFill>
                <a:latin typeface="+mn-ea"/>
                <a:ea typeface="+mn-ea"/>
              </a:rPr>
              <a:t>PIMS</a:t>
            </a:r>
            <a:r>
              <a:rPr lang="zh-CN" altLang="en-US" sz="1800" dirty="0" smtClean="0">
                <a:solidFill>
                  <a:schemeClr val="dk1"/>
                </a:solidFill>
                <a:latin typeface="+mn-ea"/>
                <a:ea typeface="+mn-ea"/>
              </a:rPr>
              <a:t>的同时，同步完成了一系列配套支撑性文件的编制，用以支撑</a:t>
            </a:r>
            <a:r>
              <a:rPr lang="en-US" altLang="zh-CN" sz="1800" dirty="0" smtClean="0">
                <a:solidFill>
                  <a:schemeClr val="dk1"/>
                </a:solidFill>
                <a:latin typeface="+mn-ea"/>
                <a:ea typeface="+mn-ea"/>
              </a:rPr>
              <a:t>PIMS</a:t>
            </a:r>
            <a:r>
              <a:rPr lang="zh-CN" altLang="en-US" sz="1800" dirty="0" smtClean="0">
                <a:solidFill>
                  <a:schemeClr val="dk1"/>
                </a:solidFill>
                <a:latin typeface="+mn-ea"/>
                <a:ea typeface="+mn-ea"/>
              </a:rPr>
              <a:t>试点实施。具体包括：</a:t>
            </a:r>
            <a:endParaRPr lang="zh-CN" altLang="en-US" sz="1800" dirty="0" smtClean="0">
              <a:solidFill>
                <a:schemeClr val="dk1"/>
              </a:solidFill>
              <a:latin typeface="+mn-ea"/>
              <a:ea typeface="+mn-ea"/>
            </a:endParaRPr>
          </a:p>
        </p:txBody>
      </p:sp>
      <p:sp>
        <p:nvSpPr>
          <p:cNvPr id="4" name="内容占位符 2"/>
          <p:cNvSpPr>
            <a:spLocks noGrp="1"/>
          </p:cNvSpPr>
          <p:nvPr/>
        </p:nvSpPr>
        <p:spPr>
          <a:xfrm>
            <a:off x="1185545" y="2967990"/>
            <a:ext cx="9836150" cy="36550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altLang="zh-CN" sz="1800" b="1" dirty="0" smtClean="0"/>
              <a:t>1</a:t>
            </a:r>
            <a:r>
              <a:rPr lang="zh-CN" altLang="en-US" sz="1800" b="1" dirty="0" smtClean="0"/>
              <a:t>）</a:t>
            </a:r>
            <a:r>
              <a:rPr lang="en-US" altLang="zh-CN" sz="1800" b="1" dirty="0" smtClean="0">
                <a:hlinkClick r:id="rId2" action="ppaction://hlinkfile"/>
              </a:rPr>
              <a:t>PIMS</a:t>
            </a:r>
            <a:r>
              <a:rPr lang="zh-CN" altLang="en-US" sz="1800" b="1" dirty="0" smtClean="0">
                <a:hlinkClick r:id="rId2" action="ppaction://hlinkfile"/>
              </a:rPr>
              <a:t>管理活动职责分配矩阵表</a:t>
            </a:r>
            <a:endParaRPr lang="zh-CN" altLang="en-US" sz="1800" b="1" dirty="0" smtClean="0"/>
          </a:p>
          <a:p>
            <a:pPr lvl="1">
              <a:lnSpc>
                <a:spcPct val="150000"/>
              </a:lnSpc>
            </a:pPr>
            <a:r>
              <a:rPr dirty="0" smtClean="0">
                <a:latin typeface="+mn-ea"/>
                <a:ea typeface="+mn-ea"/>
              </a:rPr>
              <a:t>该矩阵表对PIMS每一个管理程序和操作指南的管理活动进行清晰梳理和提炼，并对每项活动进行职责分配。有利于项目理清思绪，结合项目特点选择性实践PIMS，明确岗位职责和绩效考核</a:t>
            </a:r>
            <a:r>
              <a:rPr lang="zh-CN" altLang="en-US" dirty="0" smtClean="0">
                <a:latin typeface="+mn-ea"/>
                <a:ea typeface="+mn-ea"/>
              </a:rPr>
              <a:t>。</a:t>
            </a:r>
            <a:endParaRPr lang="zh-CN" altLang="en-US" dirty="0" smtClean="0">
              <a:latin typeface="+mn-ea"/>
              <a:ea typeface="+mn-ea"/>
            </a:endParaRPr>
          </a:p>
          <a:p>
            <a:pPr>
              <a:lnSpc>
                <a:spcPct val="150000"/>
              </a:lnSpc>
            </a:pPr>
            <a:r>
              <a:rPr lang="en-US" altLang="zh-CN" sz="1800" b="1" dirty="0" smtClean="0"/>
              <a:t>2</a:t>
            </a:r>
            <a:r>
              <a:rPr lang="zh-CN" altLang="en-US" sz="1800" b="1" dirty="0" smtClean="0"/>
              <a:t>）</a:t>
            </a:r>
            <a:r>
              <a:rPr lang="zh-CN" altLang="en-US" sz="1800" b="1" dirty="0" smtClean="0">
                <a:hlinkClick r:id="rId3" action="ppaction://hlinkfile"/>
              </a:rPr>
              <a:t>专业分包商</a:t>
            </a:r>
            <a:r>
              <a:rPr lang="en-US" altLang="zh-CN" sz="1800" b="1" dirty="0" smtClean="0">
                <a:hlinkClick r:id="rId3" action="ppaction://hlinkfile"/>
              </a:rPr>
              <a:t>/</a:t>
            </a:r>
            <a:r>
              <a:rPr lang="zh-CN" altLang="en-US" sz="1800" b="1" dirty="0" smtClean="0">
                <a:hlinkClick r:id="rId3" action="ppaction://hlinkfile"/>
              </a:rPr>
              <a:t>顾问管理行为准则</a:t>
            </a:r>
            <a:endParaRPr lang="zh-CN" altLang="en-US" sz="1800" b="1" dirty="0" smtClean="0"/>
          </a:p>
          <a:p>
            <a:pPr lvl="1">
              <a:lnSpc>
                <a:spcPct val="150000"/>
              </a:lnSpc>
            </a:pPr>
            <a:r>
              <a:rPr dirty="0" smtClean="0">
                <a:latin typeface="+mn-ea"/>
                <a:ea typeface="+mn-ea"/>
              </a:rPr>
              <a:t>结合PIMS中对分包商/顾问有约束的管理活动梳理，转换成分包商/顾问应遵循的行为准则，明确工作流程、工作标准、记录表单等，全面打通总承包商与分包商的管理工作路径</a:t>
            </a:r>
            <a:r>
              <a:rPr lang="zh-CN" altLang="en-US" dirty="0" smtClean="0">
                <a:latin typeface="+mn-ea"/>
                <a:ea typeface="+mn-ea"/>
              </a:rPr>
              <a:t>。</a:t>
            </a:r>
            <a:endParaRPr lang="en-US" altLang="zh-CN" sz="2100" dirty="0" smtClean="0">
              <a:latin typeface="+mn-ea"/>
              <a:ea typeface="+mn-ea"/>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latin typeface="Arial" panose="020B0604020202020204" pitchFamily="34" charset="0"/>
                <a:ea typeface="黑体" panose="02010609060101010101" pitchFamily="49" charset="-122"/>
                <a:sym typeface="Calibri" panose="020F0502020204030204" charset="0"/>
              </a:rPr>
              <a:t>3</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聚力总承包管理体系建设</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49" name="矩形 11"/>
          <p:cNvSpPr/>
          <p:nvPr/>
        </p:nvSpPr>
        <p:spPr>
          <a:xfrm>
            <a:off x="861695" y="1412875"/>
            <a:ext cx="5553710" cy="398780"/>
          </a:xfrm>
          <a:prstGeom prst="rect">
            <a:avLst/>
          </a:prstGeom>
          <a:noFill/>
          <a:ln w="9525">
            <a:noFill/>
          </a:ln>
        </p:spPr>
        <p:txBody>
          <a:bodyPr wrap="square" anchor="t">
            <a:spAutoFit/>
          </a:bodyPr>
          <a:p>
            <a:pPr lvl="0" indent="0" algn="ctr" eaLnBrk="0" hangingPunct="0"/>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2</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）实践</a:t>
            </a:r>
            <a:r>
              <a:rPr lang="en-US" altLang="zh-CN" sz="2000" b="1" dirty="0">
                <a:solidFill>
                  <a:srgbClr val="000000"/>
                </a:solidFill>
                <a:latin typeface="Arial" panose="020B0604020202020204" pitchFamily="34" charset="0"/>
                <a:ea typeface="黑体" panose="02010609060101010101" pitchFamily="49" charset="-122"/>
                <a:sym typeface="Calibri" panose="020F0502020204030204" charset="0"/>
              </a:rPr>
              <a:t>PIMS,</a:t>
            </a:r>
            <a:r>
              <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rPr>
              <a:t>推进总承包管理标准化建设</a:t>
            </a:r>
            <a:endParaRPr lang="zh-CN" altLang="en-US" sz="2000" b="1" dirty="0">
              <a:solidFill>
                <a:srgbClr val="000000"/>
              </a:solidFill>
              <a:latin typeface="Arial" panose="020B0604020202020204" pitchFamily="34" charset="0"/>
              <a:ea typeface="黑体" panose="02010609060101010101" pitchFamily="49" charset="-122"/>
              <a:sym typeface="Calibri" panose="020F0502020204030204" charset="0"/>
            </a:endParaRPr>
          </a:p>
        </p:txBody>
      </p:sp>
      <p:sp>
        <p:nvSpPr>
          <p:cNvPr id="4" name="内容占位符 2"/>
          <p:cNvSpPr>
            <a:spLocks noGrp="1"/>
          </p:cNvSpPr>
          <p:nvPr/>
        </p:nvSpPr>
        <p:spPr>
          <a:xfrm>
            <a:off x="1249045" y="2074545"/>
            <a:ext cx="9836150" cy="3655060"/>
          </a:xfrm>
          <a:prstGeom prst="rect">
            <a:avLst/>
          </a:prstGeom>
        </p:spPr>
        <p:txBody>
          <a:bodyPr vert="horz" lIns="91440" tIns="45720" rIns="91440" bIns="45720" rtlCol="0">
            <a:normAutofit fontScale="90000" lnSpcReduction="20000"/>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altLang="zh-CN" b="1" dirty="0" smtClean="0">
                <a:sym typeface="+mn-ea"/>
              </a:rPr>
              <a:t>3</a:t>
            </a:r>
            <a:r>
              <a:rPr lang="zh-CN" altLang="en-US" b="1" dirty="0" smtClean="0">
                <a:sym typeface="+mn-ea"/>
              </a:rPr>
              <a:t>）</a:t>
            </a:r>
            <a:r>
              <a:rPr lang="zh-CN" altLang="en-US" b="1" dirty="0" smtClean="0">
                <a:sym typeface="+mn-ea"/>
                <a:hlinkClick r:id="rId2" action="ppaction://hlinkfile"/>
              </a:rPr>
              <a:t>综合管理评价表</a:t>
            </a:r>
            <a:endParaRPr lang="zh-CN" altLang="en-US" b="1" dirty="0" smtClean="0"/>
          </a:p>
          <a:p>
            <a:pPr lvl="1">
              <a:lnSpc>
                <a:spcPct val="150000"/>
              </a:lnSpc>
            </a:pPr>
            <a:r>
              <a:rPr sz="2000" dirty="0" smtClean="0">
                <a:latin typeface="+mn-ea"/>
                <a:ea typeface="+mn-ea"/>
                <a:sym typeface="+mn-ea"/>
              </a:rPr>
              <a:t>制定每一个管理程序及所属操作指南运行的评价标准，让项目团队清楚知晓管理的侧重点，同时指导公司、分公司对项目实践PIMS进行综合管理评价，推动项目管理的持续改进</a:t>
            </a:r>
            <a:r>
              <a:rPr lang="zh-CN" altLang="en-US" sz="2000" dirty="0" smtClean="0">
                <a:latin typeface="+mn-ea"/>
                <a:ea typeface="+mn-ea"/>
                <a:sym typeface="+mn-ea"/>
              </a:rPr>
              <a:t>。</a:t>
            </a:r>
            <a:endParaRPr lang="zh-CN" altLang="en-US" sz="2000" dirty="0" smtClean="0">
              <a:latin typeface="+mn-ea"/>
              <a:ea typeface="+mn-ea"/>
              <a:sym typeface="+mn-ea"/>
            </a:endParaRPr>
          </a:p>
          <a:p>
            <a:pPr>
              <a:lnSpc>
                <a:spcPct val="150000"/>
              </a:lnSpc>
            </a:pPr>
            <a:endParaRPr lang="zh-CN" altLang="en-US" dirty="0" smtClean="0"/>
          </a:p>
          <a:p>
            <a:pPr>
              <a:lnSpc>
                <a:spcPct val="150000"/>
              </a:lnSpc>
            </a:pPr>
            <a:r>
              <a:rPr lang="en-US" altLang="zh-CN" b="1" dirty="0" smtClean="0">
                <a:sym typeface="+mn-ea"/>
              </a:rPr>
              <a:t>4</a:t>
            </a:r>
            <a:r>
              <a:rPr lang="zh-CN" altLang="en-US" b="1" dirty="0" smtClean="0">
                <a:sym typeface="+mn-ea"/>
              </a:rPr>
              <a:t>）</a:t>
            </a:r>
            <a:r>
              <a:rPr lang="en-US" altLang="zh-CN" b="1" dirty="0" smtClean="0">
                <a:sym typeface="+mn-ea"/>
                <a:hlinkClick r:id="rId3" action="ppaction://hlinkfile"/>
              </a:rPr>
              <a:t>PIMS</a:t>
            </a:r>
            <a:r>
              <a:rPr lang="zh-CN" altLang="en-US" b="1" dirty="0" smtClean="0">
                <a:sym typeface="+mn-ea"/>
                <a:hlinkClick r:id="rId3" action="ppaction://hlinkfile"/>
              </a:rPr>
              <a:t>知识库</a:t>
            </a:r>
            <a:endParaRPr lang="en-US" altLang="zh-CN" b="1" dirty="0" smtClean="0"/>
          </a:p>
          <a:p>
            <a:pPr lvl="1">
              <a:lnSpc>
                <a:spcPct val="150000"/>
              </a:lnSpc>
            </a:pPr>
            <a:r>
              <a:rPr lang="zh-CN" altLang="en-US" sz="2000" dirty="0" smtClean="0">
                <a:latin typeface="+mn-ea"/>
                <a:ea typeface="+mn-ea"/>
                <a:sym typeface="+mn-ea"/>
              </a:rPr>
              <a:t>结合</a:t>
            </a:r>
            <a:r>
              <a:rPr lang="en-US" altLang="zh-CN" sz="2000" dirty="0" smtClean="0">
                <a:latin typeface="+mn-ea"/>
                <a:ea typeface="+mn-ea"/>
                <a:sym typeface="+mn-ea"/>
              </a:rPr>
              <a:t>PIMS</a:t>
            </a:r>
            <a:r>
              <a:rPr lang="zh-CN" altLang="en-US" sz="2000" dirty="0" smtClean="0">
                <a:latin typeface="+mn-ea"/>
                <a:ea typeface="+mn-ea"/>
                <a:sym typeface="+mn-ea"/>
              </a:rPr>
              <a:t>管理程序和操作指南中每项管理活动的输入和输出，梳理出知识库清单，明确每项管理活动工具、表单或流程等的维护部门，便于企业、项目层面建立、维护和推广知识库。</a:t>
            </a:r>
            <a:endParaRPr lang="zh-CN" altLang="en-US" sz="2000" dirty="0" smtClean="0">
              <a:latin typeface="+mn-ea"/>
              <a:ea typeface="+mn-ea"/>
              <a:sym typeface="+mn-ea"/>
            </a:endParaRPr>
          </a:p>
        </p:txBody>
      </p:sp>
    </p:spTree>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1"/>
          <p:cNvPicPr>
            <a:picLocks noChangeAspect="1" noChangeArrowheads="1"/>
          </p:cNvPicPr>
          <p:nvPr/>
        </p:nvPicPr>
        <p:blipFill>
          <a:blip r:embed="rId1" cstate="print"/>
          <a:srcRect/>
          <a:stretch>
            <a:fillRect/>
          </a:stretch>
        </p:blipFill>
        <p:spPr bwMode="auto">
          <a:xfrm>
            <a:off x="9454515" y="619125"/>
            <a:ext cx="2272030" cy="2828925"/>
          </a:xfrm>
          <a:prstGeom prst="rect">
            <a:avLst/>
          </a:prstGeom>
          <a:noFill/>
          <a:ln w="9525">
            <a:noFill/>
            <a:miter lim="800000"/>
            <a:headEnd/>
            <a:tailEnd/>
          </a:ln>
        </p:spPr>
      </p:pic>
      <p:grpSp>
        <p:nvGrpSpPr>
          <p:cNvPr id="9" name="组合 8"/>
          <p:cNvGrpSpPr/>
          <p:nvPr/>
        </p:nvGrpSpPr>
        <p:grpSpPr>
          <a:xfrm>
            <a:off x="2838605" y="1845944"/>
            <a:ext cx="6291988" cy="3143481"/>
            <a:chOff x="3658" y="2786"/>
            <a:chExt cx="8206" cy="4747"/>
          </a:xfrm>
        </p:grpSpPr>
        <p:grpSp>
          <p:nvGrpSpPr>
            <p:cNvPr id="4" name="组合 3"/>
            <p:cNvGrpSpPr/>
            <p:nvPr/>
          </p:nvGrpSpPr>
          <p:grpSpPr>
            <a:xfrm>
              <a:off x="3658" y="2786"/>
              <a:ext cx="8190" cy="988"/>
              <a:chOff x="3658" y="2786"/>
              <a:chExt cx="6280" cy="988"/>
            </a:xfrm>
            <a:solidFill>
              <a:srgbClr val="0093DD"/>
            </a:solidFill>
          </p:grpSpPr>
          <p:sp>
            <p:nvSpPr>
              <p:cNvPr id="2" name="MH_Number_1">
                <a:hlinkClick r:id="rId2" action="ppaction://hlinksldjump"/>
              </p:cNvPr>
              <p:cNvSpPr/>
              <p:nvPr/>
            </p:nvSpPr>
            <p:spPr bwMode="auto">
              <a:xfrm>
                <a:off x="3658" y="2826"/>
                <a:ext cx="942" cy="948"/>
              </a:xfrm>
              <a:custGeom>
                <a:avLst/>
                <a:gdLst/>
                <a:ahLst/>
                <a:cxnLst>
                  <a:cxn ang="0">
                    <a:pos x="211" y="73"/>
                  </a:cxn>
                  <a:cxn ang="0">
                    <a:pos x="192" y="80"/>
                  </a:cxn>
                  <a:cxn ang="0">
                    <a:pos x="189" y="82"/>
                  </a:cxn>
                  <a:cxn ang="0">
                    <a:pos x="180" y="86"/>
                  </a:cxn>
                  <a:cxn ang="0">
                    <a:pos x="172" y="85"/>
                  </a:cxn>
                  <a:cxn ang="0">
                    <a:pos x="172" y="0"/>
                  </a:cxn>
                  <a:cxn ang="0">
                    <a:pos x="0" y="0"/>
                  </a:cxn>
                  <a:cxn ang="0">
                    <a:pos x="0" y="190"/>
                  </a:cxn>
                  <a:cxn ang="0">
                    <a:pos x="172" y="190"/>
                  </a:cxn>
                  <a:cxn ang="0">
                    <a:pos x="172" y="117"/>
                  </a:cxn>
                  <a:cxn ang="0">
                    <a:pos x="179" y="116"/>
                  </a:cxn>
                  <a:cxn ang="0">
                    <a:pos x="190" y="120"/>
                  </a:cxn>
                  <a:cxn ang="0">
                    <a:pos x="211" y="128"/>
                  </a:cxn>
                  <a:cxn ang="0">
                    <a:pos x="241" y="101"/>
                  </a:cxn>
                  <a:cxn ang="0">
                    <a:pos x="211" y="73"/>
                  </a:cxn>
                </a:cxnLst>
                <a:rect l="0" t="0" r="r" b="b"/>
                <a:pathLst>
                  <a:path w="241" h="190">
                    <a:moveTo>
                      <a:pt x="211" y="73"/>
                    </a:moveTo>
                    <a:cubicBezTo>
                      <a:pt x="204" y="73"/>
                      <a:pt x="197" y="76"/>
                      <a:pt x="192" y="80"/>
                    </a:cubicBezTo>
                    <a:cubicBezTo>
                      <a:pt x="191" y="81"/>
                      <a:pt x="190" y="82"/>
                      <a:pt x="189" y="82"/>
                    </a:cubicBezTo>
                    <a:cubicBezTo>
                      <a:pt x="187" y="84"/>
                      <a:pt x="183" y="86"/>
                      <a:pt x="180" y="86"/>
                    </a:cubicBezTo>
                    <a:cubicBezTo>
                      <a:pt x="176" y="86"/>
                      <a:pt x="174" y="86"/>
                      <a:pt x="172" y="85"/>
                    </a:cubicBezTo>
                    <a:cubicBezTo>
                      <a:pt x="172" y="0"/>
                      <a:pt x="172" y="0"/>
                      <a:pt x="172" y="0"/>
                    </a:cubicBezTo>
                    <a:cubicBezTo>
                      <a:pt x="0" y="0"/>
                      <a:pt x="0" y="0"/>
                      <a:pt x="0" y="0"/>
                    </a:cubicBezTo>
                    <a:cubicBezTo>
                      <a:pt x="0" y="190"/>
                      <a:pt x="0" y="190"/>
                      <a:pt x="0" y="190"/>
                    </a:cubicBezTo>
                    <a:cubicBezTo>
                      <a:pt x="172" y="190"/>
                      <a:pt x="172" y="190"/>
                      <a:pt x="172" y="190"/>
                    </a:cubicBezTo>
                    <a:cubicBezTo>
                      <a:pt x="172" y="117"/>
                      <a:pt x="172" y="117"/>
                      <a:pt x="172" y="117"/>
                    </a:cubicBezTo>
                    <a:cubicBezTo>
                      <a:pt x="175" y="116"/>
                      <a:pt x="176" y="116"/>
                      <a:pt x="179" y="116"/>
                    </a:cubicBezTo>
                    <a:cubicBezTo>
                      <a:pt x="183" y="116"/>
                      <a:pt x="188" y="118"/>
                      <a:pt x="190" y="120"/>
                    </a:cubicBezTo>
                    <a:cubicBezTo>
                      <a:pt x="192" y="122"/>
                      <a:pt x="202" y="128"/>
                      <a:pt x="211" y="128"/>
                    </a:cubicBezTo>
                    <a:cubicBezTo>
                      <a:pt x="228" y="128"/>
                      <a:pt x="241" y="116"/>
                      <a:pt x="241" y="101"/>
                    </a:cubicBezTo>
                    <a:cubicBezTo>
                      <a:pt x="241" y="86"/>
                      <a:pt x="228" y="73"/>
                      <a:pt x="211" y="73"/>
                    </a:cubicBezTo>
                    <a:close/>
                  </a:path>
                </a:pathLst>
              </a:custGeom>
              <a:grpFill/>
              <a:ln w="9525">
                <a:noFill/>
                <a:round/>
              </a:ln>
              <a:effectLst>
                <a:reflection blurRad="6350" stA="19000" endPos="53000" dir="5400000" sy="-100000" algn="bl" rotWithShape="0"/>
              </a:effectLst>
            </p:spPr>
            <p:txBody>
              <a:bodyPr vert="horz" wrap="square" lIns="0" tIns="0" rIns="162000" bIns="0" numCol="1" anchor="ctr" anchorCtr="1" compatLnSpc="1"/>
              <a:lstStyle/>
              <a:p>
                <a:pPr fontAlgn="auto">
                  <a:defRPr/>
                </a:pPr>
                <a:r>
                  <a:rPr lang="en-US" sz="2400" b="1" strike="noStrike" kern="0" noProof="1" dirty="0">
                    <a:solidFill>
                      <a:srgbClr val="FFFFFF"/>
                    </a:solidFill>
                    <a:latin typeface="Times New Roman" panose="02020603050405020304" pitchFamily="18" charset="0"/>
                    <a:ea typeface="华文细黑" panose="02010600040101010101" pitchFamily="2" charset="-122"/>
                    <a:cs typeface="Times New Roman" panose="02020603050405020304" pitchFamily="18" charset="0"/>
                  </a:rPr>
                  <a:t>01</a:t>
                </a:r>
                <a:endParaRPr lang="en-US" sz="2400" b="1" strike="noStrike" kern="0" noProof="1" dirty="0">
                  <a:solidFill>
                    <a:srgbClr val="FFFFFF"/>
                  </a:solidFill>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7" name="MH_Entry_1">
                <a:hlinkClick r:id="rId2" action="ppaction://hlinksldjump"/>
              </p:cNvPr>
              <p:cNvSpPr/>
              <p:nvPr/>
            </p:nvSpPr>
            <p:spPr bwMode="auto">
              <a:xfrm>
                <a:off x="4694" y="2786"/>
                <a:ext cx="5244" cy="948"/>
              </a:xfrm>
              <a:custGeom>
                <a:avLst/>
                <a:gdLst>
                  <a:gd name="connsiteX0" fmla="*/ 0 w 3383507"/>
                  <a:gd name="connsiteY0" fmla="*/ 0 h 483636"/>
                  <a:gd name="connsiteX1" fmla="*/ 424176 w 3383507"/>
                  <a:gd name="connsiteY1" fmla="*/ 0 h 483636"/>
                  <a:gd name="connsiteX2" fmla="*/ 439790 w 3383507"/>
                  <a:gd name="connsiteY2" fmla="*/ 0 h 483636"/>
                  <a:gd name="connsiteX3" fmla="*/ 845749 w 3383507"/>
                  <a:gd name="connsiteY3" fmla="*/ 0 h 483636"/>
                  <a:gd name="connsiteX4" fmla="*/ 861363 w 3383507"/>
                  <a:gd name="connsiteY4" fmla="*/ 0 h 483636"/>
                  <a:gd name="connsiteX5" fmla="*/ 1238697 w 3383507"/>
                  <a:gd name="connsiteY5" fmla="*/ 0 h 483636"/>
                  <a:gd name="connsiteX6" fmla="*/ 1285539 w 3383507"/>
                  <a:gd name="connsiteY6" fmla="*/ 0 h 483636"/>
                  <a:gd name="connsiteX7" fmla="*/ 1649861 w 3383507"/>
                  <a:gd name="connsiteY7" fmla="*/ 0 h 483636"/>
                  <a:gd name="connsiteX8" fmla="*/ 1675884 w 3383507"/>
                  <a:gd name="connsiteY8" fmla="*/ 0 h 483636"/>
                  <a:gd name="connsiteX9" fmla="*/ 2061025 w 3383507"/>
                  <a:gd name="connsiteY9" fmla="*/ 0 h 483636"/>
                  <a:gd name="connsiteX10" fmla="*/ 2089651 w 3383507"/>
                  <a:gd name="connsiteY10" fmla="*/ 0 h 483636"/>
                  <a:gd name="connsiteX11" fmla="*/ 2511224 w 3383507"/>
                  <a:gd name="connsiteY11" fmla="*/ 0 h 483636"/>
                  <a:gd name="connsiteX12" fmla="*/ 3383507 w 3383507"/>
                  <a:gd name="connsiteY12" fmla="*/ 0 h 483636"/>
                  <a:gd name="connsiteX13" fmla="*/ 3383507 w 3383507"/>
                  <a:gd name="connsiteY13" fmla="*/ 483636 h 483636"/>
                  <a:gd name="connsiteX14" fmla="*/ 2511224 w 3383507"/>
                  <a:gd name="connsiteY14" fmla="*/ 483636 h 483636"/>
                  <a:gd name="connsiteX15" fmla="*/ 2089651 w 3383507"/>
                  <a:gd name="connsiteY15" fmla="*/ 483636 h 483636"/>
                  <a:gd name="connsiteX16" fmla="*/ 2061025 w 3383507"/>
                  <a:gd name="connsiteY16" fmla="*/ 483636 h 483636"/>
                  <a:gd name="connsiteX17" fmla="*/ 1675884 w 3383507"/>
                  <a:gd name="connsiteY17" fmla="*/ 483636 h 483636"/>
                  <a:gd name="connsiteX18" fmla="*/ 1649861 w 3383507"/>
                  <a:gd name="connsiteY18" fmla="*/ 483636 h 483636"/>
                  <a:gd name="connsiteX19" fmla="*/ 1285539 w 3383507"/>
                  <a:gd name="connsiteY19" fmla="*/ 483636 h 483636"/>
                  <a:gd name="connsiteX20" fmla="*/ 1238697 w 3383507"/>
                  <a:gd name="connsiteY20" fmla="*/ 483636 h 483636"/>
                  <a:gd name="connsiteX21" fmla="*/ 861363 w 3383507"/>
                  <a:gd name="connsiteY21" fmla="*/ 483636 h 483636"/>
                  <a:gd name="connsiteX22" fmla="*/ 845749 w 3383507"/>
                  <a:gd name="connsiteY22" fmla="*/ 483636 h 483636"/>
                  <a:gd name="connsiteX23" fmla="*/ 439790 w 3383507"/>
                  <a:gd name="connsiteY23" fmla="*/ 483636 h 483636"/>
                  <a:gd name="connsiteX24" fmla="*/ 424176 w 3383507"/>
                  <a:gd name="connsiteY24" fmla="*/ 483636 h 483636"/>
                  <a:gd name="connsiteX25" fmla="*/ 0 w 3383507"/>
                  <a:gd name="connsiteY25" fmla="*/ 483636 h 483636"/>
                  <a:gd name="connsiteX26" fmla="*/ 0 w 3383507"/>
                  <a:gd name="connsiteY26" fmla="*/ 305454 h 483636"/>
                  <a:gd name="connsiteX27" fmla="*/ 18216 w 3383507"/>
                  <a:gd name="connsiteY27" fmla="*/ 313091 h 483636"/>
                  <a:gd name="connsiteX28" fmla="*/ 80672 w 3383507"/>
                  <a:gd name="connsiteY28" fmla="*/ 338545 h 483636"/>
                  <a:gd name="connsiteX29" fmla="*/ 169150 w 3383507"/>
                  <a:gd name="connsiteY29" fmla="*/ 257091 h 483636"/>
                  <a:gd name="connsiteX30" fmla="*/ 80672 w 3383507"/>
                  <a:gd name="connsiteY30" fmla="*/ 175636 h 483636"/>
                  <a:gd name="connsiteX31" fmla="*/ 23421 w 3383507"/>
                  <a:gd name="connsiteY31" fmla="*/ 196000 h 483636"/>
                  <a:gd name="connsiteX32" fmla="*/ 15614 w 3383507"/>
                  <a:gd name="connsiteY32" fmla="*/ 201091 h 483636"/>
                  <a:gd name="connsiteX33" fmla="*/ 0 w 3383507"/>
                  <a:gd name="connsiteY33" fmla="*/ 208727 h 483636"/>
                  <a:gd name="connsiteX34" fmla="*/ 0 w 3383507"/>
                  <a:gd name="connsiteY34" fmla="*/ 0 h 48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3507" h="483636">
                    <a:moveTo>
                      <a:pt x="0" y="0"/>
                    </a:moveTo>
                    <a:cubicBezTo>
                      <a:pt x="0" y="0"/>
                      <a:pt x="0" y="0"/>
                      <a:pt x="424176" y="0"/>
                    </a:cubicBezTo>
                    <a:cubicBezTo>
                      <a:pt x="424176" y="0"/>
                      <a:pt x="424176" y="0"/>
                      <a:pt x="439790" y="0"/>
                    </a:cubicBezTo>
                    <a:cubicBezTo>
                      <a:pt x="439790" y="0"/>
                      <a:pt x="439790" y="0"/>
                      <a:pt x="845749" y="0"/>
                    </a:cubicBezTo>
                    <a:cubicBezTo>
                      <a:pt x="845749" y="0"/>
                      <a:pt x="845749" y="0"/>
                      <a:pt x="861363" y="0"/>
                    </a:cubicBezTo>
                    <a:cubicBezTo>
                      <a:pt x="861363" y="0"/>
                      <a:pt x="861363" y="0"/>
                      <a:pt x="1238697" y="0"/>
                    </a:cubicBezTo>
                    <a:cubicBezTo>
                      <a:pt x="1238697" y="0"/>
                      <a:pt x="1238697" y="0"/>
                      <a:pt x="1285539" y="0"/>
                    </a:cubicBezTo>
                    <a:cubicBezTo>
                      <a:pt x="1285539" y="0"/>
                      <a:pt x="1285539" y="0"/>
                      <a:pt x="1649861" y="0"/>
                    </a:cubicBezTo>
                    <a:cubicBezTo>
                      <a:pt x="1649861" y="0"/>
                      <a:pt x="1649861" y="0"/>
                      <a:pt x="1675884" y="0"/>
                    </a:cubicBezTo>
                    <a:cubicBezTo>
                      <a:pt x="1675884" y="0"/>
                      <a:pt x="1675884" y="0"/>
                      <a:pt x="2061025" y="0"/>
                    </a:cubicBezTo>
                    <a:cubicBezTo>
                      <a:pt x="2061025" y="0"/>
                      <a:pt x="2061025" y="0"/>
                      <a:pt x="2089651" y="0"/>
                    </a:cubicBezTo>
                    <a:lnTo>
                      <a:pt x="2511224" y="0"/>
                    </a:lnTo>
                    <a:lnTo>
                      <a:pt x="3383507" y="0"/>
                    </a:lnTo>
                    <a:lnTo>
                      <a:pt x="3383507" y="483636"/>
                    </a:lnTo>
                    <a:lnTo>
                      <a:pt x="2511224" y="483636"/>
                    </a:lnTo>
                    <a:cubicBezTo>
                      <a:pt x="2511224" y="483636"/>
                      <a:pt x="2511224" y="483636"/>
                      <a:pt x="2089651" y="483636"/>
                    </a:cubicBezTo>
                    <a:cubicBezTo>
                      <a:pt x="2089651" y="483636"/>
                      <a:pt x="2089651" y="483636"/>
                      <a:pt x="2061025" y="483636"/>
                    </a:cubicBezTo>
                    <a:cubicBezTo>
                      <a:pt x="2061025" y="483636"/>
                      <a:pt x="2061025" y="483636"/>
                      <a:pt x="1675884" y="483636"/>
                    </a:cubicBezTo>
                    <a:cubicBezTo>
                      <a:pt x="1675884" y="483636"/>
                      <a:pt x="1675884" y="483636"/>
                      <a:pt x="1649861" y="483636"/>
                    </a:cubicBezTo>
                    <a:cubicBezTo>
                      <a:pt x="1649861" y="483636"/>
                      <a:pt x="1649861" y="483636"/>
                      <a:pt x="1285539" y="483636"/>
                    </a:cubicBezTo>
                    <a:cubicBezTo>
                      <a:pt x="1285539" y="483636"/>
                      <a:pt x="1285539" y="483636"/>
                      <a:pt x="1238697" y="483636"/>
                    </a:cubicBezTo>
                    <a:cubicBezTo>
                      <a:pt x="1238697" y="483636"/>
                      <a:pt x="1238697" y="483636"/>
                      <a:pt x="861363" y="483636"/>
                    </a:cubicBezTo>
                    <a:cubicBezTo>
                      <a:pt x="861363" y="483636"/>
                      <a:pt x="861363" y="483636"/>
                      <a:pt x="845749" y="483636"/>
                    </a:cubicBezTo>
                    <a:cubicBezTo>
                      <a:pt x="845749" y="483636"/>
                      <a:pt x="845749" y="483636"/>
                      <a:pt x="439790" y="483636"/>
                    </a:cubicBezTo>
                    <a:cubicBezTo>
                      <a:pt x="439790" y="483636"/>
                      <a:pt x="439790" y="483636"/>
                      <a:pt x="424176" y="483636"/>
                    </a:cubicBezTo>
                    <a:cubicBezTo>
                      <a:pt x="424176" y="483636"/>
                      <a:pt x="424176" y="483636"/>
                      <a:pt x="0" y="483636"/>
                    </a:cubicBezTo>
                    <a:cubicBezTo>
                      <a:pt x="0" y="483636"/>
                      <a:pt x="0" y="483636"/>
                      <a:pt x="0" y="305454"/>
                    </a:cubicBezTo>
                    <a:cubicBezTo>
                      <a:pt x="7807" y="308000"/>
                      <a:pt x="13012" y="310545"/>
                      <a:pt x="18216" y="313091"/>
                    </a:cubicBezTo>
                    <a:cubicBezTo>
                      <a:pt x="23421" y="318182"/>
                      <a:pt x="54649" y="338545"/>
                      <a:pt x="80672" y="338545"/>
                    </a:cubicBezTo>
                    <a:cubicBezTo>
                      <a:pt x="130115" y="338545"/>
                      <a:pt x="169150" y="300363"/>
                      <a:pt x="169150" y="257091"/>
                    </a:cubicBezTo>
                    <a:cubicBezTo>
                      <a:pt x="169150" y="211273"/>
                      <a:pt x="130115" y="175636"/>
                      <a:pt x="80672" y="175636"/>
                    </a:cubicBezTo>
                    <a:cubicBezTo>
                      <a:pt x="57251" y="175636"/>
                      <a:pt x="39035" y="183273"/>
                      <a:pt x="23421" y="196000"/>
                    </a:cubicBezTo>
                    <a:cubicBezTo>
                      <a:pt x="20819" y="198545"/>
                      <a:pt x="18216" y="198545"/>
                      <a:pt x="15614" y="201091"/>
                    </a:cubicBezTo>
                    <a:cubicBezTo>
                      <a:pt x="10409" y="206182"/>
                      <a:pt x="5205" y="206182"/>
                      <a:pt x="0" y="208727"/>
                    </a:cubicBezTo>
                    <a:cubicBezTo>
                      <a:pt x="0" y="208727"/>
                      <a:pt x="0" y="208727"/>
                      <a:pt x="0" y="0"/>
                    </a:cubicBezTo>
                    <a:close/>
                  </a:path>
                </a:pathLst>
              </a:custGeom>
              <a:grpFill/>
              <a:ln w="9525">
                <a:noFill/>
                <a:round/>
              </a:ln>
              <a:effectLst>
                <a:reflection blurRad="6350" stA="19000" endPos="53000" dir="5400000" sy="-100000" algn="bl" rotWithShape="0"/>
              </a:effectLst>
            </p:spPr>
            <p:txBody>
              <a:bodyPr vert="horz" wrap="square" lIns="0" tIns="0" rIns="0" bIns="27000" numCol="1" anchor="ctr" anchorCtr="1" compatLnSpc="1">
                <a:normAutofit/>
              </a:bodyPr>
              <a:lstStyle/>
              <a:p>
                <a:pPr algn="just" fontAlgn="auto">
                  <a:defRPr/>
                </a:pPr>
                <a:r>
                  <a:rPr lang="zh-CN" altLang="en-US" sz="2400" b="1" strike="noStrike" kern="0" noProof="1" dirty="0">
                    <a:solidFill>
                      <a:schemeClr val="bg1"/>
                    </a:solidFill>
                    <a:latin typeface="微软雅黑" panose="020B0503020204020204" pitchFamily="34" charset="-122"/>
                    <a:ea typeface="微软雅黑" panose="020B0503020204020204" pitchFamily="34" charset="-122"/>
                    <a:sym typeface="+mn-ea"/>
                  </a:rPr>
                  <a:t>总承包管理的整体背景</a:t>
                </a:r>
                <a:endParaRPr lang="zh-CN" altLang="en-US" sz="2400" b="1" strike="noStrike" kern="0" noProof="1" dirty="0">
                  <a:solidFill>
                    <a:schemeClr val="bg1"/>
                  </a:solidFill>
                  <a:latin typeface="微软雅黑" panose="020B0503020204020204" pitchFamily="34" charset="-122"/>
                  <a:ea typeface="微软雅黑" panose="020B0503020204020204" pitchFamily="34" charset="-122"/>
                  <a:sym typeface="+mn-ea"/>
                </a:endParaRPr>
              </a:p>
            </p:txBody>
          </p:sp>
          <p:sp>
            <p:nvSpPr>
              <p:cNvPr id="17" name="MH_Number_1">
                <a:hlinkClick r:id="rId2" action="ppaction://hlinksldjump"/>
              </p:cNvPr>
              <p:cNvSpPr/>
              <p:nvPr/>
            </p:nvSpPr>
            <p:spPr bwMode="auto">
              <a:xfrm>
                <a:off x="3666" y="2826"/>
                <a:ext cx="942" cy="948"/>
              </a:xfrm>
              <a:custGeom>
                <a:avLst/>
                <a:gdLst/>
                <a:ahLst/>
                <a:cxnLst>
                  <a:cxn ang="0">
                    <a:pos x="211" y="73"/>
                  </a:cxn>
                  <a:cxn ang="0">
                    <a:pos x="192" y="80"/>
                  </a:cxn>
                  <a:cxn ang="0">
                    <a:pos x="189" y="82"/>
                  </a:cxn>
                  <a:cxn ang="0">
                    <a:pos x="180" y="86"/>
                  </a:cxn>
                  <a:cxn ang="0">
                    <a:pos x="172" y="85"/>
                  </a:cxn>
                  <a:cxn ang="0">
                    <a:pos x="172" y="0"/>
                  </a:cxn>
                  <a:cxn ang="0">
                    <a:pos x="0" y="0"/>
                  </a:cxn>
                  <a:cxn ang="0">
                    <a:pos x="0" y="190"/>
                  </a:cxn>
                  <a:cxn ang="0">
                    <a:pos x="172" y="190"/>
                  </a:cxn>
                  <a:cxn ang="0">
                    <a:pos x="172" y="117"/>
                  </a:cxn>
                  <a:cxn ang="0">
                    <a:pos x="179" y="116"/>
                  </a:cxn>
                  <a:cxn ang="0">
                    <a:pos x="190" y="120"/>
                  </a:cxn>
                  <a:cxn ang="0">
                    <a:pos x="211" y="128"/>
                  </a:cxn>
                  <a:cxn ang="0">
                    <a:pos x="241" y="101"/>
                  </a:cxn>
                  <a:cxn ang="0">
                    <a:pos x="211" y="73"/>
                  </a:cxn>
                </a:cxnLst>
                <a:rect l="0" t="0" r="r" b="b"/>
                <a:pathLst>
                  <a:path w="241" h="190">
                    <a:moveTo>
                      <a:pt x="211" y="73"/>
                    </a:moveTo>
                    <a:cubicBezTo>
                      <a:pt x="204" y="73"/>
                      <a:pt x="197" y="76"/>
                      <a:pt x="192" y="80"/>
                    </a:cubicBezTo>
                    <a:cubicBezTo>
                      <a:pt x="191" y="81"/>
                      <a:pt x="190" y="82"/>
                      <a:pt x="189" y="82"/>
                    </a:cubicBezTo>
                    <a:cubicBezTo>
                      <a:pt x="187" y="84"/>
                      <a:pt x="183" y="86"/>
                      <a:pt x="180" y="86"/>
                    </a:cubicBezTo>
                    <a:cubicBezTo>
                      <a:pt x="176" y="86"/>
                      <a:pt x="174" y="86"/>
                      <a:pt x="172" y="85"/>
                    </a:cubicBezTo>
                    <a:cubicBezTo>
                      <a:pt x="172" y="0"/>
                      <a:pt x="172" y="0"/>
                      <a:pt x="172" y="0"/>
                    </a:cubicBezTo>
                    <a:cubicBezTo>
                      <a:pt x="0" y="0"/>
                      <a:pt x="0" y="0"/>
                      <a:pt x="0" y="0"/>
                    </a:cubicBezTo>
                    <a:cubicBezTo>
                      <a:pt x="0" y="190"/>
                      <a:pt x="0" y="190"/>
                      <a:pt x="0" y="190"/>
                    </a:cubicBezTo>
                    <a:cubicBezTo>
                      <a:pt x="172" y="190"/>
                      <a:pt x="172" y="190"/>
                      <a:pt x="172" y="190"/>
                    </a:cubicBezTo>
                    <a:cubicBezTo>
                      <a:pt x="172" y="117"/>
                      <a:pt x="172" y="117"/>
                      <a:pt x="172" y="117"/>
                    </a:cubicBezTo>
                    <a:cubicBezTo>
                      <a:pt x="175" y="116"/>
                      <a:pt x="176" y="116"/>
                      <a:pt x="179" y="116"/>
                    </a:cubicBezTo>
                    <a:cubicBezTo>
                      <a:pt x="183" y="116"/>
                      <a:pt x="188" y="118"/>
                      <a:pt x="190" y="120"/>
                    </a:cubicBezTo>
                    <a:cubicBezTo>
                      <a:pt x="192" y="122"/>
                      <a:pt x="202" y="128"/>
                      <a:pt x="211" y="128"/>
                    </a:cubicBezTo>
                    <a:cubicBezTo>
                      <a:pt x="228" y="128"/>
                      <a:pt x="241" y="116"/>
                      <a:pt x="241" y="101"/>
                    </a:cubicBezTo>
                    <a:cubicBezTo>
                      <a:pt x="241" y="86"/>
                      <a:pt x="228" y="73"/>
                      <a:pt x="211" y="73"/>
                    </a:cubicBezTo>
                    <a:close/>
                  </a:path>
                </a:pathLst>
              </a:custGeom>
              <a:solidFill>
                <a:srgbClr val="0093DD"/>
              </a:solidFill>
              <a:ln w="9525">
                <a:noFill/>
                <a:round/>
              </a:ln>
              <a:effectLst>
                <a:reflection blurRad="6350" stA="19000" endPos="53000" dir="5400000" sy="-100000" algn="bl" rotWithShape="0"/>
              </a:effectLst>
            </p:spPr>
            <p:txBody>
              <a:bodyPr vert="horz" wrap="square" lIns="0" tIns="0" rIns="162000" bIns="0" numCol="1" anchor="ctr" anchorCtr="1" compatLnSpc="1"/>
              <a:lstStyle/>
              <a:p>
                <a:pPr algn="ctr" fontAlgn="auto">
                  <a:defRPr/>
                </a:pPr>
                <a:r>
                  <a:rPr lang="en-US" sz="2400" b="1" strike="noStrike" kern="0" noProof="1" dirty="0">
                    <a:solidFill>
                      <a:srgbClr val="FFFFFF"/>
                    </a:solidFill>
                    <a:latin typeface="Times New Roman" panose="02020603050405020304" pitchFamily="18" charset="0"/>
                    <a:ea typeface="华文细黑" panose="02010600040101010101" pitchFamily="2" charset="-122"/>
                    <a:cs typeface="Times New Roman" panose="02020603050405020304" pitchFamily="18" charset="0"/>
                  </a:rPr>
                  <a:t>01</a:t>
                </a:r>
                <a:endParaRPr lang="en-US" sz="2400" b="1" strike="noStrike" kern="0" noProof="1" dirty="0">
                  <a:solidFill>
                    <a:srgbClr val="FFFFFF"/>
                  </a:solidFill>
                  <a:latin typeface="Times New Roman" panose="02020603050405020304" pitchFamily="18" charset="0"/>
                  <a:ea typeface="华文细黑" panose="02010600040101010101" pitchFamily="2" charset="-122"/>
                  <a:cs typeface="Times New Roman" panose="02020603050405020304" pitchFamily="18" charset="0"/>
                </a:endParaRPr>
              </a:p>
            </p:txBody>
          </p:sp>
        </p:grpSp>
        <p:grpSp>
          <p:nvGrpSpPr>
            <p:cNvPr id="8" name="组合 7"/>
            <p:cNvGrpSpPr/>
            <p:nvPr/>
          </p:nvGrpSpPr>
          <p:grpSpPr>
            <a:xfrm>
              <a:off x="3670" y="4718"/>
              <a:ext cx="8179" cy="974"/>
              <a:chOff x="3667" y="5074"/>
              <a:chExt cx="6299" cy="974"/>
            </a:xfrm>
            <a:solidFill>
              <a:srgbClr val="0093DD"/>
            </a:solidFill>
          </p:grpSpPr>
          <p:sp>
            <p:nvSpPr>
              <p:cNvPr id="30" name="MH_Entry_1">
                <a:hlinkClick r:id="rId2" action="ppaction://hlinksldjump"/>
              </p:cNvPr>
              <p:cNvSpPr/>
              <p:nvPr/>
            </p:nvSpPr>
            <p:spPr bwMode="auto">
              <a:xfrm>
                <a:off x="4722" y="5074"/>
                <a:ext cx="5244" cy="948"/>
              </a:xfrm>
              <a:custGeom>
                <a:avLst/>
                <a:gdLst>
                  <a:gd name="connsiteX0" fmla="*/ 0 w 3383507"/>
                  <a:gd name="connsiteY0" fmla="*/ 0 h 483636"/>
                  <a:gd name="connsiteX1" fmla="*/ 424176 w 3383507"/>
                  <a:gd name="connsiteY1" fmla="*/ 0 h 483636"/>
                  <a:gd name="connsiteX2" fmla="*/ 439790 w 3383507"/>
                  <a:gd name="connsiteY2" fmla="*/ 0 h 483636"/>
                  <a:gd name="connsiteX3" fmla="*/ 845749 w 3383507"/>
                  <a:gd name="connsiteY3" fmla="*/ 0 h 483636"/>
                  <a:gd name="connsiteX4" fmla="*/ 861363 w 3383507"/>
                  <a:gd name="connsiteY4" fmla="*/ 0 h 483636"/>
                  <a:gd name="connsiteX5" fmla="*/ 1238697 w 3383507"/>
                  <a:gd name="connsiteY5" fmla="*/ 0 h 483636"/>
                  <a:gd name="connsiteX6" fmla="*/ 1285539 w 3383507"/>
                  <a:gd name="connsiteY6" fmla="*/ 0 h 483636"/>
                  <a:gd name="connsiteX7" fmla="*/ 1649861 w 3383507"/>
                  <a:gd name="connsiteY7" fmla="*/ 0 h 483636"/>
                  <a:gd name="connsiteX8" fmla="*/ 1675884 w 3383507"/>
                  <a:gd name="connsiteY8" fmla="*/ 0 h 483636"/>
                  <a:gd name="connsiteX9" fmla="*/ 2061025 w 3383507"/>
                  <a:gd name="connsiteY9" fmla="*/ 0 h 483636"/>
                  <a:gd name="connsiteX10" fmla="*/ 2089651 w 3383507"/>
                  <a:gd name="connsiteY10" fmla="*/ 0 h 483636"/>
                  <a:gd name="connsiteX11" fmla="*/ 2511224 w 3383507"/>
                  <a:gd name="connsiteY11" fmla="*/ 0 h 483636"/>
                  <a:gd name="connsiteX12" fmla="*/ 3383507 w 3383507"/>
                  <a:gd name="connsiteY12" fmla="*/ 0 h 483636"/>
                  <a:gd name="connsiteX13" fmla="*/ 3383507 w 3383507"/>
                  <a:gd name="connsiteY13" fmla="*/ 483636 h 483636"/>
                  <a:gd name="connsiteX14" fmla="*/ 2511224 w 3383507"/>
                  <a:gd name="connsiteY14" fmla="*/ 483636 h 483636"/>
                  <a:gd name="connsiteX15" fmla="*/ 2089651 w 3383507"/>
                  <a:gd name="connsiteY15" fmla="*/ 483636 h 483636"/>
                  <a:gd name="connsiteX16" fmla="*/ 2061025 w 3383507"/>
                  <a:gd name="connsiteY16" fmla="*/ 483636 h 483636"/>
                  <a:gd name="connsiteX17" fmla="*/ 1675884 w 3383507"/>
                  <a:gd name="connsiteY17" fmla="*/ 483636 h 483636"/>
                  <a:gd name="connsiteX18" fmla="*/ 1649861 w 3383507"/>
                  <a:gd name="connsiteY18" fmla="*/ 483636 h 483636"/>
                  <a:gd name="connsiteX19" fmla="*/ 1285539 w 3383507"/>
                  <a:gd name="connsiteY19" fmla="*/ 483636 h 483636"/>
                  <a:gd name="connsiteX20" fmla="*/ 1238697 w 3383507"/>
                  <a:gd name="connsiteY20" fmla="*/ 483636 h 483636"/>
                  <a:gd name="connsiteX21" fmla="*/ 861363 w 3383507"/>
                  <a:gd name="connsiteY21" fmla="*/ 483636 h 483636"/>
                  <a:gd name="connsiteX22" fmla="*/ 845749 w 3383507"/>
                  <a:gd name="connsiteY22" fmla="*/ 483636 h 483636"/>
                  <a:gd name="connsiteX23" fmla="*/ 439790 w 3383507"/>
                  <a:gd name="connsiteY23" fmla="*/ 483636 h 483636"/>
                  <a:gd name="connsiteX24" fmla="*/ 424176 w 3383507"/>
                  <a:gd name="connsiteY24" fmla="*/ 483636 h 483636"/>
                  <a:gd name="connsiteX25" fmla="*/ 0 w 3383507"/>
                  <a:gd name="connsiteY25" fmla="*/ 483636 h 483636"/>
                  <a:gd name="connsiteX26" fmla="*/ 0 w 3383507"/>
                  <a:gd name="connsiteY26" fmla="*/ 305454 h 483636"/>
                  <a:gd name="connsiteX27" fmla="*/ 18216 w 3383507"/>
                  <a:gd name="connsiteY27" fmla="*/ 313091 h 483636"/>
                  <a:gd name="connsiteX28" fmla="*/ 80672 w 3383507"/>
                  <a:gd name="connsiteY28" fmla="*/ 338545 h 483636"/>
                  <a:gd name="connsiteX29" fmla="*/ 169150 w 3383507"/>
                  <a:gd name="connsiteY29" fmla="*/ 257091 h 483636"/>
                  <a:gd name="connsiteX30" fmla="*/ 80672 w 3383507"/>
                  <a:gd name="connsiteY30" fmla="*/ 175636 h 483636"/>
                  <a:gd name="connsiteX31" fmla="*/ 23421 w 3383507"/>
                  <a:gd name="connsiteY31" fmla="*/ 196000 h 483636"/>
                  <a:gd name="connsiteX32" fmla="*/ 15614 w 3383507"/>
                  <a:gd name="connsiteY32" fmla="*/ 201091 h 483636"/>
                  <a:gd name="connsiteX33" fmla="*/ 0 w 3383507"/>
                  <a:gd name="connsiteY33" fmla="*/ 208727 h 483636"/>
                  <a:gd name="connsiteX34" fmla="*/ 0 w 3383507"/>
                  <a:gd name="connsiteY34" fmla="*/ 0 h 48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3507" h="483636">
                    <a:moveTo>
                      <a:pt x="0" y="0"/>
                    </a:moveTo>
                    <a:cubicBezTo>
                      <a:pt x="0" y="0"/>
                      <a:pt x="0" y="0"/>
                      <a:pt x="424176" y="0"/>
                    </a:cubicBezTo>
                    <a:cubicBezTo>
                      <a:pt x="424176" y="0"/>
                      <a:pt x="424176" y="0"/>
                      <a:pt x="439790" y="0"/>
                    </a:cubicBezTo>
                    <a:cubicBezTo>
                      <a:pt x="439790" y="0"/>
                      <a:pt x="439790" y="0"/>
                      <a:pt x="845749" y="0"/>
                    </a:cubicBezTo>
                    <a:cubicBezTo>
                      <a:pt x="845749" y="0"/>
                      <a:pt x="845749" y="0"/>
                      <a:pt x="861363" y="0"/>
                    </a:cubicBezTo>
                    <a:cubicBezTo>
                      <a:pt x="861363" y="0"/>
                      <a:pt x="861363" y="0"/>
                      <a:pt x="1238697" y="0"/>
                    </a:cubicBezTo>
                    <a:cubicBezTo>
                      <a:pt x="1238697" y="0"/>
                      <a:pt x="1238697" y="0"/>
                      <a:pt x="1285539" y="0"/>
                    </a:cubicBezTo>
                    <a:cubicBezTo>
                      <a:pt x="1285539" y="0"/>
                      <a:pt x="1285539" y="0"/>
                      <a:pt x="1649861" y="0"/>
                    </a:cubicBezTo>
                    <a:cubicBezTo>
                      <a:pt x="1649861" y="0"/>
                      <a:pt x="1649861" y="0"/>
                      <a:pt x="1675884" y="0"/>
                    </a:cubicBezTo>
                    <a:cubicBezTo>
                      <a:pt x="1675884" y="0"/>
                      <a:pt x="1675884" y="0"/>
                      <a:pt x="2061025" y="0"/>
                    </a:cubicBezTo>
                    <a:cubicBezTo>
                      <a:pt x="2061025" y="0"/>
                      <a:pt x="2061025" y="0"/>
                      <a:pt x="2089651" y="0"/>
                    </a:cubicBezTo>
                    <a:lnTo>
                      <a:pt x="2511224" y="0"/>
                    </a:lnTo>
                    <a:lnTo>
                      <a:pt x="3383507" y="0"/>
                    </a:lnTo>
                    <a:lnTo>
                      <a:pt x="3383507" y="483636"/>
                    </a:lnTo>
                    <a:lnTo>
                      <a:pt x="2511224" y="483636"/>
                    </a:lnTo>
                    <a:cubicBezTo>
                      <a:pt x="2511224" y="483636"/>
                      <a:pt x="2511224" y="483636"/>
                      <a:pt x="2089651" y="483636"/>
                    </a:cubicBezTo>
                    <a:cubicBezTo>
                      <a:pt x="2089651" y="483636"/>
                      <a:pt x="2089651" y="483636"/>
                      <a:pt x="2061025" y="483636"/>
                    </a:cubicBezTo>
                    <a:cubicBezTo>
                      <a:pt x="2061025" y="483636"/>
                      <a:pt x="2061025" y="483636"/>
                      <a:pt x="1675884" y="483636"/>
                    </a:cubicBezTo>
                    <a:cubicBezTo>
                      <a:pt x="1675884" y="483636"/>
                      <a:pt x="1675884" y="483636"/>
                      <a:pt x="1649861" y="483636"/>
                    </a:cubicBezTo>
                    <a:cubicBezTo>
                      <a:pt x="1649861" y="483636"/>
                      <a:pt x="1649861" y="483636"/>
                      <a:pt x="1285539" y="483636"/>
                    </a:cubicBezTo>
                    <a:cubicBezTo>
                      <a:pt x="1285539" y="483636"/>
                      <a:pt x="1285539" y="483636"/>
                      <a:pt x="1238697" y="483636"/>
                    </a:cubicBezTo>
                    <a:cubicBezTo>
                      <a:pt x="1238697" y="483636"/>
                      <a:pt x="1238697" y="483636"/>
                      <a:pt x="861363" y="483636"/>
                    </a:cubicBezTo>
                    <a:cubicBezTo>
                      <a:pt x="861363" y="483636"/>
                      <a:pt x="861363" y="483636"/>
                      <a:pt x="845749" y="483636"/>
                    </a:cubicBezTo>
                    <a:cubicBezTo>
                      <a:pt x="845749" y="483636"/>
                      <a:pt x="845749" y="483636"/>
                      <a:pt x="439790" y="483636"/>
                    </a:cubicBezTo>
                    <a:cubicBezTo>
                      <a:pt x="439790" y="483636"/>
                      <a:pt x="439790" y="483636"/>
                      <a:pt x="424176" y="483636"/>
                    </a:cubicBezTo>
                    <a:cubicBezTo>
                      <a:pt x="424176" y="483636"/>
                      <a:pt x="424176" y="483636"/>
                      <a:pt x="0" y="483636"/>
                    </a:cubicBezTo>
                    <a:cubicBezTo>
                      <a:pt x="0" y="483636"/>
                      <a:pt x="0" y="483636"/>
                      <a:pt x="0" y="305454"/>
                    </a:cubicBezTo>
                    <a:cubicBezTo>
                      <a:pt x="7807" y="308000"/>
                      <a:pt x="13012" y="310545"/>
                      <a:pt x="18216" y="313091"/>
                    </a:cubicBezTo>
                    <a:cubicBezTo>
                      <a:pt x="23421" y="318182"/>
                      <a:pt x="54649" y="338545"/>
                      <a:pt x="80672" y="338545"/>
                    </a:cubicBezTo>
                    <a:cubicBezTo>
                      <a:pt x="130115" y="338545"/>
                      <a:pt x="169150" y="300363"/>
                      <a:pt x="169150" y="257091"/>
                    </a:cubicBezTo>
                    <a:cubicBezTo>
                      <a:pt x="169150" y="211273"/>
                      <a:pt x="130115" y="175636"/>
                      <a:pt x="80672" y="175636"/>
                    </a:cubicBezTo>
                    <a:cubicBezTo>
                      <a:pt x="57251" y="175636"/>
                      <a:pt x="39035" y="183273"/>
                      <a:pt x="23421" y="196000"/>
                    </a:cubicBezTo>
                    <a:cubicBezTo>
                      <a:pt x="20819" y="198545"/>
                      <a:pt x="18216" y="198545"/>
                      <a:pt x="15614" y="201091"/>
                    </a:cubicBezTo>
                    <a:cubicBezTo>
                      <a:pt x="10409" y="206182"/>
                      <a:pt x="5205" y="206182"/>
                      <a:pt x="0" y="208727"/>
                    </a:cubicBezTo>
                    <a:cubicBezTo>
                      <a:pt x="0" y="208727"/>
                      <a:pt x="0" y="208727"/>
                      <a:pt x="0" y="0"/>
                    </a:cubicBezTo>
                    <a:close/>
                  </a:path>
                </a:pathLst>
              </a:custGeom>
              <a:grpFill/>
              <a:ln w="9525">
                <a:noFill/>
                <a:round/>
              </a:ln>
              <a:effectLst>
                <a:reflection blurRad="6350" stA="19000" endPos="53000" dir="5400000" sy="-100000" algn="bl" rotWithShape="0"/>
              </a:effectLst>
            </p:spPr>
            <p:txBody>
              <a:bodyPr vert="horz" wrap="square" lIns="0" tIns="0" rIns="0" bIns="27000" numCol="1" anchor="ctr" anchorCtr="1" compatLnSpc="1">
                <a:normAutofit/>
              </a:bodyPr>
              <a:lstStyle/>
              <a:p>
                <a:pPr algn="just" fontAlgn="auto">
                  <a:defRPr/>
                </a:pPr>
                <a:r>
                  <a:rPr lang="zh-CN" altLang="en-US" sz="2400" b="1" strike="noStrike" kern="0" noProof="1" dirty="0">
                    <a:solidFill>
                      <a:srgbClr val="FFFFFF"/>
                    </a:solidFill>
                    <a:latin typeface="微软雅黑" panose="020B0503020204020204" pitchFamily="34" charset="-122"/>
                    <a:ea typeface="微软雅黑" panose="020B0503020204020204" pitchFamily="34" charset="-122"/>
                  </a:rPr>
                  <a:t>总承包管理基本思路</a:t>
                </a:r>
                <a:endParaRPr lang="zh-CN" altLang="en-US" sz="2400" b="1" strike="noStrike" kern="0" noProof="1" dirty="0">
                  <a:solidFill>
                    <a:srgbClr val="FFFFFF"/>
                  </a:solidFill>
                  <a:latin typeface="微软雅黑" panose="020B0503020204020204" pitchFamily="34" charset="-122"/>
                  <a:ea typeface="微软雅黑" panose="020B0503020204020204" pitchFamily="34" charset="-122"/>
                </a:endParaRPr>
              </a:p>
            </p:txBody>
          </p:sp>
          <p:sp>
            <p:nvSpPr>
              <p:cNvPr id="20" name="MH_Number_1">
                <a:hlinkClick r:id="rId2" action="ppaction://hlinksldjump"/>
              </p:cNvPr>
              <p:cNvSpPr/>
              <p:nvPr/>
            </p:nvSpPr>
            <p:spPr bwMode="auto">
              <a:xfrm>
                <a:off x="3667" y="5100"/>
                <a:ext cx="942" cy="948"/>
              </a:xfrm>
              <a:custGeom>
                <a:avLst/>
                <a:gdLst/>
                <a:ahLst/>
                <a:cxnLst>
                  <a:cxn ang="0">
                    <a:pos x="211" y="73"/>
                  </a:cxn>
                  <a:cxn ang="0">
                    <a:pos x="192" y="80"/>
                  </a:cxn>
                  <a:cxn ang="0">
                    <a:pos x="189" y="82"/>
                  </a:cxn>
                  <a:cxn ang="0">
                    <a:pos x="180" y="86"/>
                  </a:cxn>
                  <a:cxn ang="0">
                    <a:pos x="172" y="85"/>
                  </a:cxn>
                  <a:cxn ang="0">
                    <a:pos x="172" y="0"/>
                  </a:cxn>
                  <a:cxn ang="0">
                    <a:pos x="0" y="0"/>
                  </a:cxn>
                  <a:cxn ang="0">
                    <a:pos x="0" y="190"/>
                  </a:cxn>
                  <a:cxn ang="0">
                    <a:pos x="172" y="190"/>
                  </a:cxn>
                  <a:cxn ang="0">
                    <a:pos x="172" y="117"/>
                  </a:cxn>
                  <a:cxn ang="0">
                    <a:pos x="179" y="116"/>
                  </a:cxn>
                  <a:cxn ang="0">
                    <a:pos x="190" y="120"/>
                  </a:cxn>
                  <a:cxn ang="0">
                    <a:pos x="211" y="128"/>
                  </a:cxn>
                  <a:cxn ang="0">
                    <a:pos x="241" y="101"/>
                  </a:cxn>
                  <a:cxn ang="0">
                    <a:pos x="211" y="73"/>
                  </a:cxn>
                </a:cxnLst>
                <a:rect l="0" t="0" r="r" b="b"/>
                <a:pathLst>
                  <a:path w="241" h="190">
                    <a:moveTo>
                      <a:pt x="211" y="73"/>
                    </a:moveTo>
                    <a:cubicBezTo>
                      <a:pt x="204" y="73"/>
                      <a:pt x="197" y="76"/>
                      <a:pt x="192" y="80"/>
                    </a:cubicBezTo>
                    <a:cubicBezTo>
                      <a:pt x="191" y="81"/>
                      <a:pt x="190" y="82"/>
                      <a:pt x="189" y="82"/>
                    </a:cubicBezTo>
                    <a:cubicBezTo>
                      <a:pt x="187" y="84"/>
                      <a:pt x="183" y="86"/>
                      <a:pt x="180" y="86"/>
                    </a:cubicBezTo>
                    <a:cubicBezTo>
                      <a:pt x="176" y="86"/>
                      <a:pt x="174" y="86"/>
                      <a:pt x="172" y="85"/>
                    </a:cubicBezTo>
                    <a:cubicBezTo>
                      <a:pt x="172" y="0"/>
                      <a:pt x="172" y="0"/>
                      <a:pt x="172" y="0"/>
                    </a:cubicBezTo>
                    <a:cubicBezTo>
                      <a:pt x="0" y="0"/>
                      <a:pt x="0" y="0"/>
                      <a:pt x="0" y="0"/>
                    </a:cubicBezTo>
                    <a:cubicBezTo>
                      <a:pt x="0" y="190"/>
                      <a:pt x="0" y="190"/>
                      <a:pt x="0" y="190"/>
                    </a:cubicBezTo>
                    <a:cubicBezTo>
                      <a:pt x="172" y="190"/>
                      <a:pt x="172" y="190"/>
                      <a:pt x="172" y="190"/>
                    </a:cubicBezTo>
                    <a:cubicBezTo>
                      <a:pt x="172" y="117"/>
                      <a:pt x="172" y="117"/>
                      <a:pt x="172" y="117"/>
                    </a:cubicBezTo>
                    <a:cubicBezTo>
                      <a:pt x="175" y="116"/>
                      <a:pt x="176" y="116"/>
                      <a:pt x="179" y="116"/>
                    </a:cubicBezTo>
                    <a:cubicBezTo>
                      <a:pt x="183" y="116"/>
                      <a:pt x="188" y="118"/>
                      <a:pt x="190" y="120"/>
                    </a:cubicBezTo>
                    <a:cubicBezTo>
                      <a:pt x="192" y="122"/>
                      <a:pt x="202" y="128"/>
                      <a:pt x="211" y="128"/>
                    </a:cubicBezTo>
                    <a:cubicBezTo>
                      <a:pt x="228" y="128"/>
                      <a:pt x="241" y="116"/>
                      <a:pt x="241" y="101"/>
                    </a:cubicBezTo>
                    <a:cubicBezTo>
                      <a:pt x="241" y="86"/>
                      <a:pt x="228" y="73"/>
                      <a:pt x="211" y="73"/>
                    </a:cubicBezTo>
                    <a:close/>
                  </a:path>
                </a:pathLst>
              </a:custGeom>
              <a:solidFill>
                <a:srgbClr val="0093DD"/>
              </a:solidFill>
              <a:ln w="9525">
                <a:noFill/>
                <a:round/>
              </a:ln>
              <a:effectLst>
                <a:reflection blurRad="6350" stA="19000" endPos="53000" dir="5400000" sy="-100000" algn="bl" rotWithShape="0"/>
              </a:effectLst>
            </p:spPr>
            <p:txBody>
              <a:bodyPr vert="horz" wrap="square" lIns="0" tIns="0" rIns="162000" bIns="0" numCol="1" anchor="ctr" anchorCtr="1" compatLnSpc="1"/>
              <a:lstStyle/>
              <a:p>
                <a:pPr algn="ctr" fontAlgn="auto">
                  <a:defRPr/>
                </a:pPr>
                <a:r>
                  <a:rPr lang="en-US" sz="2400" b="1" strike="noStrike" kern="0" noProof="1" dirty="0" smtClean="0">
                    <a:solidFill>
                      <a:srgbClr val="FFFFFF"/>
                    </a:solidFill>
                    <a:latin typeface="Times New Roman" panose="02020603050405020304" pitchFamily="18" charset="0"/>
                    <a:ea typeface="华文细黑" panose="02010600040101010101" pitchFamily="2" charset="-122"/>
                    <a:cs typeface="Times New Roman" panose="02020603050405020304" pitchFamily="18" charset="0"/>
                  </a:rPr>
                  <a:t>02</a:t>
                </a:r>
                <a:endParaRPr lang="en-US" sz="2400" b="1" strike="noStrike" kern="0" noProof="1" dirty="0" smtClean="0">
                  <a:solidFill>
                    <a:srgbClr val="FFFFFF"/>
                  </a:solidFill>
                  <a:latin typeface="Times New Roman" panose="02020603050405020304" pitchFamily="18" charset="0"/>
                  <a:ea typeface="华文细黑" panose="02010600040101010101" pitchFamily="2" charset="-122"/>
                  <a:cs typeface="Times New Roman" panose="02020603050405020304" pitchFamily="18" charset="0"/>
                </a:endParaRPr>
              </a:p>
            </p:txBody>
          </p:sp>
        </p:grpSp>
        <p:sp>
          <p:nvSpPr>
            <p:cNvPr id="16" name="MH_Entry_1">
              <a:hlinkClick r:id="rId2" action="ppaction://hlinksldjump"/>
            </p:cNvPr>
            <p:cNvSpPr/>
            <p:nvPr/>
          </p:nvSpPr>
          <p:spPr bwMode="auto">
            <a:xfrm>
              <a:off x="5025" y="6585"/>
              <a:ext cx="6839" cy="948"/>
            </a:xfrm>
            <a:custGeom>
              <a:avLst/>
              <a:gdLst>
                <a:gd name="connsiteX0" fmla="*/ 0 w 3383507"/>
                <a:gd name="connsiteY0" fmla="*/ 0 h 483636"/>
                <a:gd name="connsiteX1" fmla="*/ 424176 w 3383507"/>
                <a:gd name="connsiteY1" fmla="*/ 0 h 483636"/>
                <a:gd name="connsiteX2" fmla="*/ 439790 w 3383507"/>
                <a:gd name="connsiteY2" fmla="*/ 0 h 483636"/>
                <a:gd name="connsiteX3" fmla="*/ 845749 w 3383507"/>
                <a:gd name="connsiteY3" fmla="*/ 0 h 483636"/>
                <a:gd name="connsiteX4" fmla="*/ 861363 w 3383507"/>
                <a:gd name="connsiteY4" fmla="*/ 0 h 483636"/>
                <a:gd name="connsiteX5" fmla="*/ 1238697 w 3383507"/>
                <a:gd name="connsiteY5" fmla="*/ 0 h 483636"/>
                <a:gd name="connsiteX6" fmla="*/ 1285539 w 3383507"/>
                <a:gd name="connsiteY6" fmla="*/ 0 h 483636"/>
                <a:gd name="connsiteX7" fmla="*/ 1649861 w 3383507"/>
                <a:gd name="connsiteY7" fmla="*/ 0 h 483636"/>
                <a:gd name="connsiteX8" fmla="*/ 1675884 w 3383507"/>
                <a:gd name="connsiteY8" fmla="*/ 0 h 483636"/>
                <a:gd name="connsiteX9" fmla="*/ 2061025 w 3383507"/>
                <a:gd name="connsiteY9" fmla="*/ 0 h 483636"/>
                <a:gd name="connsiteX10" fmla="*/ 2089651 w 3383507"/>
                <a:gd name="connsiteY10" fmla="*/ 0 h 483636"/>
                <a:gd name="connsiteX11" fmla="*/ 2511224 w 3383507"/>
                <a:gd name="connsiteY11" fmla="*/ 0 h 483636"/>
                <a:gd name="connsiteX12" fmla="*/ 3383507 w 3383507"/>
                <a:gd name="connsiteY12" fmla="*/ 0 h 483636"/>
                <a:gd name="connsiteX13" fmla="*/ 3383507 w 3383507"/>
                <a:gd name="connsiteY13" fmla="*/ 483636 h 483636"/>
                <a:gd name="connsiteX14" fmla="*/ 2511224 w 3383507"/>
                <a:gd name="connsiteY14" fmla="*/ 483636 h 483636"/>
                <a:gd name="connsiteX15" fmla="*/ 2089651 w 3383507"/>
                <a:gd name="connsiteY15" fmla="*/ 483636 h 483636"/>
                <a:gd name="connsiteX16" fmla="*/ 2061025 w 3383507"/>
                <a:gd name="connsiteY16" fmla="*/ 483636 h 483636"/>
                <a:gd name="connsiteX17" fmla="*/ 1675884 w 3383507"/>
                <a:gd name="connsiteY17" fmla="*/ 483636 h 483636"/>
                <a:gd name="connsiteX18" fmla="*/ 1649861 w 3383507"/>
                <a:gd name="connsiteY18" fmla="*/ 483636 h 483636"/>
                <a:gd name="connsiteX19" fmla="*/ 1285539 w 3383507"/>
                <a:gd name="connsiteY19" fmla="*/ 483636 h 483636"/>
                <a:gd name="connsiteX20" fmla="*/ 1238697 w 3383507"/>
                <a:gd name="connsiteY20" fmla="*/ 483636 h 483636"/>
                <a:gd name="connsiteX21" fmla="*/ 861363 w 3383507"/>
                <a:gd name="connsiteY21" fmla="*/ 483636 h 483636"/>
                <a:gd name="connsiteX22" fmla="*/ 845749 w 3383507"/>
                <a:gd name="connsiteY22" fmla="*/ 483636 h 483636"/>
                <a:gd name="connsiteX23" fmla="*/ 439790 w 3383507"/>
                <a:gd name="connsiteY23" fmla="*/ 483636 h 483636"/>
                <a:gd name="connsiteX24" fmla="*/ 424176 w 3383507"/>
                <a:gd name="connsiteY24" fmla="*/ 483636 h 483636"/>
                <a:gd name="connsiteX25" fmla="*/ 0 w 3383507"/>
                <a:gd name="connsiteY25" fmla="*/ 483636 h 483636"/>
                <a:gd name="connsiteX26" fmla="*/ 0 w 3383507"/>
                <a:gd name="connsiteY26" fmla="*/ 305454 h 483636"/>
                <a:gd name="connsiteX27" fmla="*/ 18216 w 3383507"/>
                <a:gd name="connsiteY27" fmla="*/ 313091 h 483636"/>
                <a:gd name="connsiteX28" fmla="*/ 80672 w 3383507"/>
                <a:gd name="connsiteY28" fmla="*/ 338545 h 483636"/>
                <a:gd name="connsiteX29" fmla="*/ 169150 w 3383507"/>
                <a:gd name="connsiteY29" fmla="*/ 257091 h 483636"/>
                <a:gd name="connsiteX30" fmla="*/ 80672 w 3383507"/>
                <a:gd name="connsiteY30" fmla="*/ 175636 h 483636"/>
                <a:gd name="connsiteX31" fmla="*/ 23421 w 3383507"/>
                <a:gd name="connsiteY31" fmla="*/ 196000 h 483636"/>
                <a:gd name="connsiteX32" fmla="*/ 15614 w 3383507"/>
                <a:gd name="connsiteY32" fmla="*/ 201091 h 483636"/>
                <a:gd name="connsiteX33" fmla="*/ 0 w 3383507"/>
                <a:gd name="connsiteY33" fmla="*/ 208727 h 483636"/>
                <a:gd name="connsiteX34" fmla="*/ 0 w 3383507"/>
                <a:gd name="connsiteY34" fmla="*/ 0 h 48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3507" h="483636">
                  <a:moveTo>
                    <a:pt x="0" y="0"/>
                  </a:moveTo>
                  <a:cubicBezTo>
                    <a:pt x="0" y="0"/>
                    <a:pt x="0" y="0"/>
                    <a:pt x="424176" y="0"/>
                  </a:cubicBezTo>
                  <a:cubicBezTo>
                    <a:pt x="424176" y="0"/>
                    <a:pt x="424176" y="0"/>
                    <a:pt x="439790" y="0"/>
                  </a:cubicBezTo>
                  <a:cubicBezTo>
                    <a:pt x="439790" y="0"/>
                    <a:pt x="439790" y="0"/>
                    <a:pt x="845749" y="0"/>
                  </a:cubicBezTo>
                  <a:cubicBezTo>
                    <a:pt x="845749" y="0"/>
                    <a:pt x="845749" y="0"/>
                    <a:pt x="861363" y="0"/>
                  </a:cubicBezTo>
                  <a:cubicBezTo>
                    <a:pt x="861363" y="0"/>
                    <a:pt x="861363" y="0"/>
                    <a:pt x="1238697" y="0"/>
                  </a:cubicBezTo>
                  <a:cubicBezTo>
                    <a:pt x="1238697" y="0"/>
                    <a:pt x="1238697" y="0"/>
                    <a:pt x="1285539" y="0"/>
                  </a:cubicBezTo>
                  <a:cubicBezTo>
                    <a:pt x="1285539" y="0"/>
                    <a:pt x="1285539" y="0"/>
                    <a:pt x="1649861" y="0"/>
                  </a:cubicBezTo>
                  <a:cubicBezTo>
                    <a:pt x="1649861" y="0"/>
                    <a:pt x="1649861" y="0"/>
                    <a:pt x="1675884" y="0"/>
                  </a:cubicBezTo>
                  <a:cubicBezTo>
                    <a:pt x="1675884" y="0"/>
                    <a:pt x="1675884" y="0"/>
                    <a:pt x="2061025" y="0"/>
                  </a:cubicBezTo>
                  <a:cubicBezTo>
                    <a:pt x="2061025" y="0"/>
                    <a:pt x="2061025" y="0"/>
                    <a:pt x="2089651" y="0"/>
                  </a:cubicBezTo>
                  <a:lnTo>
                    <a:pt x="2511224" y="0"/>
                  </a:lnTo>
                  <a:lnTo>
                    <a:pt x="3383507" y="0"/>
                  </a:lnTo>
                  <a:lnTo>
                    <a:pt x="3383507" y="483636"/>
                  </a:lnTo>
                  <a:lnTo>
                    <a:pt x="2511224" y="483636"/>
                  </a:lnTo>
                  <a:cubicBezTo>
                    <a:pt x="2511224" y="483636"/>
                    <a:pt x="2511224" y="483636"/>
                    <a:pt x="2089651" y="483636"/>
                  </a:cubicBezTo>
                  <a:cubicBezTo>
                    <a:pt x="2089651" y="483636"/>
                    <a:pt x="2089651" y="483636"/>
                    <a:pt x="2061025" y="483636"/>
                  </a:cubicBezTo>
                  <a:cubicBezTo>
                    <a:pt x="2061025" y="483636"/>
                    <a:pt x="2061025" y="483636"/>
                    <a:pt x="1675884" y="483636"/>
                  </a:cubicBezTo>
                  <a:cubicBezTo>
                    <a:pt x="1675884" y="483636"/>
                    <a:pt x="1675884" y="483636"/>
                    <a:pt x="1649861" y="483636"/>
                  </a:cubicBezTo>
                  <a:cubicBezTo>
                    <a:pt x="1649861" y="483636"/>
                    <a:pt x="1649861" y="483636"/>
                    <a:pt x="1285539" y="483636"/>
                  </a:cubicBezTo>
                  <a:cubicBezTo>
                    <a:pt x="1285539" y="483636"/>
                    <a:pt x="1285539" y="483636"/>
                    <a:pt x="1238697" y="483636"/>
                  </a:cubicBezTo>
                  <a:cubicBezTo>
                    <a:pt x="1238697" y="483636"/>
                    <a:pt x="1238697" y="483636"/>
                    <a:pt x="861363" y="483636"/>
                  </a:cubicBezTo>
                  <a:cubicBezTo>
                    <a:pt x="861363" y="483636"/>
                    <a:pt x="861363" y="483636"/>
                    <a:pt x="845749" y="483636"/>
                  </a:cubicBezTo>
                  <a:cubicBezTo>
                    <a:pt x="845749" y="483636"/>
                    <a:pt x="845749" y="483636"/>
                    <a:pt x="439790" y="483636"/>
                  </a:cubicBezTo>
                  <a:cubicBezTo>
                    <a:pt x="439790" y="483636"/>
                    <a:pt x="439790" y="483636"/>
                    <a:pt x="424176" y="483636"/>
                  </a:cubicBezTo>
                  <a:cubicBezTo>
                    <a:pt x="424176" y="483636"/>
                    <a:pt x="424176" y="483636"/>
                    <a:pt x="0" y="483636"/>
                  </a:cubicBezTo>
                  <a:cubicBezTo>
                    <a:pt x="0" y="483636"/>
                    <a:pt x="0" y="483636"/>
                    <a:pt x="0" y="305454"/>
                  </a:cubicBezTo>
                  <a:cubicBezTo>
                    <a:pt x="7807" y="308000"/>
                    <a:pt x="13012" y="310545"/>
                    <a:pt x="18216" y="313091"/>
                  </a:cubicBezTo>
                  <a:cubicBezTo>
                    <a:pt x="23421" y="318182"/>
                    <a:pt x="54649" y="338545"/>
                    <a:pt x="80672" y="338545"/>
                  </a:cubicBezTo>
                  <a:cubicBezTo>
                    <a:pt x="130115" y="338545"/>
                    <a:pt x="169150" y="300363"/>
                    <a:pt x="169150" y="257091"/>
                  </a:cubicBezTo>
                  <a:cubicBezTo>
                    <a:pt x="169150" y="211273"/>
                    <a:pt x="130115" y="175636"/>
                    <a:pt x="80672" y="175636"/>
                  </a:cubicBezTo>
                  <a:cubicBezTo>
                    <a:pt x="57251" y="175636"/>
                    <a:pt x="39035" y="183273"/>
                    <a:pt x="23421" y="196000"/>
                  </a:cubicBezTo>
                  <a:cubicBezTo>
                    <a:pt x="20819" y="198545"/>
                    <a:pt x="18216" y="198545"/>
                    <a:pt x="15614" y="201091"/>
                  </a:cubicBezTo>
                  <a:cubicBezTo>
                    <a:pt x="10409" y="206182"/>
                    <a:pt x="5205" y="206182"/>
                    <a:pt x="0" y="208727"/>
                  </a:cubicBezTo>
                  <a:cubicBezTo>
                    <a:pt x="0" y="208727"/>
                    <a:pt x="0" y="208727"/>
                    <a:pt x="0" y="0"/>
                  </a:cubicBezTo>
                  <a:close/>
                </a:path>
              </a:pathLst>
            </a:custGeom>
            <a:solidFill>
              <a:srgbClr val="0093DD"/>
            </a:solidFill>
            <a:ln w="9525">
              <a:noFill/>
              <a:round/>
            </a:ln>
            <a:effectLst>
              <a:reflection blurRad="6350" stA="19000" endPos="53000" dir="5400000" sy="-100000" algn="bl" rotWithShape="0"/>
            </a:effectLst>
          </p:spPr>
          <p:txBody>
            <a:bodyPr vert="horz" wrap="square" lIns="0" tIns="0" rIns="0" bIns="27000" numCol="1" anchor="ctr" anchorCtr="1" compatLnSpc="1">
              <a:normAutofit/>
            </a:bodyPr>
            <a:lstStyle/>
            <a:p>
              <a:pPr algn="just" fontAlgn="auto">
                <a:defRPr/>
              </a:pPr>
              <a:r>
                <a:rPr lang="zh-CN" altLang="en-US" sz="2400" b="1" strike="noStrike" kern="0" noProof="1" dirty="0">
                  <a:solidFill>
                    <a:srgbClr val="FFFFFF"/>
                  </a:solidFill>
                  <a:latin typeface="微软雅黑" panose="020B0503020204020204" pitchFamily="34" charset="-122"/>
                  <a:ea typeface="微软雅黑" panose="020B0503020204020204" pitchFamily="34" charset="-122"/>
                </a:rPr>
                <a:t>经典实施案例</a:t>
              </a:r>
              <a:endParaRPr lang="zh-CN" altLang="en-US" sz="2400" b="1" strike="noStrike" kern="0" noProof="1" dirty="0">
                <a:solidFill>
                  <a:srgbClr val="FFFFFF"/>
                </a:solidFill>
                <a:latin typeface="微软雅黑" panose="020B0503020204020204" pitchFamily="34" charset="-122"/>
                <a:ea typeface="微软雅黑" panose="020B0503020204020204" pitchFamily="34" charset="-122"/>
              </a:endParaRPr>
            </a:p>
          </p:txBody>
        </p:sp>
        <p:sp>
          <p:nvSpPr>
            <p:cNvPr id="18" name="MH_Number_2">
              <a:hlinkClick r:id="rId2" action="ppaction://hlinksldjump"/>
            </p:cNvPr>
            <p:cNvSpPr/>
            <p:nvPr/>
          </p:nvSpPr>
          <p:spPr bwMode="auto">
            <a:xfrm>
              <a:off x="3666" y="6585"/>
              <a:ext cx="1223" cy="948"/>
            </a:xfrm>
            <a:custGeom>
              <a:avLst/>
              <a:gdLst/>
              <a:ahLst/>
              <a:cxnLst>
                <a:cxn ang="0">
                  <a:pos x="211" y="73"/>
                </a:cxn>
                <a:cxn ang="0">
                  <a:pos x="192" y="80"/>
                </a:cxn>
                <a:cxn ang="0">
                  <a:pos x="189" y="82"/>
                </a:cxn>
                <a:cxn ang="0">
                  <a:pos x="180" y="86"/>
                </a:cxn>
                <a:cxn ang="0">
                  <a:pos x="172" y="85"/>
                </a:cxn>
                <a:cxn ang="0">
                  <a:pos x="172" y="0"/>
                </a:cxn>
                <a:cxn ang="0">
                  <a:pos x="0" y="0"/>
                </a:cxn>
                <a:cxn ang="0">
                  <a:pos x="0" y="190"/>
                </a:cxn>
                <a:cxn ang="0">
                  <a:pos x="172" y="190"/>
                </a:cxn>
                <a:cxn ang="0">
                  <a:pos x="172" y="117"/>
                </a:cxn>
                <a:cxn ang="0">
                  <a:pos x="179" y="116"/>
                </a:cxn>
                <a:cxn ang="0">
                  <a:pos x="190" y="120"/>
                </a:cxn>
                <a:cxn ang="0">
                  <a:pos x="211" y="128"/>
                </a:cxn>
                <a:cxn ang="0">
                  <a:pos x="241" y="101"/>
                </a:cxn>
                <a:cxn ang="0">
                  <a:pos x="211" y="73"/>
                </a:cxn>
              </a:cxnLst>
              <a:rect l="0" t="0" r="r" b="b"/>
              <a:pathLst>
                <a:path w="241" h="190">
                  <a:moveTo>
                    <a:pt x="211" y="73"/>
                  </a:moveTo>
                  <a:cubicBezTo>
                    <a:pt x="204" y="73"/>
                    <a:pt x="197" y="76"/>
                    <a:pt x="192" y="80"/>
                  </a:cubicBezTo>
                  <a:cubicBezTo>
                    <a:pt x="191" y="81"/>
                    <a:pt x="190" y="82"/>
                    <a:pt x="189" y="82"/>
                  </a:cubicBezTo>
                  <a:cubicBezTo>
                    <a:pt x="187" y="84"/>
                    <a:pt x="183" y="86"/>
                    <a:pt x="180" y="86"/>
                  </a:cubicBezTo>
                  <a:cubicBezTo>
                    <a:pt x="176" y="86"/>
                    <a:pt x="174" y="86"/>
                    <a:pt x="172" y="85"/>
                  </a:cubicBezTo>
                  <a:cubicBezTo>
                    <a:pt x="172" y="0"/>
                    <a:pt x="172" y="0"/>
                    <a:pt x="172" y="0"/>
                  </a:cubicBezTo>
                  <a:cubicBezTo>
                    <a:pt x="0" y="0"/>
                    <a:pt x="0" y="0"/>
                    <a:pt x="0" y="0"/>
                  </a:cubicBezTo>
                  <a:cubicBezTo>
                    <a:pt x="0" y="190"/>
                    <a:pt x="0" y="190"/>
                    <a:pt x="0" y="190"/>
                  </a:cubicBezTo>
                  <a:cubicBezTo>
                    <a:pt x="172" y="190"/>
                    <a:pt x="172" y="190"/>
                    <a:pt x="172" y="190"/>
                  </a:cubicBezTo>
                  <a:cubicBezTo>
                    <a:pt x="172" y="117"/>
                    <a:pt x="172" y="117"/>
                    <a:pt x="172" y="117"/>
                  </a:cubicBezTo>
                  <a:cubicBezTo>
                    <a:pt x="175" y="116"/>
                    <a:pt x="176" y="116"/>
                    <a:pt x="179" y="116"/>
                  </a:cubicBezTo>
                  <a:cubicBezTo>
                    <a:pt x="183" y="116"/>
                    <a:pt x="188" y="118"/>
                    <a:pt x="190" y="120"/>
                  </a:cubicBezTo>
                  <a:cubicBezTo>
                    <a:pt x="192" y="122"/>
                    <a:pt x="202" y="128"/>
                    <a:pt x="211" y="128"/>
                  </a:cubicBezTo>
                  <a:cubicBezTo>
                    <a:pt x="228" y="128"/>
                    <a:pt x="241" y="116"/>
                    <a:pt x="241" y="101"/>
                  </a:cubicBezTo>
                  <a:cubicBezTo>
                    <a:pt x="241" y="86"/>
                    <a:pt x="228" y="73"/>
                    <a:pt x="211" y="73"/>
                  </a:cubicBezTo>
                  <a:close/>
                </a:path>
              </a:pathLst>
            </a:custGeom>
            <a:solidFill>
              <a:srgbClr val="0093DD"/>
            </a:solidFill>
            <a:ln w="9525">
              <a:noFill/>
              <a:round/>
            </a:ln>
            <a:effectLst>
              <a:reflection blurRad="6350" stA="19000" endPos="53000" dir="5400000" sy="-100000" algn="bl" rotWithShape="0"/>
            </a:effectLst>
          </p:spPr>
          <p:txBody>
            <a:bodyPr vert="horz" wrap="square" lIns="0" tIns="0" rIns="162000" bIns="0" numCol="1" anchor="ctr" anchorCtr="1" compatLnSpc="1"/>
            <a:lstStyle/>
            <a:p>
              <a:pPr algn="ctr" fontAlgn="auto">
                <a:defRPr/>
              </a:pPr>
              <a:r>
                <a:rPr lang="en-US" sz="2400" b="1" strike="noStrike" kern="0" noProof="1" dirty="0" smtClean="0">
                  <a:solidFill>
                    <a:srgbClr val="FFFFFF"/>
                  </a:solidFill>
                  <a:latin typeface="Times New Roman" panose="02020603050405020304" pitchFamily="18" charset="0"/>
                  <a:ea typeface="华文细黑" panose="02010600040101010101" pitchFamily="2" charset="-122"/>
                  <a:cs typeface="Times New Roman" panose="02020603050405020304" pitchFamily="18" charset="0"/>
                </a:rPr>
                <a:t>03</a:t>
              </a:r>
              <a:endParaRPr lang="en-US" sz="2400" b="1" strike="noStrike" kern="0" noProof="1" dirty="0" smtClean="0">
                <a:solidFill>
                  <a:srgbClr val="FFFFFF"/>
                </a:solidFill>
                <a:latin typeface="Times New Roman" panose="02020603050405020304" pitchFamily="18" charset="0"/>
                <a:ea typeface="华文细黑" panose="02010600040101010101" pitchFamily="2" charset="-122"/>
                <a:cs typeface="Times New Roman" panose="02020603050405020304" pitchFamily="18" charset="0"/>
              </a:endParaRPr>
            </a:p>
          </p:txBody>
        </p:sp>
      </p:grpSp>
      <p:grpSp>
        <p:nvGrpSpPr>
          <p:cNvPr id="39938" name="组合 10"/>
          <p:cNvGrpSpPr/>
          <p:nvPr/>
        </p:nvGrpSpPr>
        <p:grpSpPr>
          <a:xfrm>
            <a:off x="996950" y="1276350"/>
            <a:ext cx="1666875" cy="4311650"/>
            <a:chOff x="1105" y="2020"/>
            <a:chExt cx="2085" cy="5397"/>
          </a:xfrm>
        </p:grpSpPr>
        <p:sp>
          <p:nvSpPr>
            <p:cNvPr id="5132" name="文本框 13"/>
            <p:cNvSpPr txBox="1"/>
            <p:nvPr/>
          </p:nvSpPr>
          <p:spPr>
            <a:xfrm>
              <a:off x="2268" y="3547"/>
              <a:ext cx="922" cy="3870"/>
            </a:xfrm>
            <a:prstGeom prst="rect">
              <a:avLst/>
            </a:prstGeom>
            <a:noFill/>
            <a:ln w="9525">
              <a:noFill/>
              <a:miter/>
            </a:ln>
          </p:spPr>
          <p:txBody>
            <a:bodyPr vert="eaVert">
              <a:spAutoFit/>
              <a:scene3d>
                <a:camera prst="orthographicFront"/>
                <a:lightRig rig="threePt" dir="t"/>
              </a:scene3d>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defRPr/>
              </a:pPr>
              <a:r>
                <a:rPr kumimoji="0" lang="en-US" altLang="zh-CN" sz="400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rPr>
                <a:t>Contents</a:t>
              </a:r>
              <a:endParaRPr kumimoji="0" lang="en-US" altLang="zh-CN" sz="400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endParaRPr>
            </a:p>
          </p:txBody>
        </p:sp>
        <p:sp>
          <p:nvSpPr>
            <p:cNvPr id="5133" name="椭圆 14"/>
            <p:cNvSpPr/>
            <p:nvPr/>
          </p:nvSpPr>
          <p:spPr>
            <a:xfrm>
              <a:off x="1610" y="2020"/>
              <a:ext cx="1370" cy="137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defRPr/>
              </a:pPr>
              <a:r>
                <a:rPr kumimoji="0" lang="zh-CN" altLang="en-US" sz="4800" b="1" i="0" u="none" strike="noStrike" kern="1200" cap="none" spc="0" normalizeH="0" baseline="0" noProof="1">
                  <a:ln>
                    <a:noFill/>
                  </a:ln>
                  <a:solidFill>
                    <a:srgbClr val="FFC000"/>
                  </a:solidFill>
                  <a:effectLst/>
                  <a:uLnTx/>
                  <a:uFillTx/>
                  <a:latin typeface="微软雅黑" panose="020B0503020204020204" pitchFamily="34" charset="-122"/>
                  <a:ea typeface="微软雅黑" panose="020B0503020204020204" pitchFamily="34" charset="-122"/>
                  <a:cs typeface="+mn-cs"/>
                </a:rPr>
                <a:t>目</a:t>
              </a:r>
              <a:endParaRPr kumimoji="0" lang="zh-CN" altLang="en-US" sz="4800" b="1" i="0" u="none" strike="noStrike" kern="1200" cap="none" spc="0" normalizeH="0" baseline="0" noProof="1">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sp>
          <p:nvSpPr>
            <p:cNvPr id="5134" name="椭圆 15"/>
            <p:cNvSpPr/>
            <p:nvPr/>
          </p:nvSpPr>
          <p:spPr>
            <a:xfrm>
              <a:off x="1105" y="2995"/>
              <a:ext cx="1135" cy="117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rgbClr val="FFC000"/>
                  </a:solidFill>
                  <a:effectLst/>
                  <a:uLnTx/>
                  <a:uFillTx/>
                  <a:latin typeface="微软雅黑" panose="020B0503020204020204" pitchFamily="34" charset="-122"/>
                  <a:ea typeface="微软雅黑" panose="020B0503020204020204" pitchFamily="34" charset="-122"/>
                  <a:cs typeface="+mn-cs"/>
                </a:rPr>
                <a:t>录</a:t>
              </a:r>
              <a:endParaRPr kumimoji="0" lang="zh-CN" altLang="en-US" sz="4400" b="1" i="0" u="none" strike="noStrike" kern="1200" cap="none" spc="0" normalizeH="0" baseline="0" noProof="1">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42" name="矩形 1"/>
          <p:cNvSpPr/>
          <p:nvPr/>
        </p:nvSpPr>
        <p:spPr>
          <a:xfrm>
            <a:off x="7132028" y="3271045"/>
            <a:ext cx="4318238" cy="1219200"/>
          </a:xfrm>
          <a:prstGeom prst="rect">
            <a:avLst/>
          </a:prstGeom>
          <a:noFill/>
          <a:ln w="9525">
            <a:noFill/>
          </a:ln>
        </p:spPr>
        <p:txBody>
          <a:bodyPr vert="horz" wrap="square" lIns="205740" tIns="205740" rIns="205740" bIns="205740" anchor="ctr"/>
          <a:p>
            <a:pPr marL="0" lvl="0" indent="0" algn="ctr" eaLnBrk="1" fontAlgn="base" latinLnBrk="0" hangingPunct="1">
              <a:lnSpc>
                <a:spcPct val="90000"/>
              </a:lnSpc>
              <a:spcBef>
                <a:spcPct val="0"/>
              </a:spcBef>
              <a:spcAft>
                <a:spcPct val="35000"/>
              </a:spcAft>
              <a:buNone/>
            </a:pPr>
            <a:endParaRPr sz="5400" baseline="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3" name="矩形 2"/>
          <p:cNvSpPr/>
          <p:nvPr/>
        </p:nvSpPr>
        <p:spPr>
          <a:xfrm>
            <a:off x="7152188" y="4691858"/>
            <a:ext cx="4318236" cy="1219200"/>
          </a:xfrm>
          <a:prstGeom prst="rect">
            <a:avLst/>
          </a:prstGeom>
          <a:noFill/>
          <a:ln w="9525">
            <a:noFill/>
          </a:ln>
        </p:spPr>
        <p:txBody>
          <a:bodyPr vert="horz" wrap="square" lIns="205740" tIns="205740" rIns="205740" bIns="205740" anchor="ctr"/>
          <a:p>
            <a:pPr marL="0" lvl="0" indent="0" algn="ctr" eaLnBrk="1" fontAlgn="base" latinLnBrk="0" hangingPunct="1">
              <a:lnSpc>
                <a:spcPct val="90000"/>
              </a:lnSpc>
              <a:spcBef>
                <a:spcPct val="0"/>
              </a:spcBef>
              <a:spcAft>
                <a:spcPct val="35000"/>
              </a:spcAft>
              <a:buNone/>
            </a:pPr>
            <a:endParaRPr sz="5400" baseline="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7152005" y="1482090"/>
            <a:ext cx="4908550" cy="1219200"/>
            <a:chOff x="0" y="0"/>
            <a:chExt cx="2696289" cy="1219488"/>
          </a:xfrm>
        </p:grpSpPr>
        <p:sp>
          <p:nvSpPr>
            <p:cNvPr id="50" name="矩形 7"/>
            <p:cNvSpPr/>
            <p:nvPr/>
          </p:nvSpPr>
          <p:spPr>
            <a:xfrm>
              <a:off x="0" y="0"/>
              <a:ext cx="2696289" cy="1219488"/>
            </a:xfrm>
            <a:prstGeom prst="rect">
              <a:avLst/>
            </a:prstGeom>
            <a:noFill/>
            <a:ln w="9525">
              <a:noFill/>
            </a:ln>
          </p:spPr>
          <p:txBody>
            <a:bodyPr vert="horz" wrap="square" lIns="205740" tIns="205740" rIns="205740" bIns="205740" anchor="ctr"/>
            <a:p>
              <a:pPr marL="0" lvl="0" indent="0" algn="ctr" eaLnBrk="1" fontAlgn="base" latinLnBrk="0" hangingPunct="1">
                <a:lnSpc>
                  <a:spcPct val="90000"/>
                </a:lnSpc>
                <a:spcBef>
                  <a:spcPct val="0"/>
                </a:spcBef>
                <a:spcAft>
                  <a:spcPct val="35000"/>
                </a:spcAft>
                <a:buNone/>
              </a:pPr>
              <a:endParaRPr sz="5400" baseline="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矩形 8"/>
            <p:cNvSpPr/>
            <p:nvPr/>
          </p:nvSpPr>
          <p:spPr>
            <a:xfrm>
              <a:off x="0" y="0"/>
              <a:ext cx="2696289" cy="1219488"/>
            </a:xfrm>
            <a:prstGeom prst="rect">
              <a:avLst/>
            </a:prstGeom>
            <a:gradFill rotWithShape="1">
              <a:gsLst>
                <a:gs pos="0">
                  <a:srgbClr val="FFFFFF">
                    <a:alpha val="100000"/>
                  </a:srgbClr>
                </a:gs>
                <a:gs pos="51656">
                  <a:srgbClr val="F0F0F0">
                    <a:alpha val="100000"/>
                  </a:srgbClr>
                </a:gs>
                <a:gs pos="100000">
                  <a:srgbClr val="FFFFFF">
                    <a:alpha val="100000"/>
                  </a:srgbClr>
                </a:gs>
              </a:gsLst>
              <a:lin ang="5400000" scaled="1"/>
              <a:tileRect/>
            </a:gradFill>
            <a:ln w="9525" cap="flat" cmpd="sng">
              <a:solidFill>
                <a:srgbClr val="DDDDDD"/>
              </a:solidFill>
              <a:prstDash val="solid"/>
              <a:miter/>
              <a:headEnd type="none" w="med" len="med"/>
              <a:tailEnd type="none" w="med" len="med"/>
            </a:ln>
          </p:spPr>
          <p:txBody>
            <a:bodyPr/>
            <a:p>
              <a:endParaRPr lang="zh-CN" altLang="en-US"/>
            </a:p>
          </p:txBody>
        </p:sp>
        <p:sp>
          <p:nvSpPr>
            <p:cNvPr id="52" name="矩形 9"/>
            <p:cNvSpPr/>
            <p:nvPr/>
          </p:nvSpPr>
          <p:spPr>
            <a:xfrm>
              <a:off x="22359" y="38826"/>
              <a:ext cx="2650594" cy="1150572"/>
            </a:xfrm>
            <a:prstGeom prst="rect">
              <a:avLst/>
            </a:prstGeom>
            <a:gradFill rotWithShape="1">
              <a:gsLst>
                <a:gs pos="0">
                  <a:srgbClr val="F8F8F8">
                    <a:alpha val="100000"/>
                  </a:srgbClr>
                </a:gs>
                <a:gs pos="7999">
                  <a:srgbClr val="F8F8F8">
                    <a:alpha val="100000"/>
                  </a:srgbClr>
                </a:gs>
                <a:gs pos="50000">
                  <a:srgbClr val="ECECEC">
                    <a:alpha val="100000"/>
                  </a:srgbClr>
                </a:gs>
                <a:gs pos="51656">
                  <a:srgbClr val="E8E8E8">
                    <a:alpha val="100000"/>
                  </a:srgbClr>
                </a:gs>
                <a:gs pos="98000">
                  <a:srgbClr val="F9F9F9">
                    <a:alpha val="100000"/>
                  </a:srgbClr>
                </a:gs>
                <a:gs pos="100000">
                  <a:srgbClr val="FFFFFF">
                    <a:alpha val="100000"/>
                  </a:srgbClr>
                </a:gs>
              </a:gsLst>
              <a:lin ang="5400000" scaled="1"/>
              <a:tileRect/>
            </a:gradFill>
            <a:ln w="9525">
              <a:noFill/>
            </a:ln>
          </p:spPr>
          <p:txBody>
            <a:bodyPr wrap="none" anchor="ctr"/>
            <a:p>
              <a:pPr marL="0" lvl="0" indent="0" eaLnBrk="1" fontAlgn="base" latinLnBrk="0" hangingPunct="1">
                <a:lnSpc>
                  <a:spcPct val="150000"/>
                </a:lnSpc>
                <a:spcBef>
                  <a:spcPct val="0"/>
                </a:spcBef>
                <a:spcAft>
                  <a:spcPct val="0"/>
                </a:spcAft>
                <a:buNone/>
              </a:pPr>
              <a:r>
                <a:rPr lang="zh-CN" altLang="en-US" b="1" baseline="0" dirty="0" smtClean="0">
                  <a:latin typeface="微软雅黑" panose="020B0503020204020204" pitchFamily="34" charset="-122"/>
                  <a:ea typeface="微软雅黑" panose="020B0503020204020204" pitchFamily="34" charset="-122"/>
                  <a:sym typeface="微软雅黑" panose="020B0503020204020204" pitchFamily="34" charset="-122"/>
                </a:rPr>
                <a:t>建立专职的规模化设计管理团队</a:t>
              </a:r>
              <a:endParaRPr lang="en-US" altLang="zh-CN" b="1" baseline="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0" lvl="0" indent="0" eaLnBrk="1" fontAlgn="base" latinLnBrk="0" hangingPunct="0">
                <a:lnSpc>
                  <a:spcPct val="150000"/>
                </a:lnSpc>
                <a:spcBef>
                  <a:spcPct val="0"/>
                </a:spcBef>
                <a:spcAft>
                  <a:spcPct val="0"/>
                </a:spcAft>
                <a:buNone/>
              </a:pPr>
              <a:r>
                <a:rPr lang="zh-CN" altLang="en-US" sz="1600" dirty="0">
                  <a:latin typeface="+mn-ea"/>
                </a:rPr>
                <a:t>支撑公司总承包业务的健康发展。</a:t>
              </a:r>
              <a:endParaRPr lang="zh-CN" altLang="en-US" sz="1600" dirty="0">
                <a:latin typeface="+mn-ea"/>
              </a:endParaRPr>
            </a:p>
          </p:txBody>
        </p:sp>
      </p:grpSp>
      <p:grpSp>
        <p:nvGrpSpPr>
          <p:cNvPr id="56" name="组合 55"/>
          <p:cNvGrpSpPr/>
          <p:nvPr/>
        </p:nvGrpSpPr>
        <p:grpSpPr>
          <a:xfrm>
            <a:off x="7139305" y="4819015"/>
            <a:ext cx="4922520" cy="1219200"/>
            <a:chOff x="0" y="0"/>
            <a:chExt cx="2696289" cy="1219488"/>
          </a:xfrm>
        </p:grpSpPr>
        <p:sp>
          <p:nvSpPr>
            <p:cNvPr id="57" name="矩形 14"/>
            <p:cNvSpPr/>
            <p:nvPr/>
          </p:nvSpPr>
          <p:spPr>
            <a:xfrm>
              <a:off x="0" y="0"/>
              <a:ext cx="2696289" cy="1219488"/>
            </a:xfrm>
            <a:prstGeom prst="rect">
              <a:avLst/>
            </a:prstGeom>
            <a:noFill/>
            <a:ln w="9525">
              <a:noFill/>
            </a:ln>
          </p:spPr>
          <p:txBody>
            <a:bodyPr vert="horz" wrap="square" lIns="205740" tIns="205740" rIns="205740" bIns="205740" anchor="ctr"/>
            <a:p>
              <a:pPr marL="0" lvl="0" indent="0" algn="ctr" eaLnBrk="1" fontAlgn="base" latinLnBrk="0" hangingPunct="1">
                <a:lnSpc>
                  <a:spcPct val="90000"/>
                </a:lnSpc>
                <a:spcBef>
                  <a:spcPct val="0"/>
                </a:spcBef>
                <a:spcAft>
                  <a:spcPct val="35000"/>
                </a:spcAft>
                <a:buNone/>
              </a:pPr>
              <a:endParaRPr sz="5400" baseline="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矩形 15"/>
            <p:cNvSpPr/>
            <p:nvPr/>
          </p:nvSpPr>
          <p:spPr>
            <a:xfrm>
              <a:off x="0" y="0"/>
              <a:ext cx="2696289" cy="1219488"/>
            </a:xfrm>
            <a:prstGeom prst="rect">
              <a:avLst/>
            </a:prstGeom>
            <a:gradFill rotWithShape="1">
              <a:gsLst>
                <a:gs pos="0">
                  <a:srgbClr val="FFFFFF">
                    <a:alpha val="100000"/>
                  </a:srgbClr>
                </a:gs>
                <a:gs pos="51656">
                  <a:srgbClr val="F0F0F0">
                    <a:alpha val="100000"/>
                  </a:srgbClr>
                </a:gs>
                <a:gs pos="100000">
                  <a:srgbClr val="FFFFFF">
                    <a:alpha val="100000"/>
                  </a:srgbClr>
                </a:gs>
              </a:gsLst>
              <a:lin ang="5400000" scaled="1"/>
              <a:tileRect/>
            </a:gradFill>
            <a:ln w="9525" cap="flat" cmpd="sng">
              <a:solidFill>
                <a:srgbClr val="DDDDDD"/>
              </a:solidFill>
              <a:prstDash val="solid"/>
              <a:miter/>
              <a:headEnd type="none" w="med" len="med"/>
              <a:tailEnd type="none" w="med" len="med"/>
            </a:ln>
          </p:spPr>
          <p:txBody>
            <a:bodyPr/>
            <a:p>
              <a:endParaRPr lang="zh-CN" altLang="en-US"/>
            </a:p>
          </p:txBody>
        </p:sp>
        <p:sp>
          <p:nvSpPr>
            <p:cNvPr id="59" name="矩形 16"/>
            <p:cNvSpPr/>
            <p:nvPr/>
          </p:nvSpPr>
          <p:spPr>
            <a:xfrm>
              <a:off x="22359" y="38826"/>
              <a:ext cx="2650594" cy="1150572"/>
            </a:xfrm>
            <a:prstGeom prst="rect">
              <a:avLst/>
            </a:prstGeom>
            <a:gradFill rotWithShape="1">
              <a:gsLst>
                <a:gs pos="0">
                  <a:srgbClr val="F8F8F8">
                    <a:alpha val="100000"/>
                  </a:srgbClr>
                </a:gs>
                <a:gs pos="7999">
                  <a:srgbClr val="F8F8F8">
                    <a:alpha val="100000"/>
                  </a:srgbClr>
                </a:gs>
                <a:gs pos="50000">
                  <a:srgbClr val="ECECEC">
                    <a:alpha val="100000"/>
                  </a:srgbClr>
                </a:gs>
                <a:gs pos="51656">
                  <a:srgbClr val="E8E8E8">
                    <a:alpha val="100000"/>
                  </a:srgbClr>
                </a:gs>
                <a:gs pos="98000">
                  <a:srgbClr val="F9F9F9">
                    <a:alpha val="100000"/>
                  </a:srgbClr>
                </a:gs>
                <a:gs pos="100000">
                  <a:srgbClr val="FFFFFF">
                    <a:alpha val="100000"/>
                  </a:srgbClr>
                </a:gs>
              </a:gsLst>
              <a:lin ang="5400000" scaled="1"/>
              <a:tileRect/>
            </a:gradFill>
            <a:ln w="9525">
              <a:noFill/>
            </a:ln>
          </p:spPr>
          <p:txBody>
            <a:bodyPr wrap="none" anchor="ctr"/>
            <a:p>
              <a:pPr marL="0" lvl="0" indent="0" eaLnBrk="1" fontAlgn="base" latinLnBrk="0" hangingPunct="1">
                <a:lnSpc>
                  <a:spcPct val="150000"/>
                </a:lnSpc>
                <a:spcBef>
                  <a:spcPct val="0"/>
                </a:spcBef>
                <a:spcAft>
                  <a:spcPct val="0"/>
                </a:spcAft>
                <a:buNone/>
              </a:pPr>
              <a:r>
                <a:rPr lang="zh-CN" altLang="en-US" b="1" dirty="0" smtClean="0">
                  <a:latin typeface="微软雅黑" panose="020B0503020204020204" pitchFamily="34" charset="-122"/>
                  <a:ea typeface="微软雅黑" panose="020B0503020204020204" pitchFamily="34" charset="-122"/>
                  <a:sym typeface="微软雅黑" panose="020B0503020204020204" pitchFamily="34" charset="-122"/>
                </a:rPr>
                <a:t>开始设计管理体系建设</a:t>
              </a:r>
              <a:endParaRPr lang="en-US" altLang="zh-CN" b="1" baseline="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0" lvl="0" indent="0" eaLnBrk="1" fontAlgn="base" latinLnBrk="0" hangingPunct="1">
                <a:lnSpc>
                  <a:spcPct val="150000"/>
                </a:lnSpc>
                <a:spcBef>
                  <a:spcPct val="0"/>
                </a:spcBef>
                <a:spcAft>
                  <a:spcPct val="0"/>
                </a:spcAft>
                <a:buNone/>
              </a:pPr>
              <a:r>
                <a:rPr lang="zh-CN" altLang="en-US" sz="1600" dirty="0" smtClean="0">
                  <a:latin typeface="+mn-ea"/>
                </a:rPr>
                <a:t>建立与设计管理相匹配的商业模式，梳理管理</a:t>
              </a:r>
              <a:endParaRPr lang="en-US" altLang="zh-CN" sz="1600" dirty="0" smtClean="0">
                <a:latin typeface="+mn-ea"/>
              </a:endParaRPr>
            </a:p>
            <a:p>
              <a:pPr marL="0" lvl="0" indent="0" eaLnBrk="1" fontAlgn="base" latinLnBrk="0" hangingPunct="1">
                <a:lnSpc>
                  <a:spcPct val="150000"/>
                </a:lnSpc>
                <a:spcBef>
                  <a:spcPct val="0"/>
                </a:spcBef>
                <a:spcAft>
                  <a:spcPct val="0"/>
                </a:spcAft>
                <a:buNone/>
              </a:pPr>
              <a:r>
                <a:rPr lang="zh-CN" altLang="en-US" sz="1600" dirty="0" smtClean="0">
                  <a:latin typeface="+mn-ea"/>
                </a:rPr>
                <a:t>流程、工具和表单，积累设方法和基础数据</a:t>
              </a:r>
              <a:endParaRPr lang="zh-CN" altLang="en-US" sz="1600" dirty="0">
                <a:latin typeface="+mn-ea"/>
              </a:endParaRPr>
            </a:p>
          </p:txBody>
        </p:sp>
      </p:grpSp>
      <p:grpSp>
        <p:nvGrpSpPr>
          <p:cNvPr id="63" name="组合 62"/>
          <p:cNvGrpSpPr/>
          <p:nvPr/>
        </p:nvGrpSpPr>
        <p:grpSpPr>
          <a:xfrm>
            <a:off x="7135495" y="3054350"/>
            <a:ext cx="4925695" cy="1637665"/>
            <a:chOff x="0" y="-207059"/>
            <a:chExt cx="3075752" cy="1426547"/>
          </a:xfrm>
        </p:grpSpPr>
        <p:sp>
          <p:nvSpPr>
            <p:cNvPr id="64" name="矩形 21"/>
            <p:cNvSpPr/>
            <p:nvPr/>
          </p:nvSpPr>
          <p:spPr>
            <a:xfrm>
              <a:off x="0" y="0"/>
              <a:ext cx="2696289" cy="1219488"/>
            </a:xfrm>
            <a:prstGeom prst="rect">
              <a:avLst/>
            </a:prstGeom>
            <a:noFill/>
            <a:ln w="9525">
              <a:noFill/>
            </a:ln>
          </p:spPr>
          <p:txBody>
            <a:bodyPr vert="horz" wrap="square" lIns="205740" tIns="205740" rIns="205740" bIns="205740" anchor="ctr"/>
            <a:p>
              <a:pPr marL="0" lvl="0" indent="0" algn="ctr" eaLnBrk="1" fontAlgn="base" latinLnBrk="0" hangingPunct="1">
                <a:lnSpc>
                  <a:spcPct val="90000"/>
                </a:lnSpc>
                <a:spcBef>
                  <a:spcPct val="0"/>
                </a:spcBef>
                <a:spcAft>
                  <a:spcPct val="35000"/>
                </a:spcAft>
                <a:buNone/>
              </a:pPr>
              <a:endParaRPr sz="5400" baseline="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5" name="矩形 22"/>
            <p:cNvSpPr/>
            <p:nvPr/>
          </p:nvSpPr>
          <p:spPr>
            <a:xfrm>
              <a:off x="0" y="0"/>
              <a:ext cx="2696289" cy="1219488"/>
            </a:xfrm>
            <a:prstGeom prst="rect">
              <a:avLst/>
            </a:prstGeom>
            <a:gradFill rotWithShape="1">
              <a:gsLst>
                <a:gs pos="0">
                  <a:srgbClr val="FFFFFF">
                    <a:alpha val="100000"/>
                  </a:srgbClr>
                </a:gs>
                <a:gs pos="51656">
                  <a:srgbClr val="F0F0F0">
                    <a:alpha val="100000"/>
                  </a:srgbClr>
                </a:gs>
                <a:gs pos="100000">
                  <a:srgbClr val="FFFFFF">
                    <a:alpha val="100000"/>
                  </a:srgbClr>
                </a:gs>
              </a:gsLst>
              <a:lin ang="5400000" scaled="1"/>
              <a:tileRect/>
            </a:gradFill>
            <a:ln w="9525" cap="flat" cmpd="sng">
              <a:solidFill>
                <a:srgbClr val="DDDDDD"/>
              </a:solidFill>
              <a:prstDash val="solid"/>
              <a:miter/>
              <a:headEnd type="none" w="med" len="med"/>
              <a:tailEnd type="none" w="med" len="med"/>
            </a:ln>
          </p:spPr>
          <p:txBody>
            <a:bodyPr/>
            <a:p>
              <a:endParaRPr lang="zh-CN" altLang="en-US"/>
            </a:p>
          </p:txBody>
        </p:sp>
        <p:sp>
          <p:nvSpPr>
            <p:cNvPr id="66" name="矩形 23"/>
            <p:cNvSpPr/>
            <p:nvPr/>
          </p:nvSpPr>
          <p:spPr>
            <a:xfrm>
              <a:off x="22205" y="-207059"/>
              <a:ext cx="3053547" cy="1396124"/>
            </a:xfrm>
            <a:prstGeom prst="rect">
              <a:avLst/>
            </a:prstGeom>
            <a:gradFill rotWithShape="1">
              <a:gsLst>
                <a:gs pos="0">
                  <a:srgbClr val="F8F8F8">
                    <a:alpha val="100000"/>
                  </a:srgbClr>
                </a:gs>
                <a:gs pos="7999">
                  <a:srgbClr val="F8F8F8">
                    <a:alpha val="100000"/>
                  </a:srgbClr>
                </a:gs>
                <a:gs pos="50000">
                  <a:srgbClr val="ECECEC">
                    <a:alpha val="100000"/>
                  </a:srgbClr>
                </a:gs>
                <a:gs pos="51656">
                  <a:srgbClr val="E8E8E8">
                    <a:alpha val="100000"/>
                  </a:srgbClr>
                </a:gs>
                <a:gs pos="98000">
                  <a:srgbClr val="F9F9F9">
                    <a:alpha val="100000"/>
                  </a:srgbClr>
                </a:gs>
                <a:gs pos="100000">
                  <a:srgbClr val="FFFFFF">
                    <a:alpha val="100000"/>
                  </a:srgbClr>
                </a:gs>
              </a:gsLst>
              <a:lin ang="5400000" scaled="1"/>
              <a:tileRect/>
            </a:gradFill>
            <a:ln w="9525">
              <a:noFill/>
            </a:ln>
          </p:spPr>
          <p:txBody>
            <a:bodyPr wrap="none" anchor="ctr"/>
            <a:p>
              <a:pPr marL="0" lvl="0" indent="0" eaLnBrk="1" fontAlgn="base" latinLnBrk="0" hangingPunct="1">
                <a:lnSpc>
                  <a:spcPct val="150000"/>
                </a:lnSpc>
                <a:spcBef>
                  <a:spcPct val="0"/>
                </a:spcBef>
                <a:spcAft>
                  <a:spcPct val="0"/>
                </a:spcAft>
                <a:buNone/>
              </a:pPr>
              <a:r>
                <a:rPr lang="zh-CN" altLang="en-US" b="1" baseline="0" dirty="0" smtClean="0">
                  <a:latin typeface="微软雅黑" panose="020B0503020204020204" pitchFamily="34" charset="-122"/>
                  <a:ea typeface="微软雅黑" panose="020B0503020204020204" pitchFamily="34" charset="-122"/>
                  <a:sym typeface="微软雅黑" panose="020B0503020204020204" pitchFamily="34" charset="-122"/>
                </a:rPr>
                <a:t>进行内外部设计资源整合</a:t>
              </a:r>
              <a:endParaRPr lang="en-US" altLang="zh-CN" b="1" baseline="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0" lvl="0" indent="0" eaLnBrk="1" fontAlgn="base" latinLnBrk="0" hangingPunct="1">
                <a:lnSpc>
                  <a:spcPct val="150000"/>
                </a:lnSpc>
                <a:spcBef>
                  <a:spcPct val="0"/>
                </a:spcBef>
                <a:spcAft>
                  <a:spcPct val="0"/>
                </a:spcAft>
                <a:buNone/>
              </a:pPr>
              <a:r>
                <a:rPr lang="zh-CN" altLang="en-US" sz="1600" baseline="0" dirty="0" smtClean="0">
                  <a:latin typeface="微软雅黑" panose="020B0503020204020204" pitchFamily="34" charset="-122"/>
                  <a:ea typeface="微软雅黑" panose="020B0503020204020204" pitchFamily="34" charset="-122"/>
                  <a:sym typeface="微软雅黑" panose="020B0503020204020204" pitchFamily="34" charset="-122"/>
                </a:rPr>
                <a:t>公司内部，总包部牵头形成设计资源合力</a:t>
              </a:r>
              <a:endParaRPr lang="en-US" altLang="zh-CN" sz="1600" baseline="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0" lvl="0" indent="0" eaLnBrk="1" fontAlgn="base" latinLnBrk="0" hangingPunct="1">
                <a:lnSpc>
                  <a:spcPct val="150000"/>
                </a:lnSpc>
                <a:spcBef>
                  <a:spcPct val="0"/>
                </a:spcBef>
                <a:spcAft>
                  <a:spcPct val="0"/>
                </a:spcAft>
                <a:buNone/>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公司外部，按层次、分区域建立设计资源圈，作为总</a:t>
              </a:r>
              <a:endPar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0" lvl="0" indent="0" eaLnBrk="1" fontAlgn="base" latinLnBrk="0" hangingPunct="1">
                <a:lnSpc>
                  <a:spcPct val="150000"/>
                </a:lnSpc>
                <a:spcBef>
                  <a:spcPct val="0"/>
                </a:spcBef>
                <a:spcAft>
                  <a:spcPct val="0"/>
                </a:spcAft>
                <a:buNone/>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承包业务实施过程中的实体设计和专家问团队</a:t>
              </a:r>
              <a:endParaRPr lang="en-US" altLang="zh-CN" sz="1600" baseline="0" dirty="0" smtClean="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3" name="组合 32"/>
          <p:cNvGrpSpPr/>
          <p:nvPr/>
        </p:nvGrpSpPr>
        <p:grpSpPr>
          <a:xfrm>
            <a:off x="5403593" y="3593147"/>
            <a:ext cx="811672" cy="555647"/>
            <a:chOff x="3313392" y="2828542"/>
            <a:chExt cx="1082229" cy="950259"/>
          </a:xfrm>
        </p:grpSpPr>
        <p:sp>
          <p:nvSpPr>
            <p:cNvPr id="34" name="燕尾形 33"/>
            <p:cNvSpPr/>
            <p:nvPr/>
          </p:nvSpPr>
          <p:spPr>
            <a:xfrm>
              <a:off x="3313392" y="2828542"/>
              <a:ext cx="541115" cy="950259"/>
            </a:xfrm>
            <a:prstGeom prst="chevron">
              <a:avLst>
                <a:gd name="adj" fmla="val 65715"/>
              </a:avLst>
            </a:prstGeom>
            <a:solidFill>
              <a:srgbClr val="F6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燕尾形 34"/>
            <p:cNvSpPr/>
            <p:nvPr/>
          </p:nvSpPr>
          <p:spPr>
            <a:xfrm>
              <a:off x="3583949" y="2828542"/>
              <a:ext cx="541115" cy="950259"/>
            </a:xfrm>
            <a:prstGeom prst="chevron">
              <a:avLst>
                <a:gd name="adj" fmla="val 65715"/>
              </a:avLst>
            </a:prstGeom>
            <a:solidFill>
              <a:srgbClr val="ED6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7" name="燕尾形 36"/>
            <p:cNvSpPr/>
            <p:nvPr/>
          </p:nvSpPr>
          <p:spPr>
            <a:xfrm>
              <a:off x="3854506" y="2828542"/>
              <a:ext cx="541115" cy="950259"/>
            </a:xfrm>
            <a:prstGeom prst="chevron">
              <a:avLst>
                <a:gd name="adj" fmla="val 65715"/>
              </a:avLst>
            </a:prstGeom>
            <a:solidFill>
              <a:srgbClr val="E24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nvGrpSpPr>
          <p:cNvPr id="38" name="组合 37"/>
          <p:cNvGrpSpPr/>
          <p:nvPr/>
        </p:nvGrpSpPr>
        <p:grpSpPr>
          <a:xfrm>
            <a:off x="2557868" y="4114405"/>
            <a:ext cx="359990" cy="359990"/>
            <a:chOff x="2387600" y="2311381"/>
            <a:chExt cx="1219603" cy="1219603"/>
          </a:xfrm>
        </p:grpSpPr>
        <p:sp>
          <p:nvSpPr>
            <p:cNvPr id="39" name="泪滴形 38"/>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1" name="TextBox 40"/>
          <p:cNvSpPr txBox="1"/>
          <p:nvPr/>
        </p:nvSpPr>
        <p:spPr>
          <a:xfrm>
            <a:off x="3074024" y="2545652"/>
            <a:ext cx="2600703" cy="1337945"/>
          </a:xfrm>
          <a:prstGeom prst="rect">
            <a:avLst/>
          </a:prstGeom>
          <a:noFill/>
        </p:spPr>
        <p:txBody>
          <a:bodyPr wrap="square" rtlCol="0">
            <a:spAutoFit/>
          </a:bodyPr>
          <a:p>
            <a:pPr>
              <a:lnSpc>
                <a:spcPct val="150000"/>
              </a:lnSpc>
            </a:pPr>
            <a:r>
              <a:rPr lang="zh-CN" altLang="en-US" b="1" dirty="0"/>
              <a:t>纵向</a:t>
            </a:r>
            <a:r>
              <a:rPr lang="zh-CN" altLang="en-US" b="1" dirty="0" smtClean="0"/>
              <a:t>：</a:t>
            </a:r>
            <a:r>
              <a:rPr lang="zh-CN" altLang="zh-CN" dirty="0"/>
              <a:t>将传统建筑施工管理分离的各个板块有机结合在</a:t>
            </a:r>
            <a:r>
              <a:rPr lang="zh-CN" altLang="zh-CN" dirty="0" smtClean="0"/>
              <a:t>一起</a:t>
            </a:r>
            <a:r>
              <a:rPr lang="zh-CN" altLang="en-US" dirty="0" smtClean="0"/>
              <a:t>。</a:t>
            </a:r>
            <a:endParaRPr lang="zh-CN" altLang="en-US" b="1" dirty="0"/>
          </a:p>
        </p:txBody>
      </p:sp>
      <p:grpSp>
        <p:nvGrpSpPr>
          <p:cNvPr id="67" name="组合 66"/>
          <p:cNvGrpSpPr/>
          <p:nvPr/>
        </p:nvGrpSpPr>
        <p:grpSpPr>
          <a:xfrm>
            <a:off x="2585326" y="2620455"/>
            <a:ext cx="359990" cy="359990"/>
            <a:chOff x="2387600" y="2311381"/>
            <a:chExt cx="1219603" cy="1219603"/>
          </a:xfrm>
        </p:grpSpPr>
        <p:sp>
          <p:nvSpPr>
            <p:cNvPr id="68" name="泪滴形 67"/>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2565783" y="2489564"/>
              <a:ext cx="863236" cy="863236"/>
            </a:xfrm>
            <a:prstGeom prst="ellipse">
              <a:avLst/>
            </a:prstGeom>
            <a:solidFill>
              <a:srgbClr val="E87071"/>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E87071"/>
                </a:solidFill>
              </a:endParaRPr>
            </a:p>
          </p:txBody>
        </p:sp>
      </p:grpSp>
      <p:sp>
        <p:nvSpPr>
          <p:cNvPr id="70" name="TextBox 69"/>
          <p:cNvSpPr txBox="1"/>
          <p:nvPr/>
        </p:nvSpPr>
        <p:spPr>
          <a:xfrm>
            <a:off x="3074023" y="4167079"/>
            <a:ext cx="2447031" cy="922020"/>
          </a:xfrm>
          <a:prstGeom prst="rect">
            <a:avLst/>
          </a:prstGeom>
          <a:noFill/>
        </p:spPr>
        <p:txBody>
          <a:bodyPr wrap="square" rtlCol="0">
            <a:spAutoFit/>
          </a:bodyPr>
          <a:p>
            <a:pPr>
              <a:lnSpc>
                <a:spcPct val="150000"/>
              </a:lnSpc>
            </a:pPr>
            <a:r>
              <a:rPr lang="zh-CN" altLang="en-US" b="1" dirty="0" smtClean="0"/>
              <a:t>横向：</a:t>
            </a:r>
            <a:r>
              <a:rPr lang="zh-CN" altLang="zh-CN" dirty="0"/>
              <a:t>将各个专业系统统筹协同在一起。</a:t>
            </a:r>
            <a:endParaRPr lang="zh-CN" altLang="en-US" b="1" dirty="0"/>
          </a:p>
        </p:txBody>
      </p:sp>
      <p:sp>
        <p:nvSpPr>
          <p:cNvPr id="71" name="TextBox 70"/>
          <p:cNvSpPr txBox="1"/>
          <p:nvPr/>
        </p:nvSpPr>
        <p:spPr>
          <a:xfrm>
            <a:off x="477508" y="2403210"/>
            <a:ext cx="2005761" cy="2861310"/>
          </a:xfrm>
          <a:prstGeom prst="rect">
            <a:avLst/>
          </a:prstGeom>
          <a:noFill/>
        </p:spPr>
        <p:txBody>
          <a:bodyPr wrap="square" rtlCol="0">
            <a:spAutoFit/>
          </a:bodyPr>
          <a:p>
            <a:r>
              <a:rPr lang="zh-CN" altLang="en-US" sz="2000" b="1" dirty="0" smtClean="0">
                <a:solidFill>
                  <a:srgbClr val="002060"/>
                </a:solidFill>
                <a:effectLst>
                  <a:outerShdw blurRad="38100" dist="38100" dir="2700000" algn="tl">
                    <a:srgbClr val="000000">
                      <a:alpha val="43137"/>
                    </a:srgbClr>
                  </a:outerShdw>
                </a:effectLst>
              </a:rPr>
              <a:t>设计管理作为总承包管理的主链条，是总承包项目价值创造的集中阶段，设计管理的成败直接关系总承包项目的成败。主要承担两项重要职能：</a:t>
            </a:r>
            <a:endParaRPr lang="zh-CN" altLang="en-US" sz="2000" b="1" dirty="0" smtClean="0">
              <a:solidFill>
                <a:srgbClr val="002060"/>
              </a:solidFill>
              <a:effectLst>
                <a:outerShdw blurRad="38100" dist="38100" dir="2700000" algn="tl">
                  <a:srgbClr val="000000">
                    <a:alpha val="43137"/>
                  </a:srgbClr>
                </a:outerShdw>
              </a:effectLst>
            </a:endParaRPr>
          </a:p>
        </p:txBody>
      </p:sp>
      <p:sp>
        <p:nvSpPr>
          <p:cNvPr id="72" name="椭圆 16"/>
          <p:cNvSpPr/>
          <p:nvPr/>
        </p:nvSpPr>
        <p:spPr>
          <a:xfrm>
            <a:off x="6249210" y="1744289"/>
            <a:ext cx="888953" cy="833234"/>
          </a:xfrm>
          <a:prstGeom prst="ellipse">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headEnd type="none" w="med" len="med"/>
            <a:tailEnd type="none" w="med" len="med"/>
          </a:ln>
        </p:spPr>
        <p:txBody>
          <a:bodyPr anchor="ctr"/>
          <a:p>
            <a:pPr marL="0" lvl="0" indent="0" algn="ctr" eaLnBrk="1" fontAlgn="base" latinLnBrk="0" hangingPunct="1">
              <a:lnSpc>
                <a:spcPct val="120000"/>
              </a:lnSpc>
              <a:spcBef>
                <a:spcPct val="0"/>
              </a:spcBef>
              <a:spcAft>
                <a:spcPct val="0"/>
              </a:spcAft>
              <a:buNone/>
            </a:pPr>
            <a:r>
              <a:rPr lang="en-US" altLang="x-none" sz="2400" baseline="0" dirty="0">
                <a:solidFill>
                  <a:srgbClr val="4D4D4D"/>
                </a:solidFill>
                <a:latin typeface="Impact" panose="020B0806030902050204" pitchFamily="2" charset="0"/>
                <a:ea typeface="微软雅黑" panose="020B0503020204020204" pitchFamily="34" charset="-122"/>
                <a:sym typeface="Arial" panose="020B0604020202020204" pitchFamily="34" charset="0"/>
              </a:rPr>
              <a:t>1</a:t>
            </a:r>
            <a:endParaRPr lang="zh-CN" altLang="en-US" dirty="0">
              <a:ea typeface="宋体" panose="02010600030101010101" pitchFamily="2" charset="-122"/>
            </a:endParaRPr>
          </a:p>
        </p:txBody>
      </p:sp>
      <p:sp>
        <p:nvSpPr>
          <p:cNvPr id="73" name="椭圆 16"/>
          <p:cNvSpPr/>
          <p:nvPr/>
        </p:nvSpPr>
        <p:spPr>
          <a:xfrm>
            <a:off x="6249210" y="3454354"/>
            <a:ext cx="888953" cy="833234"/>
          </a:xfrm>
          <a:prstGeom prst="ellipse">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headEnd type="none" w="med" len="med"/>
            <a:tailEnd type="none" w="med" len="med"/>
          </a:ln>
        </p:spPr>
        <p:txBody>
          <a:bodyPr anchor="ctr"/>
          <a:p>
            <a:pPr marL="0" lvl="0" indent="0" algn="ctr" eaLnBrk="1" fontAlgn="base" latinLnBrk="0" hangingPunct="1">
              <a:lnSpc>
                <a:spcPct val="120000"/>
              </a:lnSpc>
              <a:spcBef>
                <a:spcPct val="0"/>
              </a:spcBef>
              <a:spcAft>
                <a:spcPct val="0"/>
              </a:spcAft>
              <a:buNone/>
            </a:pPr>
            <a:r>
              <a:rPr lang="en-US" altLang="x-none" sz="2400" baseline="0" dirty="0" smtClean="0">
                <a:solidFill>
                  <a:srgbClr val="4D4D4D"/>
                </a:solidFill>
                <a:latin typeface="Impact" panose="020B0806030902050204" pitchFamily="2" charset="0"/>
                <a:ea typeface="微软雅黑" panose="020B0503020204020204" pitchFamily="34" charset="-122"/>
                <a:sym typeface="Arial" panose="020B0604020202020204" pitchFamily="34" charset="0"/>
              </a:rPr>
              <a:t>2</a:t>
            </a:r>
            <a:endParaRPr lang="zh-CN" altLang="en-US" dirty="0">
              <a:ea typeface="宋体" panose="02010600030101010101" pitchFamily="2" charset="-122"/>
            </a:endParaRPr>
          </a:p>
        </p:txBody>
      </p:sp>
      <p:sp>
        <p:nvSpPr>
          <p:cNvPr id="74" name="椭圆 16"/>
          <p:cNvSpPr/>
          <p:nvPr/>
        </p:nvSpPr>
        <p:spPr>
          <a:xfrm>
            <a:off x="6249210" y="4889208"/>
            <a:ext cx="888953" cy="833234"/>
          </a:xfrm>
          <a:prstGeom prst="ellipse">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headEnd type="none" w="med" len="med"/>
            <a:tailEnd type="none" w="med" len="med"/>
          </a:ln>
        </p:spPr>
        <p:txBody>
          <a:bodyPr anchor="ctr"/>
          <a:p>
            <a:pPr marL="0" lvl="0" indent="0" algn="ctr" eaLnBrk="1" fontAlgn="base" latinLnBrk="0" hangingPunct="1">
              <a:lnSpc>
                <a:spcPct val="120000"/>
              </a:lnSpc>
              <a:spcBef>
                <a:spcPct val="0"/>
              </a:spcBef>
              <a:spcAft>
                <a:spcPct val="0"/>
              </a:spcAft>
              <a:buNone/>
            </a:pPr>
            <a:r>
              <a:rPr lang="en-US" altLang="x-none" sz="2400" baseline="0" dirty="0" smtClean="0">
                <a:solidFill>
                  <a:srgbClr val="4D4D4D"/>
                </a:solidFill>
                <a:latin typeface="Impact" panose="020B0806030902050204" pitchFamily="2" charset="0"/>
                <a:ea typeface="微软雅黑" panose="020B0503020204020204" pitchFamily="34" charset="-122"/>
                <a:sym typeface="Arial" panose="020B0604020202020204" pitchFamily="34" charset="0"/>
              </a:rPr>
              <a:t>3</a:t>
            </a:r>
            <a:endParaRPr lang="zh-CN" altLang="en-US" dirty="0">
              <a:ea typeface="宋体" panose="02010600030101010101" pitchFamily="2" charset="-122"/>
            </a:endParaRPr>
          </a:p>
        </p:txBody>
      </p:sp>
      <p:sp>
        <p:nvSpPr>
          <p:cNvPr id="3" name="矩形 11"/>
          <p:cNvSpPr/>
          <p:nvPr/>
        </p:nvSpPr>
        <p:spPr>
          <a:xfrm>
            <a:off x="886460" y="1311275"/>
            <a:ext cx="4287520" cy="398780"/>
          </a:xfrm>
          <a:prstGeom prst="rect">
            <a:avLst/>
          </a:prstGeom>
          <a:noFill/>
          <a:ln w="9525">
            <a:noFill/>
          </a:ln>
        </p:spPr>
        <p:txBody>
          <a:bodyPr wrap="square" anchor="t">
            <a:spAutoFit/>
          </a:bodyPr>
          <a:p>
            <a:pPr lvl="0" indent="0" algn="ctr" eaLnBrk="0" hangingPunct="0"/>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chemeClr val="tx1"/>
                </a:solidFill>
                <a:latin typeface="Arial" panose="020B0604020202020204" pitchFamily="34" charset="0"/>
                <a:ea typeface="黑体" panose="02010609060101010101" pitchFamily="49" charset="-122"/>
                <a:sym typeface="Calibri" panose="020F0502020204030204" charset="0"/>
              </a:rPr>
              <a:t>1</a:t>
            </a:r>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a:t>
            </a:r>
            <a:r>
              <a:rPr lang="zh-CN" altLang="en-US" sz="2000" b="1" noProof="0" dirty="0" smtClean="0">
                <a:ln>
                  <a:noFill/>
                </a:ln>
                <a:solidFill>
                  <a:schemeClr val="tx1"/>
                </a:solidFill>
                <a:effectLst/>
                <a:uLnTx/>
                <a:uFillTx/>
                <a:latin typeface="Arial" panose="020B0604020202020204"/>
                <a:ea typeface="微软雅黑" panose="020B0503020204020204" pitchFamily="34" charset="-122"/>
                <a:sym typeface="+mn-ea"/>
              </a:rPr>
              <a:t>集中建设设计管理能力</a:t>
            </a:r>
            <a:endParaRPr kumimoji="0" lang="zh-CN" altLang="en-US" sz="2000" b="1" i="0" u="none" strike="noStrike" kern="1200" cap="none" spc="0" normalizeH="0" baseline="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spTree>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5122" name="Picture 2" descr="C:\Users\asus\Documents\Tencent Files\115061267\Image\C2C\`]_~VKNTXLS3Z{]AKN4V9{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91" y="1550586"/>
            <a:ext cx="3500851" cy="4290417"/>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667834" y="5984831"/>
            <a:ext cx="2749449" cy="338554"/>
          </a:xfrm>
          <a:prstGeom prst="rect">
            <a:avLst/>
          </a:prstGeom>
          <a:noFill/>
        </p:spPr>
        <p:txBody>
          <a:bodyPr wrap="square" rtlCol="0">
            <a:spAutoFit/>
          </a:bodyPr>
          <a:p>
            <a:r>
              <a:rPr lang="zh-CN" altLang="en-US" sz="1600" dirty="0" smtClean="0"/>
              <a:t>设计策划流程图</a:t>
            </a:r>
            <a:endParaRPr lang="zh-CN" altLang="en-US" sz="1600" dirty="0"/>
          </a:p>
        </p:txBody>
      </p:sp>
      <p:pic>
        <p:nvPicPr>
          <p:cNvPr id="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969" y="2120197"/>
            <a:ext cx="2317019" cy="3566610"/>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9875" y="2116701"/>
            <a:ext cx="2349575" cy="3566610"/>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7350" y="2116701"/>
            <a:ext cx="2476500" cy="3566610"/>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3" name="矩形 11"/>
          <p:cNvSpPr/>
          <p:nvPr/>
        </p:nvSpPr>
        <p:spPr>
          <a:xfrm>
            <a:off x="886460" y="1311275"/>
            <a:ext cx="4287520" cy="398780"/>
          </a:xfrm>
          <a:prstGeom prst="rect">
            <a:avLst/>
          </a:prstGeom>
          <a:noFill/>
          <a:ln w="9525">
            <a:noFill/>
          </a:ln>
        </p:spPr>
        <p:txBody>
          <a:bodyPr wrap="square" anchor="t">
            <a:spAutoFit/>
          </a:bodyPr>
          <a:p>
            <a:pPr lvl="0" indent="0" algn="ctr" eaLnBrk="0" hangingPunct="0"/>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chemeClr val="tx1"/>
                </a:solidFill>
                <a:latin typeface="Arial" panose="020B0604020202020204" pitchFamily="34" charset="0"/>
                <a:ea typeface="黑体" panose="02010609060101010101" pitchFamily="49" charset="-122"/>
                <a:sym typeface="Calibri" panose="020F0502020204030204" charset="0"/>
              </a:rPr>
              <a:t>2</a:t>
            </a:r>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）系统</a:t>
            </a:r>
            <a:r>
              <a:rPr lang="zh-CN" altLang="en-US" sz="2000" b="1" noProof="0" dirty="0" smtClean="0">
                <a:ln>
                  <a:noFill/>
                </a:ln>
                <a:solidFill>
                  <a:schemeClr val="tx1"/>
                </a:solidFill>
                <a:effectLst/>
                <a:uLnTx/>
                <a:uFillTx/>
                <a:latin typeface="Arial" panose="020B0604020202020204"/>
                <a:ea typeface="微软雅黑" panose="020B0503020204020204" pitchFamily="34" charset="-122"/>
                <a:sym typeface="+mn-ea"/>
              </a:rPr>
              <a:t>建设招采管理能力</a:t>
            </a:r>
            <a:endParaRPr kumimoji="0" lang="zh-CN" altLang="en-US" sz="2000" b="1" i="0" u="none" strike="noStrike" kern="1200" cap="none" spc="0" normalizeH="0" baseline="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grpSp>
        <p:nvGrpSpPr>
          <p:cNvPr id="7" name="组合 6"/>
          <p:cNvGrpSpPr/>
          <p:nvPr/>
        </p:nvGrpSpPr>
        <p:grpSpPr>
          <a:xfrm>
            <a:off x="929640" y="2057031"/>
            <a:ext cx="10332720" cy="3671223"/>
            <a:chOff x="451619" y="2171368"/>
            <a:chExt cx="10802331" cy="3899724"/>
          </a:xfrm>
        </p:grpSpPr>
        <p:sp>
          <p:nvSpPr>
            <p:cNvPr id="10" name="文本框 111"/>
            <p:cNvSpPr txBox="1"/>
            <p:nvPr/>
          </p:nvSpPr>
          <p:spPr>
            <a:xfrm>
              <a:off x="8187558" y="2171368"/>
              <a:ext cx="3066392" cy="1373118"/>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p>
              <a:pPr lvl="0">
                <a:lnSpc>
                  <a:spcPct val="150000"/>
                </a:lnSpc>
                <a:defRPr/>
              </a:pPr>
              <a:r>
                <a:rPr lang="zh-CN" altLang="zh-CN" b="1" dirty="0"/>
                <a:t>建立以</a:t>
              </a:r>
              <a:r>
                <a:rPr lang="zh-CN" altLang="zh-CN" b="1" dirty="0" smtClean="0"/>
                <a:t>“三权</a:t>
              </a:r>
              <a:r>
                <a:rPr lang="zh-CN" altLang="en-US" b="1" dirty="0" smtClean="0"/>
                <a:t>制衡</a:t>
              </a:r>
              <a:r>
                <a:rPr lang="en-US" altLang="zh-CN" b="1" dirty="0" smtClean="0"/>
                <a:t>”</a:t>
              </a:r>
              <a:r>
                <a:rPr lang="zh-CN" altLang="zh-CN" b="1" dirty="0"/>
                <a:t>为原则的招采实施</a:t>
              </a:r>
              <a:r>
                <a:rPr lang="zh-CN" altLang="zh-CN" b="1" dirty="0" smtClean="0"/>
                <a:t>体系</a:t>
              </a:r>
              <a:endParaRPr lang="en-US" altLang="zh-CN" b="1" dirty="0" smtClean="0"/>
            </a:p>
            <a:p>
              <a:pPr lvl="0">
                <a:lnSpc>
                  <a:spcPct val="150000"/>
                </a:lnSpc>
                <a:defRPr/>
              </a:pPr>
              <a:r>
                <a:rPr lang="zh-CN" altLang="zh-CN" sz="1600" dirty="0" smtClean="0"/>
                <a:t>《公司分供方管理细则》</a:t>
              </a:r>
              <a:endParaRPr kumimoji="0" lang="zh-CN" altLang="en-US" sz="16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sym typeface="+mn-ea"/>
              </a:endParaRPr>
            </a:p>
          </p:txBody>
        </p:sp>
        <p:sp>
          <p:nvSpPr>
            <p:cNvPr id="11" name="文本框 113"/>
            <p:cNvSpPr txBox="1"/>
            <p:nvPr/>
          </p:nvSpPr>
          <p:spPr>
            <a:xfrm>
              <a:off x="451619" y="4482199"/>
              <a:ext cx="3711572" cy="1373118"/>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p>
              <a:pPr lvl="0">
                <a:lnSpc>
                  <a:spcPct val="150000"/>
                </a:lnSpc>
                <a:defRPr/>
              </a:pPr>
              <a:r>
                <a:rPr lang="zh-CN" altLang="en-US" b="1" dirty="0" smtClean="0"/>
                <a:t>按</a:t>
              </a:r>
              <a:r>
                <a:rPr lang="en-US" altLang="zh-CN" b="1" dirty="0" smtClean="0"/>
                <a:t>PIMS</a:t>
              </a:r>
              <a:r>
                <a:rPr lang="zh-CN" altLang="en-US" b="1" dirty="0" smtClean="0"/>
                <a:t>集成化要求，</a:t>
              </a:r>
              <a:r>
                <a:rPr lang="zh-CN" altLang="zh-CN" b="1" dirty="0" smtClean="0"/>
                <a:t>建立</a:t>
              </a:r>
              <a:r>
                <a:rPr lang="zh-CN" altLang="zh-CN" b="1" dirty="0"/>
                <a:t>以专业协同为机制的招采计划</a:t>
              </a:r>
              <a:r>
                <a:rPr lang="zh-CN" altLang="zh-CN" b="1" dirty="0" smtClean="0"/>
                <a:t>体系</a:t>
              </a:r>
              <a:endParaRPr lang="en-US" altLang="zh-CN" b="1" dirty="0" smtClean="0"/>
            </a:p>
            <a:p>
              <a:pPr lvl="0">
                <a:lnSpc>
                  <a:spcPct val="150000"/>
                </a:lnSpc>
                <a:defRPr/>
              </a:pPr>
              <a:r>
                <a:rPr lang="zh-CN" altLang="zh-CN" sz="1600" dirty="0" smtClean="0"/>
                <a:t>《关于推进招采计划编制工作的通知》</a:t>
              </a:r>
              <a:endParaRPr kumimoji="0" lang="zh-CN" altLang="en-US" sz="16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sym typeface="+mn-ea"/>
              </a:endParaRPr>
            </a:p>
          </p:txBody>
        </p:sp>
        <p:sp>
          <p:nvSpPr>
            <p:cNvPr id="48" name="文本框 112"/>
            <p:cNvSpPr txBox="1"/>
            <p:nvPr/>
          </p:nvSpPr>
          <p:spPr>
            <a:xfrm>
              <a:off x="870772" y="2202726"/>
              <a:ext cx="3328101" cy="176543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p>
              <a:pPr lvl="0">
                <a:lnSpc>
                  <a:spcPct val="150000"/>
                </a:lnSpc>
                <a:defRPr/>
              </a:pPr>
              <a:r>
                <a:rPr lang="zh-CN" altLang="zh-CN" b="1" dirty="0"/>
                <a:t>建立以合约规划为核心的招采合约</a:t>
              </a:r>
              <a:r>
                <a:rPr lang="zh-CN" altLang="zh-CN" b="1" dirty="0" smtClean="0"/>
                <a:t>体系</a:t>
              </a:r>
              <a:endParaRPr lang="en-US" altLang="zh-CN" b="1" dirty="0" smtClean="0"/>
            </a:p>
            <a:p>
              <a:pPr lvl="0">
                <a:lnSpc>
                  <a:spcPct val="150000"/>
                </a:lnSpc>
                <a:defRPr/>
              </a:pPr>
              <a:r>
                <a:rPr kumimoji="0" lang="zh-CN" altLang="en-US" sz="1600" b="0" i="0" u="none" strike="noStrike" kern="1200" cap="none" spc="0" normalizeH="0" baseline="0" noProof="0" dirty="0" smtClean="0">
                  <a:ln>
                    <a:noFill/>
                  </a:ln>
                  <a:solidFill>
                    <a:schemeClr val="tx1"/>
                  </a:solidFill>
                  <a:effectLst/>
                  <a:uLnTx/>
                  <a:uFillTx/>
                  <a:latin typeface="+mn-ea"/>
                  <a:sym typeface="+mn-ea"/>
                </a:rPr>
                <a:t>“一图四表”</a:t>
              </a:r>
              <a:endParaRPr kumimoji="0" lang="en-US" altLang="zh-CN" sz="1600" b="0" i="0" u="none" strike="noStrike" kern="1200" cap="none" spc="0" normalizeH="0" baseline="0" noProof="0" dirty="0" smtClean="0">
                <a:ln>
                  <a:noFill/>
                </a:ln>
                <a:solidFill>
                  <a:schemeClr val="tx1"/>
                </a:solidFill>
                <a:effectLst/>
                <a:uLnTx/>
                <a:uFillTx/>
                <a:latin typeface="+mn-ea"/>
                <a:sym typeface="+mn-ea"/>
              </a:endParaRPr>
            </a:p>
            <a:p>
              <a:pPr lvl="0">
                <a:lnSpc>
                  <a:spcPct val="150000"/>
                </a:lnSpc>
                <a:defRPr/>
              </a:pPr>
              <a:r>
                <a:rPr lang="zh-CN" altLang="zh-CN" sz="1600" dirty="0">
                  <a:solidFill>
                    <a:schemeClr val="tx1"/>
                  </a:solidFill>
                  <a:latin typeface="+mn-ea"/>
                </a:rPr>
                <a:t>《合约规划实施指引（试行）》</a:t>
              </a:r>
              <a:endParaRPr kumimoji="0" lang="en-US" altLang="zh-CN" sz="1600" b="0" i="0" u="none" strike="noStrike" kern="1200" cap="none" spc="0" normalizeH="0" baseline="0" noProof="0" dirty="0" smtClean="0">
                <a:ln>
                  <a:noFill/>
                </a:ln>
                <a:solidFill>
                  <a:schemeClr val="tx1"/>
                </a:solidFill>
                <a:effectLst/>
                <a:uLnTx/>
                <a:uFillTx/>
                <a:latin typeface="+mn-ea"/>
                <a:sym typeface="+mn-ea"/>
              </a:endParaRPr>
            </a:p>
          </p:txBody>
        </p:sp>
        <p:sp>
          <p:nvSpPr>
            <p:cNvPr id="4" name="文本框 115"/>
            <p:cNvSpPr txBox="1"/>
            <p:nvPr/>
          </p:nvSpPr>
          <p:spPr>
            <a:xfrm>
              <a:off x="8174740" y="4482199"/>
              <a:ext cx="3066392" cy="1588893"/>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p>
              <a:pPr lvl="0">
                <a:lnSpc>
                  <a:spcPct val="120000"/>
                </a:lnSpc>
                <a:defRPr/>
              </a:pPr>
              <a:r>
                <a:rPr lang="zh-CN" altLang="zh-CN" b="1" dirty="0"/>
                <a:t>建立以合约单元为维度</a:t>
              </a:r>
              <a:r>
                <a:rPr lang="zh-CN" altLang="zh-CN" b="1" dirty="0" smtClean="0"/>
                <a:t>的招</a:t>
              </a:r>
              <a:r>
                <a:rPr lang="zh-CN" altLang="zh-CN" b="1" dirty="0"/>
                <a:t>采知识</a:t>
              </a:r>
              <a:r>
                <a:rPr lang="zh-CN" altLang="zh-CN" b="1" dirty="0" smtClean="0"/>
                <a:t>体系</a:t>
              </a:r>
              <a:endParaRPr lang="en-US" altLang="zh-CN" b="1" dirty="0" smtClean="0"/>
            </a:p>
            <a:p>
              <a:pPr lvl="0">
                <a:lnSpc>
                  <a:spcPct val="150000"/>
                </a:lnSpc>
                <a:defRPr/>
              </a:pPr>
              <a:r>
                <a:rPr lang="zh-CN" altLang="zh-CN" sz="1600" dirty="0" smtClean="0"/>
                <a:t>房建</a:t>
              </a:r>
              <a:r>
                <a:rPr lang="zh-CN" altLang="zh-CN" sz="1600" dirty="0"/>
                <a:t>项目相关的</a:t>
              </a:r>
              <a:r>
                <a:rPr lang="en-US" altLang="zh-CN" sz="1600" dirty="0"/>
                <a:t>75</a:t>
              </a:r>
              <a:r>
                <a:rPr lang="zh-CN" altLang="zh-CN" sz="1600" dirty="0"/>
                <a:t>份标准化清单及合同参考文本</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pic>
          <p:nvPicPr>
            <p:cNvPr id="55" name="Picture 9"/>
            <p:cNvPicPr>
              <a:picLocks noChangeAspect="1"/>
            </p:cNvPicPr>
            <p:nvPr/>
          </p:nvPicPr>
          <p:blipFill>
            <a:blip r:embed="rId2"/>
            <a:stretch>
              <a:fillRect/>
            </a:stretch>
          </p:blipFill>
          <p:spPr>
            <a:xfrm>
              <a:off x="3538347" y="5360991"/>
              <a:ext cx="5048407" cy="628650"/>
            </a:xfrm>
            <a:prstGeom prst="rect">
              <a:avLst/>
            </a:prstGeom>
            <a:noFill/>
            <a:ln w="9525">
              <a:noFill/>
            </a:ln>
          </p:spPr>
        </p:pic>
        <p:grpSp>
          <p:nvGrpSpPr>
            <p:cNvPr id="6" name="组合 5"/>
            <p:cNvGrpSpPr/>
            <p:nvPr/>
          </p:nvGrpSpPr>
          <p:grpSpPr>
            <a:xfrm>
              <a:off x="4209218" y="2460879"/>
              <a:ext cx="3967823" cy="3054650"/>
              <a:chOff x="3902911" y="2392627"/>
              <a:chExt cx="4483239" cy="3475038"/>
            </a:xfrm>
          </p:grpSpPr>
          <p:sp>
            <p:nvSpPr>
              <p:cNvPr id="80" name="Freeform 7"/>
              <p:cNvSpPr/>
              <p:nvPr/>
            </p:nvSpPr>
            <p:spPr>
              <a:xfrm>
                <a:off x="6128655" y="4191265"/>
                <a:ext cx="1733604" cy="1676400"/>
              </a:xfrm>
              <a:custGeom>
                <a:avLst/>
                <a:gdLst>
                  <a:gd name="txL" fmla="*/ 0 w 845"/>
                  <a:gd name="txT" fmla="*/ 0 h 817"/>
                  <a:gd name="txR" fmla="*/ 845 w 845"/>
                  <a:gd name="txB" fmla="*/ 817 h 817"/>
                </a:gdLst>
                <a:ahLst/>
                <a:cxnLst>
                  <a:cxn ang="0">
                    <a:pos x="1595" y="0"/>
                  </a:cxn>
                  <a:cxn ang="0">
                    <a:pos x="0" y="1479"/>
                  </a:cxn>
                  <a:cxn ang="0">
                    <a:pos x="0" y="2280"/>
                  </a:cxn>
                  <a:cxn ang="0">
                    <a:pos x="2356" y="0"/>
                  </a:cxn>
                  <a:cxn ang="0">
                    <a:pos x="1595" y="0"/>
                  </a:cxn>
                </a:cxnLst>
                <a:rect l="txL" t="txT" r="txR" b="txB"/>
                <a:pathLst>
                  <a:path w="845" h="817">
                    <a:moveTo>
                      <a:pt x="572" y="0"/>
                    </a:moveTo>
                    <a:cubicBezTo>
                      <a:pt x="517" y="536"/>
                      <a:pt x="0" y="530"/>
                      <a:pt x="0" y="530"/>
                    </a:cubicBezTo>
                    <a:cubicBezTo>
                      <a:pt x="0" y="817"/>
                      <a:pt x="0" y="817"/>
                      <a:pt x="0" y="817"/>
                    </a:cubicBezTo>
                    <a:cubicBezTo>
                      <a:pt x="457" y="817"/>
                      <a:pt x="830" y="454"/>
                      <a:pt x="845" y="0"/>
                    </a:cubicBezTo>
                    <a:lnTo>
                      <a:pt x="572" y="0"/>
                    </a:lnTo>
                    <a:close/>
                  </a:path>
                </a:pathLst>
              </a:custGeom>
              <a:gradFill rotWithShape="1">
                <a:gsLst>
                  <a:gs pos="0">
                    <a:srgbClr val="DBDBDB">
                      <a:alpha val="100000"/>
                    </a:srgbClr>
                  </a:gs>
                  <a:gs pos="100000">
                    <a:srgbClr val="FFFFFF">
                      <a:alpha val="100000"/>
                    </a:srgbClr>
                  </a:gs>
                </a:gsLst>
                <a:lin ang="18900000" scaled="1"/>
                <a:tileRect/>
              </a:gradFill>
              <a:ln w="1270" cap="flat" cmpd="sng">
                <a:solidFill>
                  <a:srgbClr val="AEAEAE"/>
                </a:solidFill>
                <a:prstDash val="solid"/>
                <a:miter/>
                <a:headEnd type="none"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Freeform 8"/>
              <p:cNvSpPr/>
              <p:nvPr/>
            </p:nvSpPr>
            <p:spPr>
              <a:xfrm>
                <a:off x="6125480" y="2392627"/>
                <a:ext cx="1736779" cy="1793875"/>
              </a:xfrm>
              <a:custGeom>
                <a:avLst/>
                <a:gdLst>
                  <a:gd name="txL" fmla="*/ 0 w 845"/>
                  <a:gd name="txT" fmla="*/ 0 h 875"/>
                  <a:gd name="txR" fmla="*/ 845 w 845"/>
                  <a:gd name="txB" fmla="*/ 875 h 875"/>
                </a:gdLst>
                <a:ahLst/>
                <a:cxnLst>
                  <a:cxn ang="0">
                    <a:pos x="0" y="0"/>
                  </a:cxn>
                  <a:cxn ang="0">
                    <a:pos x="0" y="783"/>
                  </a:cxn>
                  <a:cxn ang="0">
                    <a:pos x="1611" y="2433"/>
                  </a:cxn>
                  <a:cxn ang="0">
                    <a:pos x="2373" y="2433"/>
                  </a:cxn>
                  <a:cxn ang="0">
                    <a:pos x="2373" y="2354"/>
                  </a:cxn>
                  <a:cxn ang="0">
                    <a:pos x="0" y="0"/>
                  </a:cxn>
                </a:cxnLst>
                <a:rect l="txL" t="txT" r="txR" b="txB"/>
                <a:pathLst>
                  <a:path w="845" h="875">
                    <a:moveTo>
                      <a:pt x="0" y="0"/>
                    </a:moveTo>
                    <a:cubicBezTo>
                      <a:pt x="0" y="281"/>
                      <a:pt x="0" y="281"/>
                      <a:pt x="0" y="281"/>
                    </a:cubicBezTo>
                    <a:cubicBezTo>
                      <a:pt x="605" y="336"/>
                      <a:pt x="573" y="875"/>
                      <a:pt x="573" y="875"/>
                    </a:cubicBezTo>
                    <a:cubicBezTo>
                      <a:pt x="845" y="875"/>
                      <a:pt x="845" y="875"/>
                      <a:pt x="845" y="875"/>
                    </a:cubicBezTo>
                    <a:cubicBezTo>
                      <a:pt x="845" y="865"/>
                      <a:pt x="845" y="856"/>
                      <a:pt x="845" y="846"/>
                    </a:cubicBezTo>
                    <a:cubicBezTo>
                      <a:pt x="845" y="379"/>
                      <a:pt x="467" y="0"/>
                      <a:pt x="0" y="0"/>
                    </a:cubicBezTo>
                    <a:close/>
                  </a:path>
                </a:pathLst>
              </a:custGeom>
              <a:gradFill rotWithShape="1">
                <a:gsLst>
                  <a:gs pos="0">
                    <a:srgbClr val="2676FF">
                      <a:alpha val="100000"/>
                    </a:srgbClr>
                  </a:gs>
                  <a:gs pos="100000">
                    <a:srgbClr val="7BABFF">
                      <a:alpha val="100000"/>
                    </a:srgbClr>
                  </a:gs>
                </a:gsLst>
                <a:lin ang="2700000" scaled="1"/>
                <a:tileRect/>
              </a:gradFill>
              <a:ln w="1270" cap="flat" cmpd="sng">
                <a:solidFill>
                  <a:srgbClr val="AEAEAE"/>
                </a:solidFill>
                <a:prstDash val="solid"/>
                <a:miter/>
                <a:headEnd type="none"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Freeform 9"/>
              <p:cNvSpPr/>
              <p:nvPr/>
            </p:nvSpPr>
            <p:spPr>
              <a:xfrm>
                <a:off x="4385526" y="2392627"/>
                <a:ext cx="1730429" cy="1793875"/>
              </a:xfrm>
              <a:custGeom>
                <a:avLst/>
                <a:gdLst>
                  <a:gd name="txL" fmla="*/ 0 w 846"/>
                  <a:gd name="txT" fmla="*/ 0 h 875"/>
                  <a:gd name="txR" fmla="*/ 846 w 846"/>
                  <a:gd name="txB" fmla="*/ 875 h 875"/>
                </a:gdLst>
                <a:ahLst/>
                <a:cxnLst>
                  <a:cxn ang="0">
                    <a:pos x="0" y="2354"/>
                  </a:cxn>
                  <a:cxn ang="0">
                    <a:pos x="1" y="2433"/>
                  </a:cxn>
                  <a:cxn ang="0">
                    <a:pos x="828" y="2433"/>
                  </a:cxn>
                  <a:cxn ang="0">
                    <a:pos x="2331" y="783"/>
                  </a:cxn>
                  <a:cxn ang="0">
                    <a:pos x="2331" y="0"/>
                  </a:cxn>
                  <a:cxn ang="0">
                    <a:pos x="0" y="2354"/>
                  </a:cxn>
                </a:cxnLst>
                <a:rect l="txL" t="txT" r="txR" b="txB"/>
                <a:pathLst>
                  <a:path w="846" h="875">
                    <a:moveTo>
                      <a:pt x="0" y="846"/>
                    </a:moveTo>
                    <a:cubicBezTo>
                      <a:pt x="0" y="855"/>
                      <a:pt x="0" y="865"/>
                      <a:pt x="1" y="875"/>
                    </a:cubicBezTo>
                    <a:cubicBezTo>
                      <a:pt x="300" y="875"/>
                      <a:pt x="300" y="875"/>
                      <a:pt x="300" y="875"/>
                    </a:cubicBezTo>
                    <a:cubicBezTo>
                      <a:pt x="317" y="269"/>
                      <a:pt x="846" y="281"/>
                      <a:pt x="846" y="281"/>
                    </a:cubicBezTo>
                    <a:cubicBezTo>
                      <a:pt x="846" y="0"/>
                      <a:pt x="846" y="0"/>
                      <a:pt x="846" y="0"/>
                    </a:cubicBezTo>
                    <a:cubicBezTo>
                      <a:pt x="379" y="0"/>
                      <a:pt x="0" y="378"/>
                      <a:pt x="0" y="846"/>
                    </a:cubicBezTo>
                    <a:close/>
                  </a:path>
                </a:pathLst>
              </a:custGeom>
              <a:gradFill rotWithShape="1">
                <a:gsLst>
                  <a:gs pos="0">
                    <a:srgbClr val="FFFFFF">
                      <a:alpha val="100000"/>
                    </a:srgbClr>
                  </a:gs>
                  <a:gs pos="100000">
                    <a:srgbClr val="DBDBDB">
                      <a:alpha val="100000"/>
                    </a:srgbClr>
                  </a:gs>
                </a:gsLst>
                <a:lin ang="18900000" scaled="1"/>
                <a:tileRect/>
              </a:gradFill>
              <a:ln w="1270" cap="flat" cmpd="sng">
                <a:solidFill>
                  <a:srgbClr val="AEAEAE"/>
                </a:solidFill>
                <a:prstDash val="solid"/>
                <a:miter/>
                <a:headEnd type="none"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Freeform 10"/>
              <p:cNvSpPr/>
              <p:nvPr/>
            </p:nvSpPr>
            <p:spPr>
              <a:xfrm>
                <a:off x="4385526" y="4191265"/>
                <a:ext cx="1735191" cy="1676400"/>
              </a:xfrm>
              <a:custGeom>
                <a:avLst/>
                <a:gdLst>
                  <a:gd name="txL" fmla="*/ 0 w 846"/>
                  <a:gd name="txT" fmla="*/ 0 h 817"/>
                  <a:gd name="txR" fmla="*/ 846 w 846"/>
                  <a:gd name="txB" fmla="*/ 817 h 817"/>
                </a:gdLst>
                <a:ahLst/>
                <a:cxnLst>
                  <a:cxn ang="0">
                    <a:pos x="833" y="0"/>
                  </a:cxn>
                  <a:cxn ang="0">
                    <a:pos x="0" y="0"/>
                  </a:cxn>
                  <a:cxn ang="0">
                    <a:pos x="2357" y="2280"/>
                  </a:cxn>
                  <a:cxn ang="0">
                    <a:pos x="2357" y="1479"/>
                  </a:cxn>
                  <a:cxn ang="0">
                    <a:pos x="833" y="0"/>
                  </a:cxn>
                </a:cxnLst>
                <a:rect l="txL" t="txT" r="txR" b="txB"/>
                <a:pathLst>
                  <a:path w="846" h="817">
                    <a:moveTo>
                      <a:pt x="299" y="0"/>
                    </a:moveTo>
                    <a:cubicBezTo>
                      <a:pt x="0" y="0"/>
                      <a:pt x="0" y="0"/>
                      <a:pt x="0" y="0"/>
                    </a:cubicBezTo>
                    <a:cubicBezTo>
                      <a:pt x="16" y="454"/>
                      <a:pt x="388" y="817"/>
                      <a:pt x="846" y="817"/>
                    </a:cubicBezTo>
                    <a:cubicBezTo>
                      <a:pt x="846" y="530"/>
                      <a:pt x="846" y="530"/>
                      <a:pt x="846" y="530"/>
                    </a:cubicBezTo>
                    <a:cubicBezTo>
                      <a:pt x="310" y="476"/>
                      <a:pt x="299" y="0"/>
                      <a:pt x="299" y="0"/>
                    </a:cubicBezTo>
                    <a:close/>
                  </a:path>
                </a:pathLst>
              </a:custGeom>
              <a:gradFill rotWithShape="1">
                <a:gsLst>
                  <a:gs pos="0">
                    <a:srgbClr val="7BABFF">
                      <a:alpha val="100000"/>
                    </a:srgbClr>
                  </a:gs>
                  <a:gs pos="100000">
                    <a:srgbClr val="2676FF">
                      <a:alpha val="100000"/>
                    </a:srgbClr>
                  </a:gs>
                </a:gsLst>
                <a:lin ang="2700000" scaled="1"/>
                <a:tileRect/>
              </a:gradFill>
              <a:ln w="1270" cap="flat" cmpd="sng">
                <a:solidFill>
                  <a:srgbClr val="AEAEAE"/>
                </a:solidFill>
                <a:prstDash val="solid"/>
                <a:miter/>
                <a:headEnd type="none"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Text Box 19"/>
              <p:cNvSpPr/>
              <p:nvPr/>
            </p:nvSpPr>
            <p:spPr>
              <a:xfrm>
                <a:off x="4888779" y="3002227"/>
                <a:ext cx="242896" cy="365125"/>
              </a:xfrm>
              <a:prstGeom prst="rect">
                <a:avLst/>
              </a:prstGeom>
              <a:noFill/>
              <a:ln w="9525">
                <a:noFill/>
              </a:ln>
            </p:spPr>
            <p:txBody>
              <a:bodyPr wrap="none" lIns="0" tIns="0" rIns="0" bIns="0"/>
              <a:p>
                <a:pPr marL="0" lvl="0" indent="0" algn="ctr" eaLnBrk="1" fontAlgn="base" latinLnBrk="0" hangingPunct="1">
                  <a:lnSpc>
                    <a:spcPct val="100000"/>
                  </a:lnSpc>
                  <a:spcBef>
                    <a:spcPct val="0"/>
                  </a:spcBef>
                  <a:spcAft>
                    <a:spcPct val="40000"/>
                  </a:spcAft>
                  <a:buNone/>
                </a:pPr>
                <a:r>
                  <a:rPr lang="en-US" altLang="zh-CN" sz="2400" b="1" dirty="0">
                    <a:solidFill>
                      <a:srgbClr val="5F5F5F"/>
                    </a:solidFill>
                    <a:latin typeface="微软雅黑" panose="020B0503020204020204" pitchFamily="34" charset="-122"/>
                    <a:ea typeface="微软雅黑" panose="020B0503020204020204" pitchFamily="34" charset="-122"/>
                    <a:sym typeface="Arial" panose="020B0604020202020204" pitchFamily="34" charset="0"/>
                  </a:rPr>
                  <a:t>1</a:t>
                </a:r>
                <a:endParaRPr lang="zh-CN" altLang="en-US" dirty="0">
                  <a:ea typeface="宋体" panose="02010600030101010101" pitchFamily="2" charset="-122"/>
                </a:endParaRPr>
              </a:p>
            </p:txBody>
          </p:sp>
          <p:sp>
            <p:nvSpPr>
              <p:cNvPr id="85" name="Text Box 19"/>
              <p:cNvSpPr/>
              <p:nvPr/>
            </p:nvSpPr>
            <p:spPr>
              <a:xfrm>
                <a:off x="5023721" y="4972316"/>
                <a:ext cx="242895" cy="365125"/>
              </a:xfrm>
              <a:prstGeom prst="rect">
                <a:avLst/>
              </a:prstGeom>
              <a:noFill/>
              <a:ln w="9525">
                <a:noFill/>
              </a:ln>
            </p:spPr>
            <p:txBody>
              <a:bodyPr wrap="none" lIns="0" tIns="0" rIns="0" bIns="0"/>
              <a:p>
                <a:pPr marL="0" lvl="0" indent="0" algn="ctr" eaLnBrk="1" fontAlgn="base" latinLnBrk="0" hangingPunct="1">
                  <a:lnSpc>
                    <a:spcPct val="100000"/>
                  </a:lnSpc>
                  <a:spcBef>
                    <a:spcPct val="0"/>
                  </a:spcBef>
                  <a:spcAft>
                    <a:spcPct val="40000"/>
                  </a:spcAft>
                  <a:buNone/>
                </a:pPr>
                <a:r>
                  <a:rPr lang="en-US" altLang="zh-CN" sz="2400" b="1" dirty="0" smtClean="0">
                    <a:solidFill>
                      <a:srgbClr val="FFFFFF"/>
                    </a:solidFill>
                    <a:latin typeface="微软雅黑" panose="020B0503020204020204" pitchFamily="34" charset="-122"/>
                    <a:ea typeface="微软雅黑" panose="020B0503020204020204" pitchFamily="34" charset="-122"/>
                    <a:sym typeface="Arial" panose="020B0604020202020204" pitchFamily="34" charset="0"/>
                  </a:rPr>
                  <a:t>2</a:t>
                </a:r>
                <a:endParaRPr lang="zh-CN" altLang="en-US" dirty="0">
                  <a:ea typeface="宋体" panose="02010600030101010101" pitchFamily="2" charset="-122"/>
                </a:endParaRPr>
              </a:p>
            </p:txBody>
          </p:sp>
          <p:sp>
            <p:nvSpPr>
              <p:cNvPr id="86" name="Text Box 19"/>
              <p:cNvSpPr/>
              <p:nvPr/>
            </p:nvSpPr>
            <p:spPr>
              <a:xfrm>
                <a:off x="7063721" y="3000640"/>
                <a:ext cx="242896" cy="365125"/>
              </a:xfrm>
              <a:prstGeom prst="rect">
                <a:avLst/>
              </a:prstGeom>
              <a:noFill/>
              <a:ln w="9525">
                <a:noFill/>
              </a:ln>
            </p:spPr>
            <p:txBody>
              <a:bodyPr wrap="none" lIns="0" tIns="0" rIns="0" bIns="0"/>
              <a:p>
                <a:pPr marL="0" lvl="0" indent="0" algn="ctr" eaLnBrk="1" fontAlgn="base" latinLnBrk="0" hangingPunct="1">
                  <a:lnSpc>
                    <a:spcPct val="100000"/>
                  </a:lnSpc>
                  <a:spcBef>
                    <a:spcPct val="0"/>
                  </a:spcBef>
                  <a:spcAft>
                    <a:spcPct val="40000"/>
                  </a:spcAft>
                  <a:buNone/>
                </a:pPr>
                <a:r>
                  <a:rPr lang="en-US" altLang="zh-CN" sz="2400" b="1" dirty="0" smtClean="0">
                    <a:solidFill>
                      <a:srgbClr val="FFFFFF"/>
                    </a:solidFill>
                    <a:latin typeface="微软雅黑" panose="020B0503020204020204" pitchFamily="34" charset="-122"/>
                    <a:ea typeface="微软雅黑" panose="020B0503020204020204" pitchFamily="34" charset="-122"/>
                    <a:sym typeface="Arial" panose="020B0604020202020204" pitchFamily="34" charset="0"/>
                  </a:rPr>
                  <a:t>3</a:t>
                </a:r>
                <a:endParaRPr lang="zh-CN" altLang="en-US" dirty="0">
                  <a:ea typeface="宋体" panose="02010600030101010101" pitchFamily="2" charset="-122"/>
                </a:endParaRPr>
              </a:p>
            </p:txBody>
          </p:sp>
          <p:sp>
            <p:nvSpPr>
              <p:cNvPr id="87" name="Text Box 19"/>
              <p:cNvSpPr/>
              <p:nvPr/>
            </p:nvSpPr>
            <p:spPr>
              <a:xfrm>
                <a:off x="7016095" y="4972316"/>
                <a:ext cx="242896" cy="365125"/>
              </a:xfrm>
              <a:prstGeom prst="rect">
                <a:avLst/>
              </a:prstGeom>
              <a:noFill/>
              <a:ln w="9525">
                <a:noFill/>
              </a:ln>
            </p:spPr>
            <p:txBody>
              <a:bodyPr wrap="none" lIns="0" tIns="0" rIns="0" bIns="0"/>
              <a:p>
                <a:pPr marL="0" lvl="0" indent="0" algn="ctr" eaLnBrk="1" fontAlgn="base" latinLnBrk="0" hangingPunct="1">
                  <a:lnSpc>
                    <a:spcPct val="100000"/>
                  </a:lnSpc>
                  <a:spcBef>
                    <a:spcPct val="0"/>
                  </a:spcBef>
                  <a:spcAft>
                    <a:spcPct val="40000"/>
                  </a:spcAft>
                  <a:buNone/>
                </a:pPr>
                <a:r>
                  <a:rPr lang="en-US" altLang="zh-CN" sz="2400" b="1" dirty="0">
                    <a:solidFill>
                      <a:srgbClr val="5F5F5F"/>
                    </a:solidFill>
                    <a:latin typeface="微软雅黑" panose="020B0503020204020204" pitchFamily="34" charset="-122"/>
                    <a:ea typeface="微软雅黑" panose="020B0503020204020204" pitchFamily="34" charset="-122"/>
                    <a:sym typeface="Arial" panose="020B0604020202020204" pitchFamily="34" charset="0"/>
                  </a:rPr>
                  <a:t>4</a:t>
                </a:r>
                <a:endParaRPr lang="zh-CN" altLang="en-US" dirty="0">
                  <a:ea typeface="宋体" panose="02010600030101010101" pitchFamily="2" charset="-122"/>
                </a:endParaRPr>
              </a:p>
            </p:txBody>
          </p:sp>
          <p:sp>
            <p:nvSpPr>
              <p:cNvPr id="88" name="Freeform 44"/>
              <p:cNvSpPr/>
              <p:nvPr/>
            </p:nvSpPr>
            <p:spPr>
              <a:xfrm rot="5235985" flipH="1">
                <a:off x="4005316" y="2333085"/>
                <a:ext cx="519112" cy="723922"/>
              </a:xfrm>
              <a:custGeom>
                <a:avLst/>
                <a:gdLst>
                  <a:gd name="txL" fmla="*/ 0 w 618"/>
                  <a:gd name="txT" fmla="*/ 0 h 654"/>
                  <a:gd name="txR" fmla="*/ 618 w 618"/>
                  <a:gd name="txB" fmla="*/ 654 h 654"/>
                </a:gdLst>
                <a:ahLst/>
                <a:cxnLst>
                  <a:cxn ang="0">
                    <a:pos x="0" y="0"/>
                  </a:cxn>
                  <a:cxn ang="0">
                    <a:pos x="2147483647" y="2147483647"/>
                  </a:cxn>
                </a:cxnLst>
                <a:rect l="txL" t="txT" r="txR" b="txB"/>
                <a:pathLst>
                  <a:path w="618" h="654">
                    <a:moveTo>
                      <a:pt x="0" y="0"/>
                    </a:moveTo>
                    <a:cubicBezTo>
                      <a:pt x="0" y="0"/>
                      <a:pt x="486" y="192"/>
                      <a:pt x="618" y="654"/>
                    </a:cubicBezTo>
                  </a:path>
                </a:pathLst>
              </a:custGeom>
              <a:noFill/>
              <a:ln w="25400" cap="flat" cmpd="sng">
                <a:solidFill>
                  <a:srgbClr val="2676FF"/>
                </a:solidFill>
                <a:prstDash val="solid"/>
                <a:miter/>
                <a:headEnd type="none" w="med" len="med"/>
                <a:tailEnd type="triangle" w="med" len="lg"/>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Freeform 45"/>
              <p:cNvSpPr/>
              <p:nvPr/>
            </p:nvSpPr>
            <p:spPr>
              <a:xfrm rot="16364015">
                <a:off x="7764633" y="2333085"/>
                <a:ext cx="519112" cy="723922"/>
              </a:xfrm>
              <a:custGeom>
                <a:avLst/>
                <a:gdLst>
                  <a:gd name="txL" fmla="*/ 0 w 618"/>
                  <a:gd name="txT" fmla="*/ 0 h 654"/>
                  <a:gd name="txR" fmla="*/ 618 w 618"/>
                  <a:gd name="txB" fmla="*/ 654 h 654"/>
                </a:gdLst>
                <a:ahLst/>
                <a:cxnLst>
                  <a:cxn ang="0">
                    <a:pos x="0" y="0"/>
                  </a:cxn>
                  <a:cxn ang="0">
                    <a:pos x="2147483647" y="2147483647"/>
                  </a:cxn>
                </a:cxnLst>
                <a:rect l="txL" t="txT" r="txR" b="txB"/>
                <a:pathLst>
                  <a:path w="618" h="654">
                    <a:moveTo>
                      <a:pt x="0" y="0"/>
                    </a:moveTo>
                    <a:cubicBezTo>
                      <a:pt x="0" y="0"/>
                      <a:pt x="486" y="192"/>
                      <a:pt x="618" y="654"/>
                    </a:cubicBezTo>
                  </a:path>
                </a:pathLst>
              </a:custGeom>
              <a:noFill/>
              <a:ln w="25400" cap="flat" cmpd="sng">
                <a:solidFill>
                  <a:srgbClr val="2676FF"/>
                </a:solidFill>
                <a:prstDash val="solid"/>
                <a:miter/>
                <a:headEnd type="none" w="med" len="med"/>
                <a:tailEnd type="triangle" w="med" len="lg"/>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Freeform 46"/>
              <p:cNvSpPr/>
              <p:nvPr/>
            </p:nvSpPr>
            <p:spPr>
              <a:xfrm rot="16364015" flipH="1" flipV="1">
                <a:off x="4005316" y="5111211"/>
                <a:ext cx="519112" cy="723922"/>
              </a:xfrm>
              <a:custGeom>
                <a:avLst/>
                <a:gdLst>
                  <a:gd name="txL" fmla="*/ 0 w 618"/>
                  <a:gd name="txT" fmla="*/ 0 h 654"/>
                  <a:gd name="txR" fmla="*/ 618 w 618"/>
                  <a:gd name="txB" fmla="*/ 654 h 654"/>
                </a:gdLst>
                <a:ahLst/>
                <a:cxnLst>
                  <a:cxn ang="0">
                    <a:pos x="0" y="0"/>
                  </a:cxn>
                  <a:cxn ang="0">
                    <a:pos x="2147483647" y="2147483647"/>
                  </a:cxn>
                </a:cxnLst>
                <a:rect l="txL" t="txT" r="txR" b="txB"/>
                <a:pathLst>
                  <a:path w="618" h="654">
                    <a:moveTo>
                      <a:pt x="0" y="0"/>
                    </a:moveTo>
                    <a:cubicBezTo>
                      <a:pt x="0" y="0"/>
                      <a:pt x="486" y="192"/>
                      <a:pt x="618" y="654"/>
                    </a:cubicBezTo>
                  </a:path>
                </a:pathLst>
              </a:custGeom>
              <a:noFill/>
              <a:ln w="25400" cap="flat" cmpd="sng">
                <a:solidFill>
                  <a:srgbClr val="2676FF"/>
                </a:solidFill>
                <a:prstDash val="solid"/>
                <a:miter/>
                <a:headEnd type="none" w="med" len="med"/>
                <a:tailEnd type="triangle" w="med" len="lg"/>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Freeform 47"/>
              <p:cNvSpPr/>
              <p:nvPr/>
            </p:nvSpPr>
            <p:spPr>
              <a:xfrm rot="5235985" flipV="1">
                <a:off x="7750345" y="5111211"/>
                <a:ext cx="519112" cy="723922"/>
              </a:xfrm>
              <a:custGeom>
                <a:avLst/>
                <a:gdLst>
                  <a:gd name="txL" fmla="*/ 0 w 618"/>
                  <a:gd name="txT" fmla="*/ 0 h 654"/>
                  <a:gd name="txR" fmla="*/ 618 w 618"/>
                  <a:gd name="txB" fmla="*/ 654 h 654"/>
                </a:gdLst>
                <a:ahLst/>
                <a:cxnLst>
                  <a:cxn ang="0">
                    <a:pos x="0" y="0"/>
                  </a:cxn>
                  <a:cxn ang="0">
                    <a:pos x="2147483647" y="2147483647"/>
                  </a:cxn>
                </a:cxnLst>
                <a:rect l="txL" t="txT" r="txR" b="txB"/>
                <a:pathLst>
                  <a:path w="618" h="654">
                    <a:moveTo>
                      <a:pt x="0" y="0"/>
                    </a:moveTo>
                    <a:cubicBezTo>
                      <a:pt x="0" y="0"/>
                      <a:pt x="486" y="192"/>
                      <a:pt x="618" y="654"/>
                    </a:cubicBezTo>
                  </a:path>
                </a:pathLst>
              </a:custGeom>
              <a:noFill/>
              <a:ln w="25400" cap="flat" cmpd="sng">
                <a:solidFill>
                  <a:srgbClr val="2676FF"/>
                </a:solidFill>
                <a:prstDash val="solid"/>
                <a:miter/>
                <a:headEnd type="none" w="med" len="med"/>
                <a:tailEnd type="triangle" w="med" len="lg"/>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Tree>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30" name="矩形 29"/>
          <p:cNvSpPr/>
          <p:nvPr/>
        </p:nvSpPr>
        <p:spPr>
          <a:xfrm>
            <a:off x="867047" y="1538352"/>
            <a:ext cx="4108817" cy="507831"/>
          </a:xfrm>
          <a:prstGeom prst="rect">
            <a:avLst/>
          </a:prstGeom>
        </p:spPr>
        <p:txBody>
          <a:bodyPr wrap="none">
            <a:spAutoFit/>
          </a:bodyPr>
          <a:p>
            <a:pPr lvl="0">
              <a:lnSpc>
                <a:spcPct val="150000"/>
              </a:lnSpc>
              <a:defRPr/>
            </a:pPr>
            <a:r>
              <a:rPr lang="zh-CN" altLang="zh-CN" b="1" dirty="0"/>
              <a:t>建立以合约规划为核心的招采合约体系</a:t>
            </a:r>
            <a:endParaRPr lang="en-US" altLang="zh-CN" b="1" dirty="0"/>
          </a:p>
        </p:txBody>
      </p:sp>
      <p:grpSp>
        <p:nvGrpSpPr>
          <p:cNvPr id="33" name="组合 32"/>
          <p:cNvGrpSpPr/>
          <p:nvPr/>
        </p:nvGrpSpPr>
        <p:grpSpPr>
          <a:xfrm>
            <a:off x="425613" y="1538352"/>
            <a:ext cx="359990" cy="359990"/>
            <a:chOff x="2387600" y="2311381"/>
            <a:chExt cx="1219603" cy="1219603"/>
          </a:xfrm>
        </p:grpSpPr>
        <p:sp>
          <p:nvSpPr>
            <p:cNvPr id="34" name="泪滴形 33"/>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07" y="2431970"/>
            <a:ext cx="2785764" cy="3814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1" name="图片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541" y="2127150"/>
            <a:ext cx="3921724" cy="385658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Box 8"/>
          <p:cNvSpPr txBox="1"/>
          <p:nvPr/>
        </p:nvSpPr>
        <p:spPr>
          <a:xfrm>
            <a:off x="6647544" y="1425959"/>
            <a:ext cx="5082721" cy="584775"/>
          </a:xfrm>
          <a:prstGeom prst="rect">
            <a:avLst/>
          </a:prstGeom>
          <a:noFill/>
        </p:spPr>
        <p:txBody>
          <a:bodyPr wrap="square" rtlCol="0">
            <a:spAutoFit/>
          </a:bodyPr>
          <a:p>
            <a:r>
              <a:rPr lang="zh-CN" altLang="en-US" sz="1600" dirty="0" smtClean="0"/>
              <a:t>一图四表：合约框架图、界面划分表、合约规划表、招采计划表、动态成本控制表</a:t>
            </a:r>
            <a:endParaRPr lang="zh-CN" altLang="en-US" sz="1600" dirty="0"/>
          </a:p>
        </p:txBody>
      </p:sp>
      <p:sp>
        <p:nvSpPr>
          <p:cNvPr id="12" name="TextBox 11"/>
          <p:cNvSpPr txBox="1"/>
          <p:nvPr/>
        </p:nvSpPr>
        <p:spPr>
          <a:xfrm>
            <a:off x="4822002" y="6033618"/>
            <a:ext cx="2303999" cy="338554"/>
          </a:xfrm>
          <a:prstGeom prst="rect">
            <a:avLst/>
          </a:prstGeom>
          <a:noFill/>
        </p:spPr>
        <p:txBody>
          <a:bodyPr wrap="square" rtlCol="0">
            <a:spAutoFit/>
          </a:bodyPr>
          <a:p>
            <a:r>
              <a:rPr lang="zh-CN" altLang="en-US" sz="1600" dirty="0" smtClean="0"/>
              <a:t>合约框架图</a:t>
            </a:r>
            <a:endParaRPr lang="zh-CN" altLang="en-US" sz="1600" dirty="0"/>
          </a:p>
        </p:txBody>
      </p:sp>
      <p:pic>
        <p:nvPicPr>
          <p:cNvPr id="162" name="图片 161"/>
          <p:cNvPicPr>
            <a:picLocks noChangeAspect="1"/>
          </p:cNvPicPr>
          <p:nvPr/>
        </p:nvPicPr>
        <p:blipFill>
          <a:blip r:embed="rId4"/>
          <a:stretch>
            <a:fillRect/>
          </a:stretch>
        </p:blipFill>
        <p:spPr>
          <a:xfrm>
            <a:off x="3467027" y="2431970"/>
            <a:ext cx="4099011" cy="352096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63" name="TextBox 162"/>
          <p:cNvSpPr txBox="1"/>
          <p:nvPr/>
        </p:nvSpPr>
        <p:spPr>
          <a:xfrm>
            <a:off x="9090872" y="6052152"/>
            <a:ext cx="2303999" cy="338554"/>
          </a:xfrm>
          <a:prstGeom prst="rect">
            <a:avLst/>
          </a:prstGeom>
          <a:noFill/>
        </p:spPr>
        <p:txBody>
          <a:bodyPr wrap="square" rtlCol="0">
            <a:spAutoFit/>
          </a:bodyPr>
          <a:p>
            <a:r>
              <a:rPr lang="zh-CN" altLang="en-US" sz="1600" dirty="0" smtClean="0"/>
              <a:t>合约规划表</a:t>
            </a:r>
            <a:endParaRPr lang="zh-CN" altLang="en-US" sz="1600" dirty="0"/>
          </a:p>
        </p:txBody>
      </p:sp>
    </p:spTree>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2" name="矩形 1"/>
          <p:cNvSpPr/>
          <p:nvPr/>
        </p:nvSpPr>
        <p:spPr>
          <a:xfrm>
            <a:off x="1197247" y="1449452"/>
            <a:ext cx="6519734" cy="458459"/>
          </a:xfrm>
          <a:prstGeom prst="rect">
            <a:avLst/>
          </a:prstGeom>
        </p:spPr>
        <p:txBody>
          <a:bodyPr wrap="none">
            <a:spAutoFit/>
          </a:bodyPr>
          <a:p>
            <a:pPr lvl="0">
              <a:lnSpc>
                <a:spcPct val="150000"/>
              </a:lnSpc>
              <a:defRPr/>
            </a:pPr>
            <a:r>
              <a:rPr lang="zh-CN" altLang="zh-CN" b="1" dirty="0"/>
              <a:t>按</a:t>
            </a:r>
            <a:r>
              <a:rPr lang="en-US" altLang="zh-CN" b="1" dirty="0"/>
              <a:t>PIMS</a:t>
            </a:r>
            <a:r>
              <a:rPr lang="zh-CN" altLang="zh-CN" b="1" dirty="0"/>
              <a:t>集成化的要求，建立以专业协同为机制的招采计划体系</a:t>
            </a:r>
            <a:endParaRPr lang="en-US" altLang="zh-CN" b="1" dirty="0"/>
          </a:p>
        </p:txBody>
      </p:sp>
      <p:grpSp>
        <p:nvGrpSpPr>
          <p:cNvPr id="3" name="组合 2"/>
          <p:cNvGrpSpPr/>
          <p:nvPr/>
        </p:nvGrpSpPr>
        <p:grpSpPr>
          <a:xfrm>
            <a:off x="755813" y="1449452"/>
            <a:ext cx="359990" cy="359990"/>
            <a:chOff x="2387600" y="2311381"/>
            <a:chExt cx="1219603" cy="1219603"/>
          </a:xfrm>
        </p:grpSpPr>
        <p:sp>
          <p:nvSpPr>
            <p:cNvPr id="4" name="泪滴形 3"/>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220" y="2031113"/>
            <a:ext cx="3599181" cy="392283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392" y="2201656"/>
            <a:ext cx="5980860" cy="358174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extBox 14"/>
          <p:cNvSpPr txBox="1"/>
          <p:nvPr/>
        </p:nvSpPr>
        <p:spPr>
          <a:xfrm>
            <a:off x="1737250" y="6007100"/>
            <a:ext cx="3511367" cy="338554"/>
          </a:xfrm>
          <a:prstGeom prst="rect">
            <a:avLst/>
          </a:prstGeom>
          <a:noFill/>
        </p:spPr>
        <p:txBody>
          <a:bodyPr wrap="square" rtlCol="0">
            <a:spAutoFit/>
          </a:bodyPr>
          <a:p>
            <a:pPr algn="ctr"/>
            <a:r>
              <a:rPr lang="zh-CN" altLang="en-US" sz="1600" dirty="0" smtClean="0"/>
              <a:t>关于推进招采计划编制工作的通知</a:t>
            </a:r>
            <a:endParaRPr lang="zh-CN" altLang="en-US" sz="1600" dirty="0"/>
          </a:p>
        </p:txBody>
      </p:sp>
      <p:sp>
        <p:nvSpPr>
          <p:cNvPr id="16" name="TextBox 15"/>
          <p:cNvSpPr txBox="1"/>
          <p:nvPr/>
        </p:nvSpPr>
        <p:spPr>
          <a:xfrm>
            <a:off x="7987740" y="5837823"/>
            <a:ext cx="1411715" cy="338554"/>
          </a:xfrm>
          <a:prstGeom prst="rect">
            <a:avLst/>
          </a:prstGeom>
          <a:noFill/>
        </p:spPr>
        <p:txBody>
          <a:bodyPr wrap="square" rtlCol="0">
            <a:spAutoFit/>
          </a:bodyPr>
          <a:p>
            <a:r>
              <a:rPr lang="zh-CN" altLang="en-US" sz="1600" dirty="0"/>
              <a:t>招</a:t>
            </a:r>
            <a:r>
              <a:rPr lang="zh-CN" altLang="en-US" sz="1600" dirty="0" smtClean="0"/>
              <a:t>采计划样表</a:t>
            </a:r>
            <a:endParaRPr lang="zh-CN" altLang="en-US" sz="1600" dirty="0"/>
          </a:p>
        </p:txBody>
      </p:sp>
    </p:spTree>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30" name="矩形 29"/>
          <p:cNvSpPr/>
          <p:nvPr/>
        </p:nvSpPr>
        <p:spPr>
          <a:xfrm>
            <a:off x="1197247" y="1512952"/>
            <a:ext cx="4416594" cy="458459"/>
          </a:xfrm>
          <a:prstGeom prst="rect">
            <a:avLst/>
          </a:prstGeom>
        </p:spPr>
        <p:txBody>
          <a:bodyPr wrap="none">
            <a:spAutoFit/>
          </a:bodyPr>
          <a:p>
            <a:pPr lvl="0">
              <a:lnSpc>
                <a:spcPct val="150000"/>
              </a:lnSpc>
              <a:defRPr/>
            </a:pPr>
            <a:r>
              <a:rPr lang="zh-CN" altLang="zh-CN" b="1" dirty="0"/>
              <a:t>建立以“三权制衡</a:t>
            </a:r>
            <a:r>
              <a:rPr lang="en-US" altLang="zh-CN" b="1" dirty="0"/>
              <a:t>”</a:t>
            </a:r>
            <a:r>
              <a:rPr lang="zh-CN" altLang="zh-CN" b="1" dirty="0"/>
              <a:t>为原则的招采实施</a:t>
            </a:r>
            <a:r>
              <a:rPr lang="zh-CN" altLang="zh-CN" b="1" dirty="0" smtClean="0"/>
              <a:t>体系</a:t>
            </a:r>
            <a:endParaRPr lang="en-US" altLang="zh-CN" b="1" dirty="0"/>
          </a:p>
        </p:txBody>
      </p:sp>
      <p:grpSp>
        <p:nvGrpSpPr>
          <p:cNvPr id="33" name="组合 32"/>
          <p:cNvGrpSpPr/>
          <p:nvPr/>
        </p:nvGrpSpPr>
        <p:grpSpPr>
          <a:xfrm>
            <a:off x="755813" y="1512952"/>
            <a:ext cx="359990" cy="359990"/>
            <a:chOff x="2387600" y="2311381"/>
            <a:chExt cx="1219603" cy="1219603"/>
          </a:xfrm>
        </p:grpSpPr>
        <p:sp>
          <p:nvSpPr>
            <p:cNvPr id="34" name="泪滴形 33"/>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a:off x="1715651" y="2913214"/>
            <a:ext cx="3431310" cy="3312828"/>
            <a:chOff x="543585" y="2960020"/>
            <a:chExt cx="3431310" cy="3312828"/>
          </a:xfrm>
        </p:grpSpPr>
        <p:sp>
          <p:nvSpPr>
            <p:cNvPr id="13" name="等腰三角形 12"/>
            <p:cNvSpPr/>
            <p:nvPr/>
          </p:nvSpPr>
          <p:spPr>
            <a:xfrm flipV="1">
              <a:off x="2079892" y="5759057"/>
              <a:ext cx="370495" cy="185760"/>
            </a:xfrm>
            <a:prstGeom prst="triangle">
              <a:avLst>
                <a:gd name="adj" fmla="val 50907"/>
              </a:avLst>
            </a:prstGeom>
            <a:solidFill>
              <a:srgbClr val="FFB850"/>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4" name="等腰三角形 13"/>
            <p:cNvSpPr/>
            <p:nvPr/>
          </p:nvSpPr>
          <p:spPr>
            <a:xfrm rot="7200000" flipV="1">
              <a:off x="1121946" y="4096724"/>
              <a:ext cx="380118" cy="181058"/>
            </a:xfrm>
            <a:prstGeom prst="triangle">
              <a:avLst>
                <a:gd name="adj" fmla="val 50907"/>
              </a:avLst>
            </a:prstGeom>
            <a:solidFill>
              <a:srgbClr val="01ACBE"/>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 name="等腰三角形 6"/>
            <p:cNvSpPr/>
            <p:nvPr/>
          </p:nvSpPr>
          <p:spPr>
            <a:xfrm rot="14400000" flipV="1">
              <a:off x="2970278" y="4006224"/>
              <a:ext cx="380118" cy="181058"/>
            </a:xfrm>
            <a:prstGeom prst="triangle">
              <a:avLst>
                <a:gd name="adj" fmla="val 50907"/>
              </a:avLst>
            </a:prstGeom>
            <a:solidFill>
              <a:srgbClr val="E87071"/>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8" name="任意多边形 17"/>
            <p:cNvSpPr/>
            <p:nvPr/>
          </p:nvSpPr>
          <p:spPr>
            <a:xfrm>
              <a:off x="543585" y="4239238"/>
              <a:ext cx="1703729" cy="1511029"/>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solidFill>
              <a:srgbClr val="01ACBE"/>
            </a:solidFill>
            <a:ln w="2540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7" name="任意多边形 18"/>
            <p:cNvSpPr/>
            <p:nvPr/>
          </p:nvSpPr>
          <p:spPr>
            <a:xfrm flipH="1">
              <a:off x="2271166" y="4236623"/>
              <a:ext cx="1703729" cy="1511029"/>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solidFill>
              <a:srgbClr val="FFB850"/>
            </a:solidFill>
            <a:ln w="25400">
              <a:gradFill>
                <a:gsLst>
                  <a:gs pos="0">
                    <a:schemeClr val="bg1"/>
                  </a:gs>
                  <a:gs pos="100000">
                    <a:schemeClr val="bg1">
                      <a:lumMod val="85000"/>
                    </a:schemeClr>
                  </a:gs>
                </a:gsLst>
                <a:lin ang="81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8" name="任意多边形 19"/>
            <p:cNvSpPr/>
            <p:nvPr/>
          </p:nvSpPr>
          <p:spPr>
            <a:xfrm rot="14400000" flipH="1">
              <a:off x="1171908" y="3097626"/>
              <a:ext cx="1747985" cy="1472773"/>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solidFill>
              <a:srgbClr val="E87071"/>
            </a:solidFill>
            <a:ln w="25400">
              <a:gradFill flip="none" rotWithShape="1">
                <a:gsLst>
                  <a:gs pos="0">
                    <a:schemeClr val="bg1"/>
                  </a:gs>
                  <a:gs pos="100000">
                    <a:schemeClr val="bg1">
                      <a:lumMod val="85000"/>
                    </a:schemeClr>
                  </a:gs>
                </a:gsLst>
                <a:lin ang="9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9" name="任意多边形 9"/>
            <p:cNvSpPr/>
            <p:nvPr/>
          </p:nvSpPr>
          <p:spPr>
            <a:xfrm rot="15321110">
              <a:off x="1364881" y="3199184"/>
              <a:ext cx="744365" cy="1158039"/>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solidFill>
              <a:srgbClr val="01ACBE"/>
            </a:solid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0" name="任意多边形 8"/>
            <p:cNvSpPr/>
            <p:nvPr/>
          </p:nvSpPr>
          <p:spPr>
            <a:xfrm rot="8121110">
              <a:off x="1344573" y="5084729"/>
              <a:ext cx="725519" cy="1188119"/>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solidFill>
              <a:srgbClr val="FFB850"/>
            </a:solid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1" name="任意多边形 10"/>
            <p:cNvSpPr/>
            <p:nvPr/>
          </p:nvSpPr>
          <p:spPr>
            <a:xfrm rot="921110">
              <a:off x="2930328" y="4084891"/>
              <a:ext cx="725519" cy="1188119"/>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solidFill>
              <a:srgbClr val="E87071"/>
            </a:solid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2" name="文本框 51"/>
            <p:cNvSpPr txBox="1"/>
            <p:nvPr/>
          </p:nvSpPr>
          <p:spPr>
            <a:xfrm>
              <a:off x="2157850" y="3655146"/>
              <a:ext cx="929815" cy="707886"/>
            </a:xfrm>
            <a:prstGeom prst="rect">
              <a:avLst/>
            </a:prstGeom>
            <a:noFill/>
          </p:spPr>
          <p:txBody>
            <a:bodyPr wrap="square" rtlCol="0">
              <a:spAutoFit/>
            </a:bodyPr>
            <a:p>
              <a:r>
                <a:rPr lang="zh-CN" altLang="en-US" sz="2000" b="1" dirty="0">
                  <a:solidFill>
                    <a:schemeClr val="bg1"/>
                  </a:solidFill>
                  <a:latin typeface="微软雅黑" panose="020B0503020204020204" pitchFamily="34" charset="-122"/>
                  <a:ea typeface="微软雅黑" panose="020B0503020204020204" pitchFamily="34" charset="-122"/>
                </a:rPr>
                <a:t>招采系统</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3" name="文本框 52"/>
            <p:cNvSpPr txBox="1"/>
            <p:nvPr/>
          </p:nvSpPr>
          <p:spPr>
            <a:xfrm>
              <a:off x="1184217" y="4465305"/>
              <a:ext cx="814796" cy="707886"/>
            </a:xfrm>
            <a:prstGeom prst="rect">
              <a:avLst/>
            </a:prstGeom>
            <a:noFill/>
          </p:spPr>
          <p:txBody>
            <a:bodyPr wrap="square" rtlCol="0">
              <a:spAutoFit/>
            </a:bodyPr>
            <a:p>
              <a:r>
                <a:rPr lang="zh-CN" altLang="en-US" sz="2000" b="1" dirty="0">
                  <a:solidFill>
                    <a:schemeClr val="bg1"/>
                  </a:solidFill>
                  <a:latin typeface="微软雅黑" panose="020B0503020204020204" pitchFamily="34" charset="-122"/>
                  <a:ea typeface="微软雅黑" panose="020B0503020204020204" pitchFamily="34" charset="-122"/>
                </a:rPr>
                <a:t>商务系统</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53"/>
            <p:cNvSpPr txBox="1"/>
            <p:nvPr/>
          </p:nvSpPr>
          <p:spPr>
            <a:xfrm>
              <a:off x="2281478" y="4885943"/>
              <a:ext cx="894197" cy="707886"/>
            </a:xfrm>
            <a:prstGeom prst="rect">
              <a:avLst/>
            </a:prstGeom>
            <a:noFill/>
          </p:spPr>
          <p:txBody>
            <a:bodyPr wrap="square" rtlCol="0">
              <a:spAutoFit/>
            </a:bodyPr>
            <a:p>
              <a:r>
                <a:rPr lang="zh-CN" altLang="en-US" sz="2000" b="1" dirty="0">
                  <a:solidFill>
                    <a:schemeClr val="bg1"/>
                  </a:solidFill>
                  <a:latin typeface="微软雅黑" panose="020B0503020204020204" pitchFamily="34" charset="-122"/>
                  <a:ea typeface="微软雅黑" panose="020B0503020204020204" pitchFamily="34" charset="-122"/>
                </a:rPr>
                <a:t>工程系统</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3865095" y="2427303"/>
            <a:ext cx="4587830" cy="1120066"/>
            <a:chOff x="5706983" y="1106885"/>
            <a:chExt cx="6089132" cy="1515548"/>
          </a:xfrm>
        </p:grpSpPr>
        <p:grpSp>
          <p:nvGrpSpPr>
            <p:cNvPr id="26" name="组合 25"/>
            <p:cNvGrpSpPr/>
            <p:nvPr/>
          </p:nvGrpSpPr>
          <p:grpSpPr>
            <a:xfrm>
              <a:off x="7138946" y="1106885"/>
              <a:ext cx="4657169" cy="1124412"/>
              <a:chOff x="7138946" y="1106885"/>
              <a:chExt cx="4657169" cy="1124412"/>
            </a:xfrm>
          </p:grpSpPr>
          <p:sp>
            <p:nvSpPr>
              <p:cNvPr id="28" name="矩形 27"/>
              <p:cNvSpPr/>
              <p:nvPr/>
            </p:nvSpPr>
            <p:spPr>
              <a:xfrm>
                <a:off x="7138946" y="1106885"/>
                <a:ext cx="4657169" cy="1124412"/>
              </a:xfrm>
              <a:prstGeom prst="rect">
                <a:avLst/>
              </a:prstGeom>
            </p:spPr>
            <p:txBody>
              <a:bodyPr wrap="square">
                <a:spAutoFit/>
              </a:bodyPr>
              <a:p>
                <a:pPr algn="just">
                  <a:lnSpc>
                    <a:spcPct val="150000"/>
                  </a:lnSpc>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相互制约、相互支持</a:t>
                </a:r>
                <a:endParaRPr lang="en-US" altLang="zh-CN"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持续改进、螺旋上升</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7138946" y="1140563"/>
                <a:ext cx="2721753" cy="1090733"/>
              </a:xfrm>
              <a:prstGeom prst="rect">
                <a:avLst/>
              </a:prstGeom>
              <a:noFill/>
              <a:ln w="12700">
                <a:solidFill>
                  <a:srgbClr val="F32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7" name="任意多边形 117"/>
            <p:cNvSpPr/>
            <p:nvPr/>
          </p:nvSpPr>
          <p:spPr>
            <a:xfrm>
              <a:off x="5706983" y="1512986"/>
              <a:ext cx="1436202" cy="1109447"/>
            </a:xfrm>
            <a:custGeom>
              <a:avLst/>
              <a:gdLst>
                <a:gd name="connsiteX0" fmla="*/ 0 w 878186"/>
                <a:gd name="connsiteY0" fmla="*/ 1638678 h 1638678"/>
                <a:gd name="connsiteX1" fmla="*/ 570368 w 878186"/>
                <a:gd name="connsiteY1" fmla="*/ 0 h 1638678"/>
                <a:gd name="connsiteX2" fmla="*/ 878186 w 878186"/>
                <a:gd name="connsiteY2" fmla="*/ 0 h 1638678"/>
              </a:gdLst>
              <a:ahLst/>
              <a:cxnLst>
                <a:cxn ang="0">
                  <a:pos x="connsiteX0" y="connsiteY0"/>
                </a:cxn>
                <a:cxn ang="0">
                  <a:pos x="connsiteX1" y="connsiteY1"/>
                </a:cxn>
                <a:cxn ang="0">
                  <a:pos x="connsiteX2" y="connsiteY2"/>
                </a:cxn>
              </a:cxnLst>
              <a:rect l="l" t="t" r="r" b="b"/>
              <a:pathLst>
                <a:path w="878186" h="1638678">
                  <a:moveTo>
                    <a:pt x="0" y="1638678"/>
                  </a:moveTo>
                  <a:lnTo>
                    <a:pt x="570368" y="0"/>
                  </a:lnTo>
                  <a:lnTo>
                    <a:pt x="878186" y="0"/>
                  </a:lnTo>
                </a:path>
              </a:pathLst>
            </a:custGeom>
            <a:noFill/>
            <a:ln w="12700">
              <a:solidFill>
                <a:srgbClr val="F32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pic>
        <p:nvPicPr>
          <p:cNvPr id="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250" y="1713853"/>
            <a:ext cx="3244621" cy="4146705"/>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2" name="矩形 1"/>
          <p:cNvSpPr/>
          <p:nvPr/>
        </p:nvSpPr>
        <p:spPr>
          <a:xfrm>
            <a:off x="994047" y="1538352"/>
            <a:ext cx="4108817" cy="507831"/>
          </a:xfrm>
          <a:prstGeom prst="rect">
            <a:avLst/>
          </a:prstGeom>
        </p:spPr>
        <p:txBody>
          <a:bodyPr wrap="none">
            <a:spAutoFit/>
          </a:bodyPr>
          <a:p>
            <a:pPr lvl="0">
              <a:lnSpc>
                <a:spcPct val="150000"/>
              </a:lnSpc>
              <a:defRPr/>
            </a:pPr>
            <a:r>
              <a:rPr lang="zh-CN" altLang="zh-CN" b="1" dirty="0" smtClean="0"/>
              <a:t>建立以合约</a:t>
            </a:r>
            <a:r>
              <a:rPr lang="zh-CN" altLang="en-US" b="1" dirty="0" smtClean="0"/>
              <a:t>单元为维度的招采知识体系</a:t>
            </a:r>
            <a:endParaRPr lang="en-US" altLang="zh-CN" b="1" dirty="0"/>
          </a:p>
        </p:txBody>
      </p:sp>
      <p:grpSp>
        <p:nvGrpSpPr>
          <p:cNvPr id="3" name="组合 2"/>
          <p:cNvGrpSpPr/>
          <p:nvPr/>
        </p:nvGrpSpPr>
        <p:grpSpPr>
          <a:xfrm>
            <a:off x="552613" y="1538352"/>
            <a:ext cx="359990" cy="359990"/>
            <a:chOff x="2387600" y="2311381"/>
            <a:chExt cx="1219603" cy="1219603"/>
          </a:xfrm>
        </p:grpSpPr>
        <p:sp>
          <p:nvSpPr>
            <p:cNvPr id="4" name="泪滴形 3"/>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p:cNvPicPr>
            <a:picLocks noChangeAspect="1"/>
          </p:cNvPicPr>
          <p:nvPr/>
        </p:nvPicPr>
        <p:blipFill>
          <a:blip r:embed="rId2"/>
          <a:stretch>
            <a:fillRect/>
          </a:stretch>
        </p:blipFill>
        <p:spPr>
          <a:xfrm>
            <a:off x="387350" y="2409371"/>
            <a:ext cx="5791322" cy="3225092"/>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3"/>
          <a:stretch>
            <a:fillRect/>
          </a:stretch>
        </p:blipFill>
        <p:spPr>
          <a:xfrm>
            <a:off x="3564999" y="2197287"/>
            <a:ext cx="2712624" cy="3590035"/>
          </a:xfrm>
          <a:prstGeom prst="rect">
            <a:avLst/>
          </a:prstGeom>
          <a:ln>
            <a:noFill/>
          </a:ln>
          <a:effectLst>
            <a:outerShdw blurRad="292100" dist="139700" dir="2700000" algn="tl" rotWithShape="0">
              <a:srgbClr val="333333">
                <a:alpha val="65000"/>
              </a:srgbClr>
            </a:outerShdw>
          </a:effectLst>
        </p:spPr>
      </p:pic>
      <p:sp>
        <p:nvSpPr>
          <p:cNvPr id="10" name="TextBox 13"/>
          <p:cNvSpPr txBox="1"/>
          <p:nvPr/>
        </p:nvSpPr>
        <p:spPr>
          <a:xfrm>
            <a:off x="1779635" y="5969431"/>
            <a:ext cx="3006751" cy="338554"/>
          </a:xfrm>
          <a:prstGeom prst="rect">
            <a:avLst/>
          </a:prstGeom>
          <a:noFill/>
        </p:spPr>
        <p:txBody>
          <a:bodyPr wrap="square" rtlCol="0">
            <a:spAutoFit/>
          </a:bodyPr>
          <a:p>
            <a:r>
              <a:rPr lang="zh-CN" altLang="en-US" sz="1600" dirty="0" smtClean="0"/>
              <a:t>标准化合约清单</a:t>
            </a:r>
            <a:r>
              <a:rPr lang="en-US" altLang="zh-CN" sz="1600" dirty="0" smtClean="0"/>
              <a:t>75</a:t>
            </a:r>
            <a:r>
              <a:rPr lang="zh-CN" altLang="en-US" sz="1600" dirty="0" smtClean="0"/>
              <a:t>份 示例</a:t>
            </a:r>
            <a:endParaRPr lang="zh-CN" altLang="en-US" sz="1600" dirty="0"/>
          </a:p>
        </p:txBody>
      </p:sp>
      <p:pic>
        <p:nvPicPr>
          <p:cNvPr id="11" name="图片 10"/>
          <p:cNvPicPr>
            <a:picLocks noChangeAspect="1"/>
          </p:cNvPicPr>
          <p:nvPr/>
        </p:nvPicPr>
        <p:blipFill>
          <a:blip r:embed="rId4"/>
          <a:stretch>
            <a:fillRect/>
          </a:stretch>
        </p:blipFill>
        <p:spPr>
          <a:xfrm>
            <a:off x="6732999" y="2136813"/>
            <a:ext cx="2681911" cy="3650509"/>
          </a:xfrm>
          <a:prstGeom prst="rect">
            <a:avLst/>
          </a:prstGeom>
          <a:ln>
            <a:noFill/>
          </a:ln>
          <a:effectLst>
            <a:outerShdw blurRad="292100" dist="139700" dir="2700000" algn="tl" rotWithShape="0">
              <a:srgbClr val="333333">
                <a:alpha val="65000"/>
              </a:srgbClr>
            </a:outerShdw>
          </a:effectLst>
        </p:spPr>
      </p:pic>
      <p:pic>
        <p:nvPicPr>
          <p:cNvPr id="16" name="图片占位符 158"/>
          <p:cNvPicPr>
            <a:picLocks noChangeAspect="1"/>
          </p:cNvPicPr>
          <p:nvPr/>
        </p:nvPicPr>
        <p:blipFill>
          <a:blip r:embed="rId5" cstate="print">
            <a:extLst>
              <a:ext uri="{28A0092B-C50C-407E-A947-70E740481C1C}">
                <a14:useLocalDpi xmlns:a14="http://schemas.microsoft.com/office/drawing/2010/main" val="0"/>
              </a:ext>
            </a:extLst>
          </a:blip>
          <a:srcRect t="3230" b="3230"/>
          <a:stretch>
            <a:fillRect/>
          </a:stretch>
        </p:blipFill>
        <p:spPr>
          <a:xfrm>
            <a:off x="9476201" y="2268397"/>
            <a:ext cx="2431438" cy="3366066"/>
          </a:xfrm>
          <a:prstGeom prst="rect">
            <a:avLst/>
          </a:prstGeom>
          <a:ln>
            <a:noFill/>
          </a:ln>
          <a:effectLst>
            <a:outerShdw blurRad="292100" dist="139700" dir="2700000" algn="tl" rotWithShape="0">
              <a:srgbClr val="333333">
                <a:alpha val="65000"/>
              </a:srgbClr>
            </a:outerShdw>
          </a:effectLst>
        </p:spPr>
      </p:pic>
      <p:sp>
        <p:nvSpPr>
          <p:cNvPr id="31" name="TextBox 16"/>
          <p:cNvSpPr txBox="1"/>
          <p:nvPr/>
        </p:nvSpPr>
        <p:spPr>
          <a:xfrm>
            <a:off x="7911534" y="5965283"/>
            <a:ext cx="3006751" cy="338554"/>
          </a:xfrm>
          <a:prstGeom prst="rect">
            <a:avLst/>
          </a:prstGeom>
          <a:noFill/>
        </p:spPr>
        <p:txBody>
          <a:bodyPr wrap="square" rtlCol="0">
            <a:spAutoFit/>
          </a:bodyPr>
          <a:p>
            <a:r>
              <a:rPr lang="zh-CN" altLang="en-US" sz="1600" dirty="0" smtClean="0"/>
              <a:t>分供合同参考文本</a:t>
            </a:r>
            <a:r>
              <a:rPr lang="en-US" altLang="zh-CN" sz="1600" dirty="0" smtClean="0"/>
              <a:t>75</a:t>
            </a:r>
            <a:r>
              <a:rPr lang="zh-CN" altLang="en-US" sz="1600" dirty="0" smtClean="0"/>
              <a:t>份 示例</a:t>
            </a:r>
            <a:endParaRPr lang="zh-CN" altLang="en-US" sz="1600" dirty="0"/>
          </a:p>
        </p:txBody>
      </p:sp>
    </p:spTree>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3" name="矩形 11"/>
          <p:cNvSpPr/>
          <p:nvPr/>
        </p:nvSpPr>
        <p:spPr>
          <a:xfrm>
            <a:off x="886460" y="1311275"/>
            <a:ext cx="4287520" cy="398780"/>
          </a:xfrm>
          <a:prstGeom prst="rect">
            <a:avLst/>
          </a:prstGeom>
          <a:noFill/>
          <a:ln w="9525">
            <a:noFill/>
          </a:ln>
        </p:spPr>
        <p:txBody>
          <a:bodyPr wrap="square" anchor="t">
            <a:spAutoFit/>
          </a:bodyPr>
          <a:p>
            <a:pPr lvl="0" indent="0" algn="ctr" eaLnBrk="0" hangingPunct="0"/>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chemeClr val="tx1"/>
                </a:solidFill>
                <a:latin typeface="Arial" panose="020B0604020202020204" pitchFamily="34" charset="0"/>
                <a:ea typeface="黑体" panose="02010609060101010101" pitchFamily="49" charset="-122"/>
                <a:sym typeface="Calibri" panose="020F0502020204030204" charset="0"/>
              </a:rPr>
              <a:t>3</a:t>
            </a:r>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）统筹</a:t>
            </a:r>
            <a:r>
              <a:rPr lang="zh-CN" altLang="en-US" sz="2000" b="1" noProof="0" dirty="0" smtClean="0">
                <a:ln>
                  <a:noFill/>
                </a:ln>
                <a:solidFill>
                  <a:schemeClr val="tx1"/>
                </a:solidFill>
                <a:effectLst/>
                <a:uLnTx/>
                <a:uFillTx/>
                <a:latin typeface="Arial" panose="020B0604020202020204"/>
                <a:ea typeface="微软雅黑" panose="020B0503020204020204" pitchFamily="34" charset="-122"/>
                <a:sym typeface="+mn-ea"/>
              </a:rPr>
              <a:t>建设建造管理能力</a:t>
            </a:r>
            <a:endParaRPr kumimoji="0" lang="zh-CN" altLang="en-US" sz="2000" b="1" i="0" u="none" strike="noStrike" kern="1200" cap="none" spc="0" normalizeH="0" baseline="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grpSp>
        <p:nvGrpSpPr>
          <p:cNvPr id="20" name="组合 19"/>
          <p:cNvGrpSpPr/>
          <p:nvPr/>
        </p:nvGrpSpPr>
        <p:grpSpPr>
          <a:xfrm>
            <a:off x="615314" y="2041525"/>
            <a:ext cx="10036811" cy="4072186"/>
            <a:chOff x="-2318771" y="0"/>
            <a:chExt cx="10480094" cy="4301484"/>
          </a:xfrm>
        </p:grpSpPr>
        <p:grpSp>
          <p:nvGrpSpPr>
            <p:cNvPr id="21" name="组合 20"/>
            <p:cNvGrpSpPr/>
            <p:nvPr/>
          </p:nvGrpSpPr>
          <p:grpSpPr>
            <a:xfrm>
              <a:off x="-2318771" y="1618"/>
              <a:ext cx="5231984" cy="4299866"/>
              <a:chOff x="-2318771" y="0"/>
              <a:chExt cx="5231984" cy="4299866"/>
            </a:xfrm>
          </p:grpSpPr>
          <p:sp>
            <p:nvSpPr>
              <p:cNvPr id="27" name="AutoShape 3"/>
              <p:cNvSpPr/>
              <p:nvPr/>
            </p:nvSpPr>
            <p:spPr>
              <a:xfrm flipH="1" flipV="1">
                <a:off x="1167025" y="0"/>
                <a:ext cx="1746188" cy="3655765"/>
              </a:xfrm>
              <a:prstGeom prst="curvedRightArrow">
                <a:avLst>
                  <a:gd name="adj1" fmla="val 51284"/>
                  <a:gd name="adj2" fmla="val 83772"/>
                  <a:gd name="adj3" fmla="val 33300"/>
                </a:avLst>
              </a:prstGeom>
              <a:gradFill rotWithShape="1">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miter/>
                <a:headEnd type="none" w="med" len="med"/>
                <a:tailEnd type="none" w="med" len="med"/>
              </a:ln>
            </p:spPr>
            <p:txBody>
              <a:bodyPr lIns="93296" tIns="46648" rIns="93296" bIns="46648" anchor="ctr"/>
              <a:p>
                <a:pPr marL="0" lvl="0" indent="0" eaLnBrk="1" fontAlgn="base" latinLnBrk="0" hangingPunct="1">
                  <a:lnSpc>
                    <a:spcPct val="120000"/>
                  </a:lnSpc>
                  <a:spcBef>
                    <a:spcPct val="0"/>
                  </a:spcBef>
                  <a:spcAft>
                    <a:spcPct val="0"/>
                  </a:spcAft>
                  <a:buNone/>
                </a:pPr>
                <a:endParaRPr sz="1200" baseline="0">
                  <a:solidFill>
                    <a:srgbClr val="4D4D4D"/>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8" name="组合 27"/>
              <p:cNvGrpSpPr/>
              <p:nvPr/>
            </p:nvGrpSpPr>
            <p:grpSpPr>
              <a:xfrm>
                <a:off x="-2318771" y="314225"/>
                <a:ext cx="3582608" cy="3985641"/>
                <a:chOff x="-2318771" y="-996092"/>
                <a:chExt cx="3582608" cy="3985641"/>
              </a:xfrm>
            </p:grpSpPr>
            <p:sp>
              <p:nvSpPr>
                <p:cNvPr id="29" name="TextBox 20"/>
                <p:cNvSpPr/>
                <p:nvPr/>
              </p:nvSpPr>
              <p:spPr>
                <a:xfrm>
                  <a:off x="-2318771" y="-619117"/>
                  <a:ext cx="3582608" cy="3608666"/>
                </a:xfrm>
                <a:prstGeom prst="rect">
                  <a:avLst/>
                </a:prstGeom>
                <a:noFill/>
                <a:ln w="9525">
                  <a:noFill/>
                </a:ln>
              </p:spPr>
              <p:txBody>
                <a:bodyPr vert="horz" wrap="square" lIns="93296" tIns="46648" rIns="93296" bIns="46648" anchor="t">
                  <a:spAutoFit/>
                </a:bodyPr>
                <a:p>
                  <a:pPr marL="0" lvl="0" indent="0" eaLnBrk="1" fontAlgn="base" latinLnBrk="0" hangingPunct="1">
                    <a:lnSpc>
                      <a:spcPct val="150000"/>
                    </a:lnSpc>
                    <a:spcBef>
                      <a:spcPct val="0"/>
                    </a:spcBef>
                    <a:spcAft>
                      <a:spcPct val="0"/>
                    </a:spcAft>
                    <a:buNone/>
                  </a:pPr>
                  <a:r>
                    <a:rPr lang="zh-CN" altLang="en-US" dirty="0" smtClean="0">
                      <a:latin typeface="+mn-ea"/>
                    </a:rPr>
                    <a:t>基于对工程开发全周的研究，系统梳理设计、报建、招采、施工四大业务版块的关联点及关联关系，打通纵向一、二、三级计划和横向专业计划之间的联系，建立工程全生命周期的工作任务模型和工作穿插模型，搭建完整的计划体系。</a:t>
                  </a:r>
                  <a:endParaRPr lang="zh-CN" altLang="en-US" dirty="0" smtClean="0">
                    <a:latin typeface="+mn-ea"/>
                  </a:endParaRPr>
                </a:p>
              </p:txBody>
            </p:sp>
            <p:sp>
              <p:nvSpPr>
                <p:cNvPr id="30" name="TextBox 19"/>
                <p:cNvSpPr/>
                <p:nvPr/>
              </p:nvSpPr>
              <p:spPr>
                <a:xfrm>
                  <a:off x="-2035859" y="-996092"/>
                  <a:ext cx="2808706" cy="390380"/>
                </a:xfrm>
                <a:prstGeom prst="rect">
                  <a:avLst/>
                </a:prstGeom>
                <a:noFill/>
                <a:ln w="9525">
                  <a:noFill/>
                </a:ln>
              </p:spPr>
              <p:txBody>
                <a:bodyPr vert="horz" wrap="square" lIns="93296" tIns="46648" rIns="93296" bIns="46648" anchor="t">
                  <a:spAutoFit/>
                </a:bodyPr>
                <a:p>
                  <a:pPr marL="0" lvl="0" indent="0" algn="ctr" eaLnBrk="1" fontAlgn="base" latinLnBrk="0" hangingPunct="1">
                    <a:lnSpc>
                      <a:spcPct val="100000"/>
                    </a:lnSpc>
                    <a:spcBef>
                      <a:spcPct val="0"/>
                    </a:spcBef>
                    <a:spcAft>
                      <a:spcPct val="0"/>
                    </a:spcAft>
                    <a:buNone/>
                  </a:pPr>
                  <a:r>
                    <a:rPr lang="zh-CN" altLang="en-US" b="1" dirty="0" smtClean="0">
                      <a:latin typeface="+mn-ea"/>
                    </a:rPr>
                    <a:t>搭建完善的计划体系</a:t>
                  </a:r>
                  <a:endParaRPr lang="zh-CN" altLang="en-US" b="1" dirty="0">
                    <a:latin typeface="+mn-ea"/>
                  </a:endParaRPr>
                </a:p>
              </p:txBody>
            </p:sp>
          </p:grpSp>
        </p:grpSp>
        <p:grpSp>
          <p:nvGrpSpPr>
            <p:cNvPr id="22" name="组合 21"/>
            <p:cNvGrpSpPr/>
            <p:nvPr/>
          </p:nvGrpSpPr>
          <p:grpSpPr>
            <a:xfrm>
              <a:off x="3151329" y="0"/>
              <a:ext cx="5009994" cy="3655764"/>
              <a:chOff x="0" y="0"/>
              <a:chExt cx="5009994" cy="3655764"/>
            </a:xfrm>
          </p:grpSpPr>
          <p:sp>
            <p:nvSpPr>
              <p:cNvPr id="23" name="AutoShape 2"/>
              <p:cNvSpPr/>
              <p:nvPr/>
            </p:nvSpPr>
            <p:spPr>
              <a:xfrm flipV="1">
                <a:off x="0" y="0"/>
                <a:ext cx="1746188" cy="3655764"/>
              </a:xfrm>
              <a:prstGeom prst="curvedRightArrow">
                <a:avLst>
                  <a:gd name="adj1" fmla="val 51284"/>
                  <a:gd name="adj2" fmla="val 83772"/>
                  <a:gd name="adj3" fmla="val 33300"/>
                </a:avLst>
              </a:prstGeom>
              <a:gradFill rotWithShape="1">
                <a:gsLst>
                  <a:gs pos="0">
                    <a:srgbClr val="FAB47A">
                      <a:alpha val="100000"/>
                    </a:srgbClr>
                  </a:gs>
                  <a:gs pos="32999">
                    <a:srgbClr val="FAB47A">
                      <a:alpha val="100000"/>
                    </a:srgbClr>
                  </a:gs>
                  <a:gs pos="100000">
                    <a:srgbClr val="F68426">
                      <a:alpha val="100000"/>
                    </a:srgbClr>
                  </a:gs>
                </a:gsLst>
                <a:lin ang="5400000" scaled="1"/>
                <a:tileRect/>
              </a:gradFill>
              <a:ln w="3175" cap="flat" cmpd="sng">
                <a:solidFill>
                  <a:srgbClr val="D7D7D7"/>
                </a:solidFill>
                <a:prstDash val="solid"/>
                <a:miter/>
                <a:headEnd type="none" w="med" len="med"/>
                <a:tailEnd type="none" w="med" len="med"/>
              </a:ln>
            </p:spPr>
            <p:txBody>
              <a:bodyPr lIns="93296" tIns="46648" rIns="93296" bIns="46648" anchor="ctr"/>
              <a:p>
                <a:pPr marL="0" lvl="0" indent="0" eaLnBrk="1" fontAlgn="base" latinLnBrk="0" hangingPunct="1">
                  <a:lnSpc>
                    <a:spcPct val="120000"/>
                  </a:lnSpc>
                  <a:spcBef>
                    <a:spcPct val="0"/>
                  </a:spcBef>
                  <a:spcAft>
                    <a:spcPct val="0"/>
                  </a:spcAft>
                  <a:buNone/>
                </a:pPr>
                <a:endParaRPr sz="1200" baseline="0">
                  <a:solidFill>
                    <a:srgbClr val="F9F9F9"/>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4" name="组合 23"/>
              <p:cNvGrpSpPr/>
              <p:nvPr/>
            </p:nvGrpSpPr>
            <p:grpSpPr>
              <a:xfrm>
                <a:off x="1571033" y="280314"/>
                <a:ext cx="3438961" cy="1925608"/>
                <a:chOff x="346782" y="-1031621"/>
                <a:chExt cx="3438961" cy="1925608"/>
              </a:xfrm>
            </p:grpSpPr>
            <p:sp>
              <p:nvSpPr>
                <p:cNvPr id="25" name="TextBox 20"/>
                <p:cNvSpPr/>
                <p:nvPr/>
              </p:nvSpPr>
              <p:spPr>
                <a:xfrm>
                  <a:off x="604155" y="-721314"/>
                  <a:ext cx="3181588" cy="1615301"/>
                </a:xfrm>
                <a:prstGeom prst="rect">
                  <a:avLst/>
                </a:prstGeom>
                <a:noFill/>
                <a:ln w="9525">
                  <a:noFill/>
                </a:ln>
              </p:spPr>
              <p:txBody>
                <a:bodyPr vert="horz" wrap="square" lIns="93296" tIns="46648" rIns="93296" bIns="46648" anchor="t">
                  <a:spAutoFit/>
                </a:bodyPr>
                <a:p>
                  <a:pPr marL="0" lvl="0" indent="0" eaLnBrk="1" fontAlgn="base" latinLnBrk="0" hangingPunct="1">
                    <a:lnSpc>
                      <a:spcPct val="150000"/>
                    </a:lnSpc>
                    <a:spcBef>
                      <a:spcPct val="0"/>
                    </a:spcBef>
                    <a:spcAft>
                      <a:spcPct val="0"/>
                    </a:spcAft>
                    <a:buNone/>
                  </a:pPr>
                  <a:r>
                    <a:rPr lang="zh-CN" altLang="en-US" dirty="0" smtClean="0">
                      <a:latin typeface="+mn-ea"/>
                    </a:rPr>
                    <a:t>以总承包项目为载体，探索计划管理组织架构、各岗位计划管理职责、计划管理制度、计划管理业务流程和标准，建立以匹配计划体系的一整套计划管理体系。</a:t>
                  </a:r>
                  <a:endParaRPr lang="zh-CN" altLang="en-US" dirty="0" smtClean="0">
                    <a:latin typeface="+mn-ea"/>
                  </a:endParaRPr>
                </a:p>
              </p:txBody>
            </p:sp>
            <p:sp>
              <p:nvSpPr>
                <p:cNvPr id="26" name="TextBox 19"/>
                <p:cNvSpPr/>
                <p:nvPr/>
              </p:nvSpPr>
              <p:spPr>
                <a:xfrm>
                  <a:off x="346782" y="-1031621"/>
                  <a:ext cx="3356743" cy="247233"/>
                </a:xfrm>
                <a:prstGeom prst="rect">
                  <a:avLst/>
                </a:prstGeom>
                <a:noFill/>
                <a:ln w="9525">
                  <a:noFill/>
                </a:ln>
              </p:spPr>
              <p:txBody>
                <a:bodyPr vert="horz" wrap="square" lIns="93296" tIns="46648" rIns="93296" bIns="46648" anchor="t">
                  <a:spAutoFit/>
                </a:bodyPr>
                <a:p>
                  <a:pPr marL="0" lvl="0" indent="0" algn="ctr" eaLnBrk="1" fontAlgn="base" latinLnBrk="0" hangingPunct="1">
                    <a:lnSpc>
                      <a:spcPct val="100000"/>
                    </a:lnSpc>
                    <a:spcBef>
                      <a:spcPct val="0"/>
                    </a:spcBef>
                    <a:spcAft>
                      <a:spcPct val="0"/>
                    </a:spcAft>
                    <a:buNone/>
                  </a:pPr>
                  <a:r>
                    <a:rPr lang="zh-CN" altLang="en-US" b="1" dirty="0" smtClean="0">
                      <a:latin typeface="+mn-ea"/>
                    </a:rPr>
                    <a:t>搭建完善的计划管理体系</a:t>
                  </a:r>
                  <a:endParaRPr lang="zh-CN" altLang="en-US" b="1" dirty="0">
                    <a:latin typeface="+mn-ea"/>
                  </a:endParaRPr>
                </a:p>
              </p:txBody>
            </p:sp>
          </p:grpSp>
        </p:grpSp>
      </p:grpSp>
      <p:sp>
        <p:nvSpPr>
          <p:cNvPr id="31" name="矩形 30"/>
          <p:cNvSpPr/>
          <p:nvPr/>
        </p:nvSpPr>
        <p:spPr>
          <a:xfrm>
            <a:off x="8461721" y="5090196"/>
            <a:ext cx="3431609" cy="1337945"/>
          </a:xfrm>
          <a:prstGeom prst="rect">
            <a:avLst/>
          </a:prstGeom>
          <a:ln w="19050">
            <a:solidFill>
              <a:srgbClr val="FF0000"/>
            </a:solidFill>
            <a:prstDash val="sysDash"/>
          </a:ln>
        </p:spPr>
        <p:txBody>
          <a:bodyPr wrap="square">
            <a:spAutoFit/>
          </a:bodyPr>
          <a:p>
            <a:pPr indent="356870">
              <a:lnSpc>
                <a:spcPct val="150000"/>
              </a:lnSpc>
              <a:spcAft>
                <a:spcPts val="0"/>
              </a:spcAft>
            </a:pPr>
            <a:r>
              <a:rPr lang="zh-CN" altLang="en-US" b="1" kern="100" dirty="0" smtClean="0">
                <a:solidFill>
                  <a:srgbClr val="E24F14"/>
                </a:solidFill>
                <a:effectLst>
                  <a:outerShdw blurRad="38100" dist="38100" dir="2700000" algn="tl">
                    <a:srgbClr val="000000">
                      <a:alpha val="43137"/>
                    </a:srgbClr>
                  </a:outerShdw>
                </a:effectLst>
                <a:latin typeface="+mn-ea"/>
                <a:cs typeface="Times New Roman" panose="02020603050405020304" pitchFamily="18" charset="0"/>
              </a:rPr>
              <a:t>成果：</a:t>
            </a:r>
            <a:r>
              <a:rPr lang="zh-CN" altLang="en-US" kern="100" dirty="0" smtClean="0">
                <a:latin typeface="+mn-ea"/>
                <a:cs typeface="Times New Roman" panose="02020603050405020304" pitchFamily="18" charset="0"/>
              </a:rPr>
              <a:t>杭州阿里啤酒厂项目</a:t>
            </a:r>
            <a:r>
              <a:rPr lang="en-US" altLang="zh-CN" kern="100" dirty="0" smtClean="0">
                <a:latin typeface="+mn-ea"/>
                <a:cs typeface="Times New Roman" panose="02020603050405020304" pitchFamily="18" charset="0"/>
              </a:rPr>
              <a:t>《</a:t>
            </a:r>
            <a:r>
              <a:rPr lang="zh-CN" altLang="en-US" kern="100" dirty="0">
                <a:latin typeface="+mn-ea"/>
                <a:cs typeface="Times New Roman" panose="02020603050405020304" pitchFamily="18" charset="0"/>
              </a:rPr>
              <a:t>总</a:t>
            </a:r>
            <a:r>
              <a:rPr lang="zh-CN" altLang="en-US" kern="100" dirty="0" smtClean="0">
                <a:latin typeface="+mn-ea"/>
                <a:cs typeface="Times New Roman" panose="02020603050405020304" pitchFamily="18" charset="0"/>
              </a:rPr>
              <a:t>承包项目计划管控方案</a:t>
            </a:r>
            <a:r>
              <a:rPr lang="en-US" altLang="zh-CN" kern="100" dirty="0" smtClean="0">
                <a:latin typeface="+mn-ea"/>
                <a:cs typeface="Times New Roman" panose="02020603050405020304" pitchFamily="18" charset="0"/>
              </a:rPr>
              <a:t>》2.0</a:t>
            </a:r>
            <a:r>
              <a:rPr lang="zh-CN" altLang="en-US" kern="100" dirty="0" smtClean="0">
                <a:latin typeface="+mn-ea"/>
                <a:cs typeface="Times New Roman" panose="02020603050405020304" pitchFamily="18" charset="0"/>
              </a:rPr>
              <a:t>版</a:t>
            </a:r>
            <a:endParaRPr lang="en-US" altLang="zh-CN" kern="100" dirty="0" smtClean="0">
              <a:latin typeface="+mn-ea"/>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32" name="图片 31"/>
          <p:cNvPicPr/>
          <p:nvPr/>
        </p:nvPicPr>
        <p:blipFill>
          <a:blip r:embed="rId2">
            <a:extLst>
              <a:ext uri="{28A0092B-C50C-407E-A947-70E740481C1C}">
                <a14:useLocalDpi xmlns:a14="http://schemas.microsoft.com/office/drawing/2010/main" val="0"/>
              </a:ext>
            </a:extLst>
          </a:blip>
          <a:srcRect/>
          <a:stretch>
            <a:fillRect/>
          </a:stretch>
        </p:blipFill>
        <p:spPr>
          <a:xfrm>
            <a:off x="783776" y="1818721"/>
            <a:ext cx="3958163" cy="3969262"/>
          </a:xfrm>
          <a:prstGeom prst="rect">
            <a:avLst/>
          </a:prstGeom>
          <a:noFill/>
          <a:ln>
            <a:solidFill>
              <a:schemeClr val="accent1"/>
            </a:solidFill>
          </a:ln>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419" y="1818721"/>
            <a:ext cx="5000009" cy="2622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4075" y="1819473"/>
            <a:ext cx="2911828" cy="4117574"/>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175227" y="4610648"/>
            <a:ext cx="1825445" cy="338554"/>
          </a:xfrm>
          <a:prstGeom prst="rect">
            <a:avLst/>
          </a:prstGeom>
          <a:noFill/>
        </p:spPr>
        <p:txBody>
          <a:bodyPr wrap="square" rtlCol="0">
            <a:spAutoFit/>
          </a:bodyPr>
          <a:p>
            <a:r>
              <a:rPr lang="zh-CN" altLang="en-US" sz="1600" dirty="0" smtClean="0"/>
              <a:t>工序标准数据库</a:t>
            </a:r>
            <a:endParaRPr lang="zh-CN" altLang="en-US" sz="1600" dirty="0"/>
          </a:p>
        </p:txBody>
      </p:sp>
    </p:spTree>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762" y="1805214"/>
            <a:ext cx="5922808" cy="377371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972" y="1574851"/>
            <a:ext cx="6387871" cy="431011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4"/>
          <p:cNvSpPr txBox="1"/>
          <p:nvPr/>
        </p:nvSpPr>
        <p:spPr>
          <a:xfrm>
            <a:off x="4133539" y="5884965"/>
            <a:ext cx="3039986" cy="338554"/>
          </a:xfrm>
          <a:prstGeom prst="rect">
            <a:avLst/>
          </a:prstGeom>
          <a:noFill/>
        </p:spPr>
        <p:txBody>
          <a:bodyPr wrap="square" rtlCol="0">
            <a:spAutoFit/>
          </a:bodyPr>
          <a:p>
            <a:r>
              <a:rPr lang="zh-CN" altLang="en-US" sz="1600" dirty="0" smtClean="0"/>
              <a:t>计划管理流程图</a:t>
            </a:r>
            <a:endParaRPr lang="zh-CN" altLang="en-US" sz="1600" dirty="0"/>
          </a:p>
        </p:txBody>
      </p:sp>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screen"/>
          <a:srcRect/>
          <a:stretch>
            <a:fillRect/>
          </a:stretch>
        </p:blipFill>
        <p:spPr bwMode="auto">
          <a:xfrm>
            <a:off x="8837614" y="3938592"/>
            <a:ext cx="2318525" cy="1840337"/>
          </a:xfrm>
          <a:prstGeom prst="roundRect">
            <a:avLst>
              <a:gd name="adj" fmla="val 8594"/>
            </a:avLst>
          </a:prstGeom>
          <a:solidFill>
            <a:srgbClr val="FFFFFF">
              <a:shade val="85000"/>
            </a:srgbClr>
          </a:solidFill>
          <a:ln>
            <a:noFill/>
          </a:ln>
          <a:effectLst/>
        </p:spPr>
      </p:pic>
      <p:grpSp>
        <p:nvGrpSpPr>
          <p:cNvPr id="78" name="组合 77"/>
          <p:cNvGrpSpPr/>
          <p:nvPr/>
        </p:nvGrpSpPr>
        <p:grpSpPr>
          <a:xfrm>
            <a:off x="2113280" y="2708910"/>
            <a:ext cx="7227570" cy="979805"/>
            <a:chOff x="3129129" y="1121776"/>
            <a:chExt cx="5933741" cy="1171624"/>
          </a:xfrm>
        </p:grpSpPr>
        <p:sp>
          <p:nvSpPr>
            <p:cNvPr id="79" name="圆角矩形 78"/>
            <p:cNvSpPr/>
            <p:nvPr/>
          </p:nvSpPr>
          <p:spPr>
            <a:xfrm>
              <a:off x="3129129" y="1121776"/>
              <a:ext cx="5933741" cy="1171624"/>
            </a:xfrm>
            <a:prstGeom prst="roundRect">
              <a:avLst>
                <a:gd name="adj" fmla="val 5000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B0F0"/>
                </a:solidFill>
              </a:endParaRPr>
            </a:p>
          </p:txBody>
        </p:sp>
        <p:sp>
          <p:nvSpPr>
            <p:cNvPr id="80" name="圆角矩形 79"/>
            <p:cNvSpPr/>
            <p:nvPr/>
          </p:nvSpPr>
          <p:spPr>
            <a:xfrm>
              <a:off x="3289330" y="1253414"/>
              <a:ext cx="5613340" cy="908350"/>
            </a:xfrm>
            <a:prstGeom prst="roundRect">
              <a:avLst>
                <a:gd name="adj" fmla="val 50000"/>
              </a:avLst>
            </a:prstGeom>
            <a:solidFill>
              <a:srgbClr val="0093DD"/>
            </a:solidFill>
            <a:ln w="19050">
              <a:gradFill flip="none" rotWithShape="1">
                <a:gsLst>
                  <a:gs pos="0">
                    <a:srgbClr val="01DAF1"/>
                  </a:gs>
                  <a:gs pos="100000">
                    <a:srgbClr val="01ACBE"/>
                  </a:gs>
                </a:gsLst>
                <a:lin ang="2700000" scaled="1"/>
                <a:tileRect/>
              </a:gradFill>
            </a:ln>
            <a:effectLst>
              <a:innerShdw blurRad="317500" dist="114300" dir="135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B0F0"/>
                </a:solidFill>
              </a:endParaRPr>
            </a:p>
          </p:txBody>
        </p:sp>
      </p:grpSp>
      <p:grpSp>
        <p:nvGrpSpPr>
          <p:cNvPr id="81" name="组合 80"/>
          <p:cNvGrpSpPr/>
          <p:nvPr/>
        </p:nvGrpSpPr>
        <p:grpSpPr>
          <a:xfrm>
            <a:off x="2063750" y="2586355"/>
            <a:ext cx="1871345" cy="2167890"/>
            <a:chOff x="3150395" y="933507"/>
            <a:chExt cx="1559927" cy="1839452"/>
          </a:xfrm>
        </p:grpSpPr>
        <p:grpSp>
          <p:nvGrpSpPr>
            <p:cNvPr id="82" name="组合 81"/>
            <p:cNvGrpSpPr/>
            <p:nvPr/>
          </p:nvGrpSpPr>
          <p:grpSpPr>
            <a:xfrm>
              <a:off x="3150395" y="933507"/>
              <a:ext cx="1559927" cy="1839452"/>
              <a:chOff x="3222820" y="1148080"/>
              <a:chExt cx="1484216" cy="1750177"/>
            </a:xfrm>
          </p:grpSpPr>
          <p:grpSp>
            <p:nvGrpSpPr>
              <p:cNvPr id="86" name="组合 85"/>
              <p:cNvGrpSpPr/>
              <p:nvPr/>
            </p:nvGrpSpPr>
            <p:grpSpPr>
              <a:xfrm>
                <a:off x="3420363" y="1295115"/>
                <a:ext cx="1286673" cy="1603142"/>
                <a:chOff x="7380501" y="2927402"/>
                <a:chExt cx="2311887" cy="2880512"/>
              </a:xfrm>
            </p:grpSpPr>
            <p:sp>
              <p:nvSpPr>
                <p:cNvPr id="88"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 name="椭圆 88"/>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7" name="椭圆 86"/>
              <p:cNvSpPr/>
              <p:nvPr/>
            </p:nvSpPr>
            <p:spPr>
              <a:xfrm>
                <a:off x="3222820" y="1148080"/>
                <a:ext cx="1284820" cy="1284821"/>
              </a:xfrm>
              <a:prstGeom prst="ellipse">
                <a:avLst/>
              </a:prstGeom>
              <a:solidFill>
                <a:schemeClr val="bg1">
                  <a:alpha val="14000"/>
                </a:schemeClr>
              </a:solidFill>
              <a:ln w="15875">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3" name="组合 82"/>
            <p:cNvGrpSpPr/>
            <p:nvPr/>
          </p:nvGrpSpPr>
          <p:grpSpPr>
            <a:xfrm>
              <a:off x="3426449" y="1236971"/>
              <a:ext cx="786392" cy="755706"/>
              <a:chOff x="1446020" y="2376479"/>
              <a:chExt cx="1046688" cy="1005841"/>
            </a:xfrm>
          </p:grpSpPr>
          <p:sp>
            <p:nvSpPr>
              <p:cNvPr id="84" name="文本框 83"/>
              <p:cNvSpPr txBox="1"/>
              <p:nvPr/>
            </p:nvSpPr>
            <p:spPr>
              <a:xfrm>
                <a:off x="1446020" y="2376479"/>
                <a:ext cx="1030514" cy="798172"/>
              </a:xfrm>
              <a:prstGeom prst="rect">
                <a:avLst/>
              </a:prstGeom>
              <a:noFill/>
            </p:spPr>
            <p:txBody>
              <a:bodyPr wrap="square" rtlCol="0">
                <a:spAutoFit/>
              </a:bodyPr>
              <a:p>
                <a:pPr algn="ctr"/>
                <a:r>
                  <a:rPr lang="en-US" altLang="zh-CN" sz="4000" dirty="0" smtClean="0">
                    <a:solidFill>
                      <a:srgbClr val="01ACBE"/>
                    </a:solidFill>
                    <a:latin typeface="Impact" panose="020B0806030902050204" pitchFamily="2" charset="0"/>
                  </a:rPr>
                  <a:t>01</a:t>
                </a:r>
                <a:endParaRPr lang="en-US" altLang="zh-CN" sz="4000" dirty="0" smtClean="0">
                  <a:solidFill>
                    <a:srgbClr val="01ACBE"/>
                  </a:solidFill>
                  <a:latin typeface="Impact" panose="020B0806030902050204" pitchFamily="2" charset="0"/>
                </a:endParaRPr>
              </a:p>
            </p:txBody>
          </p:sp>
          <p:sp>
            <p:nvSpPr>
              <p:cNvPr id="85" name="文本框 84"/>
              <p:cNvSpPr txBox="1"/>
              <p:nvPr/>
            </p:nvSpPr>
            <p:spPr>
              <a:xfrm>
                <a:off x="1462194" y="3035944"/>
                <a:ext cx="1030514" cy="346376"/>
              </a:xfrm>
              <a:prstGeom prst="rect">
                <a:avLst/>
              </a:prstGeom>
              <a:noFill/>
            </p:spPr>
            <p:txBody>
              <a:bodyPr wrap="square" rtlCol="0">
                <a:spAutoFit/>
              </a:bodyPr>
              <a:p>
                <a:pPr algn="ctr"/>
                <a:r>
                  <a:rPr lang="en-US" altLang="zh-CN" sz="1400" dirty="0" smtClean="0">
                    <a:solidFill>
                      <a:srgbClr val="01ACBE"/>
                    </a:solidFill>
                    <a:latin typeface="LiHei Pro" panose="020B0500000000000000" pitchFamily="34" charset="-122"/>
                    <a:ea typeface="LiHei Pro" panose="020B0500000000000000" pitchFamily="34" charset="-122"/>
                  </a:rPr>
                  <a:t>OPTION</a:t>
                </a:r>
                <a:endParaRPr lang="en-US" altLang="zh-CN" sz="1400" dirty="0" smtClean="0">
                  <a:solidFill>
                    <a:srgbClr val="01ACBE"/>
                  </a:solidFill>
                  <a:latin typeface="LiHei Pro" panose="020B0500000000000000" pitchFamily="34" charset="-122"/>
                  <a:ea typeface="LiHei Pro" panose="020B0500000000000000" pitchFamily="34" charset="-122"/>
                </a:endParaRPr>
              </a:p>
            </p:txBody>
          </p:sp>
        </p:grpSp>
      </p:grpSp>
      <p:sp>
        <p:nvSpPr>
          <p:cNvPr id="91" name="文本框 90"/>
          <p:cNvSpPr txBox="1"/>
          <p:nvPr/>
        </p:nvSpPr>
        <p:spPr>
          <a:xfrm>
            <a:off x="3170555" y="2925445"/>
            <a:ext cx="5949950" cy="521970"/>
          </a:xfrm>
          <a:prstGeom prst="rect">
            <a:avLst/>
          </a:prstGeom>
          <a:noFill/>
        </p:spPr>
        <p:txBody>
          <a:bodyPr wrap="square" rtlCol="0">
            <a:spAutoFit/>
          </a:bodyPr>
          <a:p>
            <a:pPr algn="ctr"/>
            <a:r>
              <a:rPr lang="zh-CN" altLang="en-US" sz="2800" b="1" kern="0" dirty="0">
                <a:solidFill>
                  <a:schemeClr val="bg1"/>
                </a:solidFill>
                <a:latin typeface="微软雅黑" panose="020B0503020204020204" pitchFamily="34" charset="-122"/>
                <a:ea typeface="微软雅黑" panose="020B0503020204020204" pitchFamily="34" charset="-122"/>
                <a:sym typeface="+mn-ea"/>
              </a:rPr>
              <a:t>总承包管理的整体背景</a:t>
            </a:r>
            <a:endParaRPr lang="zh-CN" altLang="en-US" sz="2800" b="1" kern="0" dirty="0" smtClean="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3" name="矩形 11"/>
          <p:cNvSpPr/>
          <p:nvPr/>
        </p:nvSpPr>
        <p:spPr>
          <a:xfrm>
            <a:off x="886460" y="1209675"/>
            <a:ext cx="4287520" cy="398780"/>
          </a:xfrm>
          <a:prstGeom prst="rect">
            <a:avLst/>
          </a:prstGeom>
          <a:noFill/>
          <a:ln w="9525">
            <a:noFill/>
          </a:ln>
        </p:spPr>
        <p:txBody>
          <a:bodyPr wrap="square" anchor="t">
            <a:spAutoFit/>
          </a:bodyPr>
          <a:p>
            <a:pPr lvl="0" indent="0" algn="ctr" eaLnBrk="0" hangingPunct="0"/>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a:t>
            </a:r>
            <a:r>
              <a:rPr lang="en-US" altLang="zh-CN" sz="2000" b="1" dirty="0">
                <a:solidFill>
                  <a:schemeClr val="tx1"/>
                </a:solidFill>
                <a:latin typeface="Arial" panose="020B0604020202020204" pitchFamily="34" charset="0"/>
                <a:ea typeface="黑体" panose="02010609060101010101" pitchFamily="49" charset="-122"/>
                <a:sym typeface="Calibri" panose="020F0502020204030204" charset="0"/>
              </a:rPr>
              <a:t>4</a:t>
            </a:r>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a:t>
            </a:r>
            <a:r>
              <a:rPr lang="zh-CN" altLang="en-US" sz="2000" b="1" dirty="0" smtClean="0">
                <a:solidFill>
                  <a:schemeClr val="tx1"/>
                </a:solidFill>
                <a:latin typeface="Arial" panose="020B0604020202020204"/>
                <a:ea typeface="微软雅黑" panose="020B0503020204020204" pitchFamily="34" charset="-122"/>
                <a:sym typeface="+mn-ea"/>
              </a:rPr>
              <a:t>全面建设市场拓展能力</a:t>
            </a:r>
            <a:endParaRPr kumimoji="0" lang="zh-CN" altLang="en-US" sz="2000" b="1" i="0" u="none" strike="noStrike" kern="1200" cap="none" spc="0" normalizeH="0" baseline="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grpSp>
        <p:nvGrpSpPr>
          <p:cNvPr id="75" name="组合 74"/>
          <p:cNvGrpSpPr/>
          <p:nvPr/>
        </p:nvGrpSpPr>
        <p:grpSpPr>
          <a:xfrm>
            <a:off x="1945711" y="1653116"/>
            <a:ext cx="359990" cy="359990"/>
            <a:chOff x="2387600" y="2311381"/>
            <a:chExt cx="1219603" cy="1219603"/>
          </a:xfrm>
        </p:grpSpPr>
        <p:sp>
          <p:nvSpPr>
            <p:cNvPr id="76" name="泪滴形 75"/>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椭圆 76"/>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TextBox 5"/>
          <p:cNvSpPr txBox="1"/>
          <p:nvPr/>
        </p:nvSpPr>
        <p:spPr>
          <a:xfrm>
            <a:off x="2340305" y="1705710"/>
            <a:ext cx="2733828" cy="369332"/>
          </a:xfrm>
          <a:prstGeom prst="rect">
            <a:avLst/>
          </a:prstGeom>
          <a:noFill/>
        </p:spPr>
        <p:txBody>
          <a:bodyPr wrap="square" rtlCol="0">
            <a:spAutoFit/>
          </a:bodyPr>
          <a:p>
            <a:r>
              <a:rPr lang="zh-CN" altLang="en-US" b="1" dirty="0" smtClean="0"/>
              <a:t>创新总承包业务营销模式</a:t>
            </a:r>
            <a:endParaRPr lang="zh-CN" altLang="en-US" b="1" dirty="0"/>
          </a:p>
        </p:txBody>
      </p:sp>
      <p:grpSp>
        <p:nvGrpSpPr>
          <p:cNvPr id="78" name="组合 77"/>
          <p:cNvGrpSpPr/>
          <p:nvPr/>
        </p:nvGrpSpPr>
        <p:grpSpPr>
          <a:xfrm>
            <a:off x="1966202" y="3307027"/>
            <a:ext cx="359990" cy="359990"/>
            <a:chOff x="2387600" y="2311381"/>
            <a:chExt cx="1219603" cy="1219603"/>
          </a:xfrm>
        </p:grpSpPr>
        <p:sp>
          <p:nvSpPr>
            <p:cNvPr id="79" name="泪滴形 78"/>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椭圆 79"/>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1" name="TextBox 80"/>
          <p:cNvSpPr txBox="1"/>
          <p:nvPr/>
        </p:nvSpPr>
        <p:spPr>
          <a:xfrm>
            <a:off x="2340304" y="3418855"/>
            <a:ext cx="3602187" cy="369332"/>
          </a:xfrm>
          <a:prstGeom prst="rect">
            <a:avLst/>
          </a:prstGeom>
          <a:noFill/>
        </p:spPr>
        <p:txBody>
          <a:bodyPr wrap="square" rtlCol="0">
            <a:spAutoFit/>
          </a:bodyPr>
          <a:p>
            <a:r>
              <a:rPr lang="zh-CN" altLang="zh-CN" b="1" dirty="0"/>
              <a:t>优化总承包业务营销组织方式</a:t>
            </a:r>
            <a:endParaRPr lang="zh-CN" altLang="en-US" b="1" dirty="0"/>
          </a:p>
        </p:txBody>
      </p:sp>
      <p:grpSp>
        <p:nvGrpSpPr>
          <p:cNvPr id="82" name="组合 81"/>
          <p:cNvGrpSpPr/>
          <p:nvPr/>
        </p:nvGrpSpPr>
        <p:grpSpPr>
          <a:xfrm>
            <a:off x="1978902" y="5095903"/>
            <a:ext cx="359990" cy="359990"/>
            <a:chOff x="2387600" y="2311381"/>
            <a:chExt cx="1219603" cy="1219603"/>
          </a:xfrm>
        </p:grpSpPr>
        <p:sp>
          <p:nvSpPr>
            <p:cNvPr id="83" name="泪滴形 82"/>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4" name="椭圆 83"/>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5" name="TextBox 84"/>
          <p:cNvSpPr txBox="1"/>
          <p:nvPr/>
        </p:nvSpPr>
        <p:spPr>
          <a:xfrm>
            <a:off x="2326179" y="5148788"/>
            <a:ext cx="3337728" cy="369332"/>
          </a:xfrm>
          <a:prstGeom prst="rect">
            <a:avLst/>
          </a:prstGeom>
          <a:noFill/>
        </p:spPr>
        <p:txBody>
          <a:bodyPr wrap="square" rtlCol="0">
            <a:spAutoFit/>
          </a:bodyPr>
          <a:p>
            <a:r>
              <a:rPr lang="zh-CN" altLang="zh-CN" b="1" dirty="0"/>
              <a:t>培育总承包业务战略客户群</a:t>
            </a:r>
            <a:endParaRPr lang="zh-CN" altLang="en-US" b="1" dirty="0"/>
          </a:p>
        </p:txBody>
      </p:sp>
      <p:grpSp>
        <p:nvGrpSpPr>
          <p:cNvPr id="39" name="组合 38"/>
          <p:cNvGrpSpPr/>
          <p:nvPr/>
        </p:nvGrpSpPr>
        <p:grpSpPr>
          <a:xfrm>
            <a:off x="496381" y="3398177"/>
            <a:ext cx="1082229" cy="719042"/>
            <a:chOff x="3313392" y="2828542"/>
            <a:chExt cx="1082229" cy="950259"/>
          </a:xfrm>
        </p:grpSpPr>
        <p:sp>
          <p:nvSpPr>
            <p:cNvPr id="41" name="燕尾形 40"/>
            <p:cNvSpPr/>
            <p:nvPr/>
          </p:nvSpPr>
          <p:spPr>
            <a:xfrm>
              <a:off x="3313392" y="2828542"/>
              <a:ext cx="541115" cy="950259"/>
            </a:xfrm>
            <a:prstGeom prst="chevron">
              <a:avLst>
                <a:gd name="adj" fmla="val 65715"/>
              </a:avLst>
            </a:prstGeom>
            <a:solidFill>
              <a:srgbClr val="F6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2" name="燕尾形 41"/>
            <p:cNvSpPr/>
            <p:nvPr/>
          </p:nvSpPr>
          <p:spPr>
            <a:xfrm>
              <a:off x="3583949" y="2828542"/>
              <a:ext cx="541115" cy="950259"/>
            </a:xfrm>
            <a:prstGeom prst="chevron">
              <a:avLst>
                <a:gd name="adj" fmla="val 65715"/>
              </a:avLst>
            </a:prstGeom>
            <a:solidFill>
              <a:srgbClr val="ED6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3" name="燕尾形 42"/>
            <p:cNvSpPr/>
            <p:nvPr/>
          </p:nvSpPr>
          <p:spPr>
            <a:xfrm>
              <a:off x="3854506" y="2828542"/>
              <a:ext cx="541115" cy="950259"/>
            </a:xfrm>
            <a:prstGeom prst="chevron">
              <a:avLst>
                <a:gd name="adj" fmla="val 65715"/>
              </a:avLst>
            </a:prstGeom>
            <a:solidFill>
              <a:srgbClr val="E24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5" name="TextBox 4"/>
          <p:cNvSpPr txBox="1"/>
          <p:nvPr/>
        </p:nvSpPr>
        <p:spPr>
          <a:xfrm>
            <a:off x="2273300" y="1983105"/>
            <a:ext cx="8684260" cy="1337945"/>
          </a:xfrm>
          <a:prstGeom prst="rect">
            <a:avLst/>
          </a:prstGeom>
          <a:noFill/>
        </p:spPr>
        <p:txBody>
          <a:bodyPr wrap="square" rtlCol="0">
            <a:spAutoFit/>
          </a:bodyPr>
          <a:p>
            <a:pPr>
              <a:lnSpc>
                <a:spcPct val="150000"/>
              </a:lnSpc>
            </a:pPr>
            <a:r>
              <a:rPr lang="zh-CN" altLang="en-US" dirty="0" smtClean="0"/>
              <a:t>提</a:t>
            </a:r>
            <a:r>
              <a:rPr dirty="0" smtClean="0"/>
              <a:t>围绕建筑产品的全生命周期，建立综合服务清单，配套不同清单的整体解决方案和服务方案，满足不同业主的个性化需求。从前端的咨询顾问服务，到整体交钥匙工程，提供各类服务的个性化组合</a:t>
            </a:r>
            <a:r>
              <a:rPr lang="zh-CN" dirty="0" smtClean="0"/>
              <a:t>，</a:t>
            </a:r>
            <a:r>
              <a:rPr dirty="0" smtClean="0"/>
              <a:t>最终提升差异化的市场竞争能力。</a:t>
            </a:r>
            <a:endParaRPr dirty="0" smtClean="0"/>
          </a:p>
        </p:txBody>
      </p:sp>
      <p:sp>
        <p:nvSpPr>
          <p:cNvPr id="46" name="TextBox 45"/>
          <p:cNvSpPr txBox="1"/>
          <p:nvPr/>
        </p:nvSpPr>
        <p:spPr>
          <a:xfrm>
            <a:off x="2273300" y="3679190"/>
            <a:ext cx="8684260" cy="1337945"/>
          </a:xfrm>
          <a:prstGeom prst="rect">
            <a:avLst/>
          </a:prstGeom>
          <a:noFill/>
        </p:spPr>
        <p:txBody>
          <a:bodyPr wrap="square" rtlCol="0">
            <a:spAutoFit/>
          </a:bodyPr>
          <a:p>
            <a:pPr>
              <a:lnSpc>
                <a:spcPct val="150000"/>
              </a:lnSpc>
            </a:pPr>
            <a:r>
              <a:rPr lang="zh-CN" altLang="en-US" dirty="0" smtClean="0"/>
              <a:t>形成了“以区域公司牵头，总承包事业部、设计院、专业公司支撑”和“以总承包事业部牵头营销，区域公司、专业公司、设计院支撑”和的两种模式，公司各分支机构通力协作、优势互补，形成合力。</a:t>
            </a:r>
            <a:endParaRPr lang="zh-CN" altLang="en-US" dirty="0" smtClean="0"/>
          </a:p>
        </p:txBody>
      </p:sp>
      <p:sp>
        <p:nvSpPr>
          <p:cNvPr id="47" name="TextBox 46"/>
          <p:cNvSpPr txBox="1"/>
          <p:nvPr/>
        </p:nvSpPr>
        <p:spPr>
          <a:xfrm>
            <a:off x="2265680" y="5429250"/>
            <a:ext cx="8691245" cy="922020"/>
          </a:xfrm>
          <a:prstGeom prst="rect">
            <a:avLst/>
          </a:prstGeom>
          <a:noFill/>
        </p:spPr>
        <p:txBody>
          <a:bodyPr wrap="square" rtlCol="0">
            <a:spAutoFit/>
          </a:bodyPr>
          <a:p>
            <a:pPr>
              <a:lnSpc>
                <a:spcPct val="150000"/>
              </a:lnSpc>
            </a:pPr>
            <a:r>
              <a:rPr lang="zh-CN" altLang="en-US" dirty="0"/>
              <a:t>通过主动推介和引导，逐步培育和孵化了一批总承包战略客户群。大部分原本是传统模式业主，通过反复的沟通、交流和实践，转变观念，采用总承包管理方式。</a:t>
            </a:r>
            <a:endParaRPr lang="zh-CN" altLang="en-US" dirty="0"/>
          </a:p>
        </p:txBody>
      </p:sp>
    </p:spTree>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3" name="矩形 11"/>
          <p:cNvSpPr/>
          <p:nvPr/>
        </p:nvSpPr>
        <p:spPr>
          <a:xfrm>
            <a:off x="886460" y="1311275"/>
            <a:ext cx="4287520" cy="398780"/>
          </a:xfrm>
          <a:prstGeom prst="rect">
            <a:avLst/>
          </a:prstGeom>
          <a:noFill/>
          <a:ln w="9525">
            <a:noFill/>
          </a:ln>
        </p:spPr>
        <p:txBody>
          <a:bodyPr wrap="square" anchor="t">
            <a:spAutoFit/>
          </a:bodyPr>
          <a:p>
            <a:pPr lvl="0" indent="0" algn="ctr" eaLnBrk="0" hangingPunct="0"/>
            <a:r>
              <a:rPr lang="zh-CN" altLang="en-US" sz="2000" b="1" dirty="0">
                <a:solidFill>
                  <a:schemeClr val="tx1"/>
                </a:solidFill>
                <a:latin typeface="Arial" panose="020B0604020202020204" pitchFamily="34" charset="0"/>
                <a:ea typeface="黑体" panose="02010609060101010101" pitchFamily="49" charset="-122"/>
                <a:sym typeface="Calibri" panose="020F0502020204030204" charset="0"/>
              </a:rPr>
              <a:t>（5）</a:t>
            </a:r>
            <a:r>
              <a:rPr lang="zh-CN" altLang="en-US" sz="2000" b="1" dirty="0" smtClean="0">
                <a:solidFill>
                  <a:schemeClr val="tx1"/>
                </a:solidFill>
                <a:latin typeface="Arial" panose="020B0604020202020204"/>
                <a:ea typeface="微软雅黑" panose="020B0503020204020204" pitchFamily="34" charset="-122"/>
                <a:sym typeface="Calibri" panose="020F0502020204030204" charset="0"/>
              </a:rPr>
              <a:t>其他方面总承包</a:t>
            </a:r>
            <a:r>
              <a:rPr lang="zh-CN" altLang="en-US" sz="2000" b="1" dirty="0" smtClean="0">
                <a:solidFill>
                  <a:schemeClr val="tx1"/>
                </a:solidFill>
                <a:latin typeface="Arial" panose="020B0604020202020204"/>
                <a:ea typeface="微软雅黑" panose="020B0503020204020204" pitchFamily="34" charset="-122"/>
                <a:sym typeface="+mn-ea"/>
              </a:rPr>
              <a:t>能力</a:t>
            </a:r>
            <a:endParaRPr kumimoji="0" lang="zh-CN" altLang="en-US" sz="2000" b="1" i="0" u="none" strike="noStrike" kern="1200" cap="none" spc="0" normalizeH="0" baseline="0" noProof="0" dirty="0" smtClean="0">
              <a:ln>
                <a:noFill/>
              </a:ln>
              <a:solidFill>
                <a:schemeClr val="tx1"/>
              </a:solidFill>
              <a:effectLst/>
              <a:uLnTx/>
              <a:uFillTx/>
              <a:latin typeface="Arial" panose="020B0604020202020204"/>
              <a:ea typeface="微软雅黑" panose="020B0503020204020204" pitchFamily="34" charset="-122"/>
              <a:sym typeface="+mn-ea"/>
            </a:endParaRPr>
          </a:p>
        </p:txBody>
      </p:sp>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9577" y="3213100"/>
            <a:ext cx="5126364" cy="2380732"/>
          </a:xfrm>
          <a:prstGeom prst="rect">
            <a:avLst/>
          </a:prstGeom>
          <a:noFill/>
          <a:ln w="9525">
            <a:noFill/>
          </a:ln>
        </p:spPr>
      </p:pic>
      <p:sp>
        <p:nvSpPr>
          <p:cNvPr id="4" name="矩形 3"/>
          <p:cNvSpPr/>
          <p:nvPr/>
        </p:nvSpPr>
        <p:spPr>
          <a:xfrm>
            <a:off x="622972" y="5777987"/>
            <a:ext cx="5232970" cy="369332"/>
          </a:xfrm>
          <a:prstGeom prst="rect">
            <a:avLst/>
          </a:prstGeom>
          <a:noFill/>
          <a:ln w="9525">
            <a:noFill/>
          </a:ln>
        </p:spPr>
        <p:txBody>
          <a:bodyPr wrap="square">
            <a:spAutoFit/>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r>
              <a:rPr lang="zh-CN" altLang="en-US" sz="1800" b="0" dirty="0" smtClean="0"/>
              <a:t>设计</a:t>
            </a:r>
            <a:r>
              <a:rPr lang="zh-CN" altLang="en-US" sz="1800" b="0" dirty="0"/>
              <a:t>类、工程类、商务类数据库</a:t>
            </a:r>
            <a:r>
              <a:rPr lang="zh-CN" altLang="en-US" sz="1800" b="0" dirty="0" smtClean="0"/>
              <a:t>，支撑</a:t>
            </a:r>
            <a:r>
              <a:rPr lang="en-US" altLang="zh-CN" sz="1800" b="0" dirty="0" smtClean="0"/>
              <a:t>PIMS</a:t>
            </a:r>
            <a:r>
              <a:rPr lang="zh-CN" altLang="en-US" sz="1800" b="0" dirty="0" smtClean="0"/>
              <a:t>落地</a:t>
            </a:r>
            <a:endParaRPr lang="en-US" altLang="zh-CN" sz="1800" b="0" dirty="0" smtClean="0"/>
          </a:p>
        </p:txBody>
      </p:sp>
      <p:grpSp>
        <p:nvGrpSpPr>
          <p:cNvPr id="7" name="组合 6"/>
          <p:cNvGrpSpPr/>
          <p:nvPr/>
        </p:nvGrpSpPr>
        <p:grpSpPr>
          <a:xfrm>
            <a:off x="776270" y="1808064"/>
            <a:ext cx="10395585" cy="1188085"/>
            <a:chOff x="602931" y="3279935"/>
            <a:chExt cx="6921897" cy="1916885"/>
          </a:xfrm>
        </p:grpSpPr>
        <p:sp>
          <p:nvSpPr>
            <p:cNvPr id="8" name="AutoShape 52"/>
            <p:cNvSpPr/>
            <p:nvPr/>
          </p:nvSpPr>
          <p:spPr>
            <a:xfrm>
              <a:off x="602931" y="3279935"/>
              <a:ext cx="6921897" cy="1916885"/>
            </a:xfrm>
            <a:prstGeom prst="roundRect">
              <a:avLst>
                <a:gd name="adj" fmla="val 16667"/>
              </a:avLst>
            </a:prstGeom>
            <a:solidFill>
              <a:srgbClr val="7F7F7F">
                <a:alpha val="29999"/>
              </a:srgbClr>
            </a:solidFill>
            <a:ln w="9525">
              <a:noFill/>
            </a:ln>
          </p:spPr>
          <p:txBody>
            <a:bodyPr wrap="none" anchor="ctr"/>
            <a:lstStyle>
              <a:lvl1pPr marL="0" lvl="0"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a:lstStyle>
            <a:p>
              <a:endParaRPr lang="zh-CN" altLang="en-US" b="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矩形 8"/>
            <p:cNvSpPr/>
            <p:nvPr/>
          </p:nvSpPr>
          <p:spPr>
            <a:xfrm>
              <a:off x="781049" y="3391238"/>
              <a:ext cx="6408359" cy="1487609"/>
            </a:xfrm>
            <a:prstGeom prst="rect">
              <a:avLst/>
            </a:prstGeom>
          </p:spPr>
          <p:txBody>
            <a:bodyPr wrap="square">
              <a:spAutoFit/>
            </a:bodyPr>
            <a:lstStyle/>
            <a:p>
              <a:pPr>
                <a:lnSpc>
                  <a:spcPct val="150000"/>
                </a:lnSpc>
              </a:pPr>
              <a:r>
                <a:rPr lang="en-US" altLang="zh-CN" dirty="0" smtClean="0"/>
                <a:t>     </a:t>
              </a:r>
              <a:r>
                <a:rPr lang="zh-CN" altLang="zh-CN" dirty="0" smtClean="0"/>
                <a:t>除了</a:t>
              </a:r>
              <a:r>
                <a:rPr lang="zh-CN" altLang="zh-CN" dirty="0"/>
                <a:t>以上几个方面，我们在总承包管理的核心团队培养和平台化大数据积累方面，也按照按整体规划的路径和步骤，有序开展，形成各类数据库。</a:t>
              </a:r>
              <a:endParaRPr lang="zh-CN" altLang="zh-CN" dirty="0"/>
            </a:p>
          </p:txBody>
        </p:sp>
      </p:grpSp>
      <p:sp>
        <p:nvSpPr>
          <p:cNvPr id="49" name="椭圆 4"/>
          <p:cNvSpPr>
            <a:spLocks noChangeArrowheads="1"/>
          </p:cNvSpPr>
          <p:nvPr/>
        </p:nvSpPr>
        <p:spPr bwMode="auto">
          <a:xfrm>
            <a:off x="6967534" y="5404621"/>
            <a:ext cx="174574" cy="191746"/>
          </a:xfrm>
          <a:prstGeom prst="ellipse">
            <a:avLst/>
          </a:prstGeom>
          <a:solidFill>
            <a:srgbClr val="04B1F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cxnSp>
        <p:nvCxnSpPr>
          <p:cNvPr id="50" name="直接连接符 5"/>
          <p:cNvCxnSpPr>
            <a:cxnSpLocks noChangeShapeType="1"/>
          </p:cNvCxnSpPr>
          <p:nvPr/>
        </p:nvCxnSpPr>
        <p:spPr bwMode="auto">
          <a:xfrm flipV="1">
            <a:off x="7154237" y="5487885"/>
            <a:ext cx="1294357" cy="0"/>
          </a:xfrm>
          <a:prstGeom prst="line">
            <a:avLst/>
          </a:prstGeom>
          <a:noFill/>
          <a:ln w="76200">
            <a:solidFill>
              <a:srgbClr val="897DC1">
                <a:alpha val="45097"/>
              </a:srgbClr>
            </a:solidFill>
            <a:prstDash val="sysDash"/>
            <a:round/>
          </a:ln>
          <a:extLst>
            <a:ext uri="{909E8E84-426E-40DD-AFC4-6F175D3DCCD1}">
              <a14:hiddenFill xmlns:a14="http://schemas.microsoft.com/office/drawing/2010/main">
                <a:noFill/>
              </a14:hiddenFill>
            </a:ext>
          </a:extLst>
        </p:spPr>
      </p:cxnSp>
      <p:cxnSp>
        <p:nvCxnSpPr>
          <p:cNvPr id="51" name="直接连接符 6"/>
          <p:cNvCxnSpPr>
            <a:cxnSpLocks noChangeShapeType="1"/>
          </p:cNvCxnSpPr>
          <p:nvPr/>
        </p:nvCxnSpPr>
        <p:spPr bwMode="auto">
          <a:xfrm flipV="1">
            <a:off x="8617536" y="5037781"/>
            <a:ext cx="1431676" cy="11895"/>
          </a:xfrm>
          <a:prstGeom prst="line">
            <a:avLst/>
          </a:prstGeom>
          <a:noFill/>
          <a:ln w="76200">
            <a:solidFill>
              <a:srgbClr val="897DC1">
                <a:alpha val="45097"/>
              </a:srgbClr>
            </a:solidFill>
            <a:prstDash val="sysDash"/>
            <a:round/>
          </a:ln>
          <a:extLst>
            <a:ext uri="{909E8E84-426E-40DD-AFC4-6F175D3DCCD1}">
              <a14:hiddenFill xmlns:a14="http://schemas.microsoft.com/office/drawing/2010/main">
                <a:noFill/>
              </a14:hiddenFill>
            </a:ext>
          </a:extLst>
        </p:spPr>
      </p:cxnSp>
      <p:cxnSp>
        <p:nvCxnSpPr>
          <p:cNvPr id="52" name="直接连接符 7"/>
          <p:cNvCxnSpPr>
            <a:cxnSpLocks noChangeShapeType="1"/>
            <a:endCxn id="55" idx="2"/>
          </p:cNvCxnSpPr>
          <p:nvPr/>
        </p:nvCxnSpPr>
        <p:spPr bwMode="auto">
          <a:xfrm flipV="1">
            <a:off x="10088613" y="4643842"/>
            <a:ext cx="1152705" cy="19508"/>
          </a:xfrm>
          <a:prstGeom prst="line">
            <a:avLst/>
          </a:prstGeom>
          <a:noFill/>
          <a:ln w="76200">
            <a:solidFill>
              <a:srgbClr val="897DC1">
                <a:alpha val="45097"/>
              </a:srgbClr>
            </a:solidFill>
            <a:prstDash val="sysDash"/>
            <a:round/>
          </a:ln>
          <a:extLst>
            <a:ext uri="{909E8E84-426E-40DD-AFC4-6F175D3DCCD1}">
              <a14:hiddenFill xmlns:a14="http://schemas.microsoft.com/office/drawing/2010/main">
                <a:noFill/>
              </a14:hiddenFill>
            </a:ext>
          </a:extLst>
        </p:spPr>
      </p:cxnSp>
      <p:cxnSp>
        <p:nvCxnSpPr>
          <p:cNvPr id="53" name="直接连接符 8"/>
          <p:cNvCxnSpPr>
            <a:cxnSpLocks noChangeShapeType="1"/>
          </p:cNvCxnSpPr>
          <p:nvPr/>
        </p:nvCxnSpPr>
        <p:spPr bwMode="auto">
          <a:xfrm rot="5400000" flipH="1" flipV="1">
            <a:off x="8337121" y="5219699"/>
            <a:ext cx="390154" cy="129089"/>
          </a:xfrm>
          <a:prstGeom prst="line">
            <a:avLst/>
          </a:prstGeom>
          <a:noFill/>
          <a:ln w="76200">
            <a:solidFill>
              <a:srgbClr val="897DC1">
                <a:alpha val="45097"/>
              </a:srgbClr>
            </a:solidFill>
            <a:prstDash val="sysDash"/>
            <a:round/>
          </a:ln>
          <a:extLst>
            <a:ext uri="{909E8E84-426E-40DD-AFC4-6F175D3DCCD1}">
              <a14:hiddenFill xmlns:a14="http://schemas.microsoft.com/office/drawing/2010/main">
                <a:noFill/>
              </a14:hiddenFill>
            </a:ext>
          </a:extLst>
        </p:spPr>
      </p:cxnSp>
      <p:cxnSp>
        <p:nvCxnSpPr>
          <p:cNvPr id="54" name="直接连接符 9"/>
          <p:cNvCxnSpPr>
            <a:cxnSpLocks noChangeShapeType="1"/>
          </p:cNvCxnSpPr>
          <p:nvPr/>
        </p:nvCxnSpPr>
        <p:spPr bwMode="auto">
          <a:xfrm rot="5400000" flipH="1" flipV="1">
            <a:off x="9852693" y="4808638"/>
            <a:ext cx="432024" cy="90969"/>
          </a:xfrm>
          <a:prstGeom prst="line">
            <a:avLst/>
          </a:prstGeom>
          <a:noFill/>
          <a:ln w="76200">
            <a:solidFill>
              <a:srgbClr val="897DC1">
                <a:alpha val="45097"/>
              </a:srgbClr>
            </a:solidFill>
            <a:prstDash val="sysDash"/>
            <a:round/>
          </a:ln>
          <a:extLst>
            <a:ext uri="{909E8E84-426E-40DD-AFC4-6F175D3DCCD1}">
              <a14:hiddenFill xmlns:a14="http://schemas.microsoft.com/office/drawing/2010/main">
                <a:noFill/>
              </a14:hiddenFill>
            </a:ext>
          </a:extLst>
        </p:spPr>
      </p:cxnSp>
      <p:sp>
        <p:nvSpPr>
          <p:cNvPr id="55" name="等腰三角形 10"/>
          <p:cNvSpPr>
            <a:spLocks noChangeArrowheads="1"/>
          </p:cNvSpPr>
          <p:nvPr/>
        </p:nvSpPr>
        <p:spPr bwMode="auto">
          <a:xfrm rot="1814849">
            <a:off x="11318444" y="4357866"/>
            <a:ext cx="456144" cy="429645"/>
          </a:xfrm>
          <a:prstGeom prst="triangle">
            <a:avLst>
              <a:gd name="adj" fmla="val 50000"/>
            </a:avLst>
          </a:prstGeom>
          <a:solidFill>
            <a:srgbClr val="04B1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56" name="Group 15"/>
          <p:cNvGrpSpPr/>
          <p:nvPr/>
        </p:nvGrpSpPr>
        <p:grpSpPr bwMode="auto">
          <a:xfrm>
            <a:off x="7117416" y="4598144"/>
            <a:ext cx="1181729" cy="685148"/>
            <a:chOff x="0" y="0"/>
            <a:chExt cx="1733266" cy="914400"/>
          </a:xfrm>
        </p:grpSpPr>
        <p:sp>
          <p:nvSpPr>
            <p:cNvPr id="64" name="圆角矩形 18"/>
            <p:cNvSpPr>
              <a:spLocks noChangeArrowheads="1"/>
            </p:cNvSpPr>
            <p:nvPr/>
          </p:nvSpPr>
          <p:spPr bwMode="auto">
            <a:xfrm>
              <a:off x="0" y="0"/>
              <a:ext cx="1733266" cy="914400"/>
            </a:xfrm>
            <a:prstGeom prst="roundRect">
              <a:avLst>
                <a:gd name="adj" fmla="val 22639"/>
              </a:avLst>
            </a:prstGeom>
            <a:noFill/>
            <a:ln w="76200">
              <a:solidFill>
                <a:srgbClr val="00B0F0"/>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65" name="TextBox 34"/>
            <p:cNvSpPr txBox="1">
              <a:spLocks noChangeArrowheads="1"/>
            </p:cNvSpPr>
            <p:nvPr/>
          </p:nvSpPr>
          <p:spPr bwMode="auto">
            <a:xfrm>
              <a:off x="163774" y="60614"/>
              <a:ext cx="1460309" cy="78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规划数据库</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57" name="Group 18"/>
          <p:cNvGrpSpPr/>
          <p:nvPr/>
        </p:nvGrpSpPr>
        <p:grpSpPr bwMode="auto">
          <a:xfrm>
            <a:off x="8661721" y="4124249"/>
            <a:ext cx="1182595" cy="685148"/>
            <a:chOff x="0" y="0"/>
            <a:chExt cx="1733266" cy="914400"/>
          </a:xfrm>
        </p:grpSpPr>
        <p:sp>
          <p:nvSpPr>
            <p:cNvPr id="62" name="圆角矩形 21"/>
            <p:cNvSpPr>
              <a:spLocks noChangeArrowheads="1"/>
            </p:cNvSpPr>
            <p:nvPr/>
          </p:nvSpPr>
          <p:spPr bwMode="auto">
            <a:xfrm>
              <a:off x="0" y="0"/>
              <a:ext cx="1733266" cy="914400"/>
            </a:xfrm>
            <a:prstGeom prst="roundRect">
              <a:avLst>
                <a:gd name="adj" fmla="val 22639"/>
              </a:avLst>
            </a:prstGeom>
            <a:noFill/>
            <a:ln w="76200">
              <a:solidFill>
                <a:srgbClr val="FFA902"/>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63" name="TextBox 35"/>
            <p:cNvSpPr txBox="1">
              <a:spLocks noChangeArrowheads="1"/>
            </p:cNvSpPr>
            <p:nvPr/>
          </p:nvSpPr>
          <p:spPr bwMode="auto">
            <a:xfrm>
              <a:off x="95537" y="49153"/>
              <a:ext cx="1460310" cy="78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数据收集规整</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58" name="Group 21"/>
          <p:cNvGrpSpPr/>
          <p:nvPr/>
        </p:nvGrpSpPr>
        <p:grpSpPr bwMode="auto">
          <a:xfrm>
            <a:off x="10086094" y="3788336"/>
            <a:ext cx="1573480" cy="685148"/>
            <a:chOff x="-71574" y="0"/>
            <a:chExt cx="2306165" cy="914400"/>
          </a:xfrm>
        </p:grpSpPr>
        <p:sp>
          <p:nvSpPr>
            <p:cNvPr id="60" name="圆角矩形 24"/>
            <p:cNvSpPr>
              <a:spLocks noChangeArrowheads="1"/>
            </p:cNvSpPr>
            <p:nvPr/>
          </p:nvSpPr>
          <p:spPr bwMode="auto">
            <a:xfrm>
              <a:off x="95952" y="0"/>
              <a:ext cx="1972936" cy="914400"/>
            </a:xfrm>
            <a:prstGeom prst="roundRect">
              <a:avLst>
                <a:gd name="adj" fmla="val 22639"/>
              </a:avLst>
            </a:prstGeom>
            <a:noFill/>
            <a:ln w="76200">
              <a:solidFill>
                <a:srgbClr val="9ECA06"/>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61" name="TextBox 36"/>
            <p:cNvSpPr txBox="1">
              <a:spLocks noChangeArrowheads="1"/>
            </p:cNvSpPr>
            <p:nvPr/>
          </p:nvSpPr>
          <p:spPr bwMode="auto">
            <a:xfrm>
              <a:off x="-71574" y="42915"/>
              <a:ext cx="2306165" cy="78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noProof="0" dirty="0" smtClean="0">
                  <a:solidFill>
                    <a:prstClr val="white">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实现信息化、大数据平台</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59" name="图片 58" descr="图片1"/>
          <p:cNvPicPr>
            <a:picLocks noChangeAspect="1"/>
          </p:cNvPicPr>
          <p:nvPr/>
        </p:nvPicPr>
        <p:blipFill>
          <a:blip r:embed="rId4"/>
          <a:stretch>
            <a:fillRect/>
          </a:stretch>
        </p:blipFill>
        <p:spPr>
          <a:xfrm>
            <a:off x="6251872" y="5016592"/>
            <a:ext cx="625086" cy="675633"/>
          </a:xfrm>
          <a:prstGeom prst="rect">
            <a:avLst/>
          </a:prstGeom>
        </p:spPr>
      </p:pic>
      <p:sp>
        <p:nvSpPr>
          <p:cNvPr id="66" name="矩形 65"/>
          <p:cNvSpPr/>
          <p:nvPr/>
        </p:nvSpPr>
        <p:spPr>
          <a:xfrm>
            <a:off x="8448594" y="5777987"/>
            <a:ext cx="2090372" cy="369332"/>
          </a:xfrm>
          <a:prstGeom prst="rect">
            <a:avLst/>
          </a:prstGeom>
          <a:noFill/>
          <a:ln w="9525">
            <a:noFill/>
          </a:ln>
        </p:spPr>
        <p:txBody>
          <a:bodyPr wrap="square">
            <a:spAutoFit/>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r>
              <a:rPr lang="zh-CN" altLang="en-US" sz="1800" b="0" dirty="0" smtClean="0"/>
              <a:t>数据库建设路径</a:t>
            </a:r>
            <a:endParaRPr lang="en-US" altLang="zh-CN" sz="1800" b="0" dirty="0" smtClean="0"/>
          </a:p>
        </p:txBody>
      </p:sp>
    </p:spTree>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448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夯实总承包管理基础能力</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13" name="组合 12"/>
          <p:cNvGrpSpPr/>
          <p:nvPr/>
        </p:nvGrpSpPr>
        <p:grpSpPr>
          <a:xfrm>
            <a:off x="1545907" y="1530353"/>
            <a:ext cx="9109392" cy="3873499"/>
            <a:chOff x="-230504" y="1751014"/>
            <a:chExt cx="9109392" cy="3873499"/>
          </a:xfrm>
        </p:grpSpPr>
        <p:cxnSp>
          <p:nvCxnSpPr>
            <p:cNvPr id="14" name="直接箭头连接符 13"/>
            <p:cNvCxnSpPr/>
            <p:nvPr/>
          </p:nvCxnSpPr>
          <p:spPr>
            <a:xfrm flipV="1">
              <a:off x="7551738" y="4994275"/>
              <a:ext cx="1327150" cy="11113"/>
            </a:xfrm>
            <a:prstGeom prst="straightConnector1">
              <a:avLst/>
            </a:prstGeom>
            <a:ln w="88900">
              <a:solidFill>
                <a:srgbClr val="898989"/>
              </a:solidFill>
              <a:tailEnd type="triangle"/>
            </a:ln>
          </p:spPr>
          <p:style>
            <a:lnRef idx="1">
              <a:schemeClr val="accent1"/>
            </a:lnRef>
            <a:fillRef idx="0">
              <a:schemeClr val="accent1"/>
            </a:fillRef>
            <a:effectRef idx="0">
              <a:schemeClr val="accent1"/>
            </a:effectRef>
            <a:fontRef idx="minor">
              <a:schemeClr val="tx1"/>
            </a:fontRef>
          </p:style>
        </p:cxnSp>
        <p:sp>
          <p:nvSpPr>
            <p:cNvPr id="5" name="Freeform 38"/>
            <p:cNvSpPr/>
            <p:nvPr/>
          </p:nvSpPr>
          <p:spPr>
            <a:xfrm flipH="1">
              <a:off x="682625" y="2492375"/>
              <a:ext cx="76200" cy="2482850"/>
            </a:xfrm>
            <a:custGeom>
              <a:avLst/>
              <a:gdLst/>
              <a:ahLst/>
              <a:cxnLst>
                <a:cxn ang="0">
                  <a:pos x="76200" y="2482850"/>
                </a:cxn>
                <a:cxn ang="0">
                  <a:pos x="0" y="2482850"/>
                </a:cxn>
                <a:cxn ang="0">
                  <a:pos x="0" y="0"/>
                </a:cxn>
                <a:cxn ang="0">
                  <a:pos x="76200" y="0"/>
                </a:cxn>
                <a:cxn ang="0">
                  <a:pos x="76200" y="2482850"/>
                </a:cxn>
              </a:cxnLst>
              <a:rect l="0" t="0" r="0" b="0"/>
              <a:pathLst>
                <a:path w="37" h="1915">
                  <a:moveTo>
                    <a:pt x="37" y="1915"/>
                  </a:moveTo>
                  <a:lnTo>
                    <a:pt x="0" y="1915"/>
                  </a:lnTo>
                  <a:lnTo>
                    <a:pt x="0" y="0"/>
                  </a:lnTo>
                  <a:lnTo>
                    <a:pt x="37" y="0"/>
                  </a:lnTo>
                  <a:lnTo>
                    <a:pt x="37" y="1915"/>
                  </a:lnTo>
                  <a:close/>
                </a:path>
              </a:pathLst>
            </a:custGeom>
            <a:solidFill>
              <a:srgbClr val="74A7AE">
                <a:alpha val="100000"/>
              </a:srgb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文本框 90"/>
            <p:cNvSpPr txBox="1"/>
            <p:nvPr/>
          </p:nvSpPr>
          <p:spPr>
            <a:xfrm>
              <a:off x="763588" y="2398713"/>
              <a:ext cx="919162" cy="311150"/>
            </a:xfrm>
            <a:prstGeom prst="rect">
              <a:avLst/>
            </a:prstGeom>
            <a:noFill/>
            <a:ln w="9525">
              <a:noFill/>
            </a:ln>
          </p:spPr>
          <p:txBody>
            <a:bodyPr wrap="none">
              <a:spAutoFit/>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defTabSz="457200" fontAlgn="base">
                <a:spcAft>
                  <a:spcPct val="0"/>
                </a:spcAft>
                <a:buSzPct val="100000"/>
                <a:buNone/>
              </a:pPr>
              <a:r>
                <a:rPr lang="zh-CN" altLang="en-US" sz="1300" b="0" dirty="0">
                  <a:solidFill>
                    <a:schemeClr val="bg1"/>
                  </a:solidFill>
                  <a:latin typeface="微软雅黑" panose="020B0503020204020204" pitchFamily="34" charset="-122"/>
                </a:rPr>
                <a:t>其他类型 </a:t>
              </a:r>
              <a:endParaRPr lang="zh-CN" altLang="en-US" sz="1300" b="0" dirty="0">
                <a:solidFill>
                  <a:schemeClr val="bg1"/>
                </a:solidFill>
                <a:latin typeface="微软雅黑" panose="020B0503020204020204" pitchFamily="34" charset="-122"/>
              </a:endParaRPr>
            </a:p>
          </p:txBody>
        </p:sp>
        <p:sp>
          <p:nvSpPr>
            <p:cNvPr id="17" name="Freeform 5"/>
            <p:cNvSpPr/>
            <p:nvPr/>
          </p:nvSpPr>
          <p:spPr>
            <a:xfrm>
              <a:off x="682625" y="4965700"/>
              <a:ext cx="7140575" cy="88900"/>
            </a:xfrm>
            <a:custGeom>
              <a:avLst/>
              <a:gdLst/>
              <a:ahLst/>
              <a:cxnLst>
                <a:cxn ang="0">
                  <a:pos x="0" y="0"/>
                </a:cxn>
                <a:cxn ang="0">
                  <a:pos x="7140575" y="0"/>
                </a:cxn>
                <a:cxn ang="0">
                  <a:pos x="7140575" y="88900"/>
                </a:cxn>
                <a:cxn ang="0">
                  <a:pos x="0" y="88900"/>
                </a:cxn>
                <a:cxn ang="0">
                  <a:pos x="0" y="0"/>
                </a:cxn>
              </a:cxnLst>
              <a:rect l="0" t="0" r="0" b="0"/>
              <a:pathLst>
                <a:path w="5998" h="74">
                  <a:moveTo>
                    <a:pt x="0" y="0"/>
                  </a:moveTo>
                  <a:lnTo>
                    <a:pt x="5998" y="0"/>
                  </a:lnTo>
                  <a:lnTo>
                    <a:pt x="5998" y="74"/>
                  </a:lnTo>
                  <a:lnTo>
                    <a:pt x="0" y="74"/>
                  </a:lnTo>
                  <a:lnTo>
                    <a:pt x="0" y="0"/>
                  </a:lnTo>
                  <a:close/>
                </a:path>
              </a:pathLst>
            </a:custGeom>
            <a:solidFill>
              <a:srgbClr val="898989">
                <a:alpha val="100000"/>
              </a:srgb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Oval 6"/>
            <p:cNvSpPr/>
            <p:nvPr/>
          </p:nvSpPr>
          <p:spPr>
            <a:xfrm>
              <a:off x="554038" y="4810125"/>
              <a:ext cx="366712" cy="369888"/>
            </a:xfrm>
            <a:prstGeom prst="ellipse">
              <a:avLst/>
            </a:prstGeom>
            <a:solidFill>
              <a:srgbClr val="898989"/>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19" name="Oval 7"/>
            <p:cNvSpPr/>
            <p:nvPr/>
          </p:nvSpPr>
          <p:spPr>
            <a:xfrm>
              <a:off x="633413" y="4884738"/>
              <a:ext cx="212725" cy="214312"/>
            </a:xfrm>
            <a:prstGeom prst="ellipse">
              <a:avLst/>
            </a:prstGeom>
            <a:solidFill>
              <a:srgbClr val="FFFFFF"/>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0" name="Oval 8"/>
            <p:cNvSpPr/>
            <p:nvPr/>
          </p:nvSpPr>
          <p:spPr>
            <a:xfrm>
              <a:off x="663575" y="4921250"/>
              <a:ext cx="146050" cy="147638"/>
            </a:xfrm>
            <a:prstGeom prst="ellipse">
              <a:avLst/>
            </a:prstGeom>
            <a:solidFill>
              <a:srgbClr val="74A7AE"/>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1" name="Oval 9"/>
            <p:cNvSpPr/>
            <p:nvPr/>
          </p:nvSpPr>
          <p:spPr>
            <a:xfrm>
              <a:off x="2187575" y="4810125"/>
              <a:ext cx="366713" cy="369888"/>
            </a:xfrm>
            <a:prstGeom prst="ellipse">
              <a:avLst/>
            </a:prstGeom>
            <a:solidFill>
              <a:srgbClr val="898989"/>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2" name="Oval 10"/>
            <p:cNvSpPr/>
            <p:nvPr/>
          </p:nvSpPr>
          <p:spPr>
            <a:xfrm>
              <a:off x="2262188" y="4884738"/>
              <a:ext cx="220662" cy="214312"/>
            </a:xfrm>
            <a:prstGeom prst="ellipse">
              <a:avLst/>
            </a:prstGeom>
            <a:solidFill>
              <a:srgbClr val="FFFFFF"/>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3" name="Oval 11"/>
            <p:cNvSpPr/>
            <p:nvPr/>
          </p:nvSpPr>
          <p:spPr>
            <a:xfrm>
              <a:off x="2298700" y="4921250"/>
              <a:ext cx="146050" cy="147638"/>
            </a:xfrm>
            <a:prstGeom prst="ellipse">
              <a:avLst/>
            </a:prstGeom>
            <a:solidFill>
              <a:srgbClr val="CCB77F"/>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4" name="Oval 21"/>
            <p:cNvSpPr/>
            <p:nvPr/>
          </p:nvSpPr>
          <p:spPr>
            <a:xfrm>
              <a:off x="7221538" y="4810125"/>
              <a:ext cx="366712" cy="369888"/>
            </a:xfrm>
            <a:prstGeom prst="ellipse">
              <a:avLst/>
            </a:prstGeom>
            <a:solidFill>
              <a:srgbClr val="898989"/>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5" name="Oval 22"/>
            <p:cNvSpPr/>
            <p:nvPr/>
          </p:nvSpPr>
          <p:spPr>
            <a:xfrm>
              <a:off x="7300913" y="4884738"/>
              <a:ext cx="212725" cy="214312"/>
            </a:xfrm>
            <a:prstGeom prst="ellipse">
              <a:avLst/>
            </a:prstGeom>
            <a:solidFill>
              <a:srgbClr val="FFFFFF"/>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6" name="Oval 23"/>
            <p:cNvSpPr/>
            <p:nvPr/>
          </p:nvSpPr>
          <p:spPr>
            <a:xfrm>
              <a:off x="7331075" y="4921250"/>
              <a:ext cx="146050" cy="147638"/>
            </a:xfrm>
            <a:prstGeom prst="ellipse">
              <a:avLst/>
            </a:prstGeom>
            <a:solidFill>
              <a:srgbClr val="EA502C"/>
            </a:solidFill>
            <a:ln w="9525">
              <a:noFill/>
            </a:ln>
          </p:spPr>
          <p:txBody>
            <a:bodyPr lIns="68580" tIns="34290" rIns="68580" bIns="34290"/>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endParaRPr lang="zh-CN" altLang="en-US" sz="1000" b="0" dirty="0">
                <a:latin typeface="微软雅黑" panose="020B0503020204020204" pitchFamily="34" charset="-122"/>
              </a:endParaRPr>
            </a:p>
          </p:txBody>
        </p:sp>
        <p:sp>
          <p:nvSpPr>
            <p:cNvPr id="27" name="Freeform 28"/>
            <p:cNvSpPr/>
            <p:nvPr/>
          </p:nvSpPr>
          <p:spPr>
            <a:xfrm>
              <a:off x="7380287" y="2276476"/>
              <a:ext cx="46037" cy="2717800"/>
            </a:xfrm>
            <a:custGeom>
              <a:avLst/>
              <a:gdLst/>
              <a:ahLst/>
              <a:cxnLst>
                <a:cxn ang="0">
                  <a:pos x="76200" y="2200275"/>
                </a:cxn>
                <a:cxn ang="0">
                  <a:pos x="0" y="2200275"/>
                </a:cxn>
                <a:cxn ang="0">
                  <a:pos x="0" y="0"/>
                </a:cxn>
                <a:cxn ang="0">
                  <a:pos x="76200" y="0"/>
                </a:cxn>
                <a:cxn ang="0">
                  <a:pos x="76200" y="2200275"/>
                </a:cxn>
              </a:cxnLst>
              <a:rect l="0" t="0" r="0" b="0"/>
              <a:pathLst>
                <a:path w="37" h="837">
                  <a:moveTo>
                    <a:pt x="37" y="837"/>
                  </a:moveTo>
                  <a:lnTo>
                    <a:pt x="0" y="837"/>
                  </a:lnTo>
                  <a:lnTo>
                    <a:pt x="0" y="0"/>
                  </a:lnTo>
                  <a:lnTo>
                    <a:pt x="37" y="0"/>
                  </a:lnTo>
                  <a:lnTo>
                    <a:pt x="37" y="837"/>
                  </a:lnTo>
                  <a:close/>
                </a:path>
              </a:pathLst>
            </a:custGeom>
            <a:solidFill>
              <a:srgbClr val="EA502C">
                <a:alpha val="100000"/>
              </a:srgb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9"/>
            <p:cNvSpPr/>
            <p:nvPr/>
          </p:nvSpPr>
          <p:spPr>
            <a:xfrm>
              <a:off x="6195218" y="1751014"/>
              <a:ext cx="2309813" cy="555625"/>
            </a:xfrm>
            <a:custGeom>
              <a:avLst/>
              <a:gdLst>
                <a:gd name="txL" fmla="*/ 0 w 1707"/>
                <a:gd name="txT" fmla="*/ 0 h 651"/>
                <a:gd name="txR" fmla="*/ 1707 w 1707"/>
                <a:gd name="txB" fmla="*/ 651 h 651"/>
              </a:gdLst>
              <a:ahLst/>
              <a:cxnLst>
                <a:cxn ang="0">
                  <a:pos x="0" y="2147483647"/>
                </a:cxn>
                <a:cxn ang="0">
                  <a:pos x="2147483647" y="2147483647"/>
                </a:cxn>
                <a:cxn ang="0">
                  <a:pos x="2147483647" y="0"/>
                </a:cxn>
                <a:cxn ang="0">
                  <a:pos x="0" y="0"/>
                </a:cxn>
                <a:cxn ang="0">
                  <a:pos x="0" y="2147483647"/>
                </a:cxn>
              </a:cxnLst>
              <a:rect l="txL" t="txT" r="txR" b="txB"/>
              <a:pathLst>
                <a:path w="1707" h="651">
                  <a:moveTo>
                    <a:pt x="0" y="651"/>
                  </a:moveTo>
                  <a:lnTo>
                    <a:pt x="1707" y="651"/>
                  </a:lnTo>
                  <a:lnTo>
                    <a:pt x="1707" y="0"/>
                  </a:lnTo>
                  <a:lnTo>
                    <a:pt x="0" y="0"/>
                  </a:lnTo>
                  <a:lnTo>
                    <a:pt x="0" y="651"/>
                  </a:lnTo>
                  <a:close/>
                </a:path>
              </a:pathLst>
            </a:custGeom>
            <a:solidFill>
              <a:schemeClr val="bg2"/>
            </a:solidFill>
            <a:ln w="9525">
              <a:noFill/>
            </a:ln>
          </p:spPr>
          <p:txBody>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r>
                <a:rPr lang="zh-CN" altLang="en-US" sz="1600" b="0" dirty="0">
                  <a:latin typeface="微软雅黑" panose="020B0503020204020204" pitchFamily="34" charset="-122"/>
                  <a:sym typeface="宋体" panose="02010600030101010101" pitchFamily="2" charset="-122"/>
                </a:rPr>
                <a:t>各区域（专业）公司人才入库人员≥</a:t>
              </a:r>
              <a:r>
                <a:rPr lang="en-US" altLang="zh-CN" sz="1600" b="0" dirty="0">
                  <a:latin typeface="微软雅黑" panose="020B0503020204020204" pitchFamily="34" charset="-122"/>
                  <a:sym typeface="宋体" panose="02010600030101010101" pitchFamily="2" charset="-122"/>
                </a:rPr>
                <a:t>80</a:t>
              </a:r>
              <a:r>
                <a:rPr lang="zh-CN" altLang="en-US" sz="1600" b="0" dirty="0" smtClean="0">
                  <a:latin typeface="微软雅黑" panose="020B0503020204020204" pitchFamily="34" charset="-122"/>
                  <a:sym typeface="宋体" panose="02010600030101010101" pitchFamily="2" charset="-122"/>
                </a:rPr>
                <a:t>人</a:t>
              </a:r>
              <a:endParaRPr lang="zh-CN" altLang="en-US" sz="1600" b="0" dirty="0">
                <a:latin typeface="Calibri" panose="020F0502020204030204" charset="0"/>
                <a:ea typeface="宋体" panose="02010600030101010101" pitchFamily="2" charset="-122"/>
              </a:endParaRPr>
            </a:p>
            <a:p>
              <a:pPr marL="0" lvl="0" indent="0" fontAlgn="base">
                <a:spcAft>
                  <a:spcPct val="0"/>
                </a:spcAft>
                <a:buSzPct val="100000"/>
                <a:buNone/>
              </a:pPr>
              <a:endParaRPr lang="zh-CN" altLang="en-US" sz="1200" b="0" dirty="0">
                <a:latin typeface="Calibri" panose="020F0502020204030204" charset="0"/>
                <a:ea typeface="宋体" panose="02010600030101010101" pitchFamily="2" charset="-122"/>
              </a:endParaRPr>
            </a:p>
          </p:txBody>
        </p:sp>
        <p:sp>
          <p:nvSpPr>
            <p:cNvPr id="29" name="Freeform 31"/>
            <p:cNvSpPr/>
            <p:nvPr/>
          </p:nvSpPr>
          <p:spPr>
            <a:xfrm>
              <a:off x="-230504" y="2276475"/>
              <a:ext cx="1913254" cy="631825"/>
            </a:xfrm>
            <a:custGeom>
              <a:avLst/>
              <a:gdLst>
                <a:gd name="txL" fmla="*/ 0 w 1707"/>
                <a:gd name="txT" fmla="*/ 0 h 657"/>
                <a:gd name="txR" fmla="*/ 1707 w 1707"/>
                <a:gd name="txB" fmla="*/ 657 h 657"/>
              </a:gdLst>
              <a:ahLst/>
              <a:cxnLst>
                <a:cxn ang="0">
                  <a:pos x="0" y="2147483647"/>
                </a:cxn>
                <a:cxn ang="0">
                  <a:pos x="2147483647" y="2147483647"/>
                </a:cxn>
                <a:cxn ang="0">
                  <a:pos x="2147483647" y="0"/>
                </a:cxn>
                <a:cxn ang="0">
                  <a:pos x="0" y="0"/>
                </a:cxn>
                <a:cxn ang="0">
                  <a:pos x="0" y="2147483647"/>
                </a:cxn>
              </a:cxnLst>
              <a:rect l="txL" t="txT" r="txR" b="txB"/>
              <a:pathLst>
                <a:path w="1707" h="657">
                  <a:moveTo>
                    <a:pt x="0" y="657"/>
                  </a:moveTo>
                  <a:lnTo>
                    <a:pt x="1707" y="657"/>
                  </a:lnTo>
                  <a:lnTo>
                    <a:pt x="1707" y="0"/>
                  </a:lnTo>
                  <a:lnTo>
                    <a:pt x="0" y="0"/>
                  </a:lnTo>
                  <a:lnTo>
                    <a:pt x="0" y="657"/>
                  </a:lnTo>
                  <a:close/>
                </a:path>
              </a:pathLst>
            </a:custGeom>
            <a:solidFill>
              <a:schemeClr val="bg2"/>
            </a:solidFill>
            <a:ln w="9525">
              <a:noFill/>
            </a:ln>
          </p:spPr>
          <p:txBody>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algn="ctr" fontAlgn="base">
                <a:spcAft>
                  <a:spcPct val="0"/>
                </a:spcAft>
                <a:buSzPct val="100000"/>
                <a:buNone/>
              </a:pPr>
              <a:r>
                <a:rPr lang="zh-CN" altLang="en-US" sz="1600" b="0" dirty="0">
                  <a:latin typeface="微软雅黑" panose="020B0503020204020204" pitchFamily="34" charset="-122"/>
                  <a:sym typeface="Arial" panose="020B0604020202020204" pitchFamily="34" charset="0"/>
                </a:rPr>
                <a:t>总承包管理人才库方案制定</a:t>
              </a:r>
              <a:endParaRPr lang="zh-CN" altLang="en-US" sz="1600" b="0" dirty="0">
                <a:latin typeface="Calibri" panose="020F0502020204030204" charset="0"/>
                <a:ea typeface="宋体" panose="02010600030101010101" pitchFamily="2" charset="-122"/>
              </a:endParaRPr>
            </a:p>
          </p:txBody>
        </p:sp>
        <p:sp>
          <p:nvSpPr>
            <p:cNvPr id="30" name="Freeform 37"/>
            <p:cNvSpPr/>
            <p:nvPr/>
          </p:nvSpPr>
          <p:spPr>
            <a:xfrm>
              <a:off x="2368868" y="3851278"/>
              <a:ext cx="45719" cy="1142998"/>
            </a:xfrm>
            <a:custGeom>
              <a:avLst/>
              <a:gdLst/>
              <a:ahLst/>
              <a:cxnLst>
                <a:cxn ang="0">
                  <a:pos x="65088" y="852487"/>
                </a:cxn>
                <a:cxn ang="0">
                  <a:pos x="0" y="852487"/>
                </a:cxn>
                <a:cxn ang="0">
                  <a:pos x="0" y="0"/>
                </a:cxn>
                <a:cxn ang="0">
                  <a:pos x="65088" y="0"/>
                </a:cxn>
                <a:cxn ang="0">
                  <a:pos x="65088" y="852487"/>
                </a:cxn>
              </a:cxnLst>
              <a:rect l="0" t="0" r="0" b="0"/>
              <a:pathLst>
                <a:path w="37" h="1060">
                  <a:moveTo>
                    <a:pt x="37" y="1060"/>
                  </a:moveTo>
                  <a:lnTo>
                    <a:pt x="0" y="1060"/>
                  </a:lnTo>
                  <a:lnTo>
                    <a:pt x="0" y="0"/>
                  </a:lnTo>
                  <a:lnTo>
                    <a:pt x="37" y="0"/>
                  </a:lnTo>
                  <a:lnTo>
                    <a:pt x="37" y="1060"/>
                  </a:lnTo>
                  <a:close/>
                </a:path>
              </a:pathLst>
            </a:custGeom>
            <a:solidFill>
              <a:srgbClr val="CCB77F">
                <a:alpha val="100000"/>
              </a:srgb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文本框 88"/>
            <p:cNvSpPr txBox="1"/>
            <p:nvPr/>
          </p:nvSpPr>
          <p:spPr>
            <a:xfrm>
              <a:off x="1979613" y="5300663"/>
              <a:ext cx="825500" cy="323850"/>
            </a:xfrm>
            <a:prstGeom prst="rect">
              <a:avLst/>
            </a:prstGeom>
            <a:noFill/>
            <a:ln w="9525">
              <a:noFill/>
            </a:ln>
          </p:spPr>
          <p:txBody>
            <a:bodyPr wrap="none">
              <a:spAutoFit/>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r>
                <a:rPr lang="en-US" altLang="zh-CN" sz="1500" b="0" dirty="0">
                  <a:solidFill>
                    <a:srgbClr val="595959"/>
                  </a:solidFill>
                  <a:latin typeface="微软雅黑" panose="020B0503020204020204" pitchFamily="34" charset="-122"/>
                </a:rPr>
                <a:t>2016</a:t>
              </a:r>
              <a:r>
                <a:rPr lang="zh-CN" altLang="en-US" sz="1500" b="0" dirty="0">
                  <a:solidFill>
                    <a:srgbClr val="595959"/>
                  </a:solidFill>
                  <a:latin typeface="微软雅黑" panose="020B0503020204020204" pitchFamily="34" charset="-122"/>
                </a:rPr>
                <a:t>年</a:t>
              </a:r>
              <a:endParaRPr lang="zh-CN" altLang="en-US" sz="1500" b="0" dirty="0">
                <a:solidFill>
                  <a:srgbClr val="595959"/>
                </a:solidFill>
                <a:latin typeface="微软雅黑" panose="020B0503020204020204" pitchFamily="34" charset="-122"/>
              </a:endParaRPr>
            </a:p>
          </p:txBody>
        </p:sp>
        <p:sp>
          <p:nvSpPr>
            <p:cNvPr id="32" name="文本框 93"/>
            <p:cNvSpPr txBox="1"/>
            <p:nvPr/>
          </p:nvSpPr>
          <p:spPr>
            <a:xfrm>
              <a:off x="7019925" y="5300663"/>
              <a:ext cx="827088" cy="323850"/>
            </a:xfrm>
            <a:prstGeom prst="rect">
              <a:avLst/>
            </a:prstGeom>
            <a:noFill/>
            <a:ln w="9525">
              <a:noFill/>
            </a:ln>
          </p:spPr>
          <p:txBody>
            <a:bodyPr wrap="none">
              <a:spAutoFit/>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r>
                <a:rPr lang="en-US" altLang="en-US" sz="1500" b="0" dirty="0">
                  <a:solidFill>
                    <a:srgbClr val="595959"/>
                  </a:solidFill>
                  <a:latin typeface="微软雅黑" panose="020B0503020204020204" pitchFamily="34" charset="-122"/>
                </a:rPr>
                <a:t>2020</a:t>
              </a:r>
              <a:r>
                <a:rPr lang="zh-CN" altLang="en-US" sz="1500" b="0" dirty="0">
                  <a:solidFill>
                    <a:srgbClr val="595959"/>
                  </a:solidFill>
                  <a:latin typeface="微软雅黑" panose="020B0503020204020204" pitchFamily="34" charset="-122"/>
                </a:rPr>
                <a:t>年</a:t>
              </a:r>
              <a:endParaRPr lang="zh-CN" altLang="en-US" sz="1500" b="0" dirty="0">
                <a:solidFill>
                  <a:srgbClr val="595959"/>
                </a:solidFill>
                <a:latin typeface="微软雅黑" panose="020B0503020204020204" pitchFamily="34" charset="-122"/>
              </a:endParaRPr>
            </a:p>
          </p:txBody>
        </p:sp>
        <p:sp>
          <p:nvSpPr>
            <p:cNvPr id="33" name="Freeform 32"/>
            <p:cNvSpPr>
              <a:spLocks noChangeArrowheads="1"/>
            </p:cNvSpPr>
            <p:nvPr/>
          </p:nvSpPr>
          <p:spPr bwMode="auto">
            <a:xfrm>
              <a:off x="4252912" y="3745710"/>
              <a:ext cx="2401887" cy="566737"/>
            </a:xfrm>
            <a:custGeom>
              <a:avLst/>
              <a:gdLst>
                <a:gd name="T0" fmla="*/ 0 w 1707"/>
                <a:gd name="T1" fmla="*/ 1181100 h 657"/>
                <a:gd name="T2" fmla="*/ 1552575 w 1707"/>
                <a:gd name="T3" fmla="*/ 1181100 h 657"/>
                <a:gd name="T4" fmla="*/ 1552575 w 1707"/>
                <a:gd name="T5" fmla="*/ 0 h 657"/>
                <a:gd name="T6" fmla="*/ 0 w 1707"/>
                <a:gd name="T7" fmla="*/ 0 h 657"/>
                <a:gd name="T8" fmla="*/ 0 w 1707"/>
                <a:gd name="T9" fmla="*/ 1181100 h 6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7" h="657">
                  <a:moveTo>
                    <a:pt x="0" y="657"/>
                  </a:moveTo>
                  <a:lnTo>
                    <a:pt x="1707" y="657"/>
                  </a:lnTo>
                  <a:lnTo>
                    <a:pt x="1707" y="0"/>
                  </a:lnTo>
                  <a:lnTo>
                    <a:pt x="0" y="0"/>
                  </a:lnTo>
                  <a:lnTo>
                    <a:pt x="0" y="657"/>
                  </a:lnTo>
                  <a:close/>
                </a:path>
              </a:pathLst>
            </a:custGeom>
            <a:solidFill>
              <a:schemeClr val="bg2"/>
            </a:solidFill>
            <a:ln>
              <a:noFill/>
            </a:ln>
          </p:spPr>
          <p:txBody>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cs typeface="+mn-cs"/>
                  <a:sym typeface="宋体" panose="02010600030101010101" pitchFamily="2" charset="-122"/>
                </a:rPr>
                <a:t>各区域（专业）公司人才入库人员年</a:t>
              </a:r>
              <a:r>
                <a:rPr kumimoji="0" lang="en-US" altLang="zh-CN" sz="1600" b="0" i="0" u="none" strike="noStrike" kern="1200" cap="none" spc="0" normalizeH="0" baseline="0" noProof="0" dirty="0" smtClean="0">
                  <a:ln>
                    <a:noFill/>
                  </a:ln>
                  <a:solidFill>
                    <a:schemeClr val="tx1"/>
                  </a:solidFill>
                  <a:effectLst/>
                  <a:uLnTx/>
                  <a:uFillTx/>
                  <a:latin typeface="微软雅黑" panose="020B0503020204020204" pitchFamily="34" charset="-122"/>
                  <a:cs typeface="+mn-cs"/>
                  <a:sym typeface="宋体" panose="02010600030101010101" pitchFamily="2" charset="-122"/>
                </a:rPr>
                <a:t>100%</a:t>
              </a: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cs typeface="+mn-cs"/>
                  <a:sym typeface="宋体" panose="02010600030101010101" pitchFamily="2" charset="-122"/>
                </a:rPr>
                <a:t>递增</a:t>
              </a:r>
              <a:endParaRPr kumimoji="0" lang="zh-CN" altLang="en-US" sz="1600" b="0" i="0" u="none" strike="noStrike" kern="1200" cap="none" spc="0" normalizeH="0" baseline="0" noProof="0" dirty="0" smtClean="0">
                <a:ln>
                  <a:noFill/>
                </a:ln>
                <a:solidFill>
                  <a:schemeClr val="tx1"/>
                </a:solidFill>
                <a:effectLst/>
                <a:uLnTx/>
                <a:uFillTx/>
                <a:latin typeface="Calibri" panose="020F0502020204030204" charset="0"/>
                <a:ea typeface="宋体" panose="02010600030101010101" pitchFamily="2" charset="-122"/>
                <a:cs typeface="+mn-cs"/>
              </a:endParaRPr>
            </a:p>
          </p:txBody>
        </p:sp>
        <p:cxnSp>
          <p:nvCxnSpPr>
            <p:cNvPr id="35" name="直接箭头连接符 34"/>
            <p:cNvCxnSpPr/>
            <p:nvPr/>
          </p:nvCxnSpPr>
          <p:spPr>
            <a:xfrm flipV="1">
              <a:off x="2382838" y="2398713"/>
              <a:ext cx="4997450" cy="1906587"/>
            </a:xfrm>
            <a:prstGeom prst="straightConnector1">
              <a:avLst/>
            </a:prstGeom>
            <a:ln w="889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88"/>
            <p:cNvSpPr txBox="1"/>
            <p:nvPr/>
          </p:nvSpPr>
          <p:spPr>
            <a:xfrm>
              <a:off x="395288" y="5300663"/>
              <a:ext cx="827087" cy="323850"/>
            </a:xfrm>
            <a:prstGeom prst="rect">
              <a:avLst/>
            </a:prstGeom>
            <a:noFill/>
            <a:ln w="9525">
              <a:noFill/>
            </a:ln>
          </p:spPr>
          <p:txBody>
            <a:bodyPr wrap="none">
              <a:spAutoFit/>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fontAlgn="base">
                <a:spcAft>
                  <a:spcPct val="0"/>
                </a:spcAft>
                <a:buSzPct val="100000"/>
                <a:buNone/>
              </a:pPr>
              <a:r>
                <a:rPr lang="en-US" altLang="zh-CN" sz="1500" b="0" dirty="0">
                  <a:solidFill>
                    <a:srgbClr val="595959"/>
                  </a:solidFill>
                  <a:latin typeface="微软雅黑" panose="020B0503020204020204" pitchFamily="34" charset="-122"/>
                </a:rPr>
                <a:t>2015</a:t>
              </a:r>
              <a:r>
                <a:rPr lang="zh-CN" altLang="en-US" sz="1500" b="0" dirty="0">
                  <a:solidFill>
                    <a:srgbClr val="595959"/>
                  </a:solidFill>
                  <a:latin typeface="微软雅黑" panose="020B0503020204020204" pitchFamily="34" charset="-122"/>
                </a:rPr>
                <a:t>年</a:t>
              </a:r>
              <a:endParaRPr lang="zh-CN" altLang="en-US" sz="1500" b="0" dirty="0">
                <a:solidFill>
                  <a:srgbClr val="595959"/>
                </a:solidFill>
                <a:latin typeface="微软雅黑" panose="020B0503020204020204" pitchFamily="34" charset="-122"/>
              </a:endParaRPr>
            </a:p>
          </p:txBody>
        </p:sp>
      </p:grpSp>
      <p:sp>
        <p:nvSpPr>
          <p:cNvPr id="41" name="Freeform 31"/>
          <p:cNvSpPr/>
          <p:nvPr/>
        </p:nvSpPr>
        <p:spPr>
          <a:xfrm>
            <a:off x="3380103" y="3131345"/>
            <a:ext cx="1537653" cy="631825"/>
          </a:xfrm>
          <a:custGeom>
            <a:avLst/>
            <a:gdLst>
              <a:gd name="txL" fmla="*/ 0 w 1707"/>
              <a:gd name="txT" fmla="*/ 0 h 657"/>
              <a:gd name="txR" fmla="*/ 1707 w 1707"/>
              <a:gd name="txB" fmla="*/ 657 h 657"/>
            </a:gdLst>
            <a:ahLst/>
            <a:cxnLst>
              <a:cxn ang="0">
                <a:pos x="0" y="2147483647"/>
              </a:cxn>
              <a:cxn ang="0">
                <a:pos x="2147483647" y="2147483647"/>
              </a:cxn>
              <a:cxn ang="0">
                <a:pos x="2147483647" y="0"/>
              </a:cxn>
              <a:cxn ang="0">
                <a:pos x="0" y="0"/>
              </a:cxn>
              <a:cxn ang="0">
                <a:pos x="0" y="2147483647"/>
              </a:cxn>
            </a:cxnLst>
            <a:rect l="txL" t="txT" r="txR" b="txB"/>
            <a:pathLst>
              <a:path w="1707" h="657">
                <a:moveTo>
                  <a:pt x="0" y="657"/>
                </a:moveTo>
                <a:lnTo>
                  <a:pt x="1707" y="657"/>
                </a:lnTo>
                <a:lnTo>
                  <a:pt x="1707" y="0"/>
                </a:lnTo>
                <a:lnTo>
                  <a:pt x="0" y="0"/>
                </a:lnTo>
                <a:lnTo>
                  <a:pt x="0" y="657"/>
                </a:lnTo>
                <a:close/>
              </a:path>
            </a:pathLst>
          </a:custGeom>
          <a:solidFill>
            <a:schemeClr val="bg2"/>
          </a:solidFill>
          <a:ln w="9525">
            <a:noFill/>
          </a:ln>
        </p:spPr>
        <p:txBody>
          <a:bodyPr/>
          <a:lst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stStyle>
          <a:p>
            <a:pPr marL="0" lvl="0" indent="0" algn="ctr" fontAlgn="base">
              <a:spcAft>
                <a:spcPct val="0"/>
              </a:spcAft>
              <a:buSzPct val="100000"/>
              <a:buNone/>
            </a:pPr>
            <a:r>
              <a:rPr lang="zh-CN" altLang="en-US" sz="1600" b="0" dirty="0">
                <a:latin typeface="微软雅黑" panose="020B0503020204020204" pitchFamily="34" charset="-122"/>
                <a:sym typeface="Arial" panose="020B0604020202020204" pitchFamily="34" charset="0"/>
              </a:rPr>
              <a:t>总承包管理</a:t>
            </a:r>
            <a:r>
              <a:rPr lang="zh-CN" altLang="en-US" sz="1600" b="0" dirty="0" smtClean="0">
                <a:latin typeface="微软雅黑" panose="020B0503020204020204" pitchFamily="34" charset="-122"/>
                <a:sym typeface="Arial" panose="020B0604020202020204" pitchFamily="34" charset="0"/>
              </a:rPr>
              <a:t>人才库组建</a:t>
            </a:r>
            <a:endParaRPr lang="zh-CN" altLang="en-US" sz="1600" b="0" dirty="0">
              <a:latin typeface="Calibri" panose="020F0502020204030204" charset="0"/>
              <a:ea typeface="宋体" panose="02010600030101010101" pitchFamily="2" charset="-122"/>
            </a:endParaRPr>
          </a:p>
        </p:txBody>
      </p:sp>
      <p:sp>
        <p:nvSpPr>
          <p:cNvPr id="6" name="TextBox 5"/>
          <p:cNvSpPr txBox="1"/>
          <p:nvPr/>
        </p:nvSpPr>
        <p:spPr>
          <a:xfrm>
            <a:off x="3823493" y="5664200"/>
            <a:ext cx="5333206" cy="369332"/>
          </a:xfrm>
          <a:prstGeom prst="rect">
            <a:avLst/>
          </a:prstGeom>
          <a:noFill/>
        </p:spPr>
        <p:txBody>
          <a:bodyPr wrap="square" rtlCol="0">
            <a:spAutoFit/>
          </a:bodyPr>
          <a:lstStyle/>
          <a:p>
            <a:r>
              <a:rPr lang="zh-CN" altLang="en-US" dirty="0" smtClean="0"/>
              <a:t>以总包管理人才库为平台进行总包核心团队培养</a:t>
            </a:r>
            <a:endParaRPr lang="zh-CN" altLang="en-US" dirty="0"/>
          </a:p>
        </p:txBody>
      </p:sp>
    </p:spTree>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12885" y="3463290"/>
            <a:ext cx="2537460" cy="2423795"/>
          </a:xfrm>
          <a:prstGeom prst="rect">
            <a:avLst/>
          </a:prstGeom>
        </p:spPr>
      </p:pic>
      <p:grpSp>
        <p:nvGrpSpPr>
          <p:cNvPr id="78" name="组合 77"/>
          <p:cNvGrpSpPr/>
          <p:nvPr/>
        </p:nvGrpSpPr>
        <p:grpSpPr>
          <a:xfrm>
            <a:off x="2113280" y="2569210"/>
            <a:ext cx="7227570" cy="979805"/>
            <a:chOff x="3129129" y="1121776"/>
            <a:chExt cx="5933741" cy="1171624"/>
          </a:xfrm>
        </p:grpSpPr>
        <p:sp>
          <p:nvSpPr>
            <p:cNvPr id="79" name="圆角矩形 78"/>
            <p:cNvSpPr/>
            <p:nvPr/>
          </p:nvSpPr>
          <p:spPr>
            <a:xfrm>
              <a:off x="3129129" y="1121776"/>
              <a:ext cx="5933741" cy="1171624"/>
            </a:xfrm>
            <a:prstGeom prst="roundRect">
              <a:avLst>
                <a:gd name="adj" fmla="val 5000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B0F0"/>
                </a:solidFill>
              </a:endParaRPr>
            </a:p>
          </p:txBody>
        </p:sp>
        <p:sp>
          <p:nvSpPr>
            <p:cNvPr id="80" name="圆角矩形 79"/>
            <p:cNvSpPr/>
            <p:nvPr/>
          </p:nvSpPr>
          <p:spPr>
            <a:xfrm>
              <a:off x="3289330" y="1253414"/>
              <a:ext cx="5613340" cy="908350"/>
            </a:xfrm>
            <a:prstGeom prst="roundRect">
              <a:avLst>
                <a:gd name="adj" fmla="val 50000"/>
              </a:avLst>
            </a:prstGeom>
            <a:solidFill>
              <a:srgbClr val="0093DD"/>
            </a:solidFill>
            <a:ln w="19050">
              <a:gradFill flip="none" rotWithShape="1">
                <a:gsLst>
                  <a:gs pos="0">
                    <a:srgbClr val="01DAF1"/>
                  </a:gs>
                  <a:gs pos="100000">
                    <a:srgbClr val="01ACBE"/>
                  </a:gs>
                </a:gsLst>
                <a:lin ang="2700000" scaled="1"/>
                <a:tileRect/>
              </a:gradFill>
            </a:ln>
            <a:effectLst>
              <a:innerShdw blurRad="317500" dist="114300" dir="135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B0F0"/>
                </a:solidFill>
              </a:endParaRPr>
            </a:p>
          </p:txBody>
        </p:sp>
      </p:grpSp>
      <p:grpSp>
        <p:nvGrpSpPr>
          <p:cNvPr id="81" name="组合 80"/>
          <p:cNvGrpSpPr/>
          <p:nvPr/>
        </p:nvGrpSpPr>
        <p:grpSpPr>
          <a:xfrm>
            <a:off x="2063750" y="2446655"/>
            <a:ext cx="1871345" cy="2167890"/>
            <a:chOff x="3150395" y="933507"/>
            <a:chExt cx="1559927" cy="1839452"/>
          </a:xfrm>
        </p:grpSpPr>
        <p:grpSp>
          <p:nvGrpSpPr>
            <p:cNvPr id="82" name="组合 81"/>
            <p:cNvGrpSpPr/>
            <p:nvPr/>
          </p:nvGrpSpPr>
          <p:grpSpPr>
            <a:xfrm>
              <a:off x="3150395" y="933507"/>
              <a:ext cx="1559927" cy="1839452"/>
              <a:chOff x="3222820" y="1148080"/>
              <a:chExt cx="1484216" cy="1750177"/>
            </a:xfrm>
          </p:grpSpPr>
          <p:grpSp>
            <p:nvGrpSpPr>
              <p:cNvPr id="86" name="组合 85"/>
              <p:cNvGrpSpPr/>
              <p:nvPr/>
            </p:nvGrpSpPr>
            <p:grpSpPr>
              <a:xfrm>
                <a:off x="3420363" y="1295115"/>
                <a:ext cx="1286673" cy="1603142"/>
                <a:chOff x="7380501" y="2927402"/>
                <a:chExt cx="2311887" cy="2880512"/>
              </a:xfrm>
            </p:grpSpPr>
            <p:sp>
              <p:nvSpPr>
                <p:cNvPr id="88"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 name="椭圆 88"/>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7" name="椭圆 86"/>
              <p:cNvSpPr/>
              <p:nvPr/>
            </p:nvSpPr>
            <p:spPr>
              <a:xfrm>
                <a:off x="3222820" y="1148080"/>
                <a:ext cx="1284820" cy="1284821"/>
              </a:xfrm>
              <a:prstGeom prst="ellipse">
                <a:avLst/>
              </a:prstGeom>
              <a:solidFill>
                <a:schemeClr val="bg1">
                  <a:alpha val="14000"/>
                </a:schemeClr>
              </a:solidFill>
              <a:ln w="15875">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3" name="组合 82"/>
            <p:cNvGrpSpPr/>
            <p:nvPr/>
          </p:nvGrpSpPr>
          <p:grpSpPr>
            <a:xfrm>
              <a:off x="3426449" y="1236971"/>
              <a:ext cx="786392" cy="755706"/>
              <a:chOff x="1446020" y="2376479"/>
              <a:chExt cx="1046688" cy="1005841"/>
            </a:xfrm>
          </p:grpSpPr>
          <p:sp>
            <p:nvSpPr>
              <p:cNvPr id="84" name="文本框 83"/>
              <p:cNvSpPr txBox="1"/>
              <p:nvPr/>
            </p:nvSpPr>
            <p:spPr>
              <a:xfrm>
                <a:off x="1446020" y="2376479"/>
                <a:ext cx="1030514" cy="798172"/>
              </a:xfrm>
              <a:prstGeom prst="rect">
                <a:avLst/>
              </a:prstGeom>
              <a:noFill/>
            </p:spPr>
            <p:txBody>
              <a:bodyPr wrap="square" rtlCol="0">
                <a:spAutoFit/>
              </a:bodyPr>
              <a:p>
                <a:pPr algn="ctr"/>
                <a:r>
                  <a:rPr lang="en-US" altLang="zh-CN" sz="4000" dirty="0" smtClean="0">
                    <a:solidFill>
                      <a:srgbClr val="01ACBE"/>
                    </a:solidFill>
                    <a:latin typeface="Impact" panose="020B0806030902050204" pitchFamily="2" charset="0"/>
                  </a:rPr>
                  <a:t>03</a:t>
                </a:r>
                <a:endParaRPr lang="en-US" altLang="zh-CN" sz="4000" dirty="0" smtClean="0">
                  <a:solidFill>
                    <a:srgbClr val="01ACBE"/>
                  </a:solidFill>
                  <a:latin typeface="Impact" panose="020B0806030902050204" pitchFamily="2" charset="0"/>
                </a:endParaRPr>
              </a:p>
            </p:txBody>
          </p:sp>
          <p:sp>
            <p:nvSpPr>
              <p:cNvPr id="85" name="文本框 84"/>
              <p:cNvSpPr txBox="1"/>
              <p:nvPr/>
            </p:nvSpPr>
            <p:spPr>
              <a:xfrm>
                <a:off x="1462194" y="3035944"/>
                <a:ext cx="1030514" cy="346376"/>
              </a:xfrm>
              <a:prstGeom prst="rect">
                <a:avLst/>
              </a:prstGeom>
              <a:noFill/>
            </p:spPr>
            <p:txBody>
              <a:bodyPr wrap="square" rtlCol="0">
                <a:spAutoFit/>
              </a:bodyPr>
              <a:p>
                <a:pPr algn="ctr"/>
                <a:r>
                  <a:rPr lang="en-US" altLang="zh-CN" sz="1400" dirty="0" smtClean="0">
                    <a:solidFill>
                      <a:srgbClr val="01ACBE"/>
                    </a:solidFill>
                    <a:latin typeface="LiHei Pro" panose="020B0500000000000000" pitchFamily="34" charset="-122"/>
                    <a:ea typeface="LiHei Pro" panose="020B0500000000000000" pitchFamily="34" charset="-122"/>
                  </a:rPr>
                  <a:t>OPTION</a:t>
                </a:r>
                <a:endParaRPr lang="en-US" altLang="zh-CN" sz="1400" dirty="0" smtClean="0">
                  <a:solidFill>
                    <a:srgbClr val="01ACBE"/>
                  </a:solidFill>
                  <a:latin typeface="LiHei Pro" panose="020B0500000000000000" pitchFamily="34" charset="-122"/>
                  <a:ea typeface="LiHei Pro" panose="020B0500000000000000" pitchFamily="34" charset="-122"/>
                </a:endParaRPr>
              </a:p>
            </p:txBody>
          </p:sp>
        </p:grpSp>
      </p:grpSp>
      <p:sp>
        <p:nvSpPr>
          <p:cNvPr id="91" name="文本框 90"/>
          <p:cNvSpPr txBox="1"/>
          <p:nvPr/>
        </p:nvSpPr>
        <p:spPr>
          <a:xfrm>
            <a:off x="3170555" y="2798445"/>
            <a:ext cx="5949950" cy="521970"/>
          </a:xfrm>
          <a:prstGeom prst="rect">
            <a:avLst/>
          </a:prstGeom>
          <a:noFill/>
        </p:spPr>
        <p:txBody>
          <a:bodyPr wrap="square" rtlCol="0">
            <a:spAutoFit/>
          </a:bodyPr>
          <a:p>
            <a:pPr algn="ctr"/>
            <a:r>
              <a:rPr lang="zh-CN" altLang="en-US" sz="2800" b="1" kern="0" dirty="0" smtClean="0">
                <a:solidFill>
                  <a:schemeClr val="bg1"/>
                </a:solidFill>
                <a:latin typeface="微软雅黑" panose="020B0503020204020204" pitchFamily="34" charset="-122"/>
                <a:ea typeface="微软雅黑" panose="020B0503020204020204" pitchFamily="34" charset="-122"/>
                <a:sym typeface="+mn-ea"/>
              </a:rPr>
              <a:t>经典实施案例</a:t>
            </a:r>
            <a:endParaRPr lang="zh-CN" altLang="en-US" sz="2800" b="1" kern="0" dirty="0" smtClean="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grpSp>
        <p:nvGrpSpPr>
          <p:cNvPr id="17413" name="组合 11"/>
          <p:cNvGrpSpPr/>
          <p:nvPr/>
        </p:nvGrpSpPr>
        <p:grpSpPr>
          <a:xfrm>
            <a:off x="609600" y="3149600"/>
            <a:ext cx="11023600" cy="2652713"/>
            <a:chOff x="1144" y="6041"/>
            <a:chExt cx="14179" cy="3016"/>
          </a:xfrm>
        </p:grpSpPr>
        <p:pic>
          <p:nvPicPr>
            <p:cNvPr id="17414" name="图片 3" descr="办公入口"/>
            <p:cNvPicPr>
              <a:picLocks noChangeAspect="1"/>
            </p:cNvPicPr>
            <p:nvPr/>
          </p:nvPicPr>
          <p:blipFill>
            <a:blip r:embed="rId1"/>
            <a:srcRect l="7872" r="4944"/>
            <a:stretch>
              <a:fillRect/>
            </a:stretch>
          </p:blipFill>
          <p:spPr>
            <a:xfrm>
              <a:off x="1144" y="6041"/>
              <a:ext cx="5085" cy="2998"/>
            </a:xfrm>
            <a:prstGeom prst="rect">
              <a:avLst/>
            </a:prstGeom>
            <a:noFill/>
            <a:ln w="9525">
              <a:noFill/>
            </a:ln>
          </p:spPr>
        </p:pic>
        <p:pic>
          <p:nvPicPr>
            <p:cNvPr id="17415" name="图片 4" descr="裙楼"/>
            <p:cNvPicPr>
              <a:picLocks noChangeAspect="1"/>
            </p:cNvPicPr>
            <p:nvPr/>
          </p:nvPicPr>
          <p:blipFill>
            <a:blip r:embed="rId2"/>
            <a:srcRect l="9908" r="12260"/>
            <a:stretch>
              <a:fillRect/>
            </a:stretch>
          </p:blipFill>
          <p:spPr>
            <a:xfrm>
              <a:off x="10665" y="6041"/>
              <a:ext cx="4659" cy="2993"/>
            </a:xfrm>
            <a:prstGeom prst="rect">
              <a:avLst/>
            </a:prstGeom>
            <a:noFill/>
            <a:ln w="9525">
              <a:noFill/>
            </a:ln>
          </p:spPr>
        </p:pic>
        <p:pic>
          <p:nvPicPr>
            <p:cNvPr id="17416" name="图片 8" descr="滨海大道东往西"/>
            <p:cNvPicPr>
              <a:picLocks noChangeAspect="1"/>
            </p:cNvPicPr>
            <p:nvPr/>
          </p:nvPicPr>
          <p:blipFill>
            <a:blip r:embed="rId3"/>
            <a:stretch>
              <a:fillRect/>
            </a:stretch>
          </p:blipFill>
          <p:spPr>
            <a:xfrm>
              <a:off x="6361" y="6041"/>
              <a:ext cx="4172" cy="3017"/>
            </a:xfrm>
            <a:prstGeom prst="rect">
              <a:avLst/>
            </a:prstGeom>
            <a:noFill/>
            <a:ln w="9525">
              <a:noFill/>
            </a:ln>
          </p:spPr>
        </p:pic>
      </p:grpSp>
      <p:sp>
        <p:nvSpPr>
          <p:cNvPr id="17409" name="文本框 2"/>
          <p:cNvSpPr txBox="1"/>
          <p:nvPr/>
        </p:nvSpPr>
        <p:spPr>
          <a:xfrm>
            <a:off x="2451100" y="1565275"/>
            <a:ext cx="7493635" cy="829945"/>
          </a:xfrm>
          <a:prstGeom prst="rect">
            <a:avLst/>
          </a:prstGeom>
          <a:noFill/>
          <a:ln w="9525">
            <a:noFill/>
          </a:ln>
        </p:spPr>
        <p:txBody>
          <a:bodyPr wrap="square" anchor="t">
            <a:spAutoFit/>
          </a:bodyPr>
          <a:p>
            <a:pPr algn="ctr">
              <a:lnSpc>
                <a:spcPct val="150000"/>
              </a:lnSpc>
              <a:spcBef>
                <a:spcPts val="600"/>
              </a:spcBef>
            </a:pPr>
            <a:r>
              <a:rPr lang="zh-CN" altLang="en-US" sz="3200" b="1"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万科滨海置地大厦</a:t>
            </a:r>
            <a:r>
              <a:rPr lang="en-US" altLang="zh-CN" sz="3200" b="1"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EPC</a:t>
            </a:r>
            <a:r>
              <a:rPr lang="zh-CN" altLang="en-US" sz="3200" b="1"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项目</a:t>
            </a:r>
            <a:endParaRPr lang="zh-CN" altLang="en-US" sz="3200" b="1" dirty="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20482" name="图片 22" descr="C:\Users\Administrator\Desktop\QQ截图20160310145951.pngQQ截图20160310145951"/>
          <p:cNvPicPr preferRelativeResize="0"/>
          <p:nvPr/>
        </p:nvPicPr>
        <p:blipFill>
          <a:blip r:embed="rId1"/>
          <a:stretch>
            <a:fillRect/>
          </a:stretch>
        </p:blipFill>
        <p:spPr>
          <a:xfrm>
            <a:off x="295275" y="1202690"/>
            <a:ext cx="3418205" cy="4926965"/>
          </a:xfrm>
          <a:prstGeom prst="rect">
            <a:avLst/>
          </a:prstGeom>
          <a:noFill/>
          <a:ln w="31750" cap="rnd" cmpd="sng">
            <a:solidFill>
              <a:srgbClr val="00B0F0"/>
            </a:solidFill>
            <a:prstDash val="solid"/>
            <a:bevel/>
            <a:headEnd type="none" w="med" len="med"/>
            <a:tailEnd type="none" w="med" len="med"/>
          </a:ln>
        </p:spPr>
      </p:pic>
      <p:graphicFrame>
        <p:nvGraphicFramePr>
          <p:cNvPr id="11" name="Group 142"/>
          <p:cNvGraphicFramePr/>
          <p:nvPr/>
        </p:nvGraphicFramePr>
        <p:xfrm>
          <a:off x="3883660" y="1040130"/>
          <a:ext cx="7973062" cy="5224780"/>
        </p:xfrm>
        <a:graphic>
          <a:graphicData uri="http://schemas.openxmlformats.org/drawingml/2006/table">
            <a:tbl>
              <a:tblPr/>
              <a:tblGrid>
                <a:gridCol w="1768475"/>
                <a:gridCol w="1617980"/>
                <a:gridCol w="1695452"/>
                <a:gridCol w="1091565"/>
                <a:gridCol w="1799590"/>
              </a:tblGrid>
              <a:tr h="477520">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工程名称</a:t>
                      </a:r>
                      <a:endPar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4">
                  <a:txBody>
                    <a:bodyPr/>
                    <a:p>
                      <a:pPr marL="0" marR="0" lvl="0" indent="0" algn="ctr" defTabSz="914400" rtl="0" eaLnBrk="1" fontAlgn="base" latinLnBrk="0" hangingPunct="1">
                        <a:lnSpc>
                          <a:spcPct val="100000"/>
                        </a:lnSpc>
                        <a:spcBef>
                          <a:spcPct val="0"/>
                        </a:spcBef>
                        <a:spcAft>
                          <a:spcPct val="0"/>
                        </a:spcAft>
                        <a:buClrTx/>
                        <a:buSzTx/>
                        <a:buFontTx/>
                        <a:buNone/>
                        <a:tabLst>
                          <a:tab pos="2901950" algn="l"/>
                        </a:tabLst>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万科滨海置地大厦</a:t>
                      </a:r>
                      <a:endPar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a:tc>
                <a:tc hMerge="1">
                  <a:tcPr/>
                </a:tc>
                <a:tc hMerge="1">
                  <a:tcPr/>
                </a:tc>
              </a:tr>
              <a:tr h="478790">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工程地点</a:t>
                      </a:r>
                      <a:endPar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4">
                  <a:txBody>
                    <a:bodyPr/>
                    <a:p>
                      <a:pPr marL="0" marR="0" lvl="0" algn="ctr" defTabSz="914400" rtl="0" eaLnBrk="1" fontAlgn="base" latinLnBrk="0" hangingPunct="1">
                        <a:lnSpc>
                          <a:spcPct val="100000"/>
                        </a:lnSpc>
                        <a:buClrTx/>
                        <a:buSzTx/>
                        <a:buFontTx/>
                        <a:buNone/>
                      </a:pPr>
                      <a:r>
                        <a:rPr kumimoji="0" lang="zh-CN" altLang="en-US" sz="1600" i="0" u="none" strike="noStrike" cap="none" normalizeH="0" baseline="0" dirty="0">
                          <a:solidFill>
                            <a:schemeClr val="bg1"/>
                          </a:solidFill>
                          <a:latin typeface="微软雅黑" panose="020B0503020204020204" pitchFamily="34" charset="-122"/>
                          <a:ea typeface="微软雅黑" panose="020B0503020204020204" pitchFamily="34" charset="-122"/>
                        </a:rPr>
                        <a:t>深圳市福田区滨河大道与泰然九路交界处</a:t>
                      </a:r>
                      <a:endParaRPr kumimoji="0" lang="zh-CN" altLang="en-US" sz="1600" i="0" u="none" strike="noStrike" cap="none" normalizeH="0" baseline="0" dirty="0">
                        <a:solidFill>
                          <a:schemeClr val="bg1"/>
                        </a:solidFill>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r>
              <a:tr h="430530">
                <a:tc rowSpan="3">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600" b="1" i="0" u="none" strike="noStrike" kern="1200" cap="none" normalizeH="0" baseline="0" dirty="0">
                          <a:ln>
                            <a:noFill/>
                          </a:ln>
                          <a:solidFill>
                            <a:schemeClr val="bg1"/>
                          </a:solidFill>
                          <a:effectLst/>
                          <a:latin typeface="微软雅黑" panose="020B0503020204020204" pitchFamily="34" charset="-122"/>
                          <a:ea typeface="微软雅黑" panose="020B0503020204020204" pitchFamily="34" charset="-122"/>
                          <a:cs typeface="+mn-cs"/>
                        </a:rPr>
                        <a:t>工程规模及特征</a:t>
                      </a:r>
                      <a:endParaRPr kumimoji="0" lang="zh-CN" altLang="zh-CN" sz="1600" b="1" i="0" u="none" strike="noStrike" kern="1200" cap="none" normalizeH="0" baseline="0" dirty="0">
                        <a:ln>
                          <a:noFill/>
                        </a:ln>
                        <a:solidFill>
                          <a:schemeClr val="bg1"/>
                        </a:solidFill>
                        <a:effectLst/>
                        <a:latin typeface="微软雅黑" panose="020B0503020204020204" pitchFamily="34" charset="-122"/>
                        <a:ea typeface="微软雅黑" panose="020B0503020204020204" pitchFamily="34" charset="-122"/>
                        <a:cs typeface="+mn-cs"/>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dirty="0">
                          <a:solidFill>
                            <a:schemeClr val="bg1"/>
                          </a:solidFill>
                          <a:latin typeface="微软雅黑" panose="020B0503020204020204" pitchFamily="34" charset="-122"/>
                          <a:ea typeface="微软雅黑" panose="020B0503020204020204" pitchFamily="34" charset="-122"/>
                          <a:cs typeface="+mn-cs"/>
                        </a:rPr>
                        <a:t>占地面积</a:t>
                      </a:r>
                      <a:endParaRPr lang="zh-CN" sz="1600" kern="1200" dirty="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en-US" sz="1600" kern="1200">
                          <a:solidFill>
                            <a:schemeClr val="bg1"/>
                          </a:solidFill>
                          <a:latin typeface="微软雅黑" panose="020B0503020204020204" pitchFamily="34" charset="-122"/>
                          <a:ea typeface="微软雅黑" panose="020B0503020204020204" pitchFamily="34" charset="-122"/>
                          <a:cs typeface="+mn-cs"/>
                        </a:rPr>
                        <a:t>5775.05</a:t>
                      </a:r>
                      <a:r>
                        <a:rPr lang="zh-CN" sz="1600" kern="1200">
                          <a:solidFill>
                            <a:schemeClr val="bg1"/>
                          </a:solidFill>
                          <a:latin typeface="微软雅黑" panose="020B0503020204020204" pitchFamily="34" charset="-122"/>
                          <a:ea typeface="微软雅黑" panose="020B0503020204020204" pitchFamily="34" charset="-122"/>
                          <a:cs typeface="+mn-cs"/>
                        </a:rPr>
                        <a:t>㎡</a:t>
                      </a:r>
                      <a:endParaRPr lang="zh-CN" sz="1600" kern="120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a:solidFill>
                            <a:schemeClr val="bg1"/>
                          </a:solidFill>
                          <a:latin typeface="微软雅黑" panose="020B0503020204020204" pitchFamily="34" charset="-122"/>
                          <a:ea typeface="微软雅黑" panose="020B0503020204020204" pitchFamily="34" charset="-122"/>
                          <a:cs typeface="+mn-cs"/>
                        </a:rPr>
                        <a:t>建筑层数</a:t>
                      </a:r>
                      <a:endParaRPr lang="zh-CN" sz="1600" kern="120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en-US" sz="1600" kern="1200">
                          <a:solidFill>
                            <a:schemeClr val="bg1"/>
                          </a:solidFill>
                          <a:latin typeface="微软雅黑" panose="020B0503020204020204" pitchFamily="34" charset="-122"/>
                          <a:ea typeface="微软雅黑" panose="020B0503020204020204" pitchFamily="34" charset="-122"/>
                          <a:cs typeface="+mn-cs"/>
                        </a:rPr>
                        <a:t>34F/4F</a:t>
                      </a:r>
                      <a:endParaRPr lang="en-US" sz="1600" kern="120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30530">
                <a:tc vMerge="1">
                  <a:tcPr marL="91437" marR="91437" anchor="ctr" horzOverflow="overflow">
                    <a:lnL w="127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dirty="0">
                          <a:solidFill>
                            <a:schemeClr val="bg1"/>
                          </a:solidFill>
                          <a:latin typeface="微软雅黑" panose="020B0503020204020204" pitchFamily="34" charset="-122"/>
                          <a:ea typeface="微软雅黑" panose="020B0503020204020204" pitchFamily="34" charset="-122"/>
                          <a:cs typeface="+mn-cs"/>
                        </a:rPr>
                        <a:t>建筑面积</a:t>
                      </a:r>
                      <a:endParaRPr lang="zh-CN" sz="1600" kern="1200" dirty="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en-US" sz="1600" kern="1200">
                          <a:solidFill>
                            <a:schemeClr val="bg1"/>
                          </a:solidFill>
                          <a:latin typeface="微软雅黑" panose="020B0503020204020204" pitchFamily="34" charset="-122"/>
                          <a:ea typeface="微软雅黑" panose="020B0503020204020204" pitchFamily="34" charset="-122"/>
                          <a:cs typeface="+mn-cs"/>
                        </a:rPr>
                        <a:t>81629.24</a:t>
                      </a:r>
                      <a:r>
                        <a:rPr lang="zh-CN" sz="1600" kern="1200">
                          <a:solidFill>
                            <a:schemeClr val="bg1"/>
                          </a:solidFill>
                          <a:latin typeface="微软雅黑" panose="020B0503020204020204" pitchFamily="34" charset="-122"/>
                          <a:ea typeface="微软雅黑" panose="020B0503020204020204" pitchFamily="34" charset="-122"/>
                          <a:cs typeface="+mn-cs"/>
                        </a:rPr>
                        <a:t>㎡</a:t>
                      </a:r>
                      <a:endParaRPr lang="zh-CN" sz="1600" kern="120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a:solidFill>
                            <a:schemeClr val="bg1"/>
                          </a:solidFill>
                          <a:latin typeface="微软雅黑" panose="020B0503020204020204" pitchFamily="34" charset="-122"/>
                          <a:ea typeface="微软雅黑" panose="020B0503020204020204" pitchFamily="34" charset="-122"/>
                          <a:cs typeface="+mn-cs"/>
                        </a:rPr>
                        <a:t>建筑高度</a:t>
                      </a:r>
                      <a:endParaRPr lang="zh-CN" sz="1600" kern="120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en-US" sz="1600" kern="1200" dirty="0">
                          <a:solidFill>
                            <a:schemeClr val="bg1"/>
                          </a:solidFill>
                          <a:latin typeface="微软雅黑" panose="020B0503020204020204" pitchFamily="34" charset="-122"/>
                          <a:ea typeface="微软雅黑" panose="020B0503020204020204" pitchFamily="34" charset="-122"/>
                          <a:cs typeface="+mn-cs"/>
                        </a:rPr>
                        <a:t>153.7m/18.7m</a:t>
                      </a:r>
                      <a:endParaRPr lang="en-US" sz="1600" kern="1200" dirty="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31800">
                <a:tc vMerge="1">
                  <a:tcPr marL="91437" marR="91437" anchor="ctr" horzOverflow="overflow">
                    <a:lnL w="127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dirty="0">
                          <a:solidFill>
                            <a:schemeClr val="bg1"/>
                          </a:solidFill>
                          <a:latin typeface="微软雅黑" panose="020B0503020204020204" pitchFamily="34" charset="-122"/>
                          <a:ea typeface="微软雅黑" panose="020B0503020204020204" pitchFamily="34" charset="-122"/>
                          <a:cs typeface="+mn-cs"/>
                        </a:rPr>
                        <a:t>基础形式</a:t>
                      </a:r>
                      <a:endParaRPr lang="zh-CN" sz="1600" kern="1200" dirty="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dirty="0">
                          <a:solidFill>
                            <a:schemeClr val="bg1"/>
                          </a:solidFill>
                          <a:latin typeface="微软雅黑" panose="020B0503020204020204" pitchFamily="34" charset="-122"/>
                          <a:ea typeface="微软雅黑" panose="020B0503020204020204" pitchFamily="34" charset="-122"/>
                          <a:cs typeface="+mn-cs"/>
                        </a:rPr>
                        <a:t>机械成孔灌注桩</a:t>
                      </a:r>
                      <a:endParaRPr lang="zh-CN" sz="1600" kern="1200" dirty="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a:solidFill>
                            <a:schemeClr val="bg1"/>
                          </a:solidFill>
                          <a:latin typeface="微软雅黑" panose="020B0503020204020204" pitchFamily="34" charset="-122"/>
                          <a:ea typeface="微软雅黑" panose="020B0503020204020204" pitchFamily="34" charset="-122"/>
                          <a:cs typeface="+mn-cs"/>
                        </a:rPr>
                        <a:t>结构类型</a:t>
                      </a:r>
                      <a:endParaRPr lang="zh-CN" sz="1600" kern="120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dirty="0">
                          <a:solidFill>
                            <a:schemeClr val="bg1"/>
                          </a:solidFill>
                          <a:latin typeface="微软雅黑" panose="020B0503020204020204" pitchFamily="34" charset="-122"/>
                          <a:ea typeface="微软雅黑" panose="020B0503020204020204" pitchFamily="34" charset="-122"/>
                          <a:cs typeface="+mn-cs"/>
                        </a:rPr>
                        <a:t>框架核心筒结构</a:t>
                      </a:r>
                      <a:endParaRPr lang="zh-CN" sz="1600" kern="1200" dirty="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30530">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造价</a:t>
                      </a:r>
                      <a:endPar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合同总额</a:t>
                      </a:r>
                      <a:r>
                        <a:rPr kumimoji="0" lang="en-US" altLang="zh-CN"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3.2</a:t>
                      </a: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亿</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合同承包模式</a:t>
                      </a:r>
                      <a:endPar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EPC总承包建设模式</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30530">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sz="1600" b="1" i="0" u="none" strike="noStrike" kern="1200" cap="none" normalizeH="0" baseline="0" dirty="0">
                          <a:ln>
                            <a:noFill/>
                          </a:ln>
                          <a:solidFill>
                            <a:schemeClr val="bg1"/>
                          </a:solidFill>
                          <a:effectLst/>
                          <a:latin typeface="微软雅黑" panose="020B0503020204020204" pitchFamily="34" charset="-122"/>
                          <a:ea typeface="微软雅黑" panose="020B0503020204020204" pitchFamily="34" charset="-122"/>
                          <a:cs typeface="+mn-cs"/>
                        </a:rPr>
                        <a:t>工程功能</a:t>
                      </a:r>
                      <a:endParaRPr kumimoji="0" lang="zh-CN" sz="1600" b="1" i="0" u="none" strike="noStrike" kern="1200" cap="none" normalizeH="0" baseline="0" dirty="0">
                        <a:ln>
                          <a:noFill/>
                        </a:ln>
                        <a:solidFill>
                          <a:schemeClr val="bg1"/>
                        </a:solidFill>
                        <a:effectLst/>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4">
                  <a:txBody>
                    <a:bodyPr/>
                    <a:p>
                      <a:pPr marL="0" marR="0" lvl="0" indent="0" algn="ctr" defTabSz="914400" rtl="0" eaLnBrk="1" fontAlgn="base" latinLnBrk="0" hangingPunct="1">
                        <a:lnSpc>
                          <a:spcPct val="100000"/>
                        </a:lnSpc>
                        <a:spcBef>
                          <a:spcPct val="0"/>
                        </a:spcBef>
                        <a:spcAft>
                          <a:spcPct val="0"/>
                        </a:spcAft>
                        <a:buClrTx/>
                        <a:buSzTx/>
                        <a:buFontTx/>
                        <a:buNone/>
                      </a:pPr>
                      <a:r>
                        <a:rPr lang="zh-CN" sz="1600" kern="1200" dirty="0">
                          <a:solidFill>
                            <a:schemeClr val="bg1"/>
                          </a:solidFill>
                          <a:latin typeface="微软雅黑" panose="020B0503020204020204" pitchFamily="34" charset="-122"/>
                          <a:ea typeface="微软雅黑" panose="020B0503020204020204" pitchFamily="34" charset="-122"/>
                          <a:cs typeface="+mn-cs"/>
                        </a:rPr>
                        <a:t>办公</a:t>
                      </a:r>
                      <a:r>
                        <a:rPr lang="zh-CN" altLang="en-US" sz="1600" kern="1200" dirty="0">
                          <a:solidFill>
                            <a:schemeClr val="bg1"/>
                          </a:solidFill>
                          <a:latin typeface="微软雅黑" panose="020B0503020204020204" pitchFamily="34" charset="-122"/>
                          <a:ea typeface="微软雅黑" panose="020B0503020204020204" pitchFamily="34" charset="-122"/>
                          <a:cs typeface="+mn-cs"/>
                        </a:rPr>
                        <a:t>、</a:t>
                      </a:r>
                      <a:r>
                        <a:rPr lang="zh-CN" sz="1600" kern="1200" dirty="0">
                          <a:solidFill>
                            <a:schemeClr val="bg1"/>
                          </a:solidFill>
                          <a:latin typeface="微软雅黑" panose="020B0503020204020204" pitchFamily="34" charset="-122"/>
                          <a:ea typeface="微软雅黑" panose="020B0503020204020204" pitchFamily="34" charset="-122"/>
                          <a:cs typeface="+mn-cs"/>
                        </a:rPr>
                        <a:t>商业</a:t>
                      </a:r>
                      <a:endParaRPr lang="zh-CN" sz="1600" kern="1200" dirty="0">
                        <a:solidFill>
                          <a:schemeClr val="bg1"/>
                        </a:solidFill>
                        <a:latin typeface="微软雅黑" panose="020B0503020204020204" pitchFamily="34" charset="-122"/>
                        <a:ea typeface="微软雅黑" panose="020B0503020204020204" pitchFamily="34" charset="-122"/>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57835">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工程定位</a:t>
                      </a:r>
                      <a:endPar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4">
                  <a:txBody>
                    <a:bodyPr/>
                    <a:p>
                      <a:pPr marL="0" marR="0" lvl="0" indent="0" algn="ctr" defTabSz="914400" rtl="0" eaLnBrk="1" fontAlgn="base" latinLnBrk="0" hangingPunct="1">
                        <a:lnSpc>
                          <a:spcPct val="100000"/>
                        </a:lnSpc>
                        <a:spcBef>
                          <a:spcPct val="0"/>
                        </a:spcBef>
                        <a:spcAft>
                          <a:spcPct val="0"/>
                        </a:spcAft>
                        <a:buClrTx/>
                        <a:buSzTx/>
                        <a:buFontTx/>
                        <a:buNone/>
                      </a:pPr>
                      <a:r>
                        <a:rPr lang="zh-CN" altLang="en-US" sz="1600" dirty="0">
                          <a:ln>
                            <a:noFill/>
                          </a:ln>
                          <a:solidFill>
                            <a:srgbClr val="FF0000"/>
                          </a:solidFill>
                          <a:effectLst/>
                          <a:latin typeface="微软雅黑" panose="020B0503020204020204" pitchFamily="34" charset="-122"/>
                          <a:ea typeface="微软雅黑" panose="020B0503020204020204" pitchFamily="34" charset="-122"/>
                          <a:sym typeface="+mn-ea"/>
                        </a:rPr>
                        <a:t>万科自持写字楼标杆，</a:t>
                      </a:r>
                      <a:r>
                        <a:rPr lang="en-US" altLang="zh-CN" sz="1600" dirty="0">
                          <a:ln>
                            <a:noFill/>
                          </a:ln>
                          <a:solidFill>
                            <a:srgbClr val="FF0000"/>
                          </a:solidFill>
                          <a:effectLst/>
                          <a:latin typeface="微软雅黑" panose="020B0503020204020204" pitchFamily="34" charset="-122"/>
                          <a:ea typeface="微软雅黑" panose="020B0503020204020204" pitchFamily="34" charset="-122"/>
                          <a:sym typeface="+mn-ea"/>
                        </a:rPr>
                        <a:t>EPC</a:t>
                      </a:r>
                      <a:r>
                        <a:rPr lang="zh-CN" altLang="en-US" sz="1600" dirty="0">
                          <a:ln>
                            <a:noFill/>
                          </a:ln>
                          <a:solidFill>
                            <a:srgbClr val="FF0000"/>
                          </a:solidFill>
                          <a:effectLst/>
                          <a:latin typeface="微软雅黑" panose="020B0503020204020204" pitchFamily="34" charset="-122"/>
                          <a:ea typeface="微软雅黑" panose="020B0503020204020204" pitchFamily="34" charset="-122"/>
                          <a:sym typeface="+mn-ea"/>
                        </a:rPr>
                        <a:t>试点项目</a:t>
                      </a:r>
                      <a:endParaRPr kumimoji="0" lang="zh-CN" altLang="en-US" sz="1600" b="0" i="0" u="none" strike="noStrike" cap="none" normalizeH="0" baseline="0" dirty="0">
                        <a:ln>
                          <a:noFill/>
                        </a:ln>
                        <a:solidFill>
                          <a:srgbClr val="FF0000"/>
                        </a:solidFill>
                        <a:effectLst/>
                        <a:highlight>
                          <a:srgbClr val="FFFF00"/>
                        </a:highlight>
                        <a:latin typeface="微软雅黑" panose="020B0503020204020204" pitchFamily="34" charset="-122"/>
                        <a:ea typeface="微软雅黑" panose="020B0503020204020204" pitchFamily="34" charset="-122"/>
                        <a:sym typeface="+mn-ea"/>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r>
              <a:tr h="637540">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总承包管理范围</a:t>
                      </a:r>
                      <a:endPar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4">
                  <a:txBody>
                    <a:bodyPr/>
                    <a:p>
                      <a:pPr marL="0" marR="0" lvl="0" algn="ctr" defTabSz="914400" rtl="0" eaLnBrk="1" fontAlgn="base" latinLnBrk="0" hangingPunct="1">
                        <a:lnSpc>
                          <a:spcPct val="100000"/>
                        </a:lnSpc>
                        <a:buClrTx/>
                        <a:buSzTx/>
                        <a:buFontTx/>
                        <a:buNone/>
                      </a:pPr>
                      <a:r>
                        <a:rPr kumimoji="0" lang="zh-CN" sz="1600" b="0" i="0" u="none" strike="noStrike" cap="none" normalizeH="0" baseline="0" dirty="0">
                          <a:solidFill>
                            <a:srgbClr val="FF0000"/>
                          </a:solidFill>
                          <a:latin typeface="微软雅黑" panose="020B0503020204020204" pitchFamily="34" charset="-122"/>
                          <a:ea typeface="微软雅黑" panose="020B0503020204020204" pitchFamily="34" charset="-122"/>
                          <a:sym typeface="+mn-ea"/>
                        </a:rPr>
                        <a:t>设计、采购、施工总承包（EPC）</a:t>
                      </a:r>
                      <a:endParaRPr kumimoji="0" lang="zh-CN" sz="1600" b="0" i="0" u="none" strike="noStrike" cap="none" normalizeH="0" baseline="0" dirty="0">
                        <a:solidFill>
                          <a:srgbClr val="FF0000"/>
                        </a:solidFill>
                        <a:latin typeface="微软雅黑" panose="020B0503020204020204" pitchFamily="34" charset="-122"/>
                        <a:ea typeface="微软雅黑" panose="020B0503020204020204" pitchFamily="34" charset="-122"/>
                        <a:sym typeface="+mn-ea"/>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019175">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工期要求</a:t>
                      </a:r>
                      <a:endPar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4">
                  <a:txBody>
                    <a:bodyPr/>
                    <a:p>
                      <a:pPr marL="0" marR="0" lvl="0" algn="ctr" defTabSz="914400" rtl="0" eaLnBrk="1" fontAlgn="base" latinLnBrk="0" hangingPunct="1">
                        <a:lnSpc>
                          <a:spcPct val="100000"/>
                        </a:lnSpc>
                        <a:buClrTx/>
                        <a:buSzTx/>
                        <a:buFontTx/>
                        <a:buNone/>
                      </a:pPr>
                      <a:r>
                        <a:rPr kumimoji="0" lang="zh-CN" altLang="en-US" sz="1600" b="0" i="0" u="none" strike="noStrike" cap="none" normalizeH="0" baseline="0" dirty="0">
                          <a:solidFill>
                            <a:schemeClr val="bg1"/>
                          </a:solidFill>
                          <a:latin typeface="微软雅黑" panose="020B0503020204020204" pitchFamily="34" charset="-122"/>
                          <a:ea typeface="微软雅黑" panose="020B0503020204020204" pitchFamily="34" charset="-122"/>
                          <a:sym typeface="+mn-ea"/>
                        </a:rPr>
                        <a:t>开工时间：2016年10月30日</a:t>
                      </a:r>
                      <a:endParaRPr kumimoji="0" lang="zh-CN" altLang="en-US" sz="1600" b="0" i="0" u="none" strike="noStrike" cap="none" normalizeH="0" baseline="0" dirty="0">
                        <a:solidFill>
                          <a:schemeClr val="bg1"/>
                        </a:solidFill>
                        <a:latin typeface="微软雅黑" panose="020B0503020204020204" pitchFamily="34" charset="-122"/>
                        <a:ea typeface="微软雅黑" panose="020B0503020204020204" pitchFamily="34" charset="-122"/>
                        <a:sym typeface="+mn-ea"/>
                      </a:endParaRPr>
                    </a:p>
                    <a:p>
                      <a:pPr marL="0" marR="0" lvl="0" algn="ctr" defTabSz="914400" rtl="0" eaLnBrk="1" fontAlgn="base" latinLnBrk="0" hangingPunct="1">
                        <a:lnSpc>
                          <a:spcPct val="100000"/>
                        </a:lnSpc>
                        <a:buClrTx/>
                        <a:buSzTx/>
                        <a:buFontTx/>
                        <a:buNone/>
                      </a:pPr>
                      <a:r>
                        <a:rPr kumimoji="0" lang="zh-CN" altLang="en-US" sz="1600" b="0" i="0" u="none" strike="noStrike" cap="none" normalizeH="0" baseline="0" dirty="0">
                          <a:solidFill>
                            <a:schemeClr val="bg1"/>
                          </a:solidFill>
                          <a:latin typeface="微软雅黑" panose="020B0503020204020204" pitchFamily="34" charset="-122"/>
                          <a:ea typeface="微软雅黑" panose="020B0503020204020204" pitchFamily="34" charset="-122"/>
                          <a:sym typeface="+mn-ea"/>
                        </a:rPr>
                        <a:t>竣工时间：2018年10月30日</a:t>
                      </a:r>
                      <a:endParaRPr kumimoji="0" lang="zh-CN" altLang="en-US" sz="1600" b="0" i="0" u="none" strike="noStrike" cap="none" normalizeH="0" baseline="0" dirty="0">
                        <a:solidFill>
                          <a:schemeClr val="bg1"/>
                        </a:solidFill>
                        <a:latin typeface="微软雅黑" panose="020B0503020204020204" pitchFamily="34" charset="-122"/>
                        <a:ea typeface="微软雅黑" panose="020B0503020204020204" pitchFamily="34" charset="-122"/>
                        <a:sym typeface="+mn-ea"/>
                      </a:endParaRPr>
                    </a:p>
                    <a:p>
                      <a:pPr marL="0" marR="0" lvl="0" algn="ctr" defTabSz="914400" rtl="0" eaLnBrk="1" fontAlgn="base" latinLnBrk="0" hangingPunct="1">
                        <a:lnSpc>
                          <a:spcPct val="100000"/>
                        </a:lnSpc>
                        <a:buClrTx/>
                        <a:buSzTx/>
                        <a:buFontTx/>
                        <a:buNone/>
                      </a:pPr>
                      <a:r>
                        <a:rPr kumimoji="0" lang="zh-CN" altLang="en-US" sz="1600" b="0" i="0" u="none" strike="noStrike" cap="none" normalizeH="0" baseline="0" dirty="0">
                          <a:solidFill>
                            <a:schemeClr val="bg1"/>
                          </a:solidFill>
                          <a:latin typeface="微软雅黑" panose="020B0503020204020204" pitchFamily="34" charset="-122"/>
                          <a:ea typeface="微软雅黑" panose="020B0503020204020204" pitchFamily="34" charset="-122"/>
                          <a:sym typeface="+mn-ea"/>
                        </a:rPr>
                        <a:t>总工期731日历天</a:t>
                      </a:r>
                      <a:endParaRPr kumimoji="0" lang="zh-CN" altLang="en-US" sz="1600" b="0" i="0" u="none" strike="noStrike" cap="none" normalizeH="0" baseline="0" dirty="0">
                        <a:solidFill>
                          <a:schemeClr val="bg1"/>
                        </a:solidFill>
                        <a:latin typeface="微软雅黑" panose="020B0503020204020204" pitchFamily="34" charset="-122"/>
                        <a:ea typeface="微软雅黑" panose="020B0503020204020204" pitchFamily="34" charset="-122"/>
                        <a:sym typeface="+mn-ea"/>
                      </a:endParaRPr>
                    </a:p>
                  </a:txBody>
                  <a:tcPr marL="68577" marR="68577"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r>
            </a:tbl>
          </a:graphicData>
        </a:graphic>
      </p:graphicFrame>
      <p:pic>
        <p:nvPicPr>
          <p:cNvPr id="129030" name="Picture 190" descr="53b38a10177df"/>
          <p:cNvPicPr>
            <a:picLocks noChangeAspect="1"/>
          </p:cNvPicPr>
          <p:nvPr/>
        </p:nvPicPr>
        <p:blipFill>
          <a:blip r:embed="rId2"/>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1</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工程概况</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2</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前期交流</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28673" name="组合 14"/>
          <p:cNvGrpSpPr/>
          <p:nvPr/>
        </p:nvGrpSpPr>
        <p:grpSpPr>
          <a:xfrm>
            <a:off x="1473200" y="987108"/>
            <a:ext cx="10263188" cy="5374385"/>
            <a:chOff x="302" y="2142"/>
            <a:chExt cx="13853" cy="7569"/>
          </a:xfrm>
        </p:grpSpPr>
        <p:grpSp>
          <p:nvGrpSpPr>
            <p:cNvPr id="28674" name="组合 3"/>
            <p:cNvGrpSpPr/>
            <p:nvPr/>
          </p:nvGrpSpPr>
          <p:grpSpPr>
            <a:xfrm>
              <a:off x="365" y="2550"/>
              <a:ext cx="13790" cy="6604"/>
              <a:chOff x="156437" y="2125875"/>
              <a:chExt cx="8756873" cy="4193645"/>
            </a:xfrm>
          </p:grpSpPr>
          <p:sp>
            <p:nvSpPr>
              <p:cNvPr id="5" name="Freeform 31"/>
              <p:cNvSpPr/>
              <p:nvPr/>
            </p:nvSpPr>
            <p:spPr bwMode="auto">
              <a:xfrm>
                <a:off x="2852768" y="2125875"/>
                <a:ext cx="3367025" cy="4193645"/>
              </a:xfrm>
              <a:custGeom>
                <a:avLst/>
                <a:gdLst>
                  <a:gd name="T0" fmla="*/ 22 w 338"/>
                  <a:gd name="T1" fmla="*/ 184 h 411"/>
                  <a:gd name="T2" fmla="*/ 20 w 338"/>
                  <a:gd name="T3" fmla="*/ 77 h 411"/>
                  <a:gd name="T4" fmla="*/ 150 w 338"/>
                  <a:gd name="T5" fmla="*/ 0 h 411"/>
                  <a:gd name="T6" fmla="*/ 288 w 338"/>
                  <a:gd name="T7" fmla="*/ 84 h 411"/>
                  <a:gd name="T8" fmla="*/ 303 w 338"/>
                  <a:gd name="T9" fmla="*/ 143 h 411"/>
                  <a:gd name="T10" fmla="*/ 302 w 338"/>
                  <a:gd name="T11" fmla="*/ 169 h 411"/>
                  <a:gd name="T12" fmla="*/ 334 w 338"/>
                  <a:gd name="T13" fmla="*/ 211 h 411"/>
                  <a:gd name="T14" fmla="*/ 330 w 338"/>
                  <a:gd name="T15" fmla="*/ 223 h 411"/>
                  <a:gd name="T16" fmla="*/ 312 w 338"/>
                  <a:gd name="T17" fmla="*/ 230 h 411"/>
                  <a:gd name="T18" fmla="*/ 312 w 338"/>
                  <a:gd name="T19" fmla="*/ 242 h 411"/>
                  <a:gd name="T20" fmla="*/ 311 w 338"/>
                  <a:gd name="T21" fmla="*/ 257 h 411"/>
                  <a:gd name="T22" fmla="*/ 305 w 338"/>
                  <a:gd name="T23" fmla="*/ 261 h 411"/>
                  <a:gd name="T24" fmla="*/ 306 w 338"/>
                  <a:gd name="T25" fmla="*/ 274 h 411"/>
                  <a:gd name="T26" fmla="*/ 300 w 338"/>
                  <a:gd name="T27" fmla="*/ 290 h 411"/>
                  <a:gd name="T28" fmla="*/ 302 w 338"/>
                  <a:gd name="T29" fmla="*/ 307 h 411"/>
                  <a:gd name="T30" fmla="*/ 278 w 338"/>
                  <a:gd name="T31" fmla="*/ 320 h 411"/>
                  <a:gd name="T32" fmla="*/ 236 w 338"/>
                  <a:gd name="T33" fmla="*/ 320 h 411"/>
                  <a:gd name="T34" fmla="*/ 228 w 338"/>
                  <a:gd name="T35" fmla="*/ 322 h 411"/>
                  <a:gd name="T36" fmla="*/ 214 w 338"/>
                  <a:gd name="T37" fmla="*/ 345 h 411"/>
                  <a:gd name="T38" fmla="*/ 210 w 338"/>
                  <a:gd name="T39" fmla="*/ 371 h 411"/>
                  <a:gd name="T40" fmla="*/ 251 w 338"/>
                  <a:gd name="T41" fmla="*/ 411 h 411"/>
                  <a:gd name="T42" fmla="*/ 28 w 338"/>
                  <a:gd name="T43" fmla="*/ 411 h 411"/>
                  <a:gd name="T44" fmla="*/ 75 w 338"/>
                  <a:gd name="T45" fmla="*/ 317 h 411"/>
                  <a:gd name="T46" fmla="*/ 79 w 338"/>
                  <a:gd name="T47" fmla="*/ 280 h 411"/>
                  <a:gd name="T48" fmla="*/ 65 w 338"/>
                  <a:gd name="T49" fmla="*/ 250 h 411"/>
                  <a:gd name="T50" fmla="*/ 24 w 338"/>
                  <a:gd name="T51" fmla="*/ 190 h 411"/>
                  <a:gd name="T52" fmla="*/ 22 w 338"/>
                  <a:gd name="T53" fmla="*/ 18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411">
                    <a:moveTo>
                      <a:pt x="22" y="184"/>
                    </a:moveTo>
                    <a:cubicBezTo>
                      <a:pt x="22" y="184"/>
                      <a:pt x="0" y="132"/>
                      <a:pt x="20" y="77"/>
                    </a:cubicBezTo>
                    <a:cubicBezTo>
                      <a:pt x="40" y="22"/>
                      <a:pt x="105" y="0"/>
                      <a:pt x="150" y="0"/>
                    </a:cubicBezTo>
                    <a:cubicBezTo>
                      <a:pt x="195" y="0"/>
                      <a:pt x="255" y="15"/>
                      <a:pt x="288" y="84"/>
                    </a:cubicBezTo>
                    <a:cubicBezTo>
                      <a:pt x="288" y="84"/>
                      <a:pt x="304" y="123"/>
                      <a:pt x="303" y="143"/>
                    </a:cubicBezTo>
                    <a:cubicBezTo>
                      <a:pt x="303" y="143"/>
                      <a:pt x="289" y="155"/>
                      <a:pt x="302" y="169"/>
                    </a:cubicBezTo>
                    <a:cubicBezTo>
                      <a:pt x="313" y="182"/>
                      <a:pt x="334" y="211"/>
                      <a:pt x="334" y="211"/>
                    </a:cubicBezTo>
                    <a:cubicBezTo>
                      <a:pt x="334" y="211"/>
                      <a:pt x="338" y="219"/>
                      <a:pt x="330" y="223"/>
                    </a:cubicBezTo>
                    <a:cubicBezTo>
                      <a:pt x="322" y="226"/>
                      <a:pt x="317" y="226"/>
                      <a:pt x="312" y="230"/>
                    </a:cubicBezTo>
                    <a:cubicBezTo>
                      <a:pt x="307" y="234"/>
                      <a:pt x="306" y="237"/>
                      <a:pt x="312" y="242"/>
                    </a:cubicBezTo>
                    <a:cubicBezTo>
                      <a:pt x="317" y="247"/>
                      <a:pt x="315" y="255"/>
                      <a:pt x="311" y="257"/>
                    </a:cubicBezTo>
                    <a:cubicBezTo>
                      <a:pt x="307" y="260"/>
                      <a:pt x="305" y="261"/>
                      <a:pt x="305" y="261"/>
                    </a:cubicBezTo>
                    <a:cubicBezTo>
                      <a:pt x="305" y="261"/>
                      <a:pt x="314" y="267"/>
                      <a:pt x="306" y="274"/>
                    </a:cubicBezTo>
                    <a:cubicBezTo>
                      <a:pt x="298" y="281"/>
                      <a:pt x="299" y="285"/>
                      <a:pt x="300" y="290"/>
                    </a:cubicBezTo>
                    <a:cubicBezTo>
                      <a:pt x="301" y="294"/>
                      <a:pt x="305" y="301"/>
                      <a:pt x="302" y="307"/>
                    </a:cubicBezTo>
                    <a:cubicBezTo>
                      <a:pt x="299" y="313"/>
                      <a:pt x="293" y="318"/>
                      <a:pt x="278" y="320"/>
                    </a:cubicBezTo>
                    <a:cubicBezTo>
                      <a:pt x="278" y="320"/>
                      <a:pt x="244" y="318"/>
                      <a:pt x="236" y="320"/>
                    </a:cubicBezTo>
                    <a:cubicBezTo>
                      <a:pt x="228" y="321"/>
                      <a:pt x="228" y="322"/>
                      <a:pt x="228" y="322"/>
                    </a:cubicBezTo>
                    <a:cubicBezTo>
                      <a:pt x="228" y="322"/>
                      <a:pt x="217" y="327"/>
                      <a:pt x="214" y="345"/>
                    </a:cubicBezTo>
                    <a:cubicBezTo>
                      <a:pt x="211" y="363"/>
                      <a:pt x="210" y="371"/>
                      <a:pt x="210" y="371"/>
                    </a:cubicBezTo>
                    <a:cubicBezTo>
                      <a:pt x="210" y="371"/>
                      <a:pt x="210" y="388"/>
                      <a:pt x="251" y="411"/>
                    </a:cubicBezTo>
                    <a:cubicBezTo>
                      <a:pt x="28" y="411"/>
                      <a:pt x="28" y="411"/>
                      <a:pt x="28" y="411"/>
                    </a:cubicBezTo>
                    <a:cubicBezTo>
                      <a:pt x="28" y="411"/>
                      <a:pt x="67" y="359"/>
                      <a:pt x="75" y="317"/>
                    </a:cubicBezTo>
                    <a:cubicBezTo>
                      <a:pt x="75" y="317"/>
                      <a:pt x="80" y="291"/>
                      <a:pt x="79" y="280"/>
                    </a:cubicBezTo>
                    <a:cubicBezTo>
                      <a:pt x="77" y="270"/>
                      <a:pt x="78" y="268"/>
                      <a:pt x="65" y="250"/>
                    </a:cubicBezTo>
                    <a:cubicBezTo>
                      <a:pt x="51" y="231"/>
                      <a:pt x="28" y="199"/>
                      <a:pt x="24" y="190"/>
                    </a:cubicBezTo>
                    <a:cubicBezTo>
                      <a:pt x="24" y="189"/>
                      <a:pt x="22" y="184"/>
                      <a:pt x="22" y="184"/>
                    </a:cubicBezTo>
                    <a:close/>
                  </a:path>
                </a:pathLst>
              </a:custGeom>
              <a:solidFill>
                <a:srgbClr val="01ACBE"/>
              </a:solidFill>
              <a:ln>
                <a:noFill/>
              </a:ln>
              <a:effectLst>
                <a:innerShdw blurRad="63500" dist="50800" dir="18900000">
                  <a:prstClr val="black">
                    <a:alpha val="50000"/>
                  </a:prstClr>
                </a:innerShdw>
              </a:effectLst>
            </p:spPr>
            <p:txBody>
              <a:bodyPr vert="horz" wrap="square" lIns="91440" tIns="45720" rIns="91440" bIns="45720" numCol="1" anchor="t" anchorCtr="0" compatLnSpc="1"/>
              <a:p>
                <a:pPr fontAlgn="base"/>
                <a:endParaRPr lang="zh-CN" altLang="en-US" strike="noStrike" noProof="1">
                  <a:solidFill>
                    <a:prstClr val="black"/>
                  </a:solidFill>
                </a:endParaRPr>
              </a:p>
            </p:txBody>
          </p:sp>
          <p:grpSp>
            <p:nvGrpSpPr>
              <p:cNvPr id="28676" name="组合 5"/>
              <p:cNvGrpSpPr/>
              <p:nvPr/>
            </p:nvGrpSpPr>
            <p:grpSpPr>
              <a:xfrm>
                <a:off x="3422264" y="2924837"/>
                <a:ext cx="2764977" cy="2265754"/>
                <a:chOff x="4509719" y="1771513"/>
                <a:chExt cx="4045206" cy="3230095"/>
              </a:xfrm>
            </p:grpSpPr>
            <p:sp>
              <p:nvSpPr>
                <p:cNvPr id="40" name="任意多边形 4"/>
                <p:cNvSpPr/>
                <p:nvPr/>
              </p:nvSpPr>
              <p:spPr bwMode="auto">
                <a:xfrm>
                  <a:off x="4521945" y="1779133"/>
                  <a:ext cx="4032980" cy="3222475"/>
                </a:xfrm>
                <a:custGeom>
                  <a:avLst/>
                  <a:gdLst>
                    <a:gd name="connsiteX0" fmla="*/ 1811020 w 3945350"/>
                    <a:gd name="connsiteY0" fmla="*/ 0 h 3222475"/>
                    <a:gd name="connsiteX1" fmla="*/ 3217848 w 3945350"/>
                    <a:gd name="connsiteY1" fmla="*/ 0 h 3222475"/>
                    <a:gd name="connsiteX2" fmla="*/ 3260372 w 3945350"/>
                    <a:gd name="connsiteY2" fmla="*/ 80487 h 3222475"/>
                    <a:gd name="connsiteX3" fmla="*/ 3478982 w 3945350"/>
                    <a:gd name="connsiteY3" fmla="*/ 938718 h 3222475"/>
                    <a:gd name="connsiteX4" fmla="*/ 3464408 w 3945350"/>
                    <a:gd name="connsiteY4" fmla="*/ 1316921 h 3222475"/>
                    <a:gd name="connsiteX5" fmla="*/ 3930776 w 3945350"/>
                    <a:gd name="connsiteY5" fmla="*/ 1927866 h 3222475"/>
                    <a:gd name="connsiteX6" fmla="*/ 3872480 w 3945350"/>
                    <a:gd name="connsiteY6" fmla="*/ 2102421 h 3222475"/>
                    <a:gd name="connsiteX7" fmla="*/ 3610148 w 3945350"/>
                    <a:gd name="connsiteY7" fmla="*/ 2204245 h 3222475"/>
                    <a:gd name="connsiteX8" fmla="*/ 3610148 w 3945350"/>
                    <a:gd name="connsiteY8" fmla="*/ 2378801 h 3222475"/>
                    <a:gd name="connsiteX9" fmla="*/ 3595574 w 3945350"/>
                    <a:gd name="connsiteY9" fmla="*/ 2596995 h 3222475"/>
                    <a:gd name="connsiteX10" fmla="*/ 3508130 w 3945350"/>
                    <a:gd name="connsiteY10" fmla="*/ 2655180 h 3222475"/>
                    <a:gd name="connsiteX11" fmla="*/ 3522704 w 3945350"/>
                    <a:gd name="connsiteY11" fmla="*/ 2844282 h 3222475"/>
                    <a:gd name="connsiteX12" fmla="*/ 3435260 w 3945350"/>
                    <a:gd name="connsiteY12" fmla="*/ 3077023 h 3222475"/>
                    <a:gd name="connsiteX13" fmla="*/ 3471695 w 3945350"/>
                    <a:gd name="connsiteY13" fmla="*/ 3189757 h 3222475"/>
                    <a:gd name="connsiteX14" fmla="*/ 3475904 w 3945350"/>
                    <a:gd name="connsiteY14" fmla="*/ 3222475 h 3222475"/>
                    <a:gd name="connsiteX15" fmla="*/ 3041902 w 3945350"/>
                    <a:gd name="connsiteY15" fmla="*/ 3222475 h 3222475"/>
                    <a:gd name="connsiteX16" fmla="*/ 3041902 w 3945350"/>
                    <a:gd name="connsiteY16" fmla="*/ 3217712 h 3222475"/>
                    <a:gd name="connsiteX17" fmla="*/ 3051072 w 3945350"/>
                    <a:gd name="connsiteY17" fmla="*/ 3217712 h 3222475"/>
                    <a:gd name="connsiteX18" fmla="*/ 3051072 w 3945350"/>
                    <a:gd name="connsiteY18" fmla="*/ 3201832 h 3222475"/>
                    <a:gd name="connsiteX19" fmla="*/ 3051072 w 3945350"/>
                    <a:gd name="connsiteY19" fmla="*/ 2997797 h 3222475"/>
                    <a:gd name="connsiteX20" fmla="*/ 3045456 w 3945350"/>
                    <a:gd name="connsiteY20" fmla="*/ 2997797 h 3222475"/>
                    <a:gd name="connsiteX21" fmla="*/ 3043452 w 3945350"/>
                    <a:gd name="connsiteY21" fmla="*/ 2924972 h 3222475"/>
                    <a:gd name="connsiteX22" fmla="*/ 2814852 w 3945350"/>
                    <a:gd name="connsiteY22" fmla="*/ 2924972 h 3222475"/>
                    <a:gd name="connsiteX23" fmla="*/ 2814852 w 3945350"/>
                    <a:gd name="connsiteY23" fmla="*/ 2670972 h 3222475"/>
                    <a:gd name="connsiteX24" fmla="*/ 2408452 w 3945350"/>
                    <a:gd name="connsiteY24" fmla="*/ 2670972 h 3222475"/>
                    <a:gd name="connsiteX25" fmla="*/ 2408452 w 3945350"/>
                    <a:gd name="connsiteY25" fmla="*/ 2378872 h 3222475"/>
                    <a:gd name="connsiteX26" fmla="*/ 2014752 w 3945350"/>
                    <a:gd name="connsiteY26" fmla="*/ 2378872 h 3222475"/>
                    <a:gd name="connsiteX27" fmla="*/ 2014752 w 3945350"/>
                    <a:gd name="connsiteY27" fmla="*/ 2137572 h 3222475"/>
                    <a:gd name="connsiteX28" fmla="*/ 1621052 w 3945350"/>
                    <a:gd name="connsiteY28" fmla="*/ 2137572 h 3222475"/>
                    <a:gd name="connsiteX29" fmla="*/ 1621052 w 3945350"/>
                    <a:gd name="connsiteY29" fmla="*/ 1870872 h 3222475"/>
                    <a:gd name="connsiteX30" fmla="*/ 1240052 w 3945350"/>
                    <a:gd name="connsiteY30" fmla="*/ 1870872 h 3222475"/>
                    <a:gd name="connsiteX31" fmla="*/ 1240052 w 3945350"/>
                    <a:gd name="connsiteY31" fmla="*/ 1604172 h 3222475"/>
                    <a:gd name="connsiteX32" fmla="*/ 0 w 3945350"/>
                    <a:gd name="connsiteY32" fmla="*/ 1604172 h 3222475"/>
                    <a:gd name="connsiteX33" fmla="*/ 0 w 3945350"/>
                    <a:gd name="connsiteY33" fmla="*/ 1597660 h 3222475"/>
                    <a:gd name="connsiteX34" fmla="*/ 0 w 3945350"/>
                    <a:gd name="connsiteY34" fmla="*/ 1393625 h 3222475"/>
                    <a:gd name="connsiteX35" fmla="*/ 5616 w 3945350"/>
                    <a:gd name="connsiteY35" fmla="*/ 1393625 h 3222475"/>
                    <a:gd name="connsiteX36" fmla="*/ 7620 w 3945350"/>
                    <a:gd name="connsiteY36" fmla="*/ 1320800 h 3222475"/>
                    <a:gd name="connsiteX37" fmla="*/ 236220 w 3945350"/>
                    <a:gd name="connsiteY37" fmla="*/ 1320800 h 3222475"/>
                    <a:gd name="connsiteX38" fmla="*/ 236220 w 3945350"/>
                    <a:gd name="connsiteY38" fmla="*/ 1066800 h 3222475"/>
                    <a:gd name="connsiteX39" fmla="*/ 642620 w 3945350"/>
                    <a:gd name="connsiteY39" fmla="*/ 1066800 h 3222475"/>
                    <a:gd name="connsiteX40" fmla="*/ 642620 w 3945350"/>
                    <a:gd name="connsiteY40" fmla="*/ 774700 h 3222475"/>
                    <a:gd name="connsiteX41" fmla="*/ 1036320 w 3945350"/>
                    <a:gd name="connsiteY41" fmla="*/ 774700 h 3222475"/>
                    <a:gd name="connsiteX42" fmla="*/ 1036320 w 3945350"/>
                    <a:gd name="connsiteY42" fmla="*/ 533400 h 3222475"/>
                    <a:gd name="connsiteX43" fmla="*/ 1430020 w 3945350"/>
                    <a:gd name="connsiteY43" fmla="*/ 533400 h 3222475"/>
                    <a:gd name="connsiteX44" fmla="*/ 1430020 w 3945350"/>
                    <a:gd name="connsiteY44" fmla="*/ 266700 h 3222475"/>
                    <a:gd name="connsiteX45" fmla="*/ 1811020 w 3945350"/>
                    <a:gd name="connsiteY45" fmla="*/ 266700 h 3222475"/>
                    <a:gd name="connsiteX0-1" fmla="*/ 1811020 w 3945350"/>
                    <a:gd name="connsiteY0-2" fmla="*/ 0 h 3222475"/>
                    <a:gd name="connsiteX1-3" fmla="*/ 3217848 w 3945350"/>
                    <a:gd name="connsiteY1-4" fmla="*/ 0 h 3222475"/>
                    <a:gd name="connsiteX2-5" fmla="*/ 3260372 w 3945350"/>
                    <a:gd name="connsiteY2-6" fmla="*/ 80487 h 3222475"/>
                    <a:gd name="connsiteX3-7" fmla="*/ 3478982 w 3945350"/>
                    <a:gd name="connsiteY3-8" fmla="*/ 938718 h 3222475"/>
                    <a:gd name="connsiteX4-9" fmla="*/ 3464408 w 3945350"/>
                    <a:gd name="connsiteY4-10" fmla="*/ 1316921 h 3222475"/>
                    <a:gd name="connsiteX5-11" fmla="*/ 3930776 w 3945350"/>
                    <a:gd name="connsiteY5-12" fmla="*/ 1927866 h 3222475"/>
                    <a:gd name="connsiteX6-13" fmla="*/ 3872480 w 3945350"/>
                    <a:gd name="connsiteY6-14" fmla="*/ 2102421 h 3222475"/>
                    <a:gd name="connsiteX7-15" fmla="*/ 3610148 w 3945350"/>
                    <a:gd name="connsiteY7-16" fmla="*/ 2204245 h 3222475"/>
                    <a:gd name="connsiteX8-17" fmla="*/ 3610148 w 3945350"/>
                    <a:gd name="connsiteY8-18" fmla="*/ 2378801 h 3222475"/>
                    <a:gd name="connsiteX9-19" fmla="*/ 3595574 w 3945350"/>
                    <a:gd name="connsiteY9-20" fmla="*/ 2596995 h 3222475"/>
                    <a:gd name="connsiteX10-21" fmla="*/ 3508130 w 3945350"/>
                    <a:gd name="connsiteY10-22" fmla="*/ 2655180 h 3222475"/>
                    <a:gd name="connsiteX11-23" fmla="*/ 3522704 w 3945350"/>
                    <a:gd name="connsiteY11-24" fmla="*/ 2844282 h 3222475"/>
                    <a:gd name="connsiteX12-25" fmla="*/ 3435260 w 3945350"/>
                    <a:gd name="connsiteY12-26" fmla="*/ 3077023 h 3222475"/>
                    <a:gd name="connsiteX13-27" fmla="*/ 3471695 w 3945350"/>
                    <a:gd name="connsiteY13-28" fmla="*/ 3189757 h 3222475"/>
                    <a:gd name="connsiteX14-29" fmla="*/ 3475904 w 3945350"/>
                    <a:gd name="connsiteY14-30" fmla="*/ 3222475 h 3222475"/>
                    <a:gd name="connsiteX15-31" fmla="*/ 3041902 w 3945350"/>
                    <a:gd name="connsiteY15-32" fmla="*/ 3222475 h 3222475"/>
                    <a:gd name="connsiteX16-33" fmla="*/ 3041902 w 3945350"/>
                    <a:gd name="connsiteY16-34" fmla="*/ 3217712 h 3222475"/>
                    <a:gd name="connsiteX17-35" fmla="*/ 3051072 w 3945350"/>
                    <a:gd name="connsiteY17-36" fmla="*/ 3217712 h 3222475"/>
                    <a:gd name="connsiteX18-37" fmla="*/ 3051072 w 3945350"/>
                    <a:gd name="connsiteY18-38" fmla="*/ 3201832 h 3222475"/>
                    <a:gd name="connsiteX19-39" fmla="*/ 3051072 w 3945350"/>
                    <a:gd name="connsiteY19-40" fmla="*/ 2997797 h 3222475"/>
                    <a:gd name="connsiteX20-41" fmla="*/ 3045456 w 3945350"/>
                    <a:gd name="connsiteY20-42" fmla="*/ 2997797 h 3222475"/>
                    <a:gd name="connsiteX21-43" fmla="*/ 3043452 w 3945350"/>
                    <a:gd name="connsiteY21-44" fmla="*/ 2924972 h 3222475"/>
                    <a:gd name="connsiteX22-45" fmla="*/ 2814852 w 3945350"/>
                    <a:gd name="connsiteY22-46" fmla="*/ 2924972 h 3222475"/>
                    <a:gd name="connsiteX23-47" fmla="*/ 2814852 w 3945350"/>
                    <a:gd name="connsiteY23-48" fmla="*/ 2670972 h 3222475"/>
                    <a:gd name="connsiteX24-49" fmla="*/ 2408452 w 3945350"/>
                    <a:gd name="connsiteY24-50" fmla="*/ 2670972 h 3222475"/>
                    <a:gd name="connsiteX25-51" fmla="*/ 2408452 w 3945350"/>
                    <a:gd name="connsiteY25-52" fmla="*/ 2378872 h 3222475"/>
                    <a:gd name="connsiteX26-53" fmla="*/ 2014752 w 3945350"/>
                    <a:gd name="connsiteY26-54" fmla="*/ 2378872 h 3222475"/>
                    <a:gd name="connsiteX27-55" fmla="*/ 2014752 w 3945350"/>
                    <a:gd name="connsiteY27-56" fmla="*/ 2137572 h 3222475"/>
                    <a:gd name="connsiteX28-57" fmla="*/ 1621052 w 3945350"/>
                    <a:gd name="connsiteY28-58" fmla="*/ 2137572 h 3222475"/>
                    <a:gd name="connsiteX29-59" fmla="*/ 1621052 w 3945350"/>
                    <a:gd name="connsiteY29-60" fmla="*/ 1870872 h 3222475"/>
                    <a:gd name="connsiteX30-61" fmla="*/ 1240052 w 3945350"/>
                    <a:gd name="connsiteY30-62" fmla="*/ 1870872 h 3222475"/>
                    <a:gd name="connsiteX31-63" fmla="*/ 1240052 w 3945350"/>
                    <a:gd name="connsiteY31-64" fmla="*/ 1604172 h 3222475"/>
                    <a:gd name="connsiteX32-65" fmla="*/ 0 w 3945350"/>
                    <a:gd name="connsiteY32-66" fmla="*/ 1604172 h 3222475"/>
                    <a:gd name="connsiteX33-67" fmla="*/ 0 w 3945350"/>
                    <a:gd name="connsiteY33-68" fmla="*/ 1597660 h 3222475"/>
                    <a:gd name="connsiteX34-69" fmla="*/ 0 w 3945350"/>
                    <a:gd name="connsiteY34-70" fmla="*/ 1393625 h 3222475"/>
                    <a:gd name="connsiteX35-71" fmla="*/ 7620 w 3945350"/>
                    <a:gd name="connsiteY35-72" fmla="*/ 1320800 h 3222475"/>
                    <a:gd name="connsiteX36-73" fmla="*/ 236220 w 3945350"/>
                    <a:gd name="connsiteY36-74" fmla="*/ 1320800 h 3222475"/>
                    <a:gd name="connsiteX37-75" fmla="*/ 236220 w 3945350"/>
                    <a:gd name="connsiteY37-76" fmla="*/ 1066800 h 3222475"/>
                    <a:gd name="connsiteX38-77" fmla="*/ 642620 w 3945350"/>
                    <a:gd name="connsiteY38-78" fmla="*/ 1066800 h 3222475"/>
                    <a:gd name="connsiteX39-79" fmla="*/ 642620 w 3945350"/>
                    <a:gd name="connsiteY39-80" fmla="*/ 774700 h 3222475"/>
                    <a:gd name="connsiteX40-81" fmla="*/ 1036320 w 3945350"/>
                    <a:gd name="connsiteY40-82" fmla="*/ 774700 h 3222475"/>
                    <a:gd name="connsiteX41-83" fmla="*/ 1036320 w 3945350"/>
                    <a:gd name="connsiteY41-84" fmla="*/ 533400 h 3222475"/>
                    <a:gd name="connsiteX42-85" fmla="*/ 1430020 w 3945350"/>
                    <a:gd name="connsiteY42-86" fmla="*/ 533400 h 3222475"/>
                    <a:gd name="connsiteX43-87" fmla="*/ 1430020 w 3945350"/>
                    <a:gd name="connsiteY43-88" fmla="*/ 266700 h 3222475"/>
                    <a:gd name="connsiteX44-89" fmla="*/ 1811020 w 3945350"/>
                    <a:gd name="connsiteY44-90" fmla="*/ 266700 h 3222475"/>
                    <a:gd name="connsiteX45-91" fmla="*/ 1811020 w 3945350"/>
                    <a:gd name="connsiteY45-92" fmla="*/ 0 h 3222475"/>
                    <a:gd name="connsiteX0-93" fmla="*/ 1811020 w 3945350"/>
                    <a:gd name="connsiteY0-94" fmla="*/ 0 h 3222475"/>
                    <a:gd name="connsiteX1-95" fmla="*/ 3217848 w 3945350"/>
                    <a:gd name="connsiteY1-96" fmla="*/ 0 h 3222475"/>
                    <a:gd name="connsiteX2-97" fmla="*/ 3260372 w 3945350"/>
                    <a:gd name="connsiteY2-98" fmla="*/ 80487 h 3222475"/>
                    <a:gd name="connsiteX3-99" fmla="*/ 3478982 w 3945350"/>
                    <a:gd name="connsiteY3-100" fmla="*/ 938718 h 3222475"/>
                    <a:gd name="connsiteX4-101" fmla="*/ 3464408 w 3945350"/>
                    <a:gd name="connsiteY4-102" fmla="*/ 1316921 h 3222475"/>
                    <a:gd name="connsiteX5-103" fmla="*/ 3930776 w 3945350"/>
                    <a:gd name="connsiteY5-104" fmla="*/ 1927866 h 3222475"/>
                    <a:gd name="connsiteX6-105" fmla="*/ 3872480 w 3945350"/>
                    <a:gd name="connsiteY6-106" fmla="*/ 2102421 h 3222475"/>
                    <a:gd name="connsiteX7-107" fmla="*/ 3610148 w 3945350"/>
                    <a:gd name="connsiteY7-108" fmla="*/ 2204245 h 3222475"/>
                    <a:gd name="connsiteX8-109" fmla="*/ 3610148 w 3945350"/>
                    <a:gd name="connsiteY8-110" fmla="*/ 2378801 h 3222475"/>
                    <a:gd name="connsiteX9-111" fmla="*/ 3595574 w 3945350"/>
                    <a:gd name="connsiteY9-112" fmla="*/ 2596995 h 3222475"/>
                    <a:gd name="connsiteX10-113" fmla="*/ 3508130 w 3945350"/>
                    <a:gd name="connsiteY10-114" fmla="*/ 2655180 h 3222475"/>
                    <a:gd name="connsiteX11-115" fmla="*/ 3522704 w 3945350"/>
                    <a:gd name="connsiteY11-116" fmla="*/ 2844282 h 3222475"/>
                    <a:gd name="connsiteX12-117" fmla="*/ 3435260 w 3945350"/>
                    <a:gd name="connsiteY12-118" fmla="*/ 3077023 h 3222475"/>
                    <a:gd name="connsiteX13-119" fmla="*/ 3471695 w 3945350"/>
                    <a:gd name="connsiteY13-120" fmla="*/ 3189757 h 3222475"/>
                    <a:gd name="connsiteX14-121" fmla="*/ 3475904 w 3945350"/>
                    <a:gd name="connsiteY14-122" fmla="*/ 3222475 h 3222475"/>
                    <a:gd name="connsiteX15-123" fmla="*/ 3041902 w 3945350"/>
                    <a:gd name="connsiteY15-124" fmla="*/ 3222475 h 3222475"/>
                    <a:gd name="connsiteX16-125" fmla="*/ 3041902 w 3945350"/>
                    <a:gd name="connsiteY16-126" fmla="*/ 3217712 h 3222475"/>
                    <a:gd name="connsiteX17-127" fmla="*/ 3051072 w 3945350"/>
                    <a:gd name="connsiteY17-128" fmla="*/ 3217712 h 3222475"/>
                    <a:gd name="connsiteX18-129" fmla="*/ 3051072 w 3945350"/>
                    <a:gd name="connsiteY18-130" fmla="*/ 3201832 h 3222475"/>
                    <a:gd name="connsiteX19-131" fmla="*/ 3051072 w 3945350"/>
                    <a:gd name="connsiteY19-132" fmla="*/ 2997797 h 3222475"/>
                    <a:gd name="connsiteX20-133" fmla="*/ 3045456 w 3945350"/>
                    <a:gd name="connsiteY20-134" fmla="*/ 2997797 h 3222475"/>
                    <a:gd name="connsiteX21-135" fmla="*/ 3043452 w 3945350"/>
                    <a:gd name="connsiteY21-136" fmla="*/ 2924972 h 3222475"/>
                    <a:gd name="connsiteX22-137" fmla="*/ 2814852 w 3945350"/>
                    <a:gd name="connsiteY22-138" fmla="*/ 2924972 h 3222475"/>
                    <a:gd name="connsiteX23-139" fmla="*/ 2814852 w 3945350"/>
                    <a:gd name="connsiteY23-140" fmla="*/ 2670972 h 3222475"/>
                    <a:gd name="connsiteX24-141" fmla="*/ 2408452 w 3945350"/>
                    <a:gd name="connsiteY24-142" fmla="*/ 2670972 h 3222475"/>
                    <a:gd name="connsiteX25-143" fmla="*/ 2408452 w 3945350"/>
                    <a:gd name="connsiteY25-144" fmla="*/ 2378872 h 3222475"/>
                    <a:gd name="connsiteX26-145" fmla="*/ 2014752 w 3945350"/>
                    <a:gd name="connsiteY26-146" fmla="*/ 2378872 h 3222475"/>
                    <a:gd name="connsiteX27-147" fmla="*/ 2014752 w 3945350"/>
                    <a:gd name="connsiteY27-148" fmla="*/ 2137572 h 3222475"/>
                    <a:gd name="connsiteX28-149" fmla="*/ 1621052 w 3945350"/>
                    <a:gd name="connsiteY28-150" fmla="*/ 2137572 h 3222475"/>
                    <a:gd name="connsiteX29-151" fmla="*/ 1621052 w 3945350"/>
                    <a:gd name="connsiteY29-152" fmla="*/ 1870872 h 3222475"/>
                    <a:gd name="connsiteX30-153" fmla="*/ 1240052 w 3945350"/>
                    <a:gd name="connsiteY30-154" fmla="*/ 1870872 h 3222475"/>
                    <a:gd name="connsiteX31-155" fmla="*/ 1240052 w 3945350"/>
                    <a:gd name="connsiteY31-156" fmla="*/ 1604172 h 3222475"/>
                    <a:gd name="connsiteX32-157" fmla="*/ 0 w 3945350"/>
                    <a:gd name="connsiteY32-158" fmla="*/ 1604172 h 3222475"/>
                    <a:gd name="connsiteX33-159" fmla="*/ 0 w 3945350"/>
                    <a:gd name="connsiteY33-160" fmla="*/ 1597660 h 3222475"/>
                    <a:gd name="connsiteX34-161" fmla="*/ 7620 w 3945350"/>
                    <a:gd name="connsiteY34-162" fmla="*/ 1320800 h 3222475"/>
                    <a:gd name="connsiteX35-163" fmla="*/ 236220 w 3945350"/>
                    <a:gd name="connsiteY35-164" fmla="*/ 1320800 h 3222475"/>
                    <a:gd name="connsiteX36-165" fmla="*/ 236220 w 3945350"/>
                    <a:gd name="connsiteY36-166" fmla="*/ 1066800 h 3222475"/>
                    <a:gd name="connsiteX37-167" fmla="*/ 642620 w 3945350"/>
                    <a:gd name="connsiteY37-168" fmla="*/ 1066800 h 3222475"/>
                    <a:gd name="connsiteX38-169" fmla="*/ 642620 w 3945350"/>
                    <a:gd name="connsiteY38-170" fmla="*/ 774700 h 3222475"/>
                    <a:gd name="connsiteX39-171" fmla="*/ 1036320 w 3945350"/>
                    <a:gd name="connsiteY39-172" fmla="*/ 774700 h 3222475"/>
                    <a:gd name="connsiteX40-173" fmla="*/ 1036320 w 3945350"/>
                    <a:gd name="connsiteY40-174" fmla="*/ 533400 h 3222475"/>
                    <a:gd name="connsiteX41-175" fmla="*/ 1430020 w 3945350"/>
                    <a:gd name="connsiteY41-176" fmla="*/ 533400 h 3222475"/>
                    <a:gd name="connsiteX42-177" fmla="*/ 1430020 w 3945350"/>
                    <a:gd name="connsiteY42-178" fmla="*/ 266700 h 3222475"/>
                    <a:gd name="connsiteX43-179" fmla="*/ 1811020 w 3945350"/>
                    <a:gd name="connsiteY43-180" fmla="*/ 266700 h 3222475"/>
                    <a:gd name="connsiteX44-181" fmla="*/ 1811020 w 3945350"/>
                    <a:gd name="connsiteY44-182" fmla="*/ 0 h 3222475"/>
                    <a:gd name="connsiteX0-183" fmla="*/ 1898650 w 4032980"/>
                    <a:gd name="connsiteY0-184" fmla="*/ 0 h 3222475"/>
                    <a:gd name="connsiteX1-185" fmla="*/ 3305478 w 4032980"/>
                    <a:gd name="connsiteY1-186" fmla="*/ 0 h 3222475"/>
                    <a:gd name="connsiteX2-187" fmla="*/ 3348002 w 4032980"/>
                    <a:gd name="connsiteY2-188" fmla="*/ 80487 h 3222475"/>
                    <a:gd name="connsiteX3-189" fmla="*/ 3566612 w 4032980"/>
                    <a:gd name="connsiteY3-190" fmla="*/ 938718 h 3222475"/>
                    <a:gd name="connsiteX4-191" fmla="*/ 3552038 w 4032980"/>
                    <a:gd name="connsiteY4-192" fmla="*/ 1316921 h 3222475"/>
                    <a:gd name="connsiteX5-193" fmla="*/ 4018406 w 4032980"/>
                    <a:gd name="connsiteY5-194" fmla="*/ 1927866 h 3222475"/>
                    <a:gd name="connsiteX6-195" fmla="*/ 3960110 w 4032980"/>
                    <a:gd name="connsiteY6-196" fmla="*/ 2102421 h 3222475"/>
                    <a:gd name="connsiteX7-197" fmla="*/ 3697778 w 4032980"/>
                    <a:gd name="connsiteY7-198" fmla="*/ 2204245 h 3222475"/>
                    <a:gd name="connsiteX8-199" fmla="*/ 3697778 w 4032980"/>
                    <a:gd name="connsiteY8-200" fmla="*/ 2378801 h 3222475"/>
                    <a:gd name="connsiteX9-201" fmla="*/ 3683204 w 4032980"/>
                    <a:gd name="connsiteY9-202" fmla="*/ 2596995 h 3222475"/>
                    <a:gd name="connsiteX10-203" fmla="*/ 3595760 w 4032980"/>
                    <a:gd name="connsiteY10-204" fmla="*/ 2655180 h 3222475"/>
                    <a:gd name="connsiteX11-205" fmla="*/ 3610334 w 4032980"/>
                    <a:gd name="connsiteY11-206" fmla="*/ 2844282 h 3222475"/>
                    <a:gd name="connsiteX12-207" fmla="*/ 3522890 w 4032980"/>
                    <a:gd name="connsiteY12-208" fmla="*/ 3077023 h 3222475"/>
                    <a:gd name="connsiteX13-209" fmla="*/ 3559325 w 4032980"/>
                    <a:gd name="connsiteY13-210" fmla="*/ 3189757 h 3222475"/>
                    <a:gd name="connsiteX14-211" fmla="*/ 3563534 w 4032980"/>
                    <a:gd name="connsiteY14-212" fmla="*/ 3222475 h 3222475"/>
                    <a:gd name="connsiteX15-213" fmla="*/ 3129532 w 4032980"/>
                    <a:gd name="connsiteY15-214" fmla="*/ 3222475 h 3222475"/>
                    <a:gd name="connsiteX16-215" fmla="*/ 3129532 w 4032980"/>
                    <a:gd name="connsiteY16-216" fmla="*/ 3217712 h 3222475"/>
                    <a:gd name="connsiteX17-217" fmla="*/ 3138702 w 4032980"/>
                    <a:gd name="connsiteY17-218" fmla="*/ 3217712 h 3222475"/>
                    <a:gd name="connsiteX18-219" fmla="*/ 3138702 w 4032980"/>
                    <a:gd name="connsiteY18-220" fmla="*/ 3201832 h 3222475"/>
                    <a:gd name="connsiteX19-221" fmla="*/ 3138702 w 4032980"/>
                    <a:gd name="connsiteY19-222" fmla="*/ 2997797 h 3222475"/>
                    <a:gd name="connsiteX20-223" fmla="*/ 3133086 w 4032980"/>
                    <a:gd name="connsiteY20-224" fmla="*/ 2997797 h 3222475"/>
                    <a:gd name="connsiteX21-225" fmla="*/ 3131082 w 4032980"/>
                    <a:gd name="connsiteY21-226" fmla="*/ 2924972 h 3222475"/>
                    <a:gd name="connsiteX22-227" fmla="*/ 2902482 w 4032980"/>
                    <a:gd name="connsiteY22-228" fmla="*/ 2924972 h 3222475"/>
                    <a:gd name="connsiteX23-229" fmla="*/ 2902482 w 4032980"/>
                    <a:gd name="connsiteY23-230" fmla="*/ 2670972 h 3222475"/>
                    <a:gd name="connsiteX24-231" fmla="*/ 2496082 w 4032980"/>
                    <a:gd name="connsiteY24-232" fmla="*/ 2670972 h 3222475"/>
                    <a:gd name="connsiteX25-233" fmla="*/ 2496082 w 4032980"/>
                    <a:gd name="connsiteY25-234" fmla="*/ 2378872 h 3222475"/>
                    <a:gd name="connsiteX26-235" fmla="*/ 2102382 w 4032980"/>
                    <a:gd name="connsiteY26-236" fmla="*/ 2378872 h 3222475"/>
                    <a:gd name="connsiteX27-237" fmla="*/ 2102382 w 4032980"/>
                    <a:gd name="connsiteY27-238" fmla="*/ 2137572 h 3222475"/>
                    <a:gd name="connsiteX28-239" fmla="*/ 1708682 w 4032980"/>
                    <a:gd name="connsiteY28-240" fmla="*/ 2137572 h 3222475"/>
                    <a:gd name="connsiteX29-241" fmla="*/ 1708682 w 4032980"/>
                    <a:gd name="connsiteY29-242" fmla="*/ 1870872 h 3222475"/>
                    <a:gd name="connsiteX30-243" fmla="*/ 1327682 w 4032980"/>
                    <a:gd name="connsiteY30-244" fmla="*/ 1870872 h 3222475"/>
                    <a:gd name="connsiteX31-245" fmla="*/ 1327682 w 4032980"/>
                    <a:gd name="connsiteY31-246" fmla="*/ 1604172 h 3222475"/>
                    <a:gd name="connsiteX32-247" fmla="*/ 87630 w 4032980"/>
                    <a:gd name="connsiteY32-248" fmla="*/ 1604172 h 3222475"/>
                    <a:gd name="connsiteX33-249" fmla="*/ 87630 w 4032980"/>
                    <a:gd name="connsiteY33-250" fmla="*/ 1597660 h 3222475"/>
                    <a:gd name="connsiteX34-251" fmla="*/ 0 w 4032980"/>
                    <a:gd name="connsiteY34-252" fmla="*/ 1320800 h 3222475"/>
                    <a:gd name="connsiteX35-253" fmla="*/ 323850 w 4032980"/>
                    <a:gd name="connsiteY35-254" fmla="*/ 1320800 h 3222475"/>
                    <a:gd name="connsiteX36-255" fmla="*/ 323850 w 4032980"/>
                    <a:gd name="connsiteY36-256" fmla="*/ 1066800 h 3222475"/>
                    <a:gd name="connsiteX37-257" fmla="*/ 730250 w 4032980"/>
                    <a:gd name="connsiteY37-258" fmla="*/ 1066800 h 3222475"/>
                    <a:gd name="connsiteX38-259" fmla="*/ 730250 w 4032980"/>
                    <a:gd name="connsiteY38-260" fmla="*/ 774700 h 3222475"/>
                    <a:gd name="connsiteX39-261" fmla="*/ 1123950 w 4032980"/>
                    <a:gd name="connsiteY39-262" fmla="*/ 774700 h 3222475"/>
                    <a:gd name="connsiteX40-263" fmla="*/ 1123950 w 4032980"/>
                    <a:gd name="connsiteY40-264" fmla="*/ 533400 h 3222475"/>
                    <a:gd name="connsiteX41-265" fmla="*/ 1517650 w 4032980"/>
                    <a:gd name="connsiteY41-266" fmla="*/ 533400 h 3222475"/>
                    <a:gd name="connsiteX42-267" fmla="*/ 1517650 w 4032980"/>
                    <a:gd name="connsiteY42-268" fmla="*/ 266700 h 3222475"/>
                    <a:gd name="connsiteX43-269" fmla="*/ 1898650 w 4032980"/>
                    <a:gd name="connsiteY43-270" fmla="*/ 266700 h 3222475"/>
                    <a:gd name="connsiteX44-271" fmla="*/ 1898650 w 4032980"/>
                    <a:gd name="connsiteY44-272" fmla="*/ 0 h 3222475"/>
                    <a:gd name="connsiteX0-273" fmla="*/ 1899920 w 4034250"/>
                    <a:gd name="connsiteY0-274" fmla="*/ 0 h 3222475"/>
                    <a:gd name="connsiteX1-275" fmla="*/ 3306748 w 4034250"/>
                    <a:gd name="connsiteY1-276" fmla="*/ 0 h 3222475"/>
                    <a:gd name="connsiteX2-277" fmla="*/ 3349272 w 4034250"/>
                    <a:gd name="connsiteY2-278" fmla="*/ 80487 h 3222475"/>
                    <a:gd name="connsiteX3-279" fmla="*/ 3567882 w 4034250"/>
                    <a:gd name="connsiteY3-280" fmla="*/ 938718 h 3222475"/>
                    <a:gd name="connsiteX4-281" fmla="*/ 3553308 w 4034250"/>
                    <a:gd name="connsiteY4-282" fmla="*/ 1316921 h 3222475"/>
                    <a:gd name="connsiteX5-283" fmla="*/ 4019676 w 4034250"/>
                    <a:gd name="connsiteY5-284" fmla="*/ 1927866 h 3222475"/>
                    <a:gd name="connsiteX6-285" fmla="*/ 3961380 w 4034250"/>
                    <a:gd name="connsiteY6-286" fmla="*/ 2102421 h 3222475"/>
                    <a:gd name="connsiteX7-287" fmla="*/ 3699048 w 4034250"/>
                    <a:gd name="connsiteY7-288" fmla="*/ 2204245 h 3222475"/>
                    <a:gd name="connsiteX8-289" fmla="*/ 3699048 w 4034250"/>
                    <a:gd name="connsiteY8-290" fmla="*/ 2378801 h 3222475"/>
                    <a:gd name="connsiteX9-291" fmla="*/ 3684474 w 4034250"/>
                    <a:gd name="connsiteY9-292" fmla="*/ 2596995 h 3222475"/>
                    <a:gd name="connsiteX10-293" fmla="*/ 3597030 w 4034250"/>
                    <a:gd name="connsiteY10-294" fmla="*/ 2655180 h 3222475"/>
                    <a:gd name="connsiteX11-295" fmla="*/ 3611604 w 4034250"/>
                    <a:gd name="connsiteY11-296" fmla="*/ 2844282 h 3222475"/>
                    <a:gd name="connsiteX12-297" fmla="*/ 3524160 w 4034250"/>
                    <a:gd name="connsiteY12-298" fmla="*/ 3077023 h 3222475"/>
                    <a:gd name="connsiteX13-299" fmla="*/ 3560595 w 4034250"/>
                    <a:gd name="connsiteY13-300" fmla="*/ 3189757 h 3222475"/>
                    <a:gd name="connsiteX14-301" fmla="*/ 3564804 w 4034250"/>
                    <a:gd name="connsiteY14-302" fmla="*/ 3222475 h 3222475"/>
                    <a:gd name="connsiteX15-303" fmla="*/ 3130802 w 4034250"/>
                    <a:gd name="connsiteY15-304" fmla="*/ 3222475 h 3222475"/>
                    <a:gd name="connsiteX16-305" fmla="*/ 3130802 w 4034250"/>
                    <a:gd name="connsiteY16-306" fmla="*/ 3217712 h 3222475"/>
                    <a:gd name="connsiteX17-307" fmla="*/ 3139972 w 4034250"/>
                    <a:gd name="connsiteY17-308" fmla="*/ 3217712 h 3222475"/>
                    <a:gd name="connsiteX18-309" fmla="*/ 3139972 w 4034250"/>
                    <a:gd name="connsiteY18-310" fmla="*/ 3201832 h 3222475"/>
                    <a:gd name="connsiteX19-311" fmla="*/ 3139972 w 4034250"/>
                    <a:gd name="connsiteY19-312" fmla="*/ 2997797 h 3222475"/>
                    <a:gd name="connsiteX20-313" fmla="*/ 3134356 w 4034250"/>
                    <a:gd name="connsiteY20-314" fmla="*/ 2997797 h 3222475"/>
                    <a:gd name="connsiteX21-315" fmla="*/ 3132352 w 4034250"/>
                    <a:gd name="connsiteY21-316" fmla="*/ 2924972 h 3222475"/>
                    <a:gd name="connsiteX22-317" fmla="*/ 2903752 w 4034250"/>
                    <a:gd name="connsiteY22-318" fmla="*/ 2924972 h 3222475"/>
                    <a:gd name="connsiteX23-319" fmla="*/ 2903752 w 4034250"/>
                    <a:gd name="connsiteY23-320" fmla="*/ 2670972 h 3222475"/>
                    <a:gd name="connsiteX24-321" fmla="*/ 2497352 w 4034250"/>
                    <a:gd name="connsiteY24-322" fmla="*/ 2670972 h 3222475"/>
                    <a:gd name="connsiteX25-323" fmla="*/ 2497352 w 4034250"/>
                    <a:gd name="connsiteY25-324" fmla="*/ 2378872 h 3222475"/>
                    <a:gd name="connsiteX26-325" fmla="*/ 2103652 w 4034250"/>
                    <a:gd name="connsiteY26-326" fmla="*/ 2378872 h 3222475"/>
                    <a:gd name="connsiteX27-327" fmla="*/ 2103652 w 4034250"/>
                    <a:gd name="connsiteY27-328" fmla="*/ 2137572 h 3222475"/>
                    <a:gd name="connsiteX28-329" fmla="*/ 1709952 w 4034250"/>
                    <a:gd name="connsiteY28-330" fmla="*/ 2137572 h 3222475"/>
                    <a:gd name="connsiteX29-331" fmla="*/ 1709952 w 4034250"/>
                    <a:gd name="connsiteY29-332" fmla="*/ 1870872 h 3222475"/>
                    <a:gd name="connsiteX30-333" fmla="*/ 1328952 w 4034250"/>
                    <a:gd name="connsiteY30-334" fmla="*/ 1870872 h 3222475"/>
                    <a:gd name="connsiteX31-335" fmla="*/ 1328952 w 4034250"/>
                    <a:gd name="connsiteY31-336" fmla="*/ 1604172 h 3222475"/>
                    <a:gd name="connsiteX32-337" fmla="*/ 88900 w 4034250"/>
                    <a:gd name="connsiteY32-338" fmla="*/ 1604172 h 3222475"/>
                    <a:gd name="connsiteX33-339" fmla="*/ 0 w 4034250"/>
                    <a:gd name="connsiteY33-340" fmla="*/ 1591310 h 3222475"/>
                    <a:gd name="connsiteX34-341" fmla="*/ 1270 w 4034250"/>
                    <a:gd name="connsiteY34-342" fmla="*/ 1320800 h 3222475"/>
                    <a:gd name="connsiteX35-343" fmla="*/ 325120 w 4034250"/>
                    <a:gd name="connsiteY35-344" fmla="*/ 1320800 h 3222475"/>
                    <a:gd name="connsiteX36-345" fmla="*/ 325120 w 4034250"/>
                    <a:gd name="connsiteY36-346" fmla="*/ 1066800 h 3222475"/>
                    <a:gd name="connsiteX37-347" fmla="*/ 731520 w 4034250"/>
                    <a:gd name="connsiteY37-348" fmla="*/ 1066800 h 3222475"/>
                    <a:gd name="connsiteX38-349" fmla="*/ 731520 w 4034250"/>
                    <a:gd name="connsiteY38-350" fmla="*/ 774700 h 3222475"/>
                    <a:gd name="connsiteX39-351" fmla="*/ 1125220 w 4034250"/>
                    <a:gd name="connsiteY39-352" fmla="*/ 774700 h 3222475"/>
                    <a:gd name="connsiteX40-353" fmla="*/ 1125220 w 4034250"/>
                    <a:gd name="connsiteY40-354" fmla="*/ 533400 h 3222475"/>
                    <a:gd name="connsiteX41-355" fmla="*/ 1518920 w 4034250"/>
                    <a:gd name="connsiteY41-356" fmla="*/ 533400 h 3222475"/>
                    <a:gd name="connsiteX42-357" fmla="*/ 1518920 w 4034250"/>
                    <a:gd name="connsiteY42-358" fmla="*/ 266700 h 3222475"/>
                    <a:gd name="connsiteX43-359" fmla="*/ 1899920 w 4034250"/>
                    <a:gd name="connsiteY43-360" fmla="*/ 266700 h 3222475"/>
                    <a:gd name="connsiteX44-361" fmla="*/ 1899920 w 4034250"/>
                    <a:gd name="connsiteY44-362" fmla="*/ 0 h 3222475"/>
                    <a:gd name="connsiteX0-363" fmla="*/ 1906270 w 4040600"/>
                    <a:gd name="connsiteY0-364" fmla="*/ 0 h 3222475"/>
                    <a:gd name="connsiteX1-365" fmla="*/ 3313098 w 4040600"/>
                    <a:gd name="connsiteY1-366" fmla="*/ 0 h 3222475"/>
                    <a:gd name="connsiteX2-367" fmla="*/ 3355622 w 4040600"/>
                    <a:gd name="connsiteY2-368" fmla="*/ 80487 h 3222475"/>
                    <a:gd name="connsiteX3-369" fmla="*/ 3574232 w 4040600"/>
                    <a:gd name="connsiteY3-370" fmla="*/ 938718 h 3222475"/>
                    <a:gd name="connsiteX4-371" fmla="*/ 3559658 w 4040600"/>
                    <a:gd name="connsiteY4-372" fmla="*/ 1316921 h 3222475"/>
                    <a:gd name="connsiteX5-373" fmla="*/ 4026026 w 4040600"/>
                    <a:gd name="connsiteY5-374" fmla="*/ 1927866 h 3222475"/>
                    <a:gd name="connsiteX6-375" fmla="*/ 3967730 w 4040600"/>
                    <a:gd name="connsiteY6-376" fmla="*/ 2102421 h 3222475"/>
                    <a:gd name="connsiteX7-377" fmla="*/ 3705398 w 4040600"/>
                    <a:gd name="connsiteY7-378" fmla="*/ 2204245 h 3222475"/>
                    <a:gd name="connsiteX8-379" fmla="*/ 3705398 w 4040600"/>
                    <a:gd name="connsiteY8-380" fmla="*/ 2378801 h 3222475"/>
                    <a:gd name="connsiteX9-381" fmla="*/ 3690824 w 4040600"/>
                    <a:gd name="connsiteY9-382" fmla="*/ 2596995 h 3222475"/>
                    <a:gd name="connsiteX10-383" fmla="*/ 3603380 w 4040600"/>
                    <a:gd name="connsiteY10-384" fmla="*/ 2655180 h 3222475"/>
                    <a:gd name="connsiteX11-385" fmla="*/ 3617954 w 4040600"/>
                    <a:gd name="connsiteY11-386" fmla="*/ 2844282 h 3222475"/>
                    <a:gd name="connsiteX12-387" fmla="*/ 3530510 w 4040600"/>
                    <a:gd name="connsiteY12-388" fmla="*/ 3077023 h 3222475"/>
                    <a:gd name="connsiteX13-389" fmla="*/ 3566945 w 4040600"/>
                    <a:gd name="connsiteY13-390" fmla="*/ 3189757 h 3222475"/>
                    <a:gd name="connsiteX14-391" fmla="*/ 3571154 w 4040600"/>
                    <a:gd name="connsiteY14-392" fmla="*/ 3222475 h 3222475"/>
                    <a:gd name="connsiteX15-393" fmla="*/ 3137152 w 4040600"/>
                    <a:gd name="connsiteY15-394" fmla="*/ 3222475 h 3222475"/>
                    <a:gd name="connsiteX16-395" fmla="*/ 3137152 w 4040600"/>
                    <a:gd name="connsiteY16-396" fmla="*/ 3217712 h 3222475"/>
                    <a:gd name="connsiteX17-397" fmla="*/ 3146322 w 4040600"/>
                    <a:gd name="connsiteY17-398" fmla="*/ 3217712 h 3222475"/>
                    <a:gd name="connsiteX18-399" fmla="*/ 3146322 w 4040600"/>
                    <a:gd name="connsiteY18-400" fmla="*/ 3201832 h 3222475"/>
                    <a:gd name="connsiteX19-401" fmla="*/ 3146322 w 4040600"/>
                    <a:gd name="connsiteY19-402" fmla="*/ 2997797 h 3222475"/>
                    <a:gd name="connsiteX20-403" fmla="*/ 3140706 w 4040600"/>
                    <a:gd name="connsiteY20-404" fmla="*/ 2997797 h 3222475"/>
                    <a:gd name="connsiteX21-405" fmla="*/ 3138702 w 4040600"/>
                    <a:gd name="connsiteY21-406" fmla="*/ 2924972 h 3222475"/>
                    <a:gd name="connsiteX22-407" fmla="*/ 2910102 w 4040600"/>
                    <a:gd name="connsiteY22-408" fmla="*/ 2924972 h 3222475"/>
                    <a:gd name="connsiteX23-409" fmla="*/ 2910102 w 4040600"/>
                    <a:gd name="connsiteY23-410" fmla="*/ 2670972 h 3222475"/>
                    <a:gd name="connsiteX24-411" fmla="*/ 2503702 w 4040600"/>
                    <a:gd name="connsiteY24-412" fmla="*/ 2670972 h 3222475"/>
                    <a:gd name="connsiteX25-413" fmla="*/ 2503702 w 4040600"/>
                    <a:gd name="connsiteY25-414" fmla="*/ 2378872 h 3222475"/>
                    <a:gd name="connsiteX26-415" fmla="*/ 2110002 w 4040600"/>
                    <a:gd name="connsiteY26-416" fmla="*/ 2378872 h 3222475"/>
                    <a:gd name="connsiteX27-417" fmla="*/ 2110002 w 4040600"/>
                    <a:gd name="connsiteY27-418" fmla="*/ 2137572 h 3222475"/>
                    <a:gd name="connsiteX28-419" fmla="*/ 1716302 w 4040600"/>
                    <a:gd name="connsiteY28-420" fmla="*/ 2137572 h 3222475"/>
                    <a:gd name="connsiteX29-421" fmla="*/ 1716302 w 4040600"/>
                    <a:gd name="connsiteY29-422" fmla="*/ 1870872 h 3222475"/>
                    <a:gd name="connsiteX30-423" fmla="*/ 1335302 w 4040600"/>
                    <a:gd name="connsiteY30-424" fmla="*/ 1870872 h 3222475"/>
                    <a:gd name="connsiteX31-425" fmla="*/ 1335302 w 4040600"/>
                    <a:gd name="connsiteY31-426" fmla="*/ 1604172 h 3222475"/>
                    <a:gd name="connsiteX32-427" fmla="*/ 95250 w 4040600"/>
                    <a:gd name="connsiteY32-428" fmla="*/ 1604172 h 3222475"/>
                    <a:gd name="connsiteX33-429" fmla="*/ 0 w 4040600"/>
                    <a:gd name="connsiteY33-430" fmla="*/ 1597660 h 3222475"/>
                    <a:gd name="connsiteX34-431" fmla="*/ 7620 w 4040600"/>
                    <a:gd name="connsiteY34-432" fmla="*/ 1320800 h 3222475"/>
                    <a:gd name="connsiteX35-433" fmla="*/ 331470 w 4040600"/>
                    <a:gd name="connsiteY35-434" fmla="*/ 1320800 h 3222475"/>
                    <a:gd name="connsiteX36-435" fmla="*/ 331470 w 4040600"/>
                    <a:gd name="connsiteY36-436" fmla="*/ 1066800 h 3222475"/>
                    <a:gd name="connsiteX37-437" fmla="*/ 737870 w 4040600"/>
                    <a:gd name="connsiteY37-438" fmla="*/ 1066800 h 3222475"/>
                    <a:gd name="connsiteX38-439" fmla="*/ 737870 w 4040600"/>
                    <a:gd name="connsiteY38-440" fmla="*/ 774700 h 3222475"/>
                    <a:gd name="connsiteX39-441" fmla="*/ 1131570 w 4040600"/>
                    <a:gd name="connsiteY39-442" fmla="*/ 774700 h 3222475"/>
                    <a:gd name="connsiteX40-443" fmla="*/ 1131570 w 4040600"/>
                    <a:gd name="connsiteY40-444" fmla="*/ 533400 h 3222475"/>
                    <a:gd name="connsiteX41-445" fmla="*/ 1525270 w 4040600"/>
                    <a:gd name="connsiteY41-446" fmla="*/ 533400 h 3222475"/>
                    <a:gd name="connsiteX42-447" fmla="*/ 1525270 w 4040600"/>
                    <a:gd name="connsiteY42-448" fmla="*/ 266700 h 3222475"/>
                    <a:gd name="connsiteX43-449" fmla="*/ 1906270 w 4040600"/>
                    <a:gd name="connsiteY43-450" fmla="*/ 266700 h 3222475"/>
                    <a:gd name="connsiteX44-451" fmla="*/ 1906270 w 4040600"/>
                    <a:gd name="connsiteY44-452" fmla="*/ 0 h 3222475"/>
                    <a:gd name="connsiteX0-453" fmla="*/ 1898650 w 4032980"/>
                    <a:gd name="connsiteY0-454" fmla="*/ 0 h 3222475"/>
                    <a:gd name="connsiteX1-455" fmla="*/ 3305478 w 4032980"/>
                    <a:gd name="connsiteY1-456" fmla="*/ 0 h 3222475"/>
                    <a:gd name="connsiteX2-457" fmla="*/ 3348002 w 4032980"/>
                    <a:gd name="connsiteY2-458" fmla="*/ 80487 h 3222475"/>
                    <a:gd name="connsiteX3-459" fmla="*/ 3566612 w 4032980"/>
                    <a:gd name="connsiteY3-460" fmla="*/ 938718 h 3222475"/>
                    <a:gd name="connsiteX4-461" fmla="*/ 3552038 w 4032980"/>
                    <a:gd name="connsiteY4-462" fmla="*/ 1316921 h 3222475"/>
                    <a:gd name="connsiteX5-463" fmla="*/ 4018406 w 4032980"/>
                    <a:gd name="connsiteY5-464" fmla="*/ 1927866 h 3222475"/>
                    <a:gd name="connsiteX6-465" fmla="*/ 3960110 w 4032980"/>
                    <a:gd name="connsiteY6-466" fmla="*/ 2102421 h 3222475"/>
                    <a:gd name="connsiteX7-467" fmla="*/ 3697778 w 4032980"/>
                    <a:gd name="connsiteY7-468" fmla="*/ 2204245 h 3222475"/>
                    <a:gd name="connsiteX8-469" fmla="*/ 3697778 w 4032980"/>
                    <a:gd name="connsiteY8-470" fmla="*/ 2378801 h 3222475"/>
                    <a:gd name="connsiteX9-471" fmla="*/ 3683204 w 4032980"/>
                    <a:gd name="connsiteY9-472" fmla="*/ 2596995 h 3222475"/>
                    <a:gd name="connsiteX10-473" fmla="*/ 3595760 w 4032980"/>
                    <a:gd name="connsiteY10-474" fmla="*/ 2655180 h 3222475"/>
                    <a:gd name="connsiteX11-475" fmla="*/ 3610334 w 4032980"/>
                    <a:gd name="connsiteY11-476" fmla="*/ 2844282 h 3222475"/>
                    <a:gd name="connsiteX12-477" fmla="*/ 3522890 w 4032980"/>
                    <a:gd name="connsiteY12-478" fmla="*/ 3077023 h 3222475"/>
                    <a:gd name="connsiteX13-479" fmla="*/ 3559325 w 4032980"/>
                    <a:gd name="connsiteY13-480" fmla="*/ 3189757 h 3222475"/>
                    <a:gd name="connsiteX14-481" fmla="*/ 3563534 w 4032980"/>
                    <a:gd name="connsiteY14-482" fmla="*/ 3222475 h 3222475"/>
                    <a:gd name="connsiteX15-483" fmla="*/ 3129532 w 4032980"/>
                    <a:gd name="connsiteY15-484" fmla="*/ 3222475 h 3222475"/>
                    <a:gd name="connsiteX16-485" fmla="*/ 3129532 w 4032980"/>
                    <a:gd name="connsiteY16-486" fmla="*/ 3217712 h 3222475"/>
                    <a:gd name="connsiteX17-487" fmla="*/ 3138702 w 4032980"/>
                    <a:gd name="connsiteY17-488" fmla="*/ 3217712 h 3222475"/>
                    <a:gd name="connsiteX18-489" fmla="*/ 3138702 w 4032980"/>
                    <a:gd name="connsiteY18-490" fmla="*/ 3201832 h 3222475"/>
                    <a:gd name="connsiteX19-491" fmla="*/ 3138702 w 4032980"/>
                    <a:gd name="connsiteY19-492" fmla="*/ 2997797 h 3222475"/>
                    <a:gd name="connsiteX20-493" fmla="*/ 3133086 w 4032980"/>
                    <a:gd name="connsiteY20-494" fmla="*/ 2997797 h 3222475"/>
                    <a:gd name="connsiteX21-495" fmla="*/ 3131082 w 4032980"/>
                    <a:gd name="connsiteY21-496" fmla="*/ 2924972 h 3222475"/>
                    <a:gd name="connsiteX22-497" fmla="*/ 2902482 w 4032980"/>
                    <a:gd name="connsiteY22-498" fmla="*/ 2924972 h 3222475"/>
                    <a:gd name="connsiteX23-499" fmla="*/ 2902482 w 4032980"/>
                    <a:gd name="connsiteY23-500" fmla="*/ 2670972 h 3222475"/>
                    <a:gd name="connsiteX24-501" fmla="*/ 2496082 w 4032980"/>
                    <a:gd name="connsiteY24-502" fmla="*/ 2670972 h 3222475"/>
                    <a:gd name="connsiteX25-503" fmla="*/ 2496082 w 4032980"/>
                    <a:gd name="connsiteY25-504" fmla="*/ 2378872 h 3222475"/>
                    <a:gd name="connsiteX26-505" fmla="*/ 2102382 w 4032980"/>
                    <a:gd name="connsiteY26-506" fmla="*/ 2378872 h 3222475"/>
                    <a:gd name="connsiteX27-507" fmla="*/ 2102382 w 4032980"/>
                    <a:gd name="connsiteY27-508" fmla="*/ 2137572 h 3222475"/>
                    <a:gd name="connsiteX28-509" fmla="*/ 1708682 w 4032980"/>
                    <a:gd name="connsiteY28-510" fmla="*/ 2137572 h 3222475"/>
                    <a:gd name="connsiteX29-511" fmla="*/ 1708682 w 4032980"/>
                    <a:gd name="connsiteY29-512" fmla="*/ 1870872 h 3222475"/>
                    <a:gd name="connsiteX30-513" fmla="*/ 1327682 w 4032980"/>
                    <a:gd name="connsiteY30-514" fmla="*/ 1870872 h 3222475"/>
                    <a:gd name="connsiteX31-515" fmla="*/ 1327682 w 4032980"/>
                    <a:gd name="connsiteY31-516" fmla="*/ 1604172 h 3222475"/>
                    <a:gd name="connsiteX32-517" fmla="*/ 87630 w 4032980"/>
                    <a:gd name="connsiteY32-518" fmla="*/ 1604172 h 3222475"/>
                    <a:gd name="connsiteX33-519" fmla="*/ 0 w 4032980"/>
                    <a:gd name="connsiteY33-520" fmla="*/ 1320800 h 3222475"/>
                    <a:gd name="connsiteX34-521" fmla="*/ 323850 w 4032980"/>
                    <a:gd name="connsiteY34-522" fmla="*/ 1320800 h 3222475"/>
                    <a:gd name="connsiteX35-523" fmla="*/ 323850 w 4032980"/>
                    <a:gd name="connsiteY35-524" fmla="*/ 1066800 h 3222475"/>
                    <a:gd name="connsiteX36-525" fmla="*/ 730250 w 4032980"/>
                    <a:gd name="connsiteY36-526" fmla="*/ 1066800 h 3222475"/>
                    <a:gd name="connsiteX37-527" fmla="*/ 730250 w 4032980"/>
                    <a:gd name="connsiteY37-528" fmla="*/ 774700 h 3222475"/>
                    <a:gd name="connsiteX38-529" fmla="*/ 1123950 w 4032980"/>
                    <a:gd name="connsiteY38-530" fmla="*/ 774700 h 3222475"/>
                    <a:gd name="connsiteX39-531" fmla="*/ 1123950 w 4032980"/>
                    <a:gd name="connsiteY39-532" fmla="*/ 533400 h 3222475"/>
                    <a:gd name="connsiteX40-533" fmla="*/ 1517650 w 4032980"/>
                    <a:gd name="connsiteY40-534" fmla="*/ 533400 h 3222475"/>
                    <a:gd name="connsiteX41-535" fmla="*/ 1517650 w 4032980"/>
                    <a:gd name="connsiteY41-536" fmla="*/ 266700 h 3222475"/>
                    <a:gd name="connsiteX42-537" fmla="*/ 1898650 w 4032980"/>
                    <a:gd name="connsiteY42-538" fmla="*/ 266700 h 3222475"/>
                    <a:gd name="connsiteX43-539" fmla="*/ 1898650 w 4032980"/>
                    <a:gd name="connsiteY43-540" fmla="*/ 0 h 3222475"/>
                    <a:gd name="connsiteX0-541" fmla="*/ 1898650 w 4032980"/>
                    <a:gd name="connsiteY0-542" fmla="*/ 0 h 3222475"/>
                    <a:gd name="connsiteX1-543" fmla="*/ 3305478 w 4032980"/>
                    <a:gd name="connsiteY1-544" fmla="*/ 0 h 3222475"/>
                    <a:gd name="connsiteX2-545" fmla="*/ 3348002 w 4032980"/>
                    <a:gd name="connsiteY2-546" fmla="*/ 80487 h 3222475"/>
                    <a:gd name="connsiteX3-547" fmla="*/ 3566612 w 4032980"/>
                    <a:gd name="connsiteY3-548" fmla="*/ 938718 h 3222475"/>
                    <a:gd name="connsiteX4-549" fmla="*/ 3552038 w 4032980"/>
                    <a:gd name="connsiteY4-550" fmla="*/ 1316921 h 3222475"/>
                    <a:gd name="connsiteX5-551" fmla="*/ 4018406 w 4032980"/>
                    <a:gd name="connsiteY5-552" fmla="*/ 1927866 h 3222475"/>
                    <a:gd name="connsiteX6-553" fmla="*/ 3960110 w 4032980"/>
                    <a:gd name="connsiteY6-554" fmla="*/ 2102421 h 3222475"/>
                    <a:gd name="connsiteX7-555" fmla="*/ 3697778 w 4032980"/>
                    <a:gd name="connsiteY7-556" fmla="*/ 2204245 h 3222475"/>
                    <a:gd name="connsiteX8-557" fmla="*/ 3697778 w 4032980"/>
                    <a:gd name="connsiteY8-558" fmla="*/ 2378801 h 3222475"/>
                    <a:gd name="connsiteX9-559" fmla="*/ 3683204 w 4032980"/>
                    <a:gd name="connsiteY9-560" fmla="*/ 2596995 h 3222475"/>
                    <a:gd name="connsiteX10-561" fmla="*/ 3595760 w 4032980"/>
                    <a:gd name="connsiteY10-562" fmla="*/ 2655180 h 3222475"/>
                    <a:gd name="connsiteX11-563" fmla="*/ 3610334 w 4032980"/>
                    <a:gd name="connsiteY11-564" fmla="*/ 2844282 h 3222475"/>
                    <a:gd name="connsiteX12-565" fmla="*/ 3522890 w 4032980"/>
                    <a:gd name="connsiteY12-566" fmla="*/ 3077023 h 3222475"/>
                    <a:gd name="connsiteX13-567" fmla="*/ 3559325 w 4032980"/>
                    <a:gd name="connsiteY13-568" fmla="*/ 3189757 h 3222475"/>
                    <a:gd name="connsiteX14-569" fmla="*/ 3563534 w 4032980"/>
                    <a:gd name="connsiteY14-570" fmla="*/ 3222475 h 3222475"/>
                    <a:gd name="connsiteX15-571" fmla="*/ 3129532 w 4032980"/>
                    <a:gd name="connsiteY15-572" fmla="*/ 3222475 h 3222475"/>
                    <a:gd name="connsiteX16-573" fmla="*/ 3129532 w 4032980"/>
                    <a:gd name="connsiteY16-574" fmla="*/ 3217712 h 3222475"/>
                    <a:gd name="connsiteX17-575" fmla="*/ 3138702 w 4032980"/>
                    <a:gd name="connsiteY17-576" fmla="*/ 3217712 h 3222475"/>
                    <a:gd name="connsiteX18-577" fmla="*/ 3138702 w 4032980"/>
                    <a:gd name="connsiteY18-578" fmla="*/ 3201832 h 3222475"/>
                    <a:gd name="connsiteX19-579" fmla="*/ 3138702 w 4032980"/>
                    <a:gd name="connsiteY19-580" fmla="*/ 2997797 h 3222475"/>
                    <a:gd name="connsiteX20-581" fmla="*/ 3133086 w 4032980"/>
                    <a:gd name="connsiteY20-582" fmla="*/ 2997797 h 3222475"/>
                    <a:gd name="connsiteX21-583" fmla="*/ 3131082 w 4032980"/>
                    <a:gd name="connsiteY21-584" fmla="*/ 2924972 h 3222475"/>
                    <a:gd name="connsiteX22-585" fmla="*/ 2902482 w 4032980"/>
                    <a:gd name="connsiteY22-586" fmla="*/ 2924972 h 3222475"/>
                    <a:gd name="connsiteX23-587" fmla="*/ 2902482 w 4032980"/>
                    <a:gd name="connsiteY23-588" fmla="*/ 2670972 h 3222475"/>
                    <a:gd name="connsiteX24-589" fmla="*/ 2496082 w 4032980"/>
                    <a:gd name="connsiteY24-590" fmla="*/ 2670972 h 3222475"/>
                    <a:gd name="connsiteX25-591" fmla="*/ 2496082 w 4032980"/>
                    <a:gd name="connsiteY25-592" fmla="*/ 2378872 h 3222475"/>
                    <a:gd name="connsiteX26-593" fmla="*/ 2102382 w 4032980"/>
                    <a:gd name="connsiteY26-594" fmla="*/ 2378872 h 3222475"/>
                    <a:gd name="connsiteX27-595" fmla="*/ 2102382 w 4032980"/>
                    <a:gd name="connsiteY27-596" fmla="*/ 2137572 h 3222475"/>
                    <a:gd name="connsiteX28-597" fmla="*/ 1708682 w 4032980"/>
                    <a:gd name="connsiteY28-598" fmla="*/ 2137572 h 3222475"/>
                    <a:gd name="connsiteX29-599" fmla="*/ 1708682 w 4032980"/>
                    <a:gd name="connsiteY29-600" fmla="*/ 1870872 h 3222475"/>
                    <a:gd name="connsiteX30-601" fmla="*/ 1327682 w 4032980"/>
                    <a:gd name="connsiteY30-602" fmla="*/ 1870872 h 3222475"/>
                    <a:gd name="connsiteX31-603" fmla="*/ 1327682 w 4032980"/>
                    <a:gd name="connsiteY31-604" fmla="*/ 1604172 h 3222475"/>
                    <a:gd name="connsiteX32-605" fmla="*/ 5080 w 4032980"/>
                    <a:gd name="connsiteY32-606" fmla="*/ 1604172 h 3222475"/>
                    <a:gd name="connsiteX33-607" fmla="*/ 0 w 4032980"/>
                    <a:gd name="connsiteY33-608" fmla="*/ 1320800 h 3222475"/>
                    <a:gd name="connsiteX34-609" fmla="*/ 323850 w 4032980"/>
                    <a:gd name="connsiteY34-610" fmla="*/ 1320800 h 3222475"/>
                    <a:gd name="connsiteX35-611" fmla="*/ 323850 w 4032980"/>
                    <a:gd name="connsiteY35-612" fmla="*/ 1066800 h 3222475"/>
                    <a:gd name="connsiteX36-613" fmla="*/ 730250 w 4032980"/>
                    <a:gd name="connsiteY36-614" fmla="*/ 1066800 h 3222475"/>
                    <a:gd name="connsiteX37-615" fmla="*/ 730250 w 4032980"/>
                    <a:gd name="connsiteY37-616" fmla="*/ 774700 h 3222475"/>
                    <a:gd name="connsiteX38-617" fmla="*/ 1123950 w 4032980"/>
                    <a:gd name="connsiteY38-618" fmla="*/ 774700 h 3222475"/>
                    <a:gd name="connsiteX39-619" fmla="*/ 1123950 w 4032980"/>
                    <a:gd name="connsiteY39-620" fmla="*/ 533400 h 3222475"/>
                    <a:gd name="connsiteX40-621" fmla="*/ 1517650 w 4032980"/>
                    <a:gd name="connsiteY40-622" fmla="*/ 533400 h 3222475"/>
                    <a:gd name="connsiteX41-623" fmla="*/ 1517650 w 4032980"/>
                    <a:gd name="connsiteY41-624" fmla="*/ 266700 h 3222475"/>
                    <a:gd name="connsiteX42-625" fmla="*/ 1898650 w 4032980"/>
                    <a:gd name="connsiteY42-626" fmla="*/ 266700 h 3222475"/>
                    <a:gd name="connsiteX43-627" fmla="*/ 1898650 w 4032980"/>
                    <a:gd name="connsiteY43-628" fmla="*/ 0 h 3222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4032980" h="3222475">
                      <a:moveTo>
                        <a:pt x="1898650" y="0"/>
                      </a:moveTo>
                      <a:lnTo>
                        <a:pt x="3305478" y="0"/>
                      </a:lnTo>
                      <a:lnTo>
                        <a:pt x="3348002" y="80487"/>
                      </a:lnTo>
                      <a:cubicBezTo>
                        <a:pt x="3348002" y="80487"/>
                        <a:pt x="3581186" y="647792"/>
                        <a:pt x="3566612" y="938718"/>
                      </a:cubicBezTo>
                      <a:cubicBezTo>
                        <a:pt x="3566612" y="938718"/>
                        <a:pt x="3362576" y="1113273"/>
                        <a:pt x="3552038" y="1316921"/>
                      </a:cubicBezTo>
                      <a:cubicBezTo>
                        <a:pt x="3712352" y="1506023"/>
                        <a:pt x="4018406" y="1927866"/>
                        <a:pt x="4018406" y="1927866"/>
                      </a:cubicBezTo>
                      <a:cubicBezTo>
                        <a:pt x="4018406" y="1927866"/>
                        <a:pt x="4076702" y="2044236"/>
                        <a:pt x="3960110" y="2102421"/>
                      </a:cubicBezTo>
                      <a:cubicBezTo>
                        <a:pt x="3843518" y="2146060"/>
                        <a:pt x="3770648" y="2146060"/>
                        <a:pt x="3697778" y="2204245"/>
                      </a:cubicBezTo>
                      <a:cubicBezTo>
                        <a:pt x="3624908" y="2262430"/>
                        <a:pt x="3610334" y="2306069"/>
                        <a:pt x="3697778" y="2378801"/>
                      </a:cubicBezTo>
                      <a:cubicBezTo>
                        <a:pt x="3770648" y="2451532"/>
                        <a:pt x="3741500" y="2567903"/>
                        <a:pt x="3683204" y="2596995"/>
                      </a:cubicBezTo>
                      <a:cubicBezTo>
                        <a:pt x="3624908" y="2640634"/>
                        <a:pt x="3595760" y="2655180"/>
                        <a:pt x="3595760" y="2655180"/>
                      </a:cubicBezTo>
                      <a:cubicBezTo>
                        <a:pt x="3595760" y="2655180"/>
                        <a:pt x="3726926" y="2742458"/>
                        <a:pt x="3610334" y="2844282"/>
                      </a:cubicBezTo>
                      <a:cubicBezTo>
                        <a:pt x="3493742" y="2946106"/>
                        <a:pt x="3508316" y="3004291"/>
                        <a:pt x="3522890" y="3077023"/>
                      </a:cubicBezTo>
                      <a:cubicBezTo>
                        <a:pt x="3530177" y="3106116"/>
                        <a:pt x="3548395" y="3146118"/>
                        <a:pt x="3559325" y="3189757"/>
                      </a:cubicBezTo>
                      <a:lnTo>
                        <a:pt x="3563534" y="3222475"/>
                      </a:lnTo>
                      <a:lnTo>
                        <a:pt x="3129532" y="3222475"/>
                      </a:lnTo>
                      <a:lnTo>
                        <a:pt x="3129532" y="3217712"/>
                      </a:lnTo>
                      <a:lnTo>
                        <a:pt x="3138702" y="3217712"/>
                      </a:lnTo>
                      <a:lnTo>
                        <a:pt x="3138702" y="3201832"/>
                      </a:lnTo>
                      <a:lnTo>
                        <a:pt x="3138702" y="2997797"/>
                      </a:lnTo>
                      <a:lnTo>
                        <a:pt x="3133086" y="2997797"/>
                      </a:lnTo>
                      <a:lnTo>
                        <a:pt x="3131082" y="2924972"/>
                      </a:lnTo>
                      <a:lnTo>
                        <a:pt x="2902482" y="2924972"/>
                      </a:lnTo>
                      <a:lnTo>
                        <a:pt x="2902482" y="2670972"/>
                      </a:lnTo>
                      <a:lnTo>
                        <a:pt x="2496082" y="2670972"/>
                      </a:lnTo>
                      <a:lnTo>
                        <a:pt x="2496082" y="2378872"/>
                      </a:lnTo>
                      <a:lnTo>
                        <a:pt x="2102382" y="2378872"/>
                      </a:lnTo>
                      <a:lnTo>
                        <a:pt x="2102382" y="2137572"/>
                      </a:lnTo>
                      <a:lnTo>
                        <a:pt x="1708682" y="2137572"/>
                      </a:lnTo>
                      <a:lnTo>
                        <a:pt x="1708682" y="1870872"/>
                      </a:lnTo>
                      <a:lnTo>
                        <a:pt x="1327682" y="1870872"/>
                      </a:lnTo>
                      <a:lnTo>
                        <a:pt x="1327682" y="1604172"/>
                      </a:lnTo>
                      <a:lnTo>
                        <a:pt x="5080" y="1604172"/>
                      </a:lnTo>
                      <a:cubicBezTo>
                        <a:pt x="3387" y="1509715"/>
                        <a:pt x="1693" y="1415257"/>
                        <a:pt x="0" y="1320800"/>
                      </a:cubicBezTo>
                      <a:lnTo>
                        <a:pt x="323850" y="1320800"/>
                      </a:lnTo>
                      <a:lnTo>
                        <a:pt x="323850" y="1066800"/>
                      </a:lnTo>
                      <a:lnTo>
                        <a:pt x="730250" y="1066800"/>
                      </a:lnTo>
                      <a:lnTo>
                        <a:pt x="730250" y="774700"/>
                      </a:lnTo>
                      <a:lnTo>
                        <a:pt x="1123950" y="774700"/>
                      </a:lnTo>
                      <a:lnTo>
                        <a:pt x="1123950" y="533400"/>
                      </a:lnTo>
                      <a:lnTo>
                        <a:pt x="1517650" y="533400"/>
                      </a:lnTo>
                      <a:lnTo>
                        <a:pt x="1517650" y="266700"/>
                      </a:lnTo>
                      <a:lnTo>
                        <a:pt x="1898650" y="266700"/>
                      </a:lnTo>
                      <a:lnTo>
                        <a:pt x="1898650" y="0"/>
                      </a:lnTo>
                      <a:close/>
                    </a:path>
                  </a:pathLst>
                </a:custGeom>
                <a:solidFill>
                  <a:srgbClr val="FFB850"/>
                </a:solidFill>
                <a:ln>
                  <a:noFill/>
                </a:ln>
                <a:effectLst>
                  <a:innerShdw blurRad="63500" dist="50800" dir="18900000">
                    <a:prstClr val="black">
                      <a:alpha val="50000"/>
                    </a:prstClr>
                  </a:innerShdw>
                </a:effectLst>
              </p:spPr>
              <p:txBody>
                <a:bodyPr vert="horz" wrap="square" lIns="91440" tIns="45720" rIns="91440" bIns="45720" numCol="1" anchor="t" anchorCtr="0" compatLnSpc="1">
                  <a:noAutofit/>
                </a:bodyPr>
                <a:p>
                  <a:pPr fontAlgn="base"/>
                  <a:endParaRPr lang="zh-CN" altLang="en-US" strike="noStrike" noProof="1">
                    <a:solidFill>
                      <a:prstClr val="black"/>
                    </a:solidFill>
                  </a:endParaRPr>
                </a:p>
              </p:txBody>
            </p:sp>
            <p:sp>
              <p:nvSpPr>
                <p:cNvPr id="28678" name="任意多边形 8"/>
                <p:cNvSpPr/>
                <p:nvPr/>
              </p:nvSpPr>
              <p:spPr>
                <a:xfrm>
                  <a:off x="4509719" y="1771513"/>
                  <a:ext cx="3329634" cy="1604172"/>
                </a:xfrm>
                <a:custGeom>
                  <a:avLst/>
                  <a:gdLst/>
                  <a:ahLst/>
                  <a:cxnLst>
                    <a:cxn ang="0">
                      <a:pos x="1898650" y="0"/>
                    </a:cxn>
                    <a:cxn ang="0">
                      <a:pos x="3305478" y="0"/>
                    </a:cxn>
                    <a:cxn ang="0">
                      <a:pos x="3329634" y="45720"/>
                    </a:cxn>
                    <a:cxn ang="0">
                      <a:pos x="1946785" y="45720"/>
                    </a:cxn>
                    <a:cxn ang="0">
                      <a:pos x="1946785" y="312420"/>
                    </a:cxn>
                    <a:cxn ang="0">
                      <a:pos x="1565785" y="312420"/>
                    </a:cxn>
                    <a:cxn ang="0">
                      <a:pos x="1565785" y="579120"/>
                    </a:cxn>
                    <a:cxn ang="0">
                      <a:pos x="1172085" y="579120"/>
                    </a:cxn>
                    <a:cxn ang="0">
                      <a:pos x="1172085" y="820420"/>
                    </a:cxn>
                    <a:cxn ang="0">
                      <a:pos x="778385" y="820420"/>
                    </a:cxn>
                    <a:cxn ang="0">
                      <a:pos x="778385" y="1112520"/>
                    </a:cxn>
                    <a:cxn ang="0">
                      <a:pos x="371985" y="1112520"/>
                    </a:cxn>
                    <a:cxn ang="0">
                      <a:pos x="371985" y="1366520"/>
                    </a:cxn>
                    <a:cxn ang="0">
                      <a:pos x="48135" y="1366520"/>
                    </a:cxn>
                    <a:cxn ang="0">
                      <a:pos x="52395" y="1604172"/>
                    </a:cxn>
                    <a:cxn ang="0">
                      <a:pos x="5080" y="1604172"/>
                    </a:cxn>
                    <a:cxn ang="0">
                      <a:pos x="0" y="1320800"/>
                    </a:cxn>
                    <a:cxn ang="0">
                      <a:pos x="323850" y="1320800"/>
                    </a:cxn>
                    <a:cxn ang="0">
                      <a:pos x="323850" y="1066800"/>
                    </a:cxn>
                    <a:cxn ang="0">
                      <a:pos x="730250" y="1066800"/>
                    </a:cxn>
                    <a:cxn ang="0">
                      <a:pos x="730250" y="774700"/>
                    </a:cxn>
                    <a:cxn ang="0">
                      <a:pos x="1123950" y="774700"/>
                    </a:cxn>
                    <a:cxn ang="0">
                      <a:pos x="1123950" y="533400"/>
                    </a:cxn>
                    <a:cxn ang="0">
                      <a:pos x="1517650" y="533400"/>
                    </a:cxn>
                    <a:cxn ang="0">
                      <a:pos x="1517650" y="266700"/>
                    </a:cxn>
                    <a:cxn ang="0">
                      <a:pos x="1898650" y="266700"/>
                    </a:cxn>
                  </a:cxnLst>
                  <a:pathLst>
                    <a:path w="3329634" h="1604172">
                      <a:moveTo>
                        <a:pt x="1898650" y="0"/>
                      </a:moveTo>
                      <a:lnTo>
                        <a:pt x="3305478" y="0"/>
                      </a:lnTo>
                      <a:lnTo>
                        <a:pt x="3329634" y="45720"/>
                      </a:lnTo>
                      <a:lnTo>
                        <a:pt x="1946785" y="45720"/>
                      </a:lnTo>
                      <a:lnTo>
                        <a:pt x="1946785" y="312420"/>
                      </a:lnTo>
                      <a:lnTo>
                        <a:pt x="1565785" y="312420"/>
                      </a:lnTo>
                      <a:lnTo>
                        <a:pt x="1565785" y="579120"/>
                      </a:lnTo>
                      <a:lnTo>
                        <a:pt x="1172085" y="579120"/>
                      </a:lnTo>
                      <a:lnTo>
                        <a:pt x="1172085" y="820420"/>
                      </a:lnTo>
                      <a:lnTo>
                        <a:pt x="778385" y="820420"/>
                      </a:lnTo>
                      <a:lnTo>
                        <a:pt x="778385" y="1112520"/>
                      </a:lnTo>
                      <a:lnTo>
                        <a:pt x="371985" y="1112520"/>
                      </a:lnTo>
                      <a:lnTo>
                        <a:pt x="371985" y="1366520"/>
                      </a:lnTo>
                      <a:lnTo>
                        <a:pt x="48135" y="1366520"/>
                      </a:lnTo>
                      <a:lnTo>
                        <a:pt x="52395" y="1604172"/>
                      </a:lnTo>
                      <a:lnTo>
                        <a:pt x="5080" y="1604172"/>
                      </a:lnTo>
                      <a:cubicBezTo>
                        <a:pt x="3387" y="1509715"/>
                        <a:pt x="1693" y="1415257"/>
                        <a:pt x="0" y="1320800"/>
                      </a:cubicBezTo>
                      <a:lnTo>
                        <a:pt x="323850" y="1320800"/>
                      </a:lnTo>
                      <a:lnTo>
                        <a:pt x="323850" y="1066800"/>
                      </a:lnTo>
                      <a:lnTo>
                        <a:pt x="730250" y="1066800"/>
                      </a:lnTo>
                      <a:lnTo>
                        <a:pt x="730250" y="774700"/>
                      </a:lnTo>
                      <a:lnTo>
                        <a:pt x="1123950" y="774700"/>
                      </a:lnTo>
                      <a:lnTo>
                        <a:pt x="1123950" y="533400"/>
                      </a:lnTo>
                      <a:lnTo>
                        <a:pt x="1517650" y="533400"/>
                      </a:lnTo>
                      <a:lnTo>
                        <a:pt x="1517650" y="266700"/>
                      </a:lnTo>
                      <a:lnTo>
                        <a:pt x="1898650" y="266700"/>
                      </a:lnTo>
                      <a:close/>
                    </a:path>
                  </a:pathLst>
                </a:custGeom>
                <a:solidFill>
                  <a:srgbClr val="F7F7F7"/>
                </a:solidFill>
                <a:ln w="9525">
                  <a:noFill/>
                </a:ln>
              </p:spPr>
              <p:txBody>
                <a:bodyPr/>
                <a:p>
                  <a:endParaRPr lang="zh-CN" altLang="en-US"/>
                </a:p>
              </p:txBody>
            </p:sp>
          </p:grpSp>
          <p:grpSp>
            <p:nvGrpSpPr>
              <p:cNvPr id="28679" name="组合 6"/>
              <p:cNvGrpSpPr/>
              <p:nvPr/>
            </p:nvGrpSpPr>
            <p:grpSpPr>
              <a:xfrm>
                <a:off x="3089858" y="4046303"/>
                <a:ext cx="2489518" cy="2269876"/>
                <a:chOff x="4023404" y="3370294"/>
                <a:chExt cx="3642206" cy="3235971"/>
              </a:xfrm>
            </p:grpSpPr>
            <p:sp>
              <p:nvSpPr>
                <p:cNvPr id="38" name="任意多边形 5"/>
                <p:cNvSpPr/>
                <p:nvPr/>
              </p:nvSpPr>
              <p:spPr bwMode="auto">
                <a:xfrm>
                  <a:off x="4026934" y="3393158"/>
                  <a:ext cx="3628517" cy="3213107"/>
                </a:xfrm>
                <a:custGeom>
                  <a:avLst/>
                  <a:gdLst>
                    <a:gd name="connsiteX0" fmla="*/ 3243329 w 3628517"/>
                    <a:gd name="connsiteY0" fmla="*/ 1877104 h 3213107"/>
                    <a:gd name="connsiteX1" fmla="*/ 3236158 w 3628517"/>
                    <a:gd name="connsiteY1" fmla="*/ 1877299 h 3213107"/>
                    <a:gd name="connsiteX2" fmla="*/ 3240021 w 3628517"/>
                    <a:gd name="connsiteY2" fmla="*/ 1877121 h 3213107"/>
                    <a:gd name="connsiteX3" fmla="*/ 3340104 w 3628517"/>
                    <a:gd name="connsiteY3" fmla="*/ 1876609 h 3213107"/>
                    <a:gd name="connsiteX4" fmla="*/ 3628054 w 3628517"/>
                    <a:gd name="connsiteY4" fmla="*/ 1885303 h 3213107"/>
                    <a:gd name="connsiteX5" fmla="*/ 3628517 w 3628517"/>
                    <a:gd name="connsiteY5" fmla="*/ 1885326 h 3213107"/>
                    <a:gd name="connsiteX6" fmla="*/ 3628517 w 3628517"/>
                    <a:gd name="connsiteY6" fmla="*/ 1885637 h 3213107"/>
                    <a:gd name="connsiteX7" fmla="*/ 3621684 w 3628517"/>
                    <a:gd name="connsiteY7" fmla="*/ 1885304 h 3213107"/>
                    <a:gd name="connsiteX8" fmla="*/ 3489621 w 3628517"/>
                    <a:gd name="connsiteY8" fmla="*/ 1879998 h 3213107"/>
                    <a:gd name="connsiteX9" fmla="*/ 3334912 w 3628517"/>
                    <a:gd name="connsiteY9" fmla="*/ 1876636 h 3213107"/>
                    <a:gd name="connsiteX10" fmla="*/ 0 w 3628517"/>
                    <a:gd name="connsiteY10" fmla="*/ 0 h 3213107"/>
                    <a:gd name="connsiteX11" fmla="*/ 1817497 w 3628517"/>
                    <a:gd name="connsiteY11" fmla="*/ 0 h 3213107"/>
                    <a:gd name="connsiteX12" fmla="*/ 1817497 w 3628517"/>
                    <a:gd name="connsiteY12" fmla="*/ 266700 h 3213107"/>
                    <a:gd name="connsiteX13" fmla="*/ 2198497 w 3628517"/>
                    <a:gd name="connsiteY13" fmla="*/ 266700 h 3213107"/>
                    <a:gd name="connsiteX14" fmla="*/ 2198497 w 3628517"/>
                    <a:gd name="connsiteY14" fmla="*/ 533400 h 3213107"/>
                    <a:gd name="connsiteX15" fmla="*/ 2592197 w 3628517"/>
                    <a:gd name="connsiteY15" fmla="*/ 533400 h 3213107"/>
                    <a:gd name="connsiteX16" fmla="*/ 2592197 w 3628517"/>
                    <a:gd name="connsiteY16" fmla="*/ 774700 h 3213107"/>
                    <a:gd name="connsiteX17" fmla="*/ 2985897 w 3628517"/>
                    <a:gd name="connsiteY17" fmla="*/ 774700 h 3213107"/>
                    <a:gd name="connsiteX18" fmla="*/ 2985897 w 3628517"/>
                    <a:gd name="connsiteY18" fmla="*/ 1066800 h 3213107"/>
                    <a:gd name="connsiteX19" fmla="*/ 3392297 w 3628517"/>
                    <a:gd name="connsiteY19" fmla="*/ 1066800 h 3213107"/>
                    <a:gd name="connsiteX20" fmla="*/ 3392297 w 3628517"/>
                    <a:gd name="connsiteY20" fmla="*/ 1320800 h 3213107"/>
                    <a:gd name="connsiteX21" fmla="*/ 3620897 w 3628517"/>
                    <a:gd name="connsiteY21" fmla="*/ 1320800 h 3213107"/>
                    <a:gd name="connsiteX22" fmla="*/ 3622901 w 3628517"/>
                    <a:gd name="connsiteY22" fmla="*/ 1393625 h 3213107"/>
                    <a:gd name="connsiteX23" fmla="*/ 3628517 w 3628517"/>
                    <a:gd name="connsiteY23" fmla="*/ 1393625 h 3213107"/>
                    <a:gd name="connsiteX24" fmla="*/ 3628517 w 3628517"/>
                    <a:gd name="connsiteY24" fmla="*/ 1597660 h 3213107"/>
                    <a:gd name="connsiteX25" fmla="*/ 3628517 w 3628517"/>
                    <a:gd name="connsiteY25" fmla="*/ 1613540 h 3213107"/>
                    <a:gd name="connsiteX26" fmla="*/ 2105239 w 3628517"/>
                    <a:gd name="connsiteY26" fmla="*/ 1613540 h 3213107"/>
                    <a:gd name="connsiteX27" fmla="*/ 2105239 w 3628517"/>
                    <a:gd name="connsiteY27" fmla="*/ 1880240 h 3213107"/>
                    <a:gd name="connsiteX28" fmla="*/ 1724239 w 3628517"/>
                    <a:gd name="connsiteY28" fmla="*/ 1880240 h 3213107"/>
                    <a:gd name="connsiteX29" fmla="*/ 1724239 w 3628517"/>
                    <a:gd name="connsiteY29" fmla="*/ 2146940 h 3213107"/>
                    <a:gd name="connsiteX30" fmla="*/ 1330539 w 3628517"/>
                    <a:gd name="connsiteY30" fmla="*/ 2146940 h 3213107"/>
                    <a:gd name="connsiteX31" fmla="*/ 1330539 w 3628517"/>
                    <a:gd name="connsiteY31" fmla="*/ 2388240 h 3213107"/>
                    <a:gd name="connsiteX32" fmla="*/ 936839 w 3628517"/>
                    <a:gd name="connsiteY32" fmla="*/ 2388240 h 3213107"/>
                    <a:gd name="connsiteX33" fmla="*/ 936839 w 3628517"/>
                    <a:gd name="connsiteY33" fmla="*/ 2680340 h 3213107"/>
                    <a:gd name="connsiteX34" fmla="*/ 530439 w 3628517"/>
                    <a:gd name="connsiteY34" fmla="*/ 2680340 h 3213107"/>
                    <a:gd name="connsiteX35" fmla="*/ 530439 w 3628517"/>
                    <a:gd name="connsiteY35" fmla="*/ 2934340 h 3213107"/>
                    <a:gd name="connsiteX36" fmla="*/ 301839 w 3628517"/>
                    <a:gd name="connsiteY36" fmla="*/ 2934340 h 3213107"/>
                    <a:gd name="connsiteX37" fmla="*/ 116419 w 3628517"/>
                    <a:gd name="connsiteY37" fmla="*/ 3211200 h 3213107"/>
                    <a:gd name="connsiteX38" fmla="*/ 85605 w 3628517"/>
                    <a:gd name="connsiteY38" fmla="*/ 3213106 h 3213107"/>
                    <a:gd name="connsiteX39" fmla="*/ 114581 w 3628517"/>
                    <a:gd name="connsiteY39" fmla="*/ 3213106 h 3213107"/>
                    <a:gd name="connsiteX40" fmla="*/ 3090600 w 3628517"/>
                    <a:gd name="connsiteY40" fmla="*/ 3213106 h 3213107"/>
                    <a:gd name="connsiteX41" fmla="*/ 3307430 w 3628517"/>
                    <a:gd name="connsiteY41" fmla="*/ 3213106 h 3213107"/>
                    <a:gd name="connsiteX42" fmla="*/ 3307432 w 3628517"/>
                    <a:gd name="connsiteY42" fmla="*/ 3213107 h 3213107"/>
                    <a:gd name="connsiteX43" fmla="*/ 57429 w 3628517"/>
                    <a:gd name="connsiteY43" fmla="*/ 3213107 h 3213107"/>
                    <a:gd name="connsiteX44" fmla="*/ 742407 w 3628517"/>
                    <a:gd name="connsiteY44" fmla="*/ 1845756 h 3213107"/>
                    <a:gd name="connsiteX45" fmla="*/ 800703 w 3628517"/>
                    <a:gd name="connsiteY45" fmla="*/ 1307543 h 3213107"/>
                    <a:gd name="connsiteX46" fmla="*/ 596667 w 3628517"/>
                    <a:gd name="connsiteY46" fmla="*/ 871154 h 3213107"/>
                    <a:gd name="connsiteX47" fmla="*/ 33177 w 3628517"/>
                    <a:gd name="connsiteY47" fmla="*/ 62130 h 321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28517" h="3213107">
                      <a:moveTo>
                        <a:pt x="3243329" y="1877104"/>
                      </a:moveTo>
                      <a:lnTo>
                        <a:pt x="3236158" y="1877299"/>
                      </a:lnTo>
                      <a:lnTo>
                        <a:pt x="3240021" y="1877121"/>
                      </a:lnTo>
                      <a:close/>
                      <a:moveTo>
                        <a:pt x="3340104" y="1876609"/>
                      </a:moveTo>
                      <a:cubicBezTo>
                        <a:pt x="3444285" y="1877462"/>
                        <a:pt x="3555639" y="1881894"/>
                        <a:pt x="3628054" y="1885303"/>
                      </a:cubicBezTo>
                      <a:lnTo>
                        <a:pt x="3628517" y="1885326"/>
                      </a:lnTo>
                      <a:lnTo>
                        <a:pt x="3628517" y="1885637"/>
                      </a:lnTo>
                      <a:lnTo>
                        <a:pt x="3621684" y="1885304"/>
                      </a:lnTo>
                      <a:cubicBezTo>
                        <a:pt x="3585477" y="1883599"/>
                        <a:pt x="3539535" y="1881639"/>
                        <a:pt x="3489621" y="1879998"/>
                      </a:cubicBezTo>
                      <a:lnTo>
                        <a:pt x="3334912" y="1876636"/>
                      </a:lnTo>
                      <a:close/>
                      <a:moveTo>
                        <a:pt x="0" y="0"/>
                      </a:moveTo>
                      <a:lnTo>
                        <a:pt x="1817497" y="0"/>
                      </a:lnTo>
                      <a:lnTo>
                        <a:pt x="1817497" y="266700"/>
                      </a:lnTo>
                      <a:lnTo>
                        <a:pt x="2198497" y="266700"/>
                      </a:lnTo>
                      <a:lnTo>
                        <a:pt x="2198497" y="533400"/>
                      </a:lnTo>
                      <a:lnTo>
                        <a:pt x="2592197" y="533400"/>
                      </a:lnTo>
                      <a:lnTo>
                        <a:pt x="2592197" y="774700"/>
                      </a:lnTo>
                      <a:lnTo>
                        <a:pt x="2985897" y="774700"/>
                      </a:lnTo>
                      <a:lnTo>
                        <a:pt x="2985897" y="1066800"/>
                      </a:lnTo>
                      <a:lnTo>
                        <a:pt x="3392297" y="1066800"/>
                      </a:lnTo>
                      <a:lnTo>
                        <a:pt x="3392297" y="1320800"/>
                      </a:lnTo>
                      <a:lnTo>
                        <a:pt x="3620897" y="1320800"/>
                      </a:lnTo>
                      <a:lnTo>
                        <a:pt x="3622901" y="1393625"/>
                      </a:lnTo>
                      <a:lnTo>
                        <a:pt x="3628517" y="1393625"/>
                      </a:lnTo>
                      <a:lnTo>
                        <a:pt x="3628517" y="1597660"/>
                      </a:lnTo>
                      <a:lnTo>
                        <a:pt x="3628517" y="1613540"/>
                      </a:lnTo>
                      <a:lnTo>
                        <a:pt x="2105239" y="1613540"/>
                      </a:lnTo>
                      <a:lnTo>
                        <a:pt x="2105239" y="1880240"/>
                      </a:lnTo>
                      <a:lnTo>
                        <a:pt x="1724239" y="1880240"/>
                      </a:lnTo>
                      <a:lnTo>
                        <a:pt x="1724239" y="2146940"/>
                      </a:lnTo>
                      <a:lnTo>
                        <a:pt x="1330539" y="2146940"/>
                      </a:lnTo>
                      <a:lnTo>
                        <a:pt x="1330539" y="2388240"/>
                      </a:lnTo>
                      <a:lnTo>
                        <a:pt x="936839" y="2388240"/>
                      </a:lnTo>
                      <a:lnTo>
                        <a:pt x="936839" y="2680340"/>
                      </a:lnTo>
                      <a:lnTo>
                        <a:pt x="530439" y="2680340"/>
                      </a:lnTo>
                      <a:lnTo>
                        <a:pt x="530439" y="2934340"/>
                      </a:lnTo>
                      <a:lnTo>
                        <a:pt x="301839" y="2934340"/>
                      </a:lnTo>
                      <a:lnTo>
                        <a:pt x="116419" y="3211200"/>
                      </a:lnTo>
                      <a:lnTo>
                        <a:pt x="85605" y="3213106"/>
                      </a:lnTo>
                      <a:lnTo>
                        <a:pt x="114581" y="3213106"/>
                      </a:lnTo>
                      <a:cubicBezTo>
                        <a:pt x="262164" y="3213106"/>
                        <a:pt x="838660" y="3213106"/>
                        <a:pt x="3090600" y="3213106"/>
                      </a:cubicBezTo>
                      <a:lnTo>
                        <a:pt x="3307430" y="3213106"/>
                      </a:lnTo>
                      <a:lnTo>
                        <a:pt x="3307432" y="3213107"/>
                      </a:lnTo>
                      <a:cubicBezTo>
                        <a:pt x="57429" y="3213107"/>
                        <a:pt x="57429" y="3213107"/>
                        <a:pt x="57429" y="3213107"/>
                      </a:cubicBezTo>
                      <a:cubicBezTo>
                        <a:pt x="57429" y="3213107"/>
                        <a:pt x="625815" y="2456700"/>
                        <a:pt x="742407" y="1845756"/>
                      </a:cubicBezTo>
                      <a:cubicBezTo>
                        <a:pt x="742407" y="1845756"/>
                        <a:pt x="815277" y="1467552"/>
                        <a:pt x="800703" y="1307543"/>
                      </a:cubicBezTo>
                      <a:cubicBezTo>
                        <a:pt x="771555" y="1162080"/>
                        <a:pt x="786129" y="1132987"/>
                        <a:pt x="596667" y="871154"/>
                      </a:cubicBezTo>
                      <a:cubicBezTo>
                        <a:pt x="418136" y="629322"/>
                        <a:pt x="139180" y="242709"/>
                        <a:pt x="33177" y="62130"/>
                      </a:cubicBezTo>
                      <a:close/>
                    </a:path>
                  </a:pathLst>
                </a:custGeom>
                <a:solidFill>
                  <a:srgbClr val="F6615B"/>
                </a:solidFill>
                <a:ln>
                  <a:noFill/>
                </a:ln>
                <a:effectLst>
                  <a:innerShdw blurRad="63500" dist="50800" dir="18900000">
                    <a:prstClr val="black">
                      <a:alpha val="50000"/>
                    </a:prstClr>
                  </a:innerShdw>
                </a:effectLst>
              </p:spPr>
              <p:txBody>
                <a:bodyPr vert="horz" wrap="square" lIns="91440" tIns="45720" rIns="91440" bIns="45720" numCol="1" anchor="t" anchorCtr="0" compatLnSpc="1">
                  <a:noAutofit/>
                </a:bodyPr>
                <a:p>
                  <a:pPr fontAlgn="base"/>
                  <a:endParaRPr lang="zh-CN" altLang="en-US" strike="noStrike" noProof="1">
                    <a:solidFill>
                      <a:prstClr val="black"/>
                    </a:solidFill>
                  </a:endParaRPr>
                </a:p>
              </p:txBody>
            </p:sp>
            <p:sp>
              <p:nvSpPr>
                <p:cNvPr id="28681" name="任意多边形 7"/>
                <p:cNvSpPr/>
                <p:nvPr/>
              </p:nvSpPr>
              <p:spPr>
                <a:xfrm>
                  <a:off x="4023404" y="3370294"/>
                  <a:ext cx="3642206" cy="1613540"/>
                </a:xfrm>
                <a:custGeom>
                  <a:avLst/>
                  <a:gdLst/>
                  <a:ahLst/>
                  <a:cxnLst>
                    <a:cxn ang="0">
                      <a:pos x="3252244" y="1606252"/>
                    </a:cxn>
                    <a:cxn ang="0">
                      <a:pos x="3248366" y="1606405"/>
                    </a:cxn>
                    <a:cxn ang="0">
                      <a:pos x="3252244" y="1606252"/>
                    </a:cxn>
                    <a:cxn ang="0">
                      <a:pos x="3352704" y="1605814"/>
                    </a:cxn>
                    <a:cxn ang="0">
                      <a:pos x="3641741" y="1613254"/>
                    </a:cxn>
                    <a:cxn ang="0">
                      <a:pos x="3642206" y="1613273"/>
                    </a:cxn>
                    <a:cxn ang="0">
                      <a:pos x="3642206" y="1613540"/>
                    </a:cxn>
                    <a:cxn ang="0">
                      <a:pos x="3635347" y="1613255"/>
                    </a:cxn>
                    <a:cxn ang="0">
                      <a:pos x="3502785" y="1608714"/>
                    </a:cxn>
                    <a:cxn ang="0">
                      <a:pos x="3347493" y="1605837"/>
                    </a:cxn>
                    <a:cxn ang="0">
                      <a:pos x="3352704" y="1605814"/>
                    </a:cxn>
                    <a:cxn ang="0">
                      <a:pos x="0" y="0"/>
                    </a:cxn>
                    <a:cxn ang="0">
                      <a:pos x="1824353" y="0"/>
                    </a:cxn>
                    <a:cxn ang="0">
                      <a:pos x="1824353" y="228215"/>
                    </a:cxn>
                    <a:cxn ang="0">
                      <a:pos x="2206791" y="228215"/>
                    </a:cxn>
                    <a:cxn ang="0">
                      <a:pos x="2206791" y="456430"/>
                    </a:cxn>
                    <a:cxn ang="0">
                      <a:pos x="2601976" y="456430"/>
                    </a:cxn>
                    <a:cxn ang="0">
                      <a:pos x="2601976" y="662910"/>
                    </a:cxn>
                    <a:cxn ang="0">
                      <a:pos x="2997161" y="662910"/>
                    </a:cxn>
                    <a:cxn ang="0">
                      <a:pos x="2997161" y="912860"/>
                    </a:cxn>
                    <a:cxn ang="0">
                      <a:pos x="3405094" y="912860"/>
                    </a:cxn>
                    <a:cxn ang="0">
                      <a:pos x="3405094" y="1130208"/>
                    </a:cxn>
                    <a:cxn ang="0">
                      <a:pos x="3634557" y="1130208"/>
                    </a:cxn>
                    <a:cxn ang="0">
                      <a:pos x="3636568" y="1192525"/>
                    </a:cxn>
                    <a:cxn ang="0">
                      <a:pos x="3642206" y="1192525"/>
                    </a:cxn>
                    <a:cxn ang="0">
                      <a:pos x="3642206" y="1367118"/>
                    </a:cxn>
                    <a:cxn ang="0">
                      <a:pos x="3642206" y="1380706"/>
                    </a:cxn>
                    <a:cxn ang="0">
                      <a:pos x="3606463" y="1380706"/>
                    </a:cxn>
                    <a:cxn ang="0">
                      <a:pos x="3606463" y="1225127"/>
                    </a:cxn>
                  </a:cxnLst>
                  <a:pathLst>
                    <a:path w="3628517" h="1613540">
                      <a:moveTo>
                        <a:pt x="0" y="0"/>
                      </a:moveTo>
                      <a:lnTo>
                        <a:pt x="1817497" y="0"/>
                      </a:lnTo>
                      <a:lnTo>
                        <a:pt x="1817497" y="266700"/>
                      </a:lnTo>
                      <a:lnTo>
                        <a:pt x="2198497" y="266700"/>
                      </a:lnTo>
                      <a:lnTo>
                        <a:pt x="2198497" y="533400"/>
                      </a:lnTo>
                      <a:lnTo>
                        <a:pt x="2592197" y="533400"/>
                      </a:lnTo>
                      <a:lnTo>
                        <a:pt x="2592197" y="774700"/>
                      </a:lnTo>
                      <a:lnTo>
                        <a:pt x="2985897" y="774700"/>
                      </a:lnTo>
                      <a:lnTo>
                        <a:pt x="2985897" y="1066800"/>
                      </a:lnTo>
                      <a:lnTo>
                        <a:pt x="3392297" y="1066800"/>
                      </a:lnTo>
                      <a:lnTo>
                        <a:pt x="3392297" y="1320800"/>
                      </a:lnTo>
                      <a:lnTo>
                        <a:pt x="3620897" y="1320800"/>
                      </a:lnTo>
                      <a:lnTo>
                        <a:pt x="3628517" y="1613540"/>
                      </a:lnTo>
                      <a:lnTo>
                        <a:pt x="3592909" y="1613540"/>
                      </a:lnTo>
                      <a:lnTo>
                        <a:pt x="3592909" y="1431725"/>
                      </a:lnTo>
                      <a:lnTo>
                        <a:pt x="3587293" y="1431725"/>
                      </a:lnTo>
                      <a:lnTo>
                        <a:pt x="3585289" y="1358900"/>
                      </a:lnTo>
                      <a:lnTo>
                        <a:pt x="3356689" y="1358900"/>
                      </a:lnTo>
                      <a:lnTo>
                        <a:pt x="3356689" y="1104900"/>
                      </a:lnTo>
                      <a:lnTo>
                        <a:pt x="2950289" y="1104900"/>
                      </a:lnTo>
                      <a:lnTo>
                        <a:pt x="2950289" y="812800"/>
                      </a:lnTo>
                      <a:lnTo>
                        <a:pt x="2556589" y="812800"/>
                      </a:lnTo>
                      <a:lnTo>
                        <a:pt x="2556589" y="571500"/>
                      </a:lnTo>
                      <a:lnTo>
                        <a:pt x="2162889" y="571500"/>
                      </a:lnTo>
                      <a:lnTo>
                        <a:pt x="2162889" y="304800"/>
                      </a:lnTo>
                      <a:lnTo>
                        <a:pt x="1781889" y="304800"/>
                      </a:lnTo>
                      <a:lnTo>
                        <a:pt x="1781889" y="38100"/>
                      </a:lnTo>
                      <a:lnTo>
                        <a:pt x="20345" y="38100"/>
                      </a:lnTo>
                      <a:lnTo>
                        <a:pt x="0" y="0"/>
                      </a:lnTo>
                      <a:close/>
                    </a:path>
                  </a:pathLst>
                </a:custGeom>
                <a:solidFill>
                  <a:srgbClr val="F7F7F7"/>
                </a:solidFill>
                <a:ln w="9525">
                  <a:noFill/>
                </a:ln>
              </p:spPr>
              <p:txBody>
                <a:bodyPr/>
                <a:p>
                  <a:endParaRPr lang="zh-CN" altLang="en-US"/>
                </a:p>
              </p:txBody>
            </p:sp>
          </p:grpSp>
          <p:grpSp>
            <p:nvGrpSpPr>
              <p:cNvPr id="28682" name="组合 7"/>
              <p:cNvGrpSpPr/>
              <p:nvPr/>
            </p:nvGrpSpPr>
            <p:grpSpPr>
              <a:xfrm>
                <a:off x="3143615" y="5181018"/>
                <a:ext cx="2726933" cy="1138502"/>
                <a:chOff x="4102051" y="4987960"/>
                <a:chExt cx="3989548" cy="1623067"/>
              </a:xfrm>
            </p:grpSpPr>
            <p:sp>
              <p:nvSpPr>
                <p:cNvPr id="36" name="任意多边形 3"/>
                <p:cNvSpPr/>
                <p:nvPr/>
              </p:nvSpPr>
              <p:spPr bwMode="auto">
                <a:xfrm>
                  <a:off x="4104187" y="5011461"/>
                  <a:ext cx="3987412" cy="1599566"/>
                </a:xfrm>
                <a:custGeom>
                  <a:avLst/>
                  <a:gdLst>
                    <a:gd name="connsiteX0" fmla="*/ 2019634 w 3987412"/>
                    <a:gd name="connsiteY0" fmla="*/ 0 h 1599566"/>
                    <a:gd name="connsiteX1" fmla="*/ 3984907 w 3987412"/>
                    <a:gd name="connsiteY1" fmla="*/ 0 h 1599566"/>
                    <a:gd name="connsiteX2" fmla="*/ 3987412 w 3987412"/>
                    <a:gd name="connsiteY2" fmla="*/ 19475 h 1599566"/>
                    <a:gd name="connsiteX3" fmla="*/ 3971471 w 3987412"/>
                    <a:gd name="connsiteY3" fmla="*/ 86752 h 1599566"/>
                    <a:gd name="connsiteX4" fmla="*/ 3621695 w 3987412"/>
                    <a:gd name="connsiteY4" fmla="*/ 275854 h 1599566"/>
                    <a:gd name="connsiteX5" fmla="*/ 3009587 w 3987412"/>
                    <a:gd name="connsiteY5" fmla="*/ 275854 h 1599566"/>
                    <a:gd name="connsiteX6" fmla="*/ 2892995 w 3987412"/>
                    <a:gd name="connsiteY6" fmla="*/ 304946 h 1599566"/>
                    <a:gd name="connsiteX7" fmla="*/ 2688959 w 3987412"/>
                    <a:gd name="connsiteY7" fmla="*/ 639511 h 1599566"/>
                    <a:gd name="connsiteX8" fmla="*/ 2630663 w 3987412"/>
                    <a:gd name="connsiteY8" fmla="*/ 1017715 h 1599566"/>
                    <a:gd name="connsiteX9" fmla="*/ 3228197 w 3987412"/>
                    <a:gd name="connsiteY9" fmla="*/ 1599566 h 1599566"/>
                    <a:gd name="connsiteX10" fmla="*/ 28976 w 3987412"/>
                    <a:gd name="connsiteY10" fmla="*/ 1599566 h 1599566"/>
                    <a:gd name="connsiteX11" fmla="*/ 0 w 3987412"/>
                    <a:gd name="connsiteY11" fmla="*/ 1599566 h 1599566"/>
                    <a:gd name="connsiteX12" fmla="*/ 30814 w 3987412"/>
                    <a:gd name="connsiteY12" fmla="*/ 1597660 h 1599566"/>
                    <a:gd name="connsiteX13" fmla="*/ 216234 w 3987412"/>
                    <a:gd name="connsiteY13" fmla="*/ 1320800 h 1599566"/>
                    <a:gd name="connsiteX14" fmla="*/ 444834 w 3987412"/>
                    <a:gd name="connsiteY14" fmla="*/ 1320800 h 1599566"/>
                    <a:gd name="connsiteX15" fmla="*/ 444834 w 3987412"/>
                    <a:gd name="connsiteY15" fmla="*/ 1066800 h 1599566"/>
                    <a:gd name="connsiteX16" fmla="*/ 851234 w 3987412"/>
                    <a:gd name="connsiteY16" fmla="*/ 1066800 h 1599566"/>
                    <a:gd name="connsiteX17" fmla="*/ 851234 w 3987412"/>
                    <a:gd name="connsiteY17" fmla="*/ 774700 h 1599566"/>
                    <a:gd name="connsiteX18" fmla="*/ 1244934 w 3987412"/>
                    <a:gd name="connsiteY18" fmla="*/ 774700 h 1599566"/>
                    <a:gd name="connsiteX19" fmla="*/ 1244934 w 3987412"/>
                    <a:gd name="connsiteY19" fmla="*/ 533400 h 1599566"/>
                    <a:gd name="connsiteX20" fmla="*/ 1638634 w 3987412"/>
                    <a:gd name="connsiteY20" fmla="*/ 533400 h 1599566"/>
                    <a:gd name="connsiteX21" fmla="*/ 1638634 w 3987412"/>
                    <a:gd name="connsiteY21" fmla="*/ 266700 h 1599566"/>
                    <a:gd name="connsiteX22" fmla="*/ 2019634 w 3987412"/>
                    <a:gd name="connsiteY22" fmla="*/ 266700 h 159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87412" h="1599566">
                      <a:moveTo>
                        <a:pt x="2019634" y="0"/>
                      </a:moveTo>
                      <a:lnTo>
                        <a:pt x="3984907" y="0"/>
                      </a:lnTo>
                      <a:lnTo>
                        <a:pt x="3987412" y="19475"/>
                      </a:lnTo>
                      <a:cubicBezTo>
                        <a:pt x="3986956" y="42204"/>
                        <a:pt x="3982402" y="64932"/>
                        <a:pt x="3971471" y="86752"/>
                      </a:cubicBezTo>
                      <a:cubicBezTo>
                        <a:pt x="3927749" y="174030"/>
                        <a:pt x="3840305" y="246761"/>
                        <a:pt x="3621695" y="275854"/>
                      </a:cubicBezTo>
                      <a:cubicBezTo>
                        <a:pt x="3621695" y="275854"/>
                        <a:pt x="3126179" y="246761"/>
                        <a:pt x="3009587" y="275854"/>
                      </a:cubicBezTo>
                      <a:cubicBezTo>
                        <a:pt x="2892995" y="290400"/>
                        <a:pt x="2892995" y="304946"/>
                        <a:pt x="2892995" y="304946"/>
                      </a:cubicBezTo>
                      <a:cubicBezTo>
                        <a:pt x="2892995" y="304946"/>
                        <a:pt x="2732681" y="377678"/>
                        <a:pt x="2688959" y="639511"/>
                      </a:cubicBezTo>
                      <a:cubicBezTo>
                        <a:pt x="2645237" y="901344"/>
                        <a:pt x="2630663" y="1017715"/>
                        <a:pt x="2630663" y="1017715"/>
                      </a:cubicBezTo>
                      <a:cubicBezTo>
                        <a:pt x="2630663" y="1017715"/>
                        <a:pt x="2630663" y="1265002"/>
                        <a:pt x="3228197" y="1599566"/>
                      </a:cubicBezTo>
                      <a:cubicBezTo>
                        <a:pt x="790695" y="1599566"/>
                        <a:pt x="181320" y="1599566"/>
                        <a:pt x="28976" y="1599566"/>
                      </a:cubicBezTo>
                      <a:lnTo>
                        <a:pt x="0" y="1599566"/>
                      </a:lnTo>
                      <a:lnTo>
                        <a:pt x="30814" y="1597660"/>
                      </a:lnTo>
                      <a:lnTo>
                        <a:pt x="216234" y="1320800"/>
                      </a:lnTo>
                      <a:lnTo>
                        <a:pt x="444834" y="1320800"/>
                      </a:lnTo>
                      <a:lnTo>
                        <a:pt x="444834" y="1066800"/>
                      </a:lnTo>
                      <a:lnTo>
                        <a:pt x="851234" y="1066800"/>
                      </a:lnTo>
                      <a:lnTo>
                        <a:pt x="851234" y="774700"/>
                      </a:lnTo>
                      <a:lnTo>
                        <a:pt x="1244934" y="774700"/>
                      </a:lnTo>
                      <a:lnTo>
                        <a:pt x="1244934" y="533400"/>
                      </a:lnTo>
                      <a:lnTo>
                        <a:pt x="1638634" y="533400"/>
                      </a:lnTo>
                      <a:lnTo>
                        <a:pt x="1638634" y="266700"/>
                      </a:lnTo>
                      <a:lnTo>
                        <a:pt x="2019634" y="266700"/>
                      </a:lnTo>
                      <a:close/>
                    </a:path>
                  </a:pathLst>
                </a:custGeom>
                <a:solidFill>
                  <a:schemeClr val="tx1">
                    <a:lumMod val="65000"/>
                    <a:lumOff val="35000"/>
                  </a:schemeClr>
                </a:solidFill>
                <a:ln>
                  <a:noFill/>
                </a:ln>
                <a:effectLst>
                  <a:innerShdw blurRad="63500" dist="50800" dir="18900000">
                    <a:prstClr val="black">
                      <a:alpha val="50000"/>
                    </a:prstClr>
                  </a:innerShdw>
                </a:effectLst>
              </p:spPr>
              <p:txBody>
                <a:bodyPr vert="horz" wrap="square" lIns="91440" tIns="45720" rIns="91440" bIns="45720" numCol="1" anchor="t" anchorCtr="0" compatLnSpc="1">
                  <a:noAutofit/>
                </a:bodyPr>
                <a:p>
                  <a:pPr fontAlgn="base"/>
                  <a:endParaRPr lang="zh-CN" altLang="en-US" strike="noStrike" noProof="1">
                    <a:solidFill>
                      <a:prstClr val="black"/>
                    </a:solidFill>
                  </a:endParaRPr>
                </a:p>
              </p:txBody>
            </p:sp>
            <p:sp>
              <p:nvSpPr>
                <p:cNvPr id="28684" name="任意多边形 6"/>
                <p:cNvSpPr/>
                <p:nvPr/>
              </p:nvSpPr>
              <p:spPr>
                <a:xfrm>
                  <a:off x="4102051" y="4987960"/>
                  <a:ext cx="3968504" cy="1618616"/>
                </a:xfrm>
                <a:custGeom>
                  <a:avLst/>
                  <a:gdLst/>
                  <a:ahLst/>
                  <a:cxnLst>
                    <a:cxn ang="0">
                      <a:pos x="1995721" y="0"/>
                    </a:cxn>
                    <a:cxn ang="0">
                      <a:pos x="3965992" y="0"/>
                    </a:cxn>
                    <a:cxn ang="0">
                      <a:pos x="3968504" y="19706"/>
                    </a:cxn>
                    <a:cxn ang="0">
                      <a:pos x="3965890" y="30843"/>
                    </a:cxn>
                    <a:cxn ang="0">
                      <a:pos x="2025171" y="30843"/>
                    </a:cxn>
                    <a:cxn ang="0">
                      <a:pos x="2025171" y="300719"/>
                    </a:cxn>
                    <a:cxn ang="0">
                      <a:pos x="1643202" y="300719"/>
                    </a:cxn>
                    <a:cxn ang="0">
                      <a:pos x="1643202" y="570595"/>
                    </a:cxn>
                    <a:cxn ang="0">
                      <a:pos x="1248501" y="570595"/>
                    </a:cxn>
                    <a:cxn ang="0">
                      <a:pos x="1248501" y="814769"/>
                    </a:cxn>
                    <a:cxn ang="0">
                      <a:pos x="853800" y="814769"/>
                    </a:cxn>
                    <a:cxn ang="0">
                      <a:pos x="853800" y="1110348"/>
                    </a:cxn>
                    <a:cxn ang="0">
                      <a:pos x="446366" y="1110348"/>
                    </a:cxn>
                    <a:cxn ang="0">
                      <a:pos x="446366" y="1367373"/>
                    </a:cxn>
                    <a:cxn ang="0">
                      <a:pos x="217184" y="1367373"/>
                    </a:cxn>
                    <a:cxn ang="0">
                      <a:pos x="50479" y="1618616"/>
                    </a:cxn>
                    <a:cxn ang="0">
                      <a:pos x="0" y="1618616"/>
                    </a:cxn>
                    <a:cxn ang="0">
                      <a:pos x="1842" y="1616687"/>
                    </a:cxn>
                    <a:cxn ang="0">
                      <a:pos x="187734" y="1336530"/>
                    </a:cxn>
                    <a:cxn ang="0">
                      <a:pos x="416915" y="1336530"/>
                    </a:cxn>
                    <a:cxn ang="0">
                      <a:pos x="416915" y="1079505"/>
                    </a:cxn>
                    <a:cxn ang="0">
                      <a:pos x="824349" y="1079505"/>
                    </a:cxn>
                    <a:cxn ang="0">
                      <a:pos x="824349" y="783926"/>
                    </a:cxn>
                    <a:cxn ang="0">
                      <a:pos x="1219050" y="783926"/>
                    </a:cxn>
                    <a:cxn ang="0">
                      <a:pos x="1219050" y="539752"/>
                    </a:cxn>
                    <a:cxn ang="0">
                      <a:pos x="1613752" y="539752"/>
                    </a:cxn>
                    <a:cxn ang="0">
                      <a:pos x="1613752" y="269876"/>
                    </a:cxn>
                    <a:cxn ang="0">
                      <a:pos x="1995721" y="269876"/>
                    </a:cxn>
                  </a:cxnLst>
                  <a:pathLst>
                    <a:path w="3968504" h="1618616">
                      <a:moveTo>
                        <a:pt x="2000726" y="0"/>
                      </a:moveTo>
                      <a:lnTo>
                        <a:pt x="3965999" y="0"/>
                      </a:lnTo>
                      <a:lnTo>
                        <a:pt x="3968504" y="19475"/>
                      </a:lnTo>
                      <a:lnTo>
                        <a:pt x="3965897" y="30480"/>
                      </a:lnTo>
                      <a:lnTo>
                        <a:pt x="2030102" y="30480"/>
                      </a:lnTo>
                      <a:lnTo>
                        <a:pt x="2030102" y="297180"/>
                      </a:lnTo>
                      <a:lnTo>
                        <a:pt x="1649102" y="297180"/>
                      </a:lnTo>
                      <a:lnTo>
                        <a:pt x="1649102" y="563880"/>
                      </a:lnTo>
                      <a:lnTo>
                        <a:pt x="1255402" y="563880"/>
                      </a:lnTo>
                      <a:lnTo>
                        <a:pt x="1255402" y="805180"/>
                      </a:lnTo>
                      <a:lnTo>
                        <a:pt x="861702" y="805180"/>
                      </a:lnTo>
                      <a:lnTo>
                        <a:pt x="861702" y="1097280"/>
                      </a:lnTo>
                      <a:lnTo>
                        <a:pt x="455302" y="1097280"/>
                      </a:lnTo>
                      <a:lnTo>
                        <a:pt x="455302" y="1351280"/>
                      </a:lnTo>
                      <a:lnTo>
                        <a:pt x="226702" y="1351280"/>
                      </a:lnTo>
                      <a:lnTo>
                        <a:pt x="50894" y="1618616"/>
                      </a:lnTo>
                      <a:lnTo>
                        <a:pt x="0" y="1616710"/>
                      </a:lnTo>
                      <a:lnTo>
                        <a:pt x="197326" y="1320800"/>
                      </a:lnTo>
                      <a:lnTo>
                        <a:pt x="425926" y="1320800"/>
                      </a:lnTo>
                      <a:lnTo>
                        <a:pt x="425926" y="1066800"/>
                      </a:lnTo>
                      <a:lnTo>
                        <a:pt x="832326" y="1066800"/>
                      </a:lnTo>
                      <a:lnTo>
                        <a:pt x="832326" y="774700"/>
                      </a:lnTo>
                      <a:lnTo>
                        <a:pt x="1226026" y="774700"/>
                      </a:lnTo>
                      <a:lnTo>
                        <a:pt x="1226026" y="533400"/>
                      </a:lnTo>
                      <a:lnTo>
                        <a:pt x="1619726" y="533400"/>
                      </a:lnTo>
                      <a:lnTo>
                        <a:pt x="1619726" y="266700"/>
                      </a:lnTo>
                      <a:lnTo>
                        <a:pt x="2000726" y="266700"/>
                      </a:lnTo>
                      <a:lnTo>
                        <a:pt x="2000726" y="0"/>
                      </a:lnTo>
                      <a:close/>
                    </a:path>
                  </a:pathLst>
                </a:custGeom>
                <a:solidFill>
                  <a:srgbClr val="F7F7F7"/>
                </a:solidFill>
                <a:ln w="9525">
                  <a:noFill/>
                </a:ln>
              </p:spPr>
              <p:txBody>
                <a:bodyPr/>
                <a:p>
                  <a:endParaRPr lang="zh-CN" altLang="en-US"/>
                </a:p>
              </p:txBody>
            </p:sp>
          </p:grpSp>
          <p:grpSp>
            <p:nvGrpSpPr>
              <p:cNvPr id="28685" name="组合 8"/>
              <p:cNvGrpSpPr/>
              <p:nvPr/>
            </p:nvGrpSpPr>
            <p:grpSpPr>
              <a:xfrm>
                <a:off x="3365812" y="2521387"/>
                <a:ext cx="1280248" cy="1047489"/>
                <a:chOff x="4427129" y="1196350"/>
                <a:chExt cx="1873024" cy="1493317"/>
              </a:xfrm>
            </p:grpSpPr>
            <p:sp>
              <p:nvSpPr>
                <p:cNvPr id="28686" name="文本框 256"/>
                <p:cNvSpPr txBox="1"/>
                <p:nvPr/>
              </p:nvSpPr>
              <p:spPr>
                <a:xfrm>
                  <a:off x="4427129" y="1241686"/>
                  <a:ext cx="568863" cy="1447981"/>
                </a:xfrm>
                <a:prstGeom prst="rect">
                  <a:avLst/>
                </a:prstGeom>
                <a:noFill/>
                <a:ln w="9525">
                  <a:noFill/>
                </a:ln>
              </p:spPr>
              <p:txBody>
                <a:bodyPr wrap="square" anchor="t">
                  <a:spAutoFit/>
                </a:bodyPr>
                <a:p>
                  <a:r>
                    <a:rPr lang="en-US" altLang="zh-CN" sz="6000" dirty="0">
                      <a:solidFill>
                        <a:srgbClr val="FFFFFF"/>
                      </a:solidFill>
                      <a:latin typeface="Impact" panose="020B0806030902050204" pitchFamily="2" charset="0"/>
                      <a:ea typeface="宋体" panose="02010600030101010101" pitchFamily="2" charset="-122"/>
                    </a:rPr>
                    <a:t>3</a:t>
                  </a:r>
                  <a:endParaRPr lang="zh-CN" altLang="en-US" sz="6000" dirty="0">
                    <a:solidFill>
                      <a:srgbClr val="FFFFFF"/>
                    </a:solidFill>
                    <a:latin typeface="Impact" panose="020B0806030902050204" pitchFamily="2" charset="0"/>
                    <a:ea typeface="宋体" panose="02010600030101010101" pitchFamily="2" charset="-122"/>
                  </a:endParaRPr>
                </a:p>
              </p:txBody>
            </p:sp>
            <p:grpSp>
              <p:nvGrpSpPr>
                <p:cNvPr id="33" name="Group 195"/>
                <p:cNvGrpSpPr>
                  <a:grpSpLocks noChangeAspect="1"/>
                </p:cNvGrpSpPr>
                <p:nvPr/>
              </p:nvGrpSpPr>
              <p:grpSpPr bwMode="auto">
                <a:xfrm>
                  <a:off x="5424759" y="1196350"/>
                  <a:ext cx="875394" cy="1101010"/>
                  <a:chOff x="2980" y="105"/>
                  <a:chExt cx="1649" cy="2074"/>
                </a:xfrm>
                <a:solidFill>
                  <a:schemeClr val="tx1">
                    <a:lumMod val="75000"/>
                    <a:lumOff val="25000"/>
                  </a:schemeClr>
                </a:solidFill>
              </p:grpSpPr>
              <p:sp>
                <p:nvSpPr>
                  <p:cNvPr id="34" name="Freeform 196"/>
                  <p:cNvSpPr/>
                  <p:nvPr/>
                </p:nvSpPr>
                <p:spPr bwMode="auto">
                  <a:xfrm>
                    <a:off x="3549" y="105"/>
                    <a:ext cx="470" cy="469"/>
                  </a:xfrm>
                  <a:custGeom>
                    <a:avLst/>
                    <a:gdLst>
                      <a:gd name="T0" fmla="*/ 79 w 198"/>
                      <a:gd name="T1" fmla="*/ 187 h 198"/>
                      <a:gd name="T2" fmla="*/ 187 w 198"/>
                      <a:gd name="T3" fmla="*/ 120 h 198"/>
                      <a:gd name="T4" fmla="*/ 120 w 198"/>
                      <a:gd name="T5" fmla="*/ 12 h 198"/>
                      <a:gd name="T6" fmla="*/ 12 w 198"/>
                      <a:gd name="T7" fmla="*/ 79 h 198"/>
                      <a:gd name="T8" fmla="*/ 79 w 198"/>
                      <a:gd name="T9" fmla="*/ 187 h 198"/>
                    </a:gdLst>
                    <a:ahLst/>
                    <a:cxnLst>
                      <a:cxn ang="0">
                        <a:pos x="T0" y="T1"/>
                      </a:cxn>
                      <a:cxn ang="0">
                        <a:pos x="T2" y="T3"/>
                      </a:cxn>
                      <a:cxn ang="0">
                        <a:pos x="T4" y="T5"/>
                      </a:cxn>
                      <a:cxn ang="0">
                        <a:pos x="T6" y="T7"/>
                      </a:cxn>
                      <a:cxn ang="0">
                        <a:pos x="T8" y="T9"/>
                      </a:cxn>
                    </a:cxnLst>
                    <a:rect l="0" t="0" r="r" b="b"/>
                    <a:pathLst>
                      <a:path w="198" h="198">
                        <a:moveTo>
                          <a:pt x="79" y="187"/>
                        </a:moveTo>
                        <a:cubicBezTo>
                          <a:pt x="127" y="198"/>
                          <a:pt x="176" y="168"/>
                          <a:pt x="187" y="120"/>
                        </a:cubicBezTo>
                        <a:cubicBezTo>
                          <a:pt x="198" y="71"/>
                          <a:pt x="168" y="23"/>
                          <a:pt x="120" y="12"/>
                        </a:cubicBezTo>
                        <a:cubicBezTo>
                          <a:pt x="71" y="0"/>
                          <a:pt x="23" y="30"/>
                          <a:pt x="12" y="79"/>
                        </a:cubicBezTo>
                        <a:cubicBezTo>
                          <a:pt x="0" y="127"/>
                          <a:pt x="30" y="176"/>
                          <a:pt x="79" y="1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sp>
                <p:nvSpPr>
                  <p:cNvPr id="35" name="Freeform 197"/>
                  <p:cNvSpPr>
                    <a:spLocks noEditPoints="1"/>
                  </p:cNvSpPr>
                  <p:nvPr/>
                </p:nvSpPr>
                <p:spPr bwMode="auto">
                  <a:xfrm>
                    <a:off x="2980" y="558"/>
                    <a:ext cx="1649" cy="1621"/>
                  </a:xfrm>
                  <a:custGeom>
                    <a:avLst/>
                    <a:gdLst>
                      <a:gd name="T0" fmla="*/ 244 w 695"/>
                      <a:gd name="T1" fmla="*/ 499 h 684"/>
                      <a:gd name="T2" fmla="*/ 299 w 695"/>
                      <a:gd name="T3" fmla="*/ 454 h 684"/>
                      <a:gd name="T4" fmla="*/ 298 w 695"/>
                      <a:gd name="T5" fmla="*/ 617 h 684"/>
                      <a:gd name="T6" fmla="*/ 345 w 695"/>
                      <a:gd name="T7" fmla="*/ 684 h 684"/>
                      <a:gd name="T8" fmla="*/ 415 w 695"/>
                      <a:gd name="T9" fmla="*/ 529 h 684"/>
                      <a:gd name="T10" fmla="*/ 306 w 695"/>
                      <a:gd name="T11" fmla="*/ 306 h 684"/>
                      <a:gd name="T12" fmla="*/ 316 w 695"/>
                      <a:gd name="T13" fmla="*/ 155 h 684"/>
                      <a:gd name="T14" fmla="*/ 430 w 695"/>
                      <a:gd name="T15" fmla="*/ 214 h 684"/>
                      <a:gd name="T16" fmla="*/ 481 w 695"/>
                      <a:gd name="T17" fmla="*/ 205 h 684"/>
                      <a:gd name="T18" fmla="*/ 505 w 695"/>
                      <a:gd name="T19" fmla="*/ 226 h 684"/>
                      <a:gd name="T20" fmla="*/ 495 w 695"/>
                      <a:gd name="T21" fmla="*/ 283 h 684"/>
                      <a:gd name="T22" fmla="*/ 614 w 695"/>
                      <a:gd name="T23" fmla="*/ 323 h 684"/>
                      <a:gd name="T24" fmla="*/ 683 w 695"/>
                      <a:gd name="T25" fmla="*/ 144 h 684"/>
                      <a:gd name="T26" fmla="*/ 565 w 695"/>
                      <a:gd name="T27" fmla="*/ 104 h 684"/>
                      <a:gd name="T28" fmla="*/ 543 w 695"/>
                      <a:gd name="T29" fmla="*/ 137 h 684"/>
                      <a:gd name="T30" fmla="*/ 470 w 695"/>
                      <a:gd name="T31" fmla="*/ 140 h 684"/>
                      <a:gd name="T32" fmla="*/ 392 w 695"/>
                      <a:gd name="T33" fmla="*/ 138 h 684"/>
                      <a:gd name="T34" fmla="*/ 335 w 695"/>
                      <a:gd name="T35" fmla="*/ 66 h 684"/>
                      <a:gd name="T36" fmla="*/ 332 w 695"/>
                      <a:gd name="T37" fmla="*/ 58 h 684"/>
                      <a:gd name="T38" fmla="*/ 331 w 695"/>
                      <a:gd name="T39" fmla="*/ 57 h 684"/>
                      <a:gd name="T40" fmla="*/ 331 w 695"/>
                      <a:gd name="T41" fmla="*/ 57 h 684"/>
                      <a:gd name="T42" fmla="*/ 290 w 695"/>
                      <a:gd name="T43" fmla="*/ 2 h 684"/>
                      <a:gd name="T44" fmla="*/ 246 w 695"/>
                      <a:gd name="T45" fmla="*/ 0 h 684"/>
                      <a:gd name="T46" fmla="*/ 81 w 695"/>
                      <a:gd name="T47" fmla="*/ 97 h 684"/>
                      <a:gd name="T48" fmla="*/ 65 w 695"/>
                      <a:gd name="T49" fmla="*/ 262 h 684"/>
                      <a:gd name="T50" fmla="*/ 101 w 695"/>
                      <a:gd name="T51" fmla="*/ 290 h 684"/>
                      <a:gd name="T52" fmla="*/ 125 w 695"/>
                      <a:gd name="T53" fmla="*/ 201 h 684"/>
                      <a:gd name="T54" fmla="*/ 184 w 695"/>
                      <a:gd name="T55" fmla="*/ 78 h 684"/>
                      <a:gd name="T56" fmla="*/ 176 w 695"/>
                      <a:gd name="T57" fmla="*/ 328 h 684"/>
                      <a:gd name="T58" fmla="*/ 153 w 695"/>
                      <a:gd name="T59" fmla="*/ 457 h 684"/>
                      <a:gd name="T60" fmla="*/ 12 w 695"/>
                      <a:gd name="T61" fmla="*/ 640 h 684"/>
                      <a:gd name="T62" fmla="*/ 538 w 695"/>
                      <a:gd name="T63" fmla="*/ 148 h 684"/>
                      <a:gd name="T64" fmla="*/ 511 w 695"/>
                      <a:gd name="T65" fmla="*/ 215 h 684"/>
                      <a:gd name="T66" fmla="*/ 492 w 695"/>
                      <a:gd name="T67" fmla="*/ 200 h 684"/>
                      <a:gd name="T68" fmla="*/ 513 w 695"/>
                      <a:gd name="T69" fmla="*/ 153 h 684"/>
                      <a:gd name="T70" fmla="*/ 538 w 695"/>
                      <a:gd name="T71" fmla="*/ 14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5" h="684">
                        <a:moveTo>
                          <a:pt x="78" y="663"/>
                        </a:moveTo>
                        <a:cubicBezTo>
                          <a:pt x="165" y="622"/>
                          <a:pt x="217" y="559"/>
                          <a:pt x="244" y="499"/>
                        </a:cubicBezTo>
                        <a:cubicBezTo>
                          <a:pt x="258" y="468"/>
                          <a:pt x="266" y="438"/>
                          <a:pt x="271" y="411"/>
                        </a:cubicBezTo>
                        <a:cubicBezTo>
                          <a:pt x="282" y="423"/>
                          <a:pt x="292" y="438"/>
                          <a:pt x="299" y="454"/>
                        </a:cubicBezTo>
                        <a:cubicBezTo>
                          <a:pt x="309" y="475"/>
                          <a:pt x="315" y="500"/>
                          <a:pt x="315" y="529"/>
                        </a:cubicBezTo>
                        <a:cubicBezTo>
                          <a:pt x="315" y="554"/>
                          <a:pt x="311" y="583"/>
                          <a:pt x="298" y="617"/>
                        </a:cubicBezTo>
                        <a:cubicBezTo>
                          <a:pt x="289" y="643"/>
                          <a:pt x="303" y="672"/>
                          <a:pt x="329" y="681"/>
                        </a:cubicBezTo>
                        <a:cubicBezTo>
                          <a:pt x="334" y="683"/>
                          <a:pt x="340" y="684"/>
                          <a:pt x="345" y="684"/>
                        </a:cubicBezTo>
                        <a:cubicBezTo>
                          <a:pt x="366" y="684"/>
                          <a:pt x="385" y="671"/>
                          <a:pt x="393" y="651"/>
                        </a:cubicBezTo>
                        <a:cubicBezTo>
                          <a:pt x="408" y="607"/>
                          <a:pt x="415" y="567"/>
                          <a:pt x="415" y="529"/>
                        </a:cubicBezTo>
                        <a:cubicBezTo>
                          <a:pt x="415" y="483"/>
                          <a:pt x="405" y="443"/>
                          <a:pt x="388" y="409"/>
                        </a:cubicBezTo>
                        <a:cubicBezTo>
                          <a:pt x="366" y="362"/>
                          <a:pt x="334" y="329"/>
                          <a:pt x="306" y="306"/>
                        </a:cubicBezTo>
                        <a:cubicBezTo>
                          <a:pt x="306" y="305"/>
                          <a:pt x="306" y="304"/>
                          <a:pt x="306" y="303"/>
                        </a:cubicBezTo>
                        <a:cubicBezTo>
                          <a:pt x="300" y="255"/>
                          <a:pt x="307" y="202"/>
                          <a:pt x="316" y="155"/>
                        </a:cubicBezTo>
                        <a:cubicBezTo>
                          <a:pt x="327" y="168"/>
                          <a:pt x="340" y="181"/>
                          <a:pt x="356" y="191"/>
                        </a:cubicBezTo>
                        <a:cubicBezTo>
                          <a:pt x="376" y="205"/>
                          <a:pt x="402" y="214"/>
                          <a:pt x="430" y="214"/>
                        </a:cubicBezTo>
                        <a:cubicBezTo>
                          <a:pt x="430" y="214"/>
                          <a:pt x="430" y="214"/>
                          <a:pt x="430" y="214"/>
                        </a:cubicBezTo>
                        <a:cubicBezTo>
                          <a:pt x="447" y="214"/>
                          <a:pt x="463" y="211"/>
                          <a:pt x="481" y="205"/>
                        </a:cubicBezTo>
                        <a:cubicBezTo>
                          <a:pt x="485" y="213"/>
                          <a:pt x="492" y="219"/>
                          <a:pt x="501" y="224"/>
                        </a:cubicBezTo>
                        <a:cubicBezTo>
                          <a:pt x="503" y="224"/>
                          <a:pt x="504" y="225"/>
                          <a:pt x="505" y="226"/>
                        </a:cubicBezTo>
                        <a:cubicBezTo>
                          <a:pt x="488" y="262"/>
                          <a:pt x="488" y="262"/>
                          <a:pt x="488" y="262"/>
                        </a:cubicBezTo>
                        <a:cubicBezTo>
                          <a:pt x="484" y="270"/>
                          <a:pt x="487" y="279"/>
                          <a:pt x="495" y="283"/>
                        </a:cubicBezTo>
                        <a:cubicBezTo>
                          <a:pt x="592" y="330"/>
                          <a:pt x="592" y="330"/>
                          <a:pt x="592" y="330"/>
                        </a:cubicBezTo>
                        <a:cubicBezTo>
                          <a:pt x="600" y="334"/>
                          <a:pt x="610" y="331"/>
                          <a:pt x="614" y="323"/>
                        </a:cubicBezTo>
                        <a:cubicBezTo>
                          <a:pt x="691" y="165"/>
                          <a:pt x="691" y="165"/>
                          <a:pt x="691" y="165"/>
                        </a:cubicBezTo>
                        <a:cubicBezTo>
                          <a:pt x="695" y="157"/>
                          <a:pt x="691" y="147"/>
                          <a:pt x="683" y="144"/>
                        </a:cubicBezTo>
                        <a:cubicBezTo>
                          <a:pt x="586" y="96"/>
                          <a:pt x="586" y="96"/>
                          <a:pt x="586" y="96"/>
                        </a:cubicBezTo>
                        <a:cubicBezTo>
                          <a:pt x="578" y="92"/>
                          <a:pt x="569" y="96"/>
                          <a:pt x="565" y="104"/>
                        </a:cubicBezTo>
                        <a:cubicBezTo>
                          <a:pt x="547" y="140"/>
                          <a:pt x="547" y="140"/>
                          <a:pt x="547" y="140"/>
                        </a:cubicBezTo>
                        <a:cubicBezTo>
                          <a:pt x="546" y="139"/>
                          <a:pt x="545" y="138"/>
                          <a:pt x="543" y="137"/>
                        </a:cubicBezTo>
                        <a:cubicBezTo>
                          <a:pt x="528" y="130"/>
                          <a:pt x="512" y="131"/>
                          <a:pt x="498" y="139"/>
                        </a:cubicBezTo>
                        <a:cubicBezTo>
                          <a:pt x="490" y="135"/>
                          <a:pt x="479" y="135"/>
                          <a:pt x="470" y="140"/>
                        </a:cubicBezTo>
                        <a:cubicBezTo>
                          <a:pt x="454" y="148"/>
                          <a:pt x="441" y="150"/>
                          <a:pt x="430" y="150"/>
                        </a:cubicBezTo>
                        <a:cubicBezTo>
                          <a:pt x="416" y="150"/>
                          <a:pt x="404" y="146"/>
                          <a:pt x="392" y="138"/>
                        </a:cubicBezTo>
                        <a:cubicBezTo>
                          <a:pt x="374" y="126"/>
                          <a:pt x="358" y="106"/>
                          <a:pt x="347" y="88"/>
                        </a:cubicBezTo>
                        <a:cubicBezTo>
                          <a:pt x="342" y="79"/>
                          <a:pt x="338" y="71"/>
                          <a:pt x="335" y="66"/>
                        </a:cubicBezTo>
                        <a:cubicBezTo>
                          <a:pt x="334" y="63"/>
                          <a:pt x="333" y="61"/>
                          <a:pt x="332" y="59"/>
                        </a:cubicBezTo>
                        <a:cubicBezTo>
                          <a:pt x="332" y="58"/>
                          <a:pt x="332" y="58"/>
                          <a:pt x="332" y="58"/>
                        </a:cubicBezTo>
                        <a:cubicBezTo>
                          <a:pt x="331" y="57"/>
                          <a:pt x="331" y="57"/>
                          <a:pt x="331" y="57"/>
                        </a:cubicBezTo>
                        <a:cubicBezTo>
                          <a:pt x="331" y="57"/>
                          <a:pt x="331" y="57"/>
                          <a:pt x="331" y="57"/>
                        </a:cubicBezTo>
                        <a:cubicBezTo>
                          <a:pt x="331" y="57"/>
                          <a:pt x="331" y="57"/>
                          <a:pt x="331" y="57"/>
                        </a:cubicBezTo>
                        <a:cubicBezTo>
                          <a:pt x="331" y="57"/>
                          <a:pt x="331" y="57"/>
                          <a:pt x="331" y="57"/>
                        </a:cubicBezTo>
                        <a:cubicBezTo>
                          <a:pt x="331" y="56"/>
                          <a:pt x="330" y="55"/>
                          <a:pt x="330" y="54"/>
                        </a:cubicBezTo>
                        <a:cubicBezTo>
                          <a:pt x="325" y="29"/>
                          <a:pt x="311" y="8"/>
                          <a:pt x="290" y="2"/>
                        </a:cubicBezTo>
                        <a:cubicBezTo>
                          <a:pt x="282" y="0"/>
                          <a:pt x="272" y="0"/>
                          <a:pt x="263" y="1"/>
                        </a:cubicBezTo>
                        <a:cubicBezTo>
                          <a:pt x="258" y="1"/>
                          <a:pt x="253" y="0"/>
                          <a:pt x="246" y="0"/>
                        </a:cubicBezTo>
                        <a:cubicBezTo>
                          <a:pt x="218" y="1"/>
                          <a:pt x="173" y="5"/>
                          <a:pt x="132" y="34"/>
                        </a:cubicBezTo>
                        <a:cubicBezTo>
                          <a:pt x="112" y="49"/>
                          <a:pt x="93" y="70"/>
                          <a:pt x="81" y="97"/>
                        </a:cubicBezTo>
                        <a:cubicBezTo>
                          <a:pt x="68" y="125"/>
                          <a:pt x="61" y="160"/>
                          <a:pt x="61" y="201"/>
                        </a:cubicBezTo>
                        <a:cubicBezTo>
                          <a:pt x="61" y="220"/>
                          <a:pt x="62" y="240"/>
                          <a:pt x="65" y="262"/>
                        </a:cubicBezTo>
                        <a:cubicBezTo>
                          <a:pt x="67" y="278"/>
                          <a:pt x="81" y="290"/>
                          <a:pt x="97" y="290"/>
                        </a:cubicBezTo>
                        <a:cubicBezTo>
                          <a:pt x="98" y="290"/>
                          <a:pt x="100" y="290"/>
                          <a:pt x="101" y="290"/>
                        </a:cubicBezTo>
                        <a:cubicBezTo>
                          <a:pt x="119" y="287"/>
                          <a:pt x="131" y="271"/>
                          <a:pt x="129" y="253"/>
                        </a:cubicBezTo>
                        <a:cubicBezTo>
                          <a:pt x="126" y="234"/>
                          <a:pt x="125" y="217"/>
                          <a:pt x="125" y="201"/>
                        </a:cubicBezTo>
                        <a:cubicBezTo>
                          <a:pt x="125" y="167"/>
                          <a:pt x="130" y="142"/>
                          <a:pt x="139" y="124"/>
                        </a:cubicBezTo>
                        <a:cubicBezTo>
                          <a:pt x="150" y="100"/>
                          <a:pt x="166" y="86"/>
                          <a:pt x="184" y="78"/>
                        </a:cubicBezTo>
                        <a:cubicBezTo>
                          <a:pt x="159" y="155"/>
                          <a:pt x="153" y="207"/>
                          <a:pt x="163" y="293"/>
                        </a:cubicBezTo>
                        <a:cubicBezTo>
                          <a:pt x="166" y="308"/>
                          <a:pt x="171" y="319"/>
                          <a:pt x="176" y="328"/>
                        </a:cubicBezTo>
                        <a:cubicBezTo>
                          <a:pt x="177" y="333"/>
                          <a:pt x="177" y="338"/>
                          <a:pt x="177" y="345"/>
                        </a:cubicBezTo>
                        <a:cubicBezTo>
                          <a:pt x="177" y="372"/>
                          <a:pt x="173" y="415"/>
                          <a:pt x="153" y="457"/>
                        </a:cubicBezTo>
                        <a:cubicBezTo>
                          <a:pt x="133" y="499"/>
                          <a:pt x="100" y="541"/>
                          <a:pt x="35" y="573"/>
                        </a:cubicBezTo>
                        <a:cubicBezTo>
                          <a:pt x="10" y="585"/>
                          <a:pt x="0" y="615"/>
                          <a:pt x="12" y="640"/>
                        </a:cubicBezTo>
                        <a:cubicBezTo>
                          <a:pt x="24" y="664"/>
                          <a:pt x="53" y="675"/>
                          <a:pt x="78" y="663"/>
                        </a:cubicBezTo>
                        <a:close/>
                        <a:moveTo>
                          <a:pt x="538" y="148"/>
                        </a:moveTo>
                        <a:cubicBezTo>
                          <a:pt x="539" y="149"/>
                          <a:pt x="541" y="150"/>
                          <a:pt x="542" y="151"/>
                        </a:cubicBezTo>
                        <a:cubicBezTo>
                          <a:pt x="511" y="215"/>
                          <a:pt x="511" y="215"/>
                          <a:pt x="511" y="215"/>
                        </a:cubicBezTo>
                        <a:cubicBezTo>
                          <a:pt x="509" y="214"/>
                          <a:pt x="508" y="214"/>
                          <a:pt x="506" y="213"/>
                        </a:cubicBezTo>
                        <a:cubicBezTo>
                          <a:pt x="500" y="210"/>
                          <a:pt x="495" y="205"/>
                          <a:pt x="492" y="200"/>
                        </a:cubicBezTo>
                        <a:cubicBezTo>
                          <a:pt x="494" y="199"/>
                          <a:pt x="497" y="198"/>
                          <a:pt x="499" y="196"/>
                        </a:cubicBezTo>
                        <a:cubicBezTo>
                          <a:pt x="515" y="188"/>
                          <a:pt x="521" y="169"/>
                          <a:pt x="513" y="153"/>
                        </a:cubicBezTo>
                        <a:cubicBezTo>
                          <a:pt x="512" y="151"/>
                          <a:pt x="511" y="149"/>
                          <a:pt x="509" y="147"/>
                        </a:cubicBezTo>
                        <a:cubicBezTo>
                          <a:pt x="518" y="144"/>
                          <a:pt x="529" y="144"/>
                          <a:pt x="538"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grpSp>
          </p:grpSp>
          <p:grpSp>
            <p:nvGrpSpPr>
              <p:cNvPr id="28688" name="组合 9"/>
              <p:cNvGrpSpPr/>
              <p:nvPr/>
            </p:nvGrpSpPr>
            <p:grpSpPr>
              <a:xfrm>
                <a:off x="3823486" y="4321781"/>
                <a:ext cx="770430" cy="1374124"/>
                <a:chOff x="5096714" y="3763018"/>
                <a:chExt cx="1127152" cy="1958973"/>
              </a:xfrm>
            </p:grpSpPr>
            <p:sp>
              <p:nvSpPr>
                <p:cNvPr id="28689" name="文本框 1215"/>
                <p:cNvSpPr txBox="1"/>
                <p:nvPr/>
              </p:nvSpPr>
              <p:spPr>
                <a:xfrm>
                  <a:off x="5655003" y="3763018"/>
                  <a:ext cx="568863" cy="1447981"/>
                </a:xfrm>
                <a:prstGeom prst="rect">
                  <a:avLst/>
                </a:prstGeom>
                <a:noFill/>
                <a:ln w="9525">
                  <a:noFill/>
                </a:ln>
              </p:spPr>
              <p:txBody>
                <a:bodyPr wrap="square" anchor="t">
                  <a:spAutoFit/>
                </a:bodyPr>
                <a:p>
                  <a:r>
                    <a:rPr lang="en-US" altLang="zh-CN" sz="6000" dirty="0">
                      <a:solidFill>
                        <a:srgbClr val="FFFFFF"/>
                      </a:solidFill>
                      <a:latin typeface="Impact" panose="020B0806030902050204" pitchFamily="2" charset="0"/>
                      <a:ea typeface="宋体" panose="02010600030101010101" pitchFamily="2" charset="-122"/>
                    </a:rPr>
                    <a:t>1</a:t>
                  </a:r>
                  <a:endParaRPr lang="zh-CN" altLang="en-US" sz="6000" dirty="0">
                    <a:solidFill>
                      <a:srgbClr val="FFFFFF"/>
                    </a:solidFill>
                    <a:latin typeface="Impact" panose="020B0806030902050204" pitchFamily="2" charset="0"/>
                    <a:ea typeface="宋体" panose="02010600030101010101" pitchFamily="2" charset="-122"/>
                  </a:endParaRPr>
                </a:p>
              </p:txBody>
            </p:sp>
            <p:grpSp>
              <p:nvGrpSpPr>
                <p:cNvPr id="28" name="Group 200"/>
                <p:cNvGrpSpPr>
                  <a:grpSpLocks noChangeAspect="1"/>
                </p:cNvGrpSpPr>
                <p:nvPr/>
              </p:nvGrpSpPr>
              <p:grpSpPr bwMode="auto">
                <a:xfrm>
                  <a:off x="5096714" y="4317843"/>
                  <a:ext cx="505277" cy="1404148"/>
                  <a:chOff x="6048" y="2140"/>
                  <a:chExt cx="466" cy="1295"/>
                </a:xfrm>
                <a:solidFill>
                  <a:schemeClr val="tx1">
                    <a:lumMod val="75000"/>
                    <a:lumOff val="25000"/>
                  </a:schemeClr>
                </a:solidFill>
              </p:grpSpPr>
              <p:sp>
                <p:nvSpPr>
                  <p:cNvPr id="29" name="Freeform 202"/>
                  <p:cNvSpPr/>
                  <p:nvPr/>
                </p:nvSpPr>
                <p:spPr bwMode="auto">
                  <a:xfrm>
                    <a:off x="6181" y="2140"/>
                    <a:ext cx="250" cy="249"/>
                  </a:xfrm>
                  <a:custGeom>
                    <a:avLst/>
                    <a:gdLst>
                      <a:gd name="T0" fmla="*/ 44 w 105"/>
                      <a:gd name="T1" fmla="*/ 100 h 105"/>
                      <a:gd name="T2" fmla="*/ 100 w 105"/>
                      <a:gd name="T3" fmla="*/ 62 h 105"/>
                      <a:gd name="T4" fmla="*/ 61 w 105"/>
                      <a:gd name="T5" fmla="*/ 5 h 105"/>
                      <a:gd name="T6" fmla="*/ 5 w 105"/>
                      <a:gd name="T7" fmla="*/ 44 h 105"/>
                      <a:gd name="T8" fmla="*/ 44 w 105"/>
                      <a:gd name="T9" fmla="*/ 100 h 105"/>
                    </a:gdLst>
                    <a:ahLst/>
                    <a:cxnLst>
                      <a:cxn ang="0">
                        <a:pos x="T0" y="T1"/>
                      </a:cxn>
                      <a:cxn ang="0">
                        <a:pos x="T2" y="T3"/>
                      </a:cxn>
                      <a:cxn ang="0">
                        <a:pos x="T4" y="T5"/>
                      </a:cxn>
                      <a:cxn ang="0">
                        <a:pos x="T6" y="T7"/>
                      </a:cxn>
                      <a:cxn ang="0">
                        <a:pos x="T8" y="T9"/>
                      </a:cxn>
                    </a:cxnLst>
                    <a:rect l="0" t="0" r="r" b="b"/>
                    <a:pathLst>
                      <a:path w="105" h="105">
                        <a:moveTo>
                          <a:pt x="44" y="100"/>
                        </a:moveTo>
                        <a:cubicBezTo>
                          <a:pt x="70" y="105"/>
                          <a:pt x="95" y="88"/>
                          <a:pt x="100" y="62"/>
                        </a:cubicBezTo>
                        <a:cubicBezTo>
                          <a:pt x="105" y="35"/>
                          <a:pt x="87" y="10"/>
                          <a:pt x="61" y="5"/>
                        </a:cubicBezTo>
                        <a:cubicBezTo>
                          <a:pt x="35" y="0"/>
                          <a:pt x="10" y="18"/>
                          <a:pt x="5" y="44"/>
                        </a:cubicBezTo>
                        <a:cubicBezTo>
                          <a:pt x="0" y="70"/>
                          <a:pt x="17" y="95"/>
                          <a:pt x="4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sp>
                <p:nvSpPr>
                  <p:cNvPr id="30" name="Freeform 203"/>
                  <p:cNvSpPr/>
                  <p:nvPr/>
                </p:nvSpPr>
                <p:spPr bwMode="auto">
                  <a:xfrm>
                    <a:off x="6048" y="2365"/>
                    <a:ext cx="373" cy="1070"/>
                  </a:xfrm>
                  <a:custGeom>
                    <a:avLst/>
                    <a:gdLst>
                      <a:gd name="T0" fmla="*/ 20 w 157"/>
                      <a:gd name="T1" fmla="*/ 448 h 451"/>
                      <a:gd name="T2" fmla="*/ 30 w 157"/>
                      <a:gd name="T3" fmla="*/ 451 h 451"/>
                      <a:gd name="T4" fmla="*/ 55 w 157"/>
                      <a:gd name="T5" fmla="*/ 435 h 451"/>
                      <a:gd name="T6" fmla="*/ 85 w 157"/>
                      <a:gd name="T7" fmla="*/ 287 h 451"/>
                      <a:gd name="T8" fmla="*/ 84 w 157"/>
                      <a:gd name="T9" fmla="*/ 253 h 451"/>
                      <a:gd name="T10" fmla="*/ 94 w 157"/>
                      <a:gd name="T11" fmla="*/ 269 h 451"/>
                      <a:gd name="T12" fmla="*/ 103 w 157"/>
                      <a:gd name="T13" fmla="*/ 312 h 451"/>
                      <a:gd name="T14" fmla="*/ 101 w 157"/>
                      <a:gd name="T15" fmla="*/ 340 h 451"/>
                      <a:gd name="T16" fmla="*/ 123 w 157"/>
                      <a:gd name="T17" fmla="*/ 371 h 451"/>
                      <a:gd name="T18" fmla="*/ 153 w 157"/>
                      <a:gd name="T19" fmla="*/ 349 h 451"/>
                      <a:gd name="T20" fmla="*/ 153 w 157"/>
                      <a:gd name="T21" fmla="*/ 349 h 451"/>
                      <a:gd name="T22" fmla="*/ 157 w 157"/>
                      <a:gd name="T23" fmla="*/ 312 h 451"/>
                      <a:gd name="T24" fmla="*/ 141 w 157"/>
                      <a:gd name="T25" fmla="*/ 242 h 451"/>
                      <a:gd name="T26" fmla="*/ 95 w 157"/>
                      <a:gd name="T27" fmla="*/ 193 h 451"/>
                      <a:gd name="T28" fmla="*/ 95 w 157"/>
                      <a:gd name="T29" fmla="*/ 189 h 451"/>
                      <a:gd name="T30" fmla="*/ 95 w 157"/>
                      <a:gd name="T31" fmla="*/ 123 h 451"/>
                      <a:gd name="T32" fmla="*/ 64 w 157"/>
                      <a:gd name="T33" fmla="*/ 81 h 451"/>
                      <a:gd name="T34" fmla="*/ 52 w 157"/>
                      <a:gd name="T35" fmla="*/ 53 h 451"/>
                      <a:gd name="T36" fmla="*/ 64 w 157"/>
                      <a:gd name="T37" fmla="*/ 32 h 451"/>
                      <a:gd name="T38" fmla="*/ 85 w 157"/>
                      <a:gd name="T39" fmla="*/ 43 h 451"/>
                      <a:gd name="T40" fmla="*/ 85 w 157"/>
                      <a:gd name="T41" fmla="*/ 43 h 451"/>
                      <a:gd name="T42" fmla="*/ 94 w 157"/>
                      <a:gd name="T43" fmla="*/ 65 h 451"/>
                      <a:gd name="T44" fmla="*/ 106 w 157"/>
                      <a:gd name="T45" fmla="*/ 83 h 451"/>
                      <a:gd name="T46" fmla="*/ 107 w 157"/>
                      <a:gd name="T47" fmla="*/ 81 h 451"/>
                      <a:gd name="T48" fmla="*/ 93 w 157"/>
                      <a:gd name="T49" fmla="*/ 16 h 451"/>
                      <a:gd name="T50" fmla="*/ 30 w 157"/>
                      <a:gd name="T51" fmla="*/ 40 h 451"/>
                      <a:gd name="T52" fmla="*/ 7 w 157"/>
                      <a:gd name="T53" fmla="*/ 187 h 451"/>
                      <a:gd name="T54" fmla="*/ 27 w 157"/>
                      <a:gd name="T55" fmla="*/ 232 h 451"/>
                      <a:gd name="T56" fmla="*/ 32 w 157"/>
                      <a:gd name="T57" fmla="*/ 287 h 451"/>
                      <a:gd name="T58" fmla="*/ 6 w 157"/>
                      <a:gd name="T59" fmla="*/ 413 h 451"/>
                      <a:gd name="T60" fmla="*/ 20 w 157"/>
                      <a:gd name="T61" fmla="*/ 44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451">
                        <a:moveTo>
                          <a:pt x="20" y="448"/>
                        </a:moveTo>
                        <a:cubicBezTo>
                          <a:pt x="23" y="450"/>
                          <a:pt x="27" y="451"/>
                          <a:pt x="30" y="451"/>
                        </a:cubicBezTo>
                        <a:cubicBezTo>
                          <a:pt x="41" y="451"/>
                          <a:pt x="50" y="445"/>
                          <a:pt x="55" y="435"/>
                        </a:cubicBezTo>
                        <a:cubicBezTo>
                          <a:pt x="79" y="380"/>
                          <a:pt x="85" y="328"/>
                          <a:pt x="85" y="287"/>
                        </a:cubicBezTo>
                        <a:cubicBezTo>
                          <a:pt x="85" y="274"/>
                          <a:pt x="85" y="263"/>
                          <a:pt x="84" y="253"/>
                        </a:cubicBezTo>
                        <a:cubicBezTo>
                          <a:pt x="88" y="257"/>
                          <a:pt x="91" y="263"/>
                          <a:pt x="94" y="269"/>
                        </a:cubicBezTo>
                        <a:cubicBezTo>
                          <a:pt x="99" y="280"/>
                          <a:pt x="103" y="293"/>
                          <a:pt x="103" y="312"/>
                        </a:cubicBezTo>
                        <a:cubicBezTo>
                          <a:pt x="103" y="320"/>
                          <a:pt x="102" y="330"/>
                          <a:pt x="101" y="340"/>
                        </a:cubicBezTo>
                        <a:cubicBezTo>
                          <a:pt x="98" y="355"/>
                          <a:pt x="108" y="369"/>
                          <a:pt x="123" y="371"/>
                        </a:cubicBezTo>
                        <a:cubicBezTo>
                          <a:pt x="137" y="373"/>
                          <a:pt x="151" y="364"/>
                          <a:pt x="153" y="349"/>
                        </a:cubicBezTo>
                        <a:cubicBezTo>
                          <a:pt x="153" y="349"/>
                          <a:pt x="153" y="349"/>
                          <a:pt x="153" y="349"/>
                        </a:cubicBezTo>
                        <a:cubicBezTo>
                          <a:pt x="156" y="336"/>
                          <a:pt x="157" y="324"/>
                          <a:pt x="157" y="312"/>
                        </a:cubicBezTo>
                        <a:cubicBezTo>
                          <a:pt x="157" y="284"/>
                          <a:pt x="151" y="261"/>
                          <a:pt x="141" y="242"/>
                        </a:cubicBezTo>
                        <a:cubicBezTo>
                          <a:pt x="128" y="218"/>
                          <a:pt x="111" y="203"/>
                          <a:pt x="95" y="193"/>
                        </a:cubicBezTo>
                        <a:cubicBezTo>
                          <a:pt x="95" y="191"/>
                          <a:pt x="95" y="190"/>
                          <a:pt x="95" y="189"/>
                        </a:cubicBezTo>
                        <a:cubicBezTo>
                          <a:pt x="91" y="166"/>
                          <a:pt x="92" y="144"/>
                          <a:pt x="95" y="123"/>
                        </a:cubicBezTo>
                        <a:cubicBezTo>
                          <a:pt x="81" y="109"/>
                          <a:pt x="71" y="94"/>
                          <a:pt x="64" y="81"/>
                        </a:cubicBezTo>
                        <a:cubicBezTo>
                          <a:pt x="56" y="66"/>
                          <a:pt x="52" y="54"/>
                          <a:pt x="52" y="53"/>
                        </a:cubicBezTo>
                        <a:cubicBezTo>
                          <a:pt x="49" y="44"/>
                          <a:pt x="55" y="35"/>
                          <a:pt x="64" y="32"/>
                        </a:cubicBezTo>
                        <a:cubicBezTo>
                          <a:pt x="73" y="29"/>
                          <a:pt x="82" y="34"/>
                          <a:pt x="85" y="43"/>
                        </a:cubicBezTo>
                        <a:cubicBezTo>
                          <a:pt x="85" y="43"/>
                          <a:pt x="85" y="43"/>
                          <a:pt x="85" y="43"/>
                        </a:cubicBezTo>
                        <a:cubicBezTo>
                          <a:pt x="85" y="44"/>
                          <a:pt x="88" y="53"/>
                          <a:pt x="94" y="65"/>
                        </a:cubicBezTo>
                        <a:cubicBezTo>
                          <a:pt x="97" y="70"/>
                          <a:pt x="101" y="77"/>
                          <a:pt x="106" y="83"/>
                        </a:cubicBezTo>
                        <a:cubicBezTo>
                          <a:pt x="106" y="82"/>
                          <a:pt x="106" y="81"/>
                          <a:pt x="107" y="81"/>
                        </a:cubicBezTo>
                        <a:cubicBezTo>
                          <a:pt x="115" y="59"/>
                          <a:pt x="110" y="32"/>
                          <a:pt x="93" y="16"/>
                        </a:cubicBezTo>
                        <a:cubicBezTo>
                          <a:pt x="75" y="0"/>
                          <a:pt x="44" y="7"/>
                          <a:pt x="30" y="40"/>
                        </a:cubicBezTo>
                        <a:cubicBezTo>
                          <a:pt x="10" y="85"/>
                          <a:pt x="2" y="135"/>
                          <a:pt x="7" y="187"/>
                        </a:cubicBezTo>
                        <a:cubicBezTo>
                          <a:pt x="9" y="206"/>
                          <a:pt x="17" y="221"/>
                          <a:pt x="27" y="232"/>
                        </a:cubicBezTo>
                        <a:cubicBezTo>
                          <a:pt x="30" y="246"/>
                          <a:pt x="32" y="265"/>
                          <a:pt x="32" y="287"/>
                        </a:cubicBezTo>
                        <a:cubicBezTo>
                          <a:pt x="32" y="322"/>
                          <a:pt x="26" y="367"/>
                          <a:pt x="6" y="413"/>
                        </a:cubicBezTo>
                        <a:cubicBezTo>
                          <a:pt x="0" y="427"/>
                          <a:pt x="6" y="443"/>
                          <a:pt x="20" y="4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sp>
                <p:nvSpPr>
                  <p:cNvPr id="31" name="Freeform 204"/>
                  <p:cNvSpPr/>
                  <p:nvPr/>
                </p:nvSpPr>
                <p:spPr bwMode="auto">
                  <a:xfrm>
                    <a:off x="6177" y="2448"/>
                    <a:ext cx="337" cy="297"/>
                  </a:xfrm>
                  <a:custGeom>
                    <a:avLst/>
                    <a:gdLst>
                      <a:gd name="T0" fmla="*/ 50 w 142"/>
                      <a:gd name="T1" fmla="*/ 53 h 125"/>
                      <a:gd name="T2" fmla="*/ 37 w 142"/>
                      <a:gd name="T3" fmla="*/ 32 h 125"/>
                      <a:gd name="T4" fmla="*/ 27 w 142"/>
                      <a:gd name="T5" fmla="*/ 10 h 125"/>
                      <a:gd name="T6" fmla="*/ 21 w 142"/>
                      <a:gd name="T7" fmla="*/ 2 h 125"/>
                      <a:gd name="T8" fmla="*/ 11 w 142"/>
                      <a:gd name="T9" fmla="*/ 1 h 125"/>
                      <a:gd name="T10" fmla="*/ 8 w 142"/>
                      <a:gd name="T11" fmla="*/ 2 h 125"/>
                      <a:gd name="T12" fmla="*/ 2 w 142"/>
                      <a:gd name="T13" fmla="*/ 17 h 125"/>
                      <a:gd name="T14" fmla="*/ 14 w 142"/>
                      <a:gd name="T15" fmla="*/ 44 h 125"/>
                      <a:gd name="T16" fmla="*/ 42 w 142"/>
                      <a:gd name="T17" fmla="*/ 83 h 125"/>
                      <a:gd name="T18" fmla="*/ 53 w 142"/>
                      <a:gd name="T19" fmla="*/ 93 h 125"/>
                      <a:gd name="T20" fmla="*/ 128 w 142"/>
                      <a:gd name="T21" fmla="*/ 125 h 125"/>
                      <a:gd name="T22" fmla="*/ 135 w 142"/>
                      <a:gd name="T23" fmla="*/ 123 h 125"/>
                      <a:gd name="T24" fmla="*/ 142 w 142"/>
                      <a:gd name="T25" fmla="*/ 113 h 125"/>
                      <a:gd name="T26" fmla="*/ 139 w 142"/>
                      <a:gd name="T27" fmla="*/ 104 h 125"/>
                      <a:gd name="T28" fmla="*/ 130 w 142"/>
                      <a:gd name="T29" fmla="*/ 99 h 125"/>
                      <a:gd name="T30" fmla="*/ 69 w 142"/>
                      <a:gd name="T31" fmla="*/ 74 h 125"/>
                      <a:gd name="T32" fmla="*/ 50 w 142"/>
                      <a:gd name="T33" fmla="*/ 5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25">
                        <a:moveTo>
                          <a:pt x="50" y="53"/>
                        </a:moveTo>
                        <a:cubicBezTo>
                          <a:pt x="44" y="45"/>
                          <a:pt x="40" y="38"/>
                          <a:pt x="37" y="32"/>
                        </a:cubicBezTo>
                        <a:cubicBezTo>
                          <a:pt x="30" y="19"/>
                          <a:pt x="27" y="10"/>
                          <a:pt x="27" y="10"/>
                        </a:cubicBezTo>
                        <a:cubicBezTo>
                          <a:pt x="26" y="6"/>
                          <a:pt x="24" y="4"/>
                          <a:pt x="21" y="2"/>
                        </a:cubicBezTo>
                        <a:cubicBezTo>
                          <a:pt x="18" y="0"/>
                          <a:pt x="14" y="0"/>
                          <a:pt x="11" y="1"/>
                        </a:cubicBezTo>
                        <a:cubicBezTo>
                          <a:pt x="10" y="1"/>
                          <a:pt x="9" y="2"/>
                          <a:pt x="8" y="2"/>
                        </a:cubicBezTo>
                        <a:cubicBezTo>
                          <a:pt x="3" y="5"/>
                          <a:pt x="0" y="11"/>
                          <a:pt x="2" y="17"/>
                        </a:cubicBezTo>
                        <a:cubicBezTo>
                          <a:pt x="3" y="19"/>
                          <a:pt x="6" y="30"/>
                          <a:pt x="14" y="44"/>
                        </a:cubicBezTo>
                        <a:cubicBezTo>
                          <a:pt x="22" y="59"/>
                          <a:pt x="31" y="72"/>
                          <a:pt x="42" y="83"/>
                        </a:cubicBezTo>
                        <a:cubicBezTo>
                          <a:pt x="45" y="87"/>
                          <a:pt x="49" y="90"/>
                          <a:pt x="53" y="93"/>
                        </a:cubicBezTo>
                        <a:cubicBezTo>
                          <a:pt x="68" y="106"/>
                          <a:pt x="93" y="122"/>
                          <a:pt x="128" y="125"/>
                        </a:cubicBezTo>
                        <a:cubicBezTo>
                          <a:pt x="130" y="125"/>
                          <a:pt x="133" y="125"/>
                          <a:pt x="135" y="123"/>
                        </a:cubicBezTo>
                        <a:cubicBezTo>
                          <a:pt x="139" y="121"/>
                          <a:pt x="141" y="117"/>
                          <a:pt x="142" y="113"/>
                        </a:cubicBezTo>
                        <a:cubicBezTo>
                          <a:pt x="142" y="110"/>
                          <a:pt x="141" y="106"/>
                          <a:pt x="139" y="104"/>
                        </a:cubicBezTo>
                        <a:cubicBezTo>
                          <a:pt x="136" y="101"/>
                          <a:pt x="133" y="99"/>
                          <a:pt x="130" y="99"/>
                        </a:cubicBezTo>
                        <a:cubicBezTo>
                          <a:pt x="107" y="97"/>
                          <a:pt x="87" y="89"/>
                          <a:pt x="69" y="74"/>
                        </a:cubicBezTo>
                        <a:cubicBezTo>
                          <a:pt x="62" y="67"/>
                          <a:pt x="55" y="60"/>
                          <a:pt x="5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grpSp>
          </p:grpSp>
          <p:grpSp>
            <p:nvGrpSpPr>
              <p:cNvPr id="28691" name="组合 10"/>
              <p:cNvGrpSpPr/>
              <p:nvPr/>
            </p:nvGrpSpPr>
            <p:grpSpPr>
              <a:xfrm>
                <a:off x="4906318" y="3267923"/>
                <a:ext cx="516594" cy="1539958"/>
                <a:chOff x="6680914" y="2260623"/>
                <a:chExt cx="755786" cy="2195388"/>
              </a:xfrm>
            </p:grpSpPr>
            <p:sp>
              <p:nvSpPr>
                <p:cNvPr id="28692" name="文本框 257"/>
                <p:cNvSpPr txBox="1"/>
                <p:nvPr/>
              </p:nvSpPr>
              <p:spPr>
                <a:xfrm>
                  <a:off x="6867837" y="2260623"/>
                  <a:ext cx="568863" cy="1447982"/>
                </a:xfrm>
                <a:prstGeom prst="rect">
                  <a:avLst/>
                </a:prstGeom>
                <a:noFill/>
                <a:ln w="9525">
                  <a:noFill/>
                </a:ln>
              </p:spPr>
              <p:txBody>
                <a:bodyPr wrap="square" anchor="t">
                  <a:spAutoFit/>
                </a:bodyPr>
                <a:p>
                  <a:r>
                    <a:rPr lang="en-US" altLang="zh-CN" sz="6000" dirty="0">
                      <a:solidFill>
                        <a:srgbClr val="FFFFFF"/>
                      </a:solidFill>
                      <a:latin typeface="Impact" panose="020B0806030902050204" pitchFamily="2" charset="0"/>
                      <a:ea typeface="宋体" panose="02010600030101010101" pitchFamily="2" charset="-122"/>
                    </a:rPr>
                    <a:t>2</a:t>
                  </a:r>
                  <a:endParaRPr lang="zh-CN" altLang="en-US" sz="6000" dirty="0">
                    <a:solidFill>
                      <a:srgbClr val="FFFFFF"/>
                    </a:solidFill>
                    <a:latin typeface="Impact" panose="020B0806030902050204" pitchFamily="2" charset="0"/>
                    <a:ea typeface="宋体" panose="02010600030101010101" pitchFamily="2" charset="-122"/>
                  </a:endParaRPr>
                </a:p>
              </p:txBody>
            </p:sp>
            <p:grpSp>
              <p:nvGrpSpPr>
                <p:cNvPr id="23" name="Group 207"/>
                <p:cNvGrpSpPr>
                  <a:grpSpLocks noChangeAspect="1"/>
                </p:cNvGrpSpPr>
                <p:nvPr/>
              </p:nvGrpSpPr>
              <p:grpSpPr bwMode="auto">
                <a:xfrm>
                  <a:off x="6680914" y="3650734"/>
                  <a:ext cx="638353" cy="805277"/>
                  <a:chOff x="6566" y="246"/>
                  <a:chExt cx="1262" cy="1592"/>
                </a:xfrm>
                <a:solidFill>
                  <a:schemeClr val="tx1">
                    <a:lumMod val="75000"/>
                    <a:lumOff val="25000"/>
                  </a:schemeClr>
                </a:solidFill>
              </p:grpSpPr>
              <p:sp>
                <p:nvSpPr>
                  <p:cNvPr id="24" name="Freeform 208"/>
                  <p:cNvSpPr/>
                  <p:nvPr/>
                </p:nvSpPr>
                <p:spPr bwMode="auto">
                  <a:xfrm>
                    <a:off x="7350" y="246"/>
                    <a:ext cx="478" cy="446"/>
                  </a:xfrm>
                  <a:custGeom>
                    <a:avLst/>
                    <a:gdLst>
                      <a:gd name="T0" fmla="*/ 130 w 201"/>
                      <a:gd name="T1" fmla="*/ 16 h 188"/>
                      <a:gd name="T2" fmla="*/ 15 w 201"/>
                      <a:gd name="T3" fmla="*/ 71 h 188"/>
                      <a:gd name="T4" fmla="*/ 56 w 201"/>
                      <a:gd name="T5" fmla="*/ 180 h 188"/>
                      <a:gd name="T6" fmla="*/ 72 w 201"/>
                      <a:gd name="T7" fmla="*/ 139 h 188"/>
                      <a:gd name="T8" fmla="*/ 113 w 201"/>
                      <a:gd name="T9" fmla="*/ 120 h 188"/>
                      <a:gd name="T10" fmla="*/ 132 w 201"/>
                      <a:gd name="T11" fmla="*/ 161 h 188"/>
                      <a:gd name="T12" fmla="*/ 122 w 201"/>
                      <a:gd name="T13" fmla="*/ 188 h 188"/>
                      <a:gd name="T14" fmla="*/ 185 w 201"/>
                      <a:gd name="T15" fmla="*/ 131 h 188"/>
                      <a:gd name="T16" fmla="*/ 130 w 201"/>
                      <a:gd name="T17" fmla="*/ 1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88">
                        <a:moveTo>
                          <a:pt x="130" y="16"/>
                        </a:moveTo>
                        <a:cubicBezTo>
                          <a:pt x="83" y="0"/>
                          <a:pt x="32" y="24"/>
                          <a:pt x="15" y="71"/>
                        </a:cubicBezTo>
                        <a:cubicBezTo>
                          <a:pt x="0" y="113"/>
                          <a:pt x="18" y="159"/>
                          <a:pt x="56" y="180"/>
                        </a:cubicBezTo>
                        <a:cubicBezTo>
                          <a:pt x="62" y="168"/>
                          <a:pt x="67" y="154"/>
                          <a:pt x="72" y="139"/>
                        </a:cubicBezTo>
                        <a:cubicBezTo>
                          <a:pt x="78" y="123"/>
                          <a:pt x="96" y="114"/>
                          <a:pt x="113" y="120"/>
                        </a:cubicBezTo>
                        <a:cubicBezTo>
                          <a:pt x="130" y="126"/>
                          <a:pt x="138" y="144"/>
                          <a:pt x="132" y="161"/>
                        </a:cubicBezTo>
                        <a:cubicBezTo>
                          <a:pt x="129" y="170"/>
                          <a:pt x="126" y="180"/>
                          <a:pt x="122" y="188"/>
                        </a:cubicBezTo>
                        <a:cubicBezTo>
                          <a:pt x="150" y="181"/>
                          <a:pt x="174" y="160"/>
                          <a:pt x="185" y="131"/>
                        </a:cubicBezTo>
                        <a:cubicBezTo>
                          <a:pt x="201" y="84"/>
                          <a:pt x="177" y="33"/>
                          <a:pt x="13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sp>
                <p:nvSpPr>
                  <p:cNvPr id="25" name="Freeform 209"/>
                  <p:cNvSpPr/>
                  <p:nvPr/>
                </p:nvSpPr>
                <p:spPr bwMode="auto">
                  <a:xfrm>
                    <a:off x="6566" y="401"/>
                    <a:ext cx="1005" cy="1437"/>
                  </a:xfrm>
                  <a:custGeom>
                    <a:avLst/>
                    <a:gdLst>
                      <a:gd name="T0" fmla="*/ 372 w 423"/>
                      <a:gd name="T1" fmla="*/ 299 h 606"/>
                      <a:gd name="T2" fmla="*/ 329 w 423"/>
                      <a:gd name="T3" fmla="*/ 263 h 606"/>
                      <a:gd name="T4" fmla="*/ 192 w 423"/>
                      <a:gd name="T5" fmla="*/ 263 h 606"/>
                      <a:gd name="T6" fmla="*/ 263 w 423"/>
                      <a:gd name="T7" fmla="*/ 186 h 606"/>
                      <a:gd name="T8" fmla="*/ 257 w 423"/>
                      <a:gd name="T9" fmla="*/ 173 h 606"/>
                      <a:gd name="T10" fmla="*/ 239 w 423"/>
                      <a:gd name="T11" fmla="*/ 104 h 606"/>
                      <a:gd name="T12" fmla="*/ 266 w 423"/>
                      <a:gd name="T13" fmla="*/ 67 h 606"/>
                      <a:gd name="T14" fmla="*/ 302 w 423"/>
                      <a:gd name="T15" fmla="*/ 93 h 606"/>
                      <a:gd name="T16" fmla="*/ 303 w 423"/>
                      <a:gd name="T17" fmla="*/ 95 h 606"/>
                      <a:gd name="T18" fmla="*/ 304 w 423"/>
                      <a:gd name="T19" fmla="*/ 101 h 606"/>
                      <a:gd name="T20" fmla="*/ 309 w 423"/>
                      <a:gd name="T21" fmla="*/ 123 h 606"/>
                      <a:gd name="T22" fmla="*/ 314 w 423"/>
                      <a:gd name="T23" fmla="*/ 139 h 606"/>
                      <a:gd name="T24" fmla="*/ 324 w 423"/>
                      <a:gd name="T25" fmla="*/ 53 h 606"/>
                      <a:gd name="T26" fmla="*/ 192 w 423"/>
                      <a:gd name="T27" fmla="*/ 38 h 606"/>
                      <a:gd name="T28" fmla="*/ 32 w 423"/>
                      <a:gd name="T29" fmla="*/ 217 h 606"/>
                      <a:gd name="T30" fmla="*/ 61 w 423"/>
                      <a:gd name="T31" fmla="*/ 347 h 606"/>
                      <a:gd name="T32" fmla="*/ 81 w 423"/>
                      <a:gd name="T33" fmla="*/ 350 h 606"/>
                      <a:gd name="T34" fmla="*/ 92 w 423"/>
                      <a:gd name="T35" fmla="*/ 351 h 606"/>
                      <a:gd name="T36" fmla="*/ 92 w 423"/>
                      <a:gd name="T37" fmla="*/ 351 h 606"/>
                      <a:gd name="T38" fmla="*/ 292 w 423"/>
                      <a:gd name="T39" fmla="*/ 351 h 606"/>
                      <a:gd name="T40" fmla="*/ 332 w 423"/>
                      <a:gd name="T41" fmla="*/ 570 h 606"/>
                      <a:gd name="T42" fmla="*/ 375 w 423"/>
                      <a:gd name="T43" fmla="*/ 606 h 606"/>
                      <a:gd name="T44" fmla="*/ 383 w 423"/>
                      <a:gd name="T45" fmla="*/ 605 h 606"/>
                      <a:gd name="T46" fmla="*/ 419 w 423"/>
                      <a:gd name="T47" fmla="*/ 554 h 606"/>
                      <a:gd name="T48" fmla="*/ 372 w 423"/>
                      <a:gd name="T49" fmla="*/ 299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3" h="606">
                        <a:moveTo>
                          <a:pt x="372" y="299"/>
                        </a:moveTo>
                        <a:cubicBezTo>
                          <a:pt x="368" y="278"/>
                          <a:pt x="350" y="263"/>
                          <a:pt x="329" y="263"/>
                        </a:cubicBezTo>
                        <a:cubicBezTo>
                          <a:pt x="192" y="263"/>
                          <a:pt x="192" y="263"/>
                          <a:pt x="192" y="263"/>
                        </a:cubicBezTo>
                        <a:cubicBezTo>
                          <a:pt x="212" y="235"/>
                          <a:pt x="236" y="209"/>
                          <a:pt x="263" y="186"/>
                        </a:cubicBezTo>
                        <a:cubicBezTo>
                          <a:pt x="261" y="182"/>
                          <a:pt x="259" y="177"/>
                          <a:pt x="257" y="173"/>
                        </a:cubicBezTo>
                        <a:cubicBezTo>
                          <a:pt x="245" y="138"/>
                          <a:pt x="240" y="105"/>
                          <a:pt x="239" y="104"/>
                        </a:cubicBezTo>
                        <a:cubicBezTo>
                          <a:pt x="236" y="86"/>
                          <a:pt x="248" y="70"/>
                          <a:pt x="266" y="67"/>
                        </a:cubicBezTo>
                        <a:cubicBezTo>
                          <a:pt x="283" y="64"/>
                          <a:pt x="299" y="76"/>
                          <a:pt x="302" y="93"/>
                        </a:cubicBezTo>
                        <a:cubicBezTo>
                          <a:pt x="302" y="93"/>
                          <a:pt x="303" y="94"/>
                          <a:pt x="303" y="95"/>
                        </a:cubicBezTo>
                        <a:cubicBezTo>
                          <a:pt x="303" y="96"/>
                          <a:pt x="304" y="98"/>
                          <a:pt x="304" y="101"/>
                        </a:cubicBezTo>
                        <a:cubicBezTo>
                          <a:pt x="305" y="107"/>
                          <a:pt x="307" y="114"/>
                          <a:pt x="309" y="123"/>
                        </a:cubicBezTo>
                        <a:cubicBezTo>
                          <a:pt x="310" y="128"/>
                          <a:pt x="312" y="133"/>
                          <a:pt x="314" y="139"/>
                        </a:cubicBezTo>
                        <a:cubicBezTo>
                          <a:pt x="330" y="113"/>
                          <a:pt x="336" y="82"/>
                          <a:pt x="324" y="53"/>
                        </a:cubicBezTo>
                        <a:cubicBezTo>
                          <a:pt x="307" y="12"/>
                          <a:pt x="244" y="0"/>
                          <a:pt x="192" y="38"/>
                        </a:cubicBezTo>
                        <a:cubicBezTo>
                          <a:pt x="127" y="86"/>
                          <a:pt x="72" y="147"/>
                          <a:pt x="32" y="217"/>
                        </a:cubicBezTo>
                        <a:cubicBezTo>
                          <a:pt x="0" y="273"/>
                          <a:pt x="19" y="334"/>
                          <a:pt x="61" y="347"/>
                        </a:cubicBezTo>
                        <a:cubicBezTo>
                          <a:pt x="68" y="349"/>
                          <a:pt x="75" y="350"/>
                          <a:pt x="81" y="350"/>
                        </a:cubicBezTo>
                        <a:cubicBezTo>
                          <a:pt x="85" y="351"/>
                          <a:pt x="88" y="351"/>
                          <a:pt x="92" y="351"/>
                        </a:cubicBezTo>
                        <a:cubicBezTo>
                          <a:pt x="92" y="351"/>
                          <a:pt x="92" y="351"/>
                          <a:pt x="92" y="351"/>
                        </a:cubicBezTo>
                        <a:cubicBezTo>
                          <a:pt x="292" y="351"/>
                          <a:pt x="292" y="351"/>
                          <a:pt x="292" y="351"/>
                        </a:cubicBezTo>
                        <a:cubicBezTo>
                          <a:pt x="332" y="570"/>
                          <a:pt x="332" y="570"/>
                          <a:pt x="332" y="570"/>
                        </a:cubicBezTo>
                        <a:cubicBezTo>
                          <a:pt x="336" y="591"/>
                          <a:pt x="355" y="606"/>
                          <a:pt x="375" y="606"/>
                        </a:cubicBezTo>
                        <a:cubicBezTo>
                          <a:pt x="378" y="606"/>
                          <a:pt x="381" y="606"/>
                          <a:pt x="383" y="605"/>
                        </a:cubicBezTo>
                        <a:cubicBezTo>
                          <a:pt x="407" y="601"/>
                          <a:pt x="423" y="578"/>
                          <a:pt x="419" y="554"/>
                        </a:cubicBezTo>
                        <a:lnTo>
                          <a:pt x="372" y="2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sp>
                <p:nvSpPr>
                  <p:cNvPr id="26" name="Freeform 211"/>
                  <p:cNvSpPr/>
                  <p:nvPr/>
                </p:nvSpPr>
                <p:spPr bwMode="auto">
                  <a:xfrm>
                    <a:off x="7151" y="545"/>
                    <a:ext cx="501" cy="449"/>
                  </a:xfrm>
                  <a:custGeom>
                    <a:avLst/>
                    <a:gdLst>
                      <a:gd name="T0" fmla="*/ 208 w 211"/>
                      <a:gd name="T1" fmla="*/ 14 h 189"/>
                      <a:gd name="T2" fmla="*/ 194 w 211"/>
                      <a:gd name="T3" fmla="*/ 1 h 189"/>
                      <a:gd name="T4" fmla="*/ 186 w 211"/>
                      <a:gd name="T5" fmla="*/ 0 h 189"/>
                      <a:gd name="T6" fmla="*/ 164 w 211"/>
                      <a:gd name="T7" fmla="*/ 16 h 189"/>
                      <a:gd name="T8" fmla="*/ 148 w 211"/>
                      <a:gd name="T9" fmla="*/ 57 h 189"/>
                      <a:gd name="T10" fmla="*/ 115 w 211"/>
                      <a:gd name="T11" fmla="*/ 121 h 189"/>
                      <a:gd name="T12" fmla="*/ 99 w 211"/>
                      <a:gd name="T13" fmla="*/ 138 h 189"/>
                      <a:gd name="T14" fmla="*/ 93 w 211"/>
                      <a:gd name="T15" fmla="*/ 142 h 189"/>
                      <a:gd name="T16" fmla="*/ 88 w 211"/>
                      <a:gd name="T17" fmla="*/ 138 h 189"/>
                      <a:gd name="T18" fmla="*/ 75 w 211"/>
                      <a:gd name="T19" fmla="*/ 120 h 189"/>
                      <a:gd name="T20" fmla="*/ 62 w 211"/>
                      <a:gd name="T21" fmla="*/ 86 h 189"/>
                      <a:gd name="T22" fmla="*/ 55 w 211"/>
                      <a:gd name="T23" fmla="*/ 64 h 189"/>
                      <a:gd name="T24" fmla="*/ 50 w 211"/>
                      <a:gd name="T25" fmla="*/ 42 h 189"/>
                      <a:gd name="T26" fmla="*/ 49 w 211"/>
                      <a:gd name="T27" fmla="*/ 35 h 189"/>
                      <a:gd name="T28" fmla="*/ 49 w 211"/>
                      <a:gd name="T29" fmla="*/ 33 h 189"/>
                      <a:gd name="T30" fmla="*/ 25 w 211"/>
                      <a:gd name="T31" fmla="*/ 13 h 189"/>
                      <a:gd name="T32" fmla="*/ 21 w 211"/>
                      <a:gd name="T33" fmla="*/ 14 h 189"/>
                      <a:gd name="T34" fmla="*/ 5 w 211"/>
                      <a:gd name="T35" fmla="*/ 24 h 189"/>
                      <a:gd name="T36" fmla="*/ 1 w 211"/>
                      <a:gd name="T37" fmla="*/ 41 h 189"/>
                      <a:gd name="T38" fmla="*/ 1 w 211"/>
                      <a:gd name="T39" fmla="*/ 42 h 189"/>
                      <a:gd name="T40" fmla="*/ 19 w 211"/>
                      <a:gd name="T41" fmla="*/ 109 h 189"/>
                      <a:gd name="T42" fmla="*/ 23 w 211"/>
                      <a:gd name="T43" fmla="*/ 120 h 189"/>
                      <a:gd name="T44" fmla="*/ 43 w 211"/>
                      <a:gd name="T45" fmla="*/ 159 h 189"/>
                      <a:gd name="T46" fmla="*/ 63 w 211"/>
                      <a:gd name="T47" fmla="*/ 179 h 189"/>
                      <a:gd name="T48" fmla="*/ 93 w 211"/>
                      <a:gd name="T49" fmla="*/ 189 h 189"/>
                      <a:gd name="T50" fmla="*/ 93 w 211"/>
                      <a:gd name="T51" fmla="*/ 189 h 189"/>
                      <a:gd name="T52" fmla="*/ 126 w 211"/>
                      <a:gd name="T53" fmla="*/ 178 h 189"/>
                      <a:gd name="T54" fmla="*/ 167 w 211"/>
                      <a:gd name="T55" fmla="*/ 127 h 189"/>
                      <a:gd name="T56" fmla="*/ 197 w 211"/>
                      <a:gd name="T57" fmla="*/ 64 h 189"/>
                      <a:gd name="T58" fmla="*/ 209 w 211"/>
                      <a:gd name="T59" fmla="*/ 32 h 189"/>
                      <a:gd name="T60" fmla="*/ 208 w 211"/>
                      <a:gd name="T61" fmla="*/ 1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189">
                        <a:moveTo>
                          <a:pt x="208" y="14"/>
                        </a:moveTo>
                        <a:cubicBezTo>
                          <a:pt x="205" y="8"/>
                          <a:pt x="200" y="4"/>
                          <a:pt x="194" y="1"/>
                        </a:cubicBezTo>
                        <a:cubicBezTo>
                          <a:pt x="192" y="1"/>
                          <a:pt x="189" y="0"/>
                          <a:pt x="186" y="0"/>
                        </a:cubicBezTo>
                        <a:cubicBezTo>
                          <a:pt x="176" y="0"/>
                          <a:pt x="167" y="6"/>
                          <a:pt x="164" y="16"/>
                        </a:cubicBezTo>
                        <a:cubicBezTo>
                          <a:pt x="158" y="32"/>
                          <a:pt x="153" y="45"/>
                          <a:pt x="148" y="57"/>
                        </a:cubicBezTo>
                        <a:cubicBezTo>
                          <a:pt x="134" y="90"/>
                          <a:pt x="123" y="110"/>
                          <a:pt x="115" y="121"/>
                        </a:cubicBezTo>
                        <a:cubicBezTo>
                          <a:pt x="107" y="132"/>
                          <a:pt x="101" y="137"/>
                          <a:pt x="99" y="138"/>
                        </a:cubicBezTo>
                        <a:cubicBezTo>
                          <a:pt x="93" y="142"/>
                          <a:pt x="93" y="142"/>
                          <a:pt x="93" y="142"/>
                        </a:cubicBezTo>
                        <a:cubicBezTo>
                          <a:pt x="88" y="138"/>
                          <a:pt x="88" y="138"/>
                          <a:pt x="88" y="138"/>
                        </a:cubicBezTo>
                        <a:cubicBezTo>
                          <a:pt x="85" y="135"/>
                          <a:pt x="80" y="128"/>
                          <a:pt x="75" y="120"/>
                        </a:cubicBezTo>
                        <a:cubicBezTo>
                          <a:pt x="70" y="109"/>
                          <a:pt x="65" y="97"/>
                          <a:pt x="62" y="86"/>
                        </a:cubicBezTo>
                        <a:cubicBezTo>
                          <a:pt x="59" y="77"/>
                          <a:pt x="57" y="69"/>
                          <a:pt x="55" y="64"/>
                        </a:cubicBezTo>
                        <a:cubicBezTo>
                          <a:pt x="53" y="57"/>
                          <a:pt x="52" y="49"/>
                          <a:pt x="50" y="42"/>
                        </a:cubicBezTo>
                        <a:cubicBezTo>
                          <a:pt x="50" y="39"/>
                          <a:pt x="49" y="37"/>
                          <a:pt x="49" y="35"/>
                        </a:cubicBezTo>
                        <a:cubicBezTo>
                          <a:pt x="49" y="33"/>
                          <a:pt x="49" y="33"/>
                          <a:pt x="49" y="33"/>
                        </a:cubicBezTo>
                        <a:cubicBezTo>
                          <a:pt x="47" y="22"/>
                          <a:pt x="37" y="13"/>
                          <a:pt x="25" y="13"/>
                        </a:cubicBezTo>
                        <a:cubicBezTo>
                          <a:pt x="24" y="13"/>
                          <a:pt x="22" y="13"/>
                          <a:pt x="21" y="14"/>
                        </a:cubicBezTo>
                        <a:cubicBezTo>
                          <a:pt x="15" y="15"/>
                          <a:pt x="9" y="18"/>
                          <a:pt x="5" y="24"/>
                        </a:cubicBezTo>
                        <a:cubicBezTo>
                          <a:pt x="2" y="29"/>
                          <a:pt x="0" y="35"/>
                          <a:pt x="1" y="41"/>
                        </a:cubicBezTo>
                        <a:cubicBezTo>
                          <a:pt x="1" y="42"/>
                          <a:pt x="1" y="42"/>
                          <a:pt x="1" y="42"/>
                        </a:cubicBezTo>
                        <a:cubicBezTo>
                          <a:pt x="3" y="53"/>
                          <a:pt x="9" y="80"/>
                          <a:pt x="19" y="109"/>
                        </a:cubicBezTo>
                        <a:cubicBezTo>
                          <a:pt x="20" y="113"/>
                          <a:pt x="22" y="116"/>
                          <a:pt x="23" y="120"/>
                        </a:cubicBezTo>
                        <a:cubicBezTo>
                          <a:pt x="28" y="132"/>
                          <a:pt x="34" y="146"/>
                          <a:pt x="43" y="159"/>
                        </a:cubicBezTo>
                        <a:cubicBezTo>
                          <a:pt x="50" y="168"/>
                          <a:pt x="56" y="174"/>
                          <a:pt x="63" y="179"/>
                        </a:cubicBezTo>
                        <a:cubicBezTo>
                          <a:pt x="68" y="183"/>
                          <a:pt x="79" y="189"/>
                          <a:pt x="93" y="189"/>
                        </a:cubicBezTo>
                        <a:cubicBezTo>
                          <a:pt x="93" y="189"/>
                          <a:pt x="93" y="189"/>
                          <a:pt x="93" y="189"/>
                        </a:cubicBezTo>
                        <a:cubicBezTo>
                          <a:pt x="104" y="189"/>
                          <a:pt x="116" y="185"/>
                          <a:pt x="126" y="178"/>
                        </a:cubicBezTo>
                        <a:cubicBezTo>
                          <a:pt x="141" y="167"/>
                          <a:pt x="153" y="152"/>
                          <a:pt x="167" y="127"/>
                        </a:cubicBezTo>
                        <a:cubicBezTo>
                          <a:pt x="177" y="110"/>
                          <a:pt x="187" y="89"/>
                          <a:pt x="197" y="64"/>
                        </a:cubicBezTo>
                        <a:cubicBezTo>
                          <a:pt x="201" y="54"/>
                          <a:pt x="205" y="44"/>
                          <a:pt x="209" y="32"/>
                        </a:cubicBezTo>
                        <a:cubicBezTo>
                          <a:pt x="211" y="26"/>
                          <a:pt x="211" y="20"/>
                          <a:pt x="20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fontAlgn="base"/>
                    <a:endParaRPr lang="zh-CN" altLang="en-US" strike="noStrike" noProof="1">
                      <a:solidFill>
                        <a:prstClr val="black"/>
                      </a:solidFill>
                    </a:endParaRPr>
                  </a:p>
                </p:txBody>
              </p:sp>
            </p:grpSp>
          </p:grpSp>
          <p:grpSp>
            <p:nvGrpSpPr>
              <p:cNvPr id="28694" name="组合 11"/>
              <p:cNvGrpSpPr/>
              <p:nvPr/>
            </p:nvGrpSpPr>
            <p:grpSpPr>
              <a:xfrm flipH="1">
                <a:off x="156437" y="2235839"/>
                <a:ext cx="2819673" cy="1700514"/>
                <a:chOff x="5024056" y="691462"/>
                <a:chExt cx="3559982" cy="2267344"/>
              </a:xfrm>
            </p:grpSpPr>
            <p:sp>
              <p:nvSpPr>
                <p:cNvPr id="20" name="任意多边形 67"/>
                <p:cNvSpPr/>
                <p:nvPr/>
              </p:nvSpPr>
              <p:spPr>
                <a:xfrm flipV="1">
                  <a:off x="5024056" y="691462"/>
                  <a:ext cx="3559982" cy="457200"/>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96" name="文本框 20"/>
                <p:cNvSpPr txBox="1"/>
                <p:nvPr/>
              </p:nvSpPr>
              <p:spPr>
                <a:xfrm>
                  <a:off x="5492729" y="794755"/>
                  <a:ext cx="3082395" cy="2164051"/>
                </a:xfrm>
                <a:prstGeom prst="rect">
                  <a:avLst/>
                </a:prstGeom>
                <a:solidFill>
                  <a:srgbClr val="01ACBE"/>
                </a:solidFill>
                <a:ln w="9525">
                  <a:noFill/>
                </a:ln>
              </p:spPr>
              <p:txBody>
                <a:bodyPr wrap="square" anchor="t">
                  <a:spAutoFit/>
                </a:bodyPr>
                <a:p>
                  <a:r>
                    <a:rPr lang="zh-CN" altLang="en-US" sz="1600" b="1" dirty="0">
                      <a:solidFill>
                        <a:schemeClr val="bg1"/>
                      </a:solidFill>
                      <a:latin typeface="微软雅黑" panose="020B0503020204020204" pitchFamily="34" charset="-122"/>
                      <a:ea typeface="微软雅黑" panose="020B0503020204020204" pitchFamily="34" charset="-122"/>
                    </a:rPr>
                    <a:t>重点介绍</a:t>
                  </a:r>
                  <a:r>
                    <a:rPr lang="en-US" altLang="zh-CN" sz="1600" b="1" u="sng" dirty="0">
                      <a:solidFill>
                        <a:srgbClr val="FF0000"/>
                      </a:solidFill>
                      <a:latin typeface="微软雅黑" panose="020B0503020204020204" pitchFamily="34" charset="-122"/>
                      <a:ea typeface="微软雅黑" panose="020B0503020204020204" pitchFamily="34" charset="-122"/>
                    </a:rPr>
                    <a:t>PIMS</a:t>
                  </a:r>
                  <a:r>
                    <a:rPr lang="zh-CN" altLang="en-US" sz="1600" b="1" u="sng" dirty="0">
                      <a:solidFill>
                        <a:srgbClr val="FF0000"/>
                      </a:solidFill>
                      <a:latin typeface="微软雅黑" panose="020B0503020204020204" pitchFamily="34" charset="-122"/>
                      <a:ea typeface="微软雅黑" panose="020B0503020204020204" pitchFamily="34" charset="-122"/>
                    </a:rPr>
                    <a:t>项目集成管理体系</a:t>
                  </a:r>
                  <a:r>
                    <a:rPr lang="zh-CN" altLang="en-US" sz="1600" b="1" dirty="0">
                      <a:solidFill>
                        <a:schemeClr val="bg1"/>
                      </a:solidFill>
                      <a:latin typeface="微软雅黑" panose="020B0503020204020204" pitchFamily="34" charset="-122"/>
                      <a:ea typeface="微软雅黑" panose="020B0503020204020204" pitchFamily="34" charset="-122"/>
                    </a:rPr>
                    <a:t>，同时讲解了以功能区及专业系统梳理促进三大业务管理策划为主要方法，展示总承包管理能力，并</a:t>
                  </a:r>
                  <a:r>
                    <a:rPr lang="zh-CN" altLang="zh-CN" sz="1600" b="1" dirty="0">
                      <a:solidFill>
                        <a:schemeClr val="bg1"/>
                      </a:solidFill>
                      <a:latin typeface="微软雅黑" panose="020B0503020204020204" pitchFamily="34" charset="-122"/>
                      <a:ea typeface="微软雅黑" panose="020B0503020204020204" pitchFamily="34" charset="-122"/>
                    </a:rPr>
                    <a:t>作出了精细化施工图、精细化交付标准的承诺</a:t>
                  </a:r>
                  <a:endParaRPr lang="en-US" altLang="zh-CN" sz="1600" b="1" dirty="0">
                    <a:solidFill>
                      <a:schemeClr val="bg1"/>
                    </a:solidFill>
                    <a:latin typeface="Verdana" panose="020B0604030504040204" pitchFamily="34" charset="0"/>
                    <a:ea typeface="微软雅黑" panose="020B0503020204020204" pitchFamily="34" charset="-122"/>
                  </a:endParaRPr>
                </a:p>
              </p:txBody>
            </p:sp>
          </p:grpSp>
          <p:grpSp>
            <p:nvGrpSpPr>
              <p:cNvPr id="28697" name="组合 12"/>
              <p:cNvGrpSpPr/>
              <p:nvPr/>
            </p:nvGrpSpPr>
            <p:grpSpPr>
              <a:xfrm flipH="1">
                <a:off x="168511" y="4356167"/>
                <a:ext cx="3058059" cy="1010462"/>
                <a:chOff x="4701512" y="4139"/>
                <a:chExt cx="3860956" cy="1347282"/>
              </a:xfrm>
            </p:grpSpPr>
            <p:sp>
              <p:nvSpPr>
                <p:cNvPr id="18" name="任意多边形 67"/>
                <p:cNvSpPr/>
                <p:nvPr/>
              </p:nvSpPr>
              <p:spPr>
                <a:xfrm>
                  <a:off x="4701512" y="4139"/>
                  <a:ext cx="3855309" cy="26302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99" name="文本框 18"/>
                <p:cNvSpPr txBox="1"/>
                <p:nvPr/>
              </p:nvSpPr>
              <p:spPr>
                <a:xfrm>
                  <a:off x="5480072" y="361524"/>
                  <a:ext cx="3082396" cy="989897"/>
                </a:xfrm>
                <a:prstGeom prst="rect">
                  <a:avLst/>
                </a:prstGeom>
                <a:solidFill>
                  <a:srgbClr val="F6615B"/>
                </a:solidFill>
                <a:ln w="9525">
                  <a:noFill/>
                </a:ln>
              </p:spPr>
              <p:txBody>
                <a:bodyPr wrap="square" anchor="t">
                  <a:spAutoFit/>
                </a:bodyPr>
                <a:p>
                  <a:r>
                    <a:rPr lang="zh-CN" altLang="en-US" sz="1600" b="1" dirty="0">
                      <a:solidFill>
                        <a:schemeClr val="bg1"/>
                      </a:solidFill>
                      <a:latin typeface="微软雅黑" panose="020B0503020204020204" pitchFamily="34" charset="-122"/>
                      <a:ea typeface="微软雅黑" panose="020B0503020204020204" pitchFamily="34" charset="-122"/>
                    </a:rPr>
                    <a:t>就合作模式、权责划分、工作机制、管控方法等方面听取项目汇报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8700" name="组合 13"/>
              <p:cNvGrpSpPr/>
              <p:nvPr/>
            </p:nvGrpSpPr>
            <p:grpSpPr>
              <a:xfrm>
                <a:off x="6064301" y="3531936"/>
                <a:ext cx="2849009" cy="1028624"/>
                <a:chOff x="5846112" y="1317782"/>
                <a:chExt cx="3376511" cy="1371495"/>
              </a:xfrm>
            </p:grpSpPr>
            <p:sp>
              <p:nvSpPr>
                <p:cNvPr id="16" name="任意多边形 79"/>
                <p:cNvSpPr/>
                <p:nvPr/>
              </p:nvSpPr>
              <p:spPr>
                <a:xfrm flipV="1">
                  <a:off x="5846112" y="1317782"/>
                  <a:ext cx="3360233" cy="220980"/>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702" name="文本框 16"/>
                <p:cNvSpPr txBox="1"/>
                <p:nvPr/>
              </p:nvSpPr>
              <p:spPr>
                <a:xfrm>
                  <a:off x="6490260" y="1405518"/>
                  <a:ext cx="2732363" cy="1283759"/>
                </a:xfrm>
                <a:prstGeom prst="rect">
                  <a:avLst/>
                </a:prstGeom>
                <a:solidFill>
                  <a:srgbClr val="FF9D0D"/>
                </a:solidFill>
                <a:ln w="9525">
                  <a:noFill/>
                </a:ln>
              </p:spPr>
              <p:txBody>
                <a:bodyPr wrap="square" anchor="t">
                  <a:spAutoFit/>
                </a:bodyPr>
                <a:p>
                  <a:r>
                    <a:rPr lang="zh-CN" altLang="en-US" sz="1600" b="1" dirty="0">
                      <a:solidFill>
                        <a:schemeClr val="bg1"/>
                      </a:solidFill>
                      <a:latin typeface="微软雅黑" panose="020B0503020204020204" pitchFamily="34" charset="-122"/>
                      <a:ea typeface="微软雅黑" panose="020B0503020204020204" pitchFamily="34" charset="-122"/>
                    </a:rPr>
                    <a:t>探讨新兴合作模式</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从</a:t>
                  </a:r>
                  <a:r>
                    <a:rPr lang="zh-CN" altLang="zh-CN" sz="1600" b="1" dirty="0">
                      <a:solidFill>
                        <a:schemeClr val="bg1"/>
                      </a:solidFill>
                      <a:latin typeface="微软雅黑" panose="020B0503020204020204" pitchFamily="34" charset="-122"/>
                      <a:ea typeface="微软雅黑" panose="020B0503020204020204" pitchFamily="34" charset="-122"/>
                    </a:rPr>
                    <a:t>商务模式建议、管理思路、权责划分、合作优势</a:t>
                  </a:r>
                  <a:r>
                    <a:rPr lang="zh-CN" altLang="en-US" sz="1600" b="1" dirty="0">
                      <a:solidFill>
                        <a:schemeClr val="bg1"/>
                      </a:solidFill>
                      <a:latin typeface="微软雅黑" panose="020B0503020204020204" pitchFamily="34" charset="-122"/>
                      <a:ea typeface="微软雅黑" panose="020B0503020204020204" pitchFamily="34" charset="-122"/>
                    </a:rPr>
                    <a:t>等方面介绍</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sp>
          <p:nvSpPr>
            <p:cNvPr id="28703" name="矩形 41"/>
            <p:cNvSpPr/>
            <p:nvPr/>
          </p:nvSpPr>
          <p:spPr>
            <a:xfrm>
              <a:off x="1108" y="5746"/>
              <a:ext cx="2714" cy="630"/>
            </a:xfrm>
            <a:prstGeom prst="rect">
              <a:avLst/>
            </a:prstGeom>
            <a:noFill/>
            <a:ln w="9525">
              <a:noFill/>
            </a:ln>
          </p:spPr>
          <p:txBody>
            <a:bodyPr wrap="none" anchor="t">
              <a:spAutoFit/>
            </a:bodyPr>
            <a:p>
              <a:pPr algn="ctr"/>
              <a:r>
                <a:rPr lang="zh-CN" altLang="en-US" sz="2000" b="1" dirty="0">
                  <a:latin typeface="微软雅黑" panose="020B0503020204020204" pitchFamily="34" charset="-122"/>
                  <a:ea typeface="微软雅黑" panose="020B0503020204020204" pitchFamily="34" charset="-122"/>
                </a:rPr>
                <a:t>阿里虹桥考察</a:t>
              </a:r>
              <a:endParaRPr lang="zh-CN" altLang="en-US" sz="2000" b="1" dirty="0">
                <a:latin typeface="微软雅黑" panose="020B0503020204020204" pitchFamily="34" charset="-122"/>
                <a:ea typeface="微软雅黑" panose="020B0503020204020204" pitchFamily="34" charset="-122"/>
              </a:endParaRPr>
            </a:p>
          </p:txBody>
        </p:sp>
        <p:sp>
          <p:nvSpPr>
            <p:cNvPr id="28704" name="矩形 42"/>
            <p:cNvSpPr/>
            <p:nvPr/>
          </p:nvSpPr>
          <p:spPr>
            <a:xfrm>
              <a:off x="10721" y="4081"/>
              <a:ext cx="3118" cy="630"/>
            </a:xfrm>
            <a:prstGeom prst="rect">
              <a:avLst/>
            </a:prstGeom>
            <a:noFill/>
            <a:ln w="9525">
              <a:noFill/>
            </a:ln>
          </p:spPr>
          <p:txBody>
            <a:bodyPr wrap="none" anchor="t">
              <a:spAutoFit/>
            </a:bodyPr>
            <a:p>
              <a:pPr algn="ctr" eaLnBrk="0" hangingPunct="0"/>
              <a:r>
                <a:rPr lang="zh-CN" altLang="zh-CN" sz="2000" b="1" dirty="0">
                  <a:latin typeface="微软雅黑" panose="020B0503020204020204" pitchFamily="34" charset="-122"/>
                  <a:ea typeface="微软雅黑" panose="020B0503020204020204" pitchFamily="34" charset="-122"/>
                </a:rPr>
                <a:t>总承包模式推介</a:t>
              </a:r>
              <a:endParaRPr lang="en-US" altLang="zh-CN" sz="2000" b="1" dirty="0">
                <a:latin typeface="微软雅黑" panose="020B0503020204020204" pitchFamily="34" charset="-122"/>
                <a:ea typeface="微软雅黑" panose="020B0503020204020204" pitchFamily="34" charset="-122"/>
              </a:endParaRPr>
            </a:p>
          </p:txBody>
        </p:sp>
        <p:sp>
          <p:nvSpPr>
            <p:cNvPr id="28705" name="矩形 43"/>
            <p:cNvSpPr/>
            <p:nvPr/>
          </p:nvSpPr>
          <p:spPr>
            <a:xfrm>
              <a:off x="302" y="2142"/>
              <a:ext cx="3926" cy="630"/>
            </a:xfrm>
            <a:prstGeom prst="rect">
              <a:avLst/>
            </a:prstGeom>
            <a:noFill/>
            <a:ln w="9525">
              <a:noFill/>
            </a:ln>
          </p:spPr>
          <p:txBody>
            <a:bodyPr wrap="none" anchor="t">
              <a:spAutoFit/>
            </a:bodyPr>
            <a:p>
              <a:pPr algn="ctr"/>
              <a:r>
                <a:rPr lang="zh-CN" altLang="en-US" sz="2000" b="1" dirty="0">
                  <a:latin typeface="微软雅黑" panose="020B0503020204020204" pitchFamily="34" charset="-122"/>
                  <a:ea typeface="微软雅黑" panose="020B0503020204020204" pitchFamily="34" charset="-122"/>
                </a:rPr>
                <a:t>总包管理工具和方法</a:t>
              </a:r>
              <a:endParaRPr lang="zh-CN" altLang="en-US" sz="2000" b="1" dirty="0">
                <a:latin typeface="微软雅黑" panose="020B0503020204020204" pitchFamily="34" charset="-122"/>
                <a:ea typeface="微软雅黑" panose="020B0503020204020204" pitchFamily="34" charset="-122"/>
              </a:endParaRPr>
            </a:p>
          </p:txBody>
        </p:sp>
        <p:pic>
          <p:nvPicPr>
            <p:cNvPr id="45" name="图片 44" descr="阿里巴巴.png"/>
            <p:cNvPicPr>
              <a:picLocks noChangeAspect="1"/>
            </p:cNvPicPr>
            <p:nvPr/>
          </p:nvPicPr>
          <p:blipFill>
            <a:blip r:embed="rId2" cstate="print"/>
            <a:stretch>
              <a:fillRect/>
            </a:stretch>
          </p:blipFill>
          <p:spPr>
            <a:xfrm>
              <a:off x="469" y="7704"/>
              <a:ext cx="3592" cy="2007"/>
            </a:xfrm>
            <a:prstGeom prst="rect">
              <a:avLst/>
            </a:prstGeom>
            <a:ln>
              <a:noFill/>
            </a:ln>
            <a:effectLst>
              <a:softEdge rad="112500"/>
            </a:effectLst>
          </p:spPr>
        </p:pic>
      </p:grpSp>
    </p:spTree>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3</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面临问题</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29697" name="Picture 44" descr="问号22"/>
          <p:cNvPicPr>
            <a:picLocks noChangeAspect="1"/>
          </p:cNvPicPr>
          <p:nvPr/>
        </p:nvPicPr>
        <p:blipFill>
          <a:blip r:embed="rId2">
            <a:clrChange>
              <a:clrFrom>
                <a:srgbClr val="FFFFFF"/>
              </a:clrFrom>
              <a:clrTo>
                <a:srgbClr val="FFFFFF">
                  <a:alpha val="0"/>
                </a:srgbClr>
              </a:clrTo>
            </a:clrChange>
          </a:blip>
          <a:srcRect l="15674" t="11229" r="5713" b="15674"/>
          <a:stretch>
            <a:fillRect/>
          </a:stretch>
        </p:blipFill>
        <p:spPr>
          <a:xfrm>
            <a:off x="922338" y="1965325"/>
            <a:ext cx="3573462" cy="3643313"/>
          </a:xfrm>
          <a:prstGeom prst="rect">
            <a:avLst/>
          </a:prstGeom>
          <a:noFill/>
          <a:ln w="9525">
            <a:noFill/>
          </a:ln>
        </p:spPr>
      </p:pic>
      <p:grpSp>
        <p:nvGrpSpPr>
          <p:cNvPr id="29698" name="组合 9"/>
          <p:cNvGrpSpPr/>
          <p:nvPr/>
        </p:nvGrpSpPr>
        <p:grpSpPr>
          <a:xfrm>
            <a:off x="5273675" y="1687513"/>
            <a:ext cx="5651500" cy="3921125"/>
            <a:chOff x="8633" y="2841"/>
            <a:chExt cx="8898" cy="6174"/>
          </a:xfrm>
        </p:grpSpPr>
        <p:grpSp>
          <p:nvGrpSpPr>
            <p:cNvPr id="29699" name="组合 16"/>
            <p:cNvGrpSpPr/>
            <p:nvPr/>
          </p:nvGrpSpPr>
          <p:grpSpPr>
            <a:xfrm>
              <a:off x="8637" y="2841"/>
              <a:ext cx="8894" cy="1011"/>
              <a:chOff x="4355104" y="1548856"/>
              <a:chExt cx="4040219" cy="487363"/>
            </a:xfrm>
          </p:grpSpPr>
          <p:sp>
            <p:nvSpPr>
              <p:cNvPr id="29700" name="任意多边形 39"/>
              <p:cNvSpPr>
                <a:spLocks noChangeAspect="1"/>
              </p:cNvSpPr>
              <p:nvPr/>
            </p:nvSpPr>
            <p:spPr>
              <a:xfrm>
                <a:off x="4812303" y="1548856"/>
                <a:ext cx="3583020" cy="487363"/>
              </a:xfrm>
              <a:custGeom>
                <a:avLst/>
                <a:gdLst>
                  <a:gd name="txL" fmla="*/ 0 w 590103"/>
                  <a:gd name="txT" fmla="*/ 0 h 5460503"/>
                  <a:gd name="txR" fmla="*/ 590103 w 590103"/>
                  <a:gd name="txB" fmla="*/ 5460503 h 5460503"/>
                </a:gdLst>
                <a:ahLst/>
                <a:cxnLst>
                  <a:cxn ang="0">
                    <a:pos x="0" y="0"/>
                  </a:cxn>
                  <a:cxn ang="0">
                    <a:pos x="0" y="0"/>
                  </a:cxn>
                  <a:cxn ang="0">
                    <a:pos x="0" y="0"/>
                  </a:cxn>
                  <a:cxn ang="0">
                    <a:pos x="0" y="56"/>
                  </a:cxn>
                  <a:cxn ang="0">
                    <a:pos x="0" y="56"/>
                  </a:cxn>
                  <a:cxn ang="0">
                    <a:pos x="0" y="56"/>
                  </a:cxn>
                  <a:cxn ang="0">
                    <a:pos x="0" y="56"/>
                  </a:cxn>
                  <a:cxn ang="0">
                    <a:pos x="0" y="0"/>
                  </a:cxn>
                  <a:cxn ang="0">
                    <a:pos x="0" y="0"/>
                  </a:cxn>
                </a:cxnLst>
                <a:rect l="txL" t="txT" r="txR" b="txB"/>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solidFill>
                <a:srgbClr val="B5E2F5"/>
              </a:solidFill>
              <a:ln w="9525">
                <a:noFill/>
              </a:ln>
            </p:spPr>
            <p:txBody>
              <a:bodyPr wrap="none" anchor="ctr"/>
              <a:p>
                <a:pPr>
                  <a:lnSpc>
                    <a:spcPct val="150000"/>
                  </a:lnSpc>
                </a:pPr>
                <a:r>
                  <a:rPr lang="zh-CN" altLang="en-US" sz="2000" b="1" dirty="0">
                    <a:latin typeface="黑体" panose="02010609060101010101" pitchFamily="49" charset="-122"/>
                    <a:ea typeface="微软雅黑" panose="020B0503020204020204" pitchFamily="34" charset="-122"/>
                    <a:sym typeface="黑体" panose="02010609060101010101" pitchFamily="49" charset="-122"/>
                  </a:rPr>
                  <a:t>业主定位思路不清晰，目标不确定</a:t>
                </a:r>
                <a:endParaRPr lang="zh-CN" altLang="en-US" sz="2000" b="1" dirty="0">
                  <a:latin typeface="黑体" panose="02010609060101010101" pitchFamily="49" charset="-122"/>
                  <a:ea typeface="微软雅黑" panose="020B0503020204020204" pitchFamily="34" charset="-122"/>
                  <a:sym typeface="黑体" panose="02010609060101010101" pitchFamily="49" charset="-122"/>
                </a:endParaRPr>
              </a:p>
            </p:txBody>
          </p:sp>
          <p:sp>
            <p:nvSpPr>
              <p:cNvPr id="29701" name="对角圆角矩形 73"/>
              <p:cNvSpPr>
                <a:spLocks noChangeAspect="1"/>
              </p:cNvSpPr>
              <p:nvPr/>
            </p:nvSpPr>
            <p:spPr>
              <a:xfrm>
                <a:off x="4355104" y="1680619"/>
                <a:ext cx="338137" cy="327025"/>
              </a:xfrm>
              <a:custGeom>
                <a:avLst/>
                <a:gdLst/>
                <a:ahLst/>
                <a:cxnLst>
                  <a:cxn ang="0">
                    <a:pos x="163358" y="0"/>
                  </a:cxn>
                  <a:cxn ang="0">
                    <a:pos x="338137" y="0"/>
                  </a:cxn>
                  <a:cxn ang="0">
                    <a:pos x="338137" y="0"/>
                  </a:cxn>
                  <a:cxn ang="0">
                    <a:pos x="338137" y="163512"/>
                  </a:cxn>
                  <a:cxn ang="0">
                    <a:pos x="174778" y="327025"/>
                  </a:cxn>
                  <a:cxn ang="0">
                    <a:pos x="0" y="327025"/>
                  </a:cxn>
                  <a:cxn ang="0">
                    <a:pos x="0" y="327025"/>
                  </a:cxn>
                  <a:cxn ang="0">
                    <a:pos x="0" y="163512"/>
                  </a:cxn>
                  <a:cxn ang="0">
                    <a:pos x="163358" y="0"/>
                  </a:cxn>
                </a:cxnLst>
                <a:pathLst>
                  <a:path w="1066" h="1030">
                    <a:moveTo>
                      <a:pt x="515" y="0"/>
                    </a:moveTo>
                    <a:lnTo>
                      <a:pt x="1066" y="0"/>
                    </a:lnTo>
                    <a:lnTo>
                      <a:pt x="1066" y="515"/>
                    </a:lnTo>
                    <a:cubicBezTo>
                      <a:pt x="1066" y="799"/>
                      <a:pt x="835" y="1030"/>
                      <a:pt x="551" y="1030"/>
                    </a:cubicBezTo>
                    <a:lnTo>
                      <a:pt x="0" y="1030"/>
                    </a:lnTo>
                    <a:lnTo>
                      <a:pt x="0" y="515"/>
                    </a:lnTo>
                    <a:cubicBezTo>
                      <a:pt x="0" y="231"/>
                      <a:pt x="231" y="0"/>
                      <a:pt x="515" y="0"/>
                    </a:cubicBezTo>
                    <a:close/>
                  </a:path>
                </a:pathLst>
              </a:custGeom>
              <a:solidFill>
                <a:srgbClr val="00B0F0"/>
              </a:solidFill>
              <a:ln w="9525">
                <a:noFill/>
              </a:ln>
            </p:spPr>
            <p:txBody>
              <a:bodyPr/>
              <a:p>
                <a:endParaRPr lang="zh-CN" altLang="en-US"/>
              </a:p>
            </p:txBody>
          </p:sp>
        </p:grpSp>
        <p:grpSp>
          <p:nvGrpSpPr>
            <p:cNvPr id="29702" name="组合 17"/>
            <p:cNvGrpSpPr/>
            <p:nvPr/>
          </p:nvGrpSpPr>
          <p:grpSpPr>
            <a:xfrm>
              <a:off x="8633" y="4745"/>
              <a:ext cx="8898" cy="1011"/>
              <a:chOff x="4353516" y="1452267"/>
              <a:chExt cx="4041807" cy="487363"/>
            </a:xfrm>
          </p:grpSpPr>
          <p:sp>
            <p:nvSpPr>
              <p:cNvPr id="29703" name="任意多边形 39"/>
              <p:cNvSpPr>
                <a:spLocks noChangeAspect="1"/>
              </p:cNvSpPr>
              <p:nvPr/>
            </p:nvSpPr>
            <p:spPr>
              <a:xfrm>
                <a:off x="4812302" y="1452267"/>
                <a:ext cx="3583021" cy="487363"/>
              </a:xfrm>
              <a:custGeom>
                <a:avLst/>
                <a:gdLst>
                  <a:gd name="txL" fmla="*/ 0 w 590103"/>
                  <a:gd name="txT" fmla="*/ 0 h 5460503"/>
                  <a:gd name="txR" fmla="*/ 590103 w 590103"/>
                  <a:gd name="txB" fmla="*/ 5460503 h 5460503"/>
                </a:gdLst>
                <a:ahLst/>
                <a:cxnLst>
                  <a:cxn ang="0">
                    <a:pos x="0" y="0"/>
                  </a:cxn>
                  <a:cxn ang="0">
                    <a:pos x="0" y="0"/>
                  </a:cxn>
                  <a:cxn ang="0">
                    <a:pos x="0" y="0"/>
                  </a:cxn>
                  <a:cxn ang="0">
                    <a:pos x="0" y="56"/>
                  </a:cxn>
                  <a:cxn ang="0">
                    <a:pos x="0" y="56"/>
                  </a:cxn>
                  <a:cxn ang="0">
                    <a:pos x="0" y="56"/>
                  </a:cxn>
                  <a:cxn ang="0">
                    <a:pos x="0" y="56"/>
                  </a:cxn>
                  <a:cxn ang="0">
                    <a:pos x="0" y="0"/>
                  </a:cxn>
                  <a:cxn ang="0">
                    <a:pos x="0" y="0"/>
                  </a:cxn>
                </a:cxnLst>
                <a:rect l="txL" t="txT" r="txR" b="txB"/>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solidFill>
                <a:srgbClr val="B5E2F5"/>
              </a:solidFill>
              <a:ln w="9525">
                <a:noFill/>
              </a:ln>
            </p:spPr>
            <p:txBody>
              <a:bodyPr wrap="none" anchor="ctr"/>
              <a:p>
                <a:pPr>
                  <a:lnSpc>
                    <a:spcPct val="150000"/>
                  </a:lnSpc>
                </a:pPr>
                <a:r>
                  <a:rPr lang="en-US" altLang="zh-CN" sz="2000" b="1" dirty="0">
                    <a:latin typeface="黑体" panose="02010609060101010101" pitchFamily="49" charset="-122"/>
                    <a:ea typeface="微软雅黑" panose="020B0503020204020204" pitchFamily="34" charset="-122"/>
                    <a:sym typeface="黑体" panose="02010609060101010101" pitchFamily="49" charset="-122"/>
                  </a:rPr>
                  <a:t>EPC</a:t>
                </a:r>
                <a:r>
                  <a:rPr lang="zh-CN" altLang="en-US" sz="2000" b="1" dirty="0">
                    <a:latin typeface="黑体" panose="02010609060101010101" pitchFamily="49" charset="-122"/>
                    <a:ea typeface="微软雅黑" panose="020B0503020204020204" pitchFamily="34" charset="-122"/>
                    <a:sym typeface="黑体" panose="02010609060101010101" pitchFamily="49" charset="-122"/>
                  </a:rPr>
                  <a:t>工作模式、权责不清晰</a:t>
                </a:r>
                <a:endParaRPr lang="zh-CN" altLang="en-US" sz="2000" b="1" dirty="0">
                  <a:latin typeface="黑体" panose="02010609060101010101" pitchFamily="49" charset="-122"/>
                  <a:ea typeface="微软雅黑" panose="020B0503020204020204" pitchFamily="34" charset="-122"/>
                  <a:sym typeface="黑体" panose="02010609060101010101" pitchFamily="49" charset="-122"/>
                </a:endParaRPr>
              </a:p>
            </p:txBody>
          </p:sp>
          <p:sp>
            <p:nvSpPr>
              <p:cNvPr id="29704" name="对角圆角矩形 73"/>
              <p:cNvSpPr>
                <a:spLocks noChangeAspect="1"/>
              </p:cNvSpPr>
              <p:nvPr/>
            </p:nvSpPr>
            <p:spPr>
              <a:xfrm>
                <a:off x="4353516" y="1452267"/>
                <a:ext cx="338137" cy="327025"/>
              </a:xfrm>
              <a:custGeom>
                <a:avLst/>
                <a:gdLst/>
                <a:ahLst/>
                <a:cxnLst>
                  <a:cxn ang="0">
                    <a:pos x="163358" y="0"/>
                  </a:cxn>
                  <a:cxn ang="0">
                    <a:pos x="338137" y="0"/>
                  </a:cxn>
                  <a:cxn ang="0">
                    <a:pos x="338137" y="0"/>
                  </a:cxn>
                  <a:cxn ang="0">
                    <a:pos x="338137" y="163512"/>
                  </a:cxn>
                  <a:cxn ang="0">
                    <a:pos x="174778" y="327025"/>
                  </a:cxn>
                  <a:cxn ang="0">
                    <a:pos x="0" y="327025"/>
                  </a:cxn>
                  <a:cxn ang="0">
                    <a:pos x="0" y="327025"/>
                  </a:cxn>
                  <a:cxn ang="0">
                    <a:pos x="0" y="163512"/>
                  </a:cxn>
                  <a:cxn ang="0">
                    <a:pos x="163358" y="0"/>
                  </a:cxn>
                </a:cxnLst>
                <a:pathLst>
                  <a:path w="1066" h="1030">
                    <a:moveTo>
                      <a:pt x="515" y="0"/>
                    </a:moveTo>
                    <a:lnTo>
                      <a:pt x="1066" y="0"/>
                    </a:lnTo>
                    <a:lnTo>
                      <a:pt x="1066" y="515"/>
                    </a:lnTo>
                    <a:cubicBezTo>
                      <a:pt x="1066" y="799"/>
                      <a:pt x="835" y="1030"/>
                      <a:pt x="551" y="1030"/>
                    </a:cubicBezTo>
                    <a:lnTo>
                      <a:pt x="0" y="1030"/>
                    </a:lnTo>
                    <a:lnTo>
                      <a:pt x="0" y="515"/>
                    </a:lnTo>
                    <a:cubicBezTo>
                      <a:pt x="0" y="231"/>
                      <a:pt x="231" y="0"/>
                      <a:pt x="515" y="0"/>
                    </a:cubicBezTo>
                    <a:close/>
                  </a:path>
                </a:pathLst>
              </a:custGeom>
              <a:solidFill>
                <a:srgbClr val="00B0F0"/>
              </a:solidFill>
              <a:ln w="9525">
                <a:noFill/>
              </a:ln>
            </p:spPr>
            <p:txBody>
              <a:bodyPr/>
              <a:p>
                <a:endParaRPr lang="zh-CN" altLang="en-US"/>
              </a:p>
            </p:txBody>
          </p:sp>
        </p:grpSp>
        <p:grpSp>
          <p:nvGrpSpPr>
            <p:cNvPr id="29705" name="组合 20"/>
            <p:cNvGrpSpPr/>
            <p:nvPr/>
          </p:nvGrpSpPr>
          <p:grpSpPr>
            <a:xfrm>
              <a:off x="8633" y="6375"/>
              <a:ext cx="8898" cy="1011"/>
              <a:chOff x="4353516" y="1288844"/>
              <a:chExt cx="4041808" cy="487363"/>
            </a:xfrm>
          </p:grpSpPr>
          <p:sp>
            <p:nvSpPr>
              <p:cNvPr id="29706" name="任意多边形 39"/>
              <p:cNvSpPr>
                <a:spLocks noChangeAspect="1"/>
              </p:cNvSpPr>
              <p:nvPr/>
            </p:nvSpPr>
            <p:spPr>
              <a:xfrm>
                <a:off x="4812303" y="1288844"/>
                <a:ext cx="3583021" cy="487363"/>
              </a:xfrm>
              <a:custGeom>
                <a:avLst/>
                <a:gdLst>
                  <a:gd name="txL" fmla="*/ 0 w 590103"/>
                  <a:gd name="txT" fmla="*/ 0 h 5460503"/>
                  <a:gd name="txR" fmla="*/ 590103 w 590103"/>
                  <a:gd name="txB" fmla="*/ 5460503 h 5460503"/>
                </a:gdLst>
                <a:ahLst/>
                <a:cxnLst>
                  <a:cxn ang="0">
                    <a:pos x="0" y="0"/>
                  </a:cxn>
                  <a:cxn ang="0">
                    <a:pos x="0" y="0"/>
                  </a:cxn>
                  <a:cxn ang="0">
                    <a:pos x="0" y="0"/>
                  </a:cxn>
                  <a:cxn ang="0">
                    <a:pos x="0" y="56"/>
                  </a:cxn>
                  <a:cxn ang="0">
                    <a:pos x="0" y="56"/>
                  </a:cxn>
                  <a:cxn ang="0">
                    <a:pos x="0" y="56"/>
                  </a:cxn>
                  <a:cxn ang="0">
                    <a:pos x="0" y="56"/>
                  </a:cxn>
                  <a:cxn ang="0">
                    <a:pos x="0" y="0"/>
                  </a:cxn>
                  <a:cxn ang="0">
                    <a:pos x="0" y="0"/>
                  </a:cxn>
                </a:cxnLst>
                <a:rect l="txL" t="txT" r="txR" b="txB"/>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solidFill>
                <a:srgbClr val="B5E2F5"/>
              </a:solidFill>
              <a:ln w="9525">
                <a:noFill/>
              </a:ln>
            </p:spPr>
            <p:txBody>
              <a:bodyPr wrap="none" anchor="ctr"/>
              <a:p>
                <a:pPr>
                  <a:lnSpc>
                    <a:spcPct val="150000"/>
                  </a:lnSpc>
                </a:pPr>
                <a:r>
                  <a:rPr lang="zh-CN" altLang="en-US" sz="2000" b="1" dirty="0">
                    <a:latin typeface="黑体" panose="02010609060101010101" pitchFamily="49" charset="-122"/>
                    <a:ea typeface="微软雅黑" panose="020B0503020204020204" pitchFamily="34" charset="-122"/>
                    <a:sym typeface="黑体" panose="02010609060101010101" pitchFamily="49" charset="-122"/>
                  </a:rPr>
                  <a:t>我司设计管理经验不足，无法得到认可</a:t>
                </a:r>
                <a:endParaRPr lang="zh-CN" altLang="en-US" sz="2000" b="1" dirty="0">
                  <a:latin typeface="黑体" panose="02010609060101010101" pitchFamily="49" charset="-122"/>
                  <a:ea typeface="微软雅黑" panose="020B0503020204020204" pitchFamily="34" charset="-122"/>
                  <a:sym typeface="黑体" panose="02010609060101010101" pitchFamily="49" charset="-122"/>
                </a:endParaRPr>
              </a:p>
            </p:txBody>
          </p:sp>
          <p:sp>
            <p:nvSpPr>
              <p:cNvPr id="29707" name="对角圆角矩形 73"/>
              <p:cNvSpPr>
                <a:spLocks noChangeAspect="1"/>
              </p:cNvSpPr>
              <p:nvPr/>
            </p:nvSpPr>
            <p:spPr>
              <a:xfrm>
                <a:off x="4353516" y="1288844"/>
                <a:ext cx="338137" cy="327025"/>
              </a:xfrm>
              <a:custGeom>
                <a:avLst/>
                <a:gdLst/>
                <a:ahLst/>
                <a:cxnLst>
                  <a:cxn ang="0">
                    <a:pos x="163358" y="0"/>
                  </a:cxn>
                  <a:cxn ang="0">
                    <a:pos x="338137" y="0"/>
                  </a:cxn>
                  <a:cxn ang="0">
                    <a:pos x="338137" y="0"/>
                  </a:cxn>
                  <a:cxn ang="0">
                    <a:pos x="338137" y="163512"/>
                  </a:cxn>
                  <a:cxn ang="0">
                    <a:pos x="174778" y="327025"/>
                  </a:cxn>
                  <a:cxn ang="0">
                    <a:pos x="0" y="327025"/>
                  </a:cxn>
                  <a:cxn ang="0">
                    <a:pos x="0" y="327025"/>
                  </a:cxn>
                  <a:cxn ang="0">
                    <a:pos x="0" y="163512"/>
                  </a:cxn>
                  <a:cxn ang="0">
                    <a:pos x="163358" y="0"/>
                  </a:cxn>
                </a:cxnLst>
                <a:pathLst>
                  <a:path w="1066" h="1030">
                    <a:moveTo>
                      <a:pt x="515" y="0"/>
                    </a:moveTo>
                    <a:lnTo>
                      <a:pt x="1066" y="0"/>
                    </a:lnTo>
                    <a:lnTo>
                      <a:pt x="1066" y="515"/>
                    </a:lnTo>
                    <a:cubicBezTo>
                      <a:pt x="1066" y="799"/>
                      <a:pt x="835" y="1030"/>
                      <a:pt x="551" y="1030"/>
                    </a:cubicBezTo>
                    <a:lnTo>
                      <a:pt x="0" y="1030"/>
                    </a:lnTo>
                    <a:lnTo>
                      <a:pt x="0" y="515"/>
                    </a:lnTo>
                    <a:cubicBezTo>
                      <a:pt x="0" y="231"/>
                      <a:pt x="231" y="0"/>
                      <a:pt x="515" y="0"/>
                    </a:cubicBezTo>
                    <a:close/>
                  </a:path>
                </a:pathLst>
              </a:custGeom>
              <a:solidFill>
                <a:srgbClr val="00B0F0"/>
              </a:solidFill>
              <a:ln w="9525">
                <a:noFill/>
              </a:ln>
            </p:spPr>
            <p:txBody>
              <a:bodyPr/>
              <a:p>
                <a:endParaRPr lang="zh-CN" altLang="en-US"/>
              </a:p>
            </p:txBody>
          </p:sp>
        </p:grpSp>
        <p:grpSp>
          <p:nvGrpSpPr>
            <p:cNvPr id="29708" name="组合 23"/>
            <p:cNvGrpSpPr/>
            <p:nvPr/>
          </p:nvGrpSpPr>
          <p:grpSpPr>
            <a:xfrm>
              <a:off x="8633" y="8005"/>
              <a:ext cx="8898" cy="1011"/>
              <a:chOff x="4353516" y="1037143"/>
              <a:chExt cx="4041808" cy="487363"/>
            </a:xfrm>
          </p:grpSpPr>
          <p:sp>
            <p:nvSpPr>
              <p:cNvPr id="29709" name="任意多边形 39"/>
              <p:cNvSpPr>
                <a:spLocks noChangeAspect="1"/>
              </p:cNvSpPr>
              <p:nvPr/>
            </p:nvSpPr>
            <p:spPr>
              <a:xfrm>
                <a:off x="4812303" y="1037143"/>
                <a:ext cx="3583021" cy="487363"/>
              </a:xfrm>
              <a:custGeom>
                <a:avLst/>
                <a:gdLst>
                  <a:gd name="txL" fmla="*/ 0 w 590103"/>
                  <a:gd name="txT" fmla="*/ 0 h 5460503"/>
                  <a:gd name="txR" fmla="*/ 590103 w 590103"/>
                  <a:gd name="txB" fmla="*/ 5460503 h 5460503"/>
                </a:gdLst>
                <a:ahLst/>
                <a:cxnLst>
                  <a:cxn ang="0">
                    <a:pos x="0" y="0"/>
                  </a:cxn>
                  <a:cxn ang="0">
                    <a:pos x="0" y="0"/>
                  </a:cxn>
                  <a:cxn ang="0">
                    <a:pos x="0" y="0"/>
                  </a:cxn>
                  <a:cxn ang="0">
                    <a:pos x="0" y="56"/>
                  </a:cxn>
                  <a:cxn ang="0">
                    <a:pos x="0" y="56"/>
                  </a:cxn>
                  <a:cxn ang="0">
                    <a:pos x="0" y="56"/>
                  </a:cxn>
                  <a:cxn ang="0">
                    <a:pos x="0" y="56"/>
                  </a:cxn>
                  <a:cxn ang="0">
                    <a:pos x="0" y="0"/>
                  </a:cxn>
                  <a:cxn ang="0">
                    <a:pos x="0" y="0"/>
                  </a:cxn>
                </a:cxnLst>
                <a:rect l="txL" t="txT" r="txR" b="txB"/>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solidFill>
                <a:srgbClr val="B5E2F5"/>
              </a:solidFill>
              <a:ln w="9525">
                <a:noFill/>
              </a:ln>
            </p:spPr>
            <p:txBody>
              <a:bodyPr wrap="none" anchor="ctr"/>
              <a:p>
                <a:pPr>
                  <a:lnSpc>
                    <a:spcPct val="150000"/>
                  </a:lnSpc>
                </a:pPr>
                <a:r>
                  <a:rPr lang="zh-CN" altLang="en-US" sz="2000" b="1" dirty="0">
                    <a:latin typeface="黑体" panose="02010609060101010101" pitchFamily="49" charset="-122"/>
                    <a:ea typeface="微软雅黑" panose="020B0503020204020204" pitchFamily="34" charset="-122"/>
                    <a:sym typeface="黑体" panose="02010609060101010101" pitchFamily="49" charset="-122"/>
                  </a:rPr>
                  <a:t>设计方对施工工艺不了解，图纸不精细</a:t>
                </a:r>
                <a:endParaRPr lang="zh-CN" altLang="en-US" sz="2000" b="1" dirty="0">
                  <a:latin typeface="黑体" panose="02010609060101010101" pitchFamily="49" charset="-122"/>
                  <a:ea typeface="微软雅黑" panose="020B0503020204020204" pitchFamily="34" charset="-122"/>
                  <a:sym typeface="黑体" panose="02010609060101010101" pitchFamily="49" charset="-122"/>
                </a:endParaRPr>
              </a:p>
            </p:txBody>
          </p:sp>
          <p:sp>
            <p:nvSpPr>
              <p:cNvPr id="29710" name="对角圆角矩形 73"/>
              <p:cNvSpPr>
                <a:spLocks noChangeAspect="1"/>
              </p:cNvSpPr>
              <p:nvPr/>
            </p:nvSpPr>
            <p:spPr>
              <a:xfrm>
                <a:off x="4353516" y="1037144"/>
                <a:ext cx="338137" cy="327025"/>
              </a:xfrm>
              <a:custGeom>
                <a:avLst/>
                <a:gdLst/>
                <a:ahLst/>
                <a:cxnLst>
                  <a:cxn ang="0">
                    <a:pos x="163358" y="0"/>
                  </a:cxn>
                  <a:cxn ang="0">
                    <a:pos x="338137" y="0"/>
                  </a:cxn>
                  <a:cxn ang="0">
                    <a:pos x="338137" y="0"/>
                  </a:cxn>
                  <a:cxn ang="0">
                    <a:pos x="338137" y="163512"/>
                  </a:cxn>
                  <a:cxn ang="0">
                    <a:pos x="174778" y="327025"/>
                  </a:cxn>
                  <a:cxn ang="0">
                    <a:pos x="0" y="327025"/>
                  </a:cxn>
                  <a:cxn ang="0">
                    <a:pos x="0" y="327025"/>
                  </a:cxn>
                  <a:cxn ang="0">
                    <a:pos x="0" y="163512"/>
                  </a:cxn>
                  <a:cxn ang="0">
                    <a:pos x="163358" y="0"/>
                  </a:cxn>
                </a:cxnLst>
                <a:pathLst>
                  <a:path w="1066" h="1030">
                    <a:moveTo>
                      <a:pt x="515" y="0"/>
                    </a:moveTo>
                    <a:lnTo>
                      <a:pt x="1066" y="0"/>
                    </a:lnTo>
                    <a:lnTo>
                      <a:pt x="1066" y="515"/>
                    </a:lnTo>
                    <a:cubicBezTo>
                      <a:pt x="1066" y="799"/>
                      <a:pt x="835" y="1030"/>
                      <a:pt x="551" y="1030"/>
                    </a:cubicBezTo>
                    <a:lnTo>
                      <a:pt x="0" y="1030"/>
                    </a:lnTo>
                    <a:lnTo>
                      <a:pt x="0" y="515"/>
                    </a:lnTo>
                    <a:cubicBezTo>
                      <a:pt x="0" y="231"/>
                      <a:pt x="231" y="0"/>
                      <a:pt x="515" y="0"/>
                    </a:cubicBezTo>
                    <a:close/>
                  </a:path>
                </a:pathLst>
              </a:custGeom>
              <a:solidFill>
                <a:srgbClr val="00B0F0"/>
              </a:solidFill>
              <a:ln w="9525">
                <a:noFill/>
              </a:ln>
            </p:spPr>
            <p:txBody>
              <a:bodyPr/>
              <a:p>
                <a:endParaRPr lang="zh-CN" altLang="en-US"/>
              </a:p>
            </p:txBody>
          </p:sp>
        </p:grpSp>
      </p:grpSp>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4</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进程回顾</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30722" name="图片 1"/>
          <p:cNvPicPr>
            <a:picLocks noChangeAspect="1"/>
          </p:cNvPicPr>
          <p:nvPr/>
        </p:nvPicPr>
        <p:blipFill>
          <a:blip r:embed="rId2"/>
          <a:srcRect t="31075" b="9212"/>
          <a:stretch>
            <a:fillRect/>
          </a:stretch>
        </p:blipFill>
        <p:spPr>
          <a:xfrm>
            <a:off x="375920" y="2879090"/>
            <a:ext cx="11572875" cy="3120390"/>
          </a:xfrm>
          <a:prstGeom prst="rect">
            <a:avLst/>
          </a:prstGeom>
          <a:noFill/>
          <a:ln w="3175">
            <a:noFill/>
          </a:ln>
        </p:spPr>
      </p:pic>
      <p:sp>
        <p:nvSpPr>
          <p:cNvPr id="82" name="Freeform 32"/>
          <p:cNvSpPr/>
          <p:nvPr/>
        </p:nvSpPr>
        <p:spPr bwMode="auto">
          <a:xfrm>
            <a:off x="6869113" y="2976563"/>
            <a:ext cx="1765300" cy="511175"/>
          </a:xfrm>
          <a:custGeom>
            <a:avLst/>
            <a:gdLst>
              <a:gd name="T0" fmla="*/ 0 w 1707"/>
              <a:gd name="T1" fmla="*/ 657 h 657"/>
              <a:gd name="T2" fmla="*/ 1707 w 1707"/>
              <a:gd name="T3" fmla="*/ 657 h 657"/>
              <a:gd name="T4" fmla="*/ 1707 w 1707"/>
              <a:gd name="T5" fmla="*/ 0 h 657"/>
              <a:gd name="T6" fmla="*/ 0 w 1707"/>
              <a:gd name="T7" fmla="*/ 0 h 657"/>
              <a:gd name="T8" fmla="*/ 0 w 1707"/>
              <a:gd name="T9" fmla="*/ 657 h 657"/>
              <a:gd name="T10" fmla="*/ 0 w 1707"/>
              <a:gd name="T11" fmla="*/ 657 h 657"/>
            </a:gdLst>
            <a:ahLst/>
            <a:cxnLst>
              <a:cxn ang="0">
                <a:pos x="T0" y="T1"/>
              </a:cxn>
              <a:cxn ang="0">
                <a:pos x="T2" y="T3"/>
              </a:cxn>
              <a:cxn ang="0">
                <a:pos x="T4" y="T5"/>
              </a:cxn>
              <a:cxn ang="0">
                <a:pos x="T6" y="T7"/>
              </a:cxn>
              <a:cxn ang="0">
                <a:pos x="T8" y="T9"/>
              </a:cxn>
              <a:cxn ang="0">
                <a:pos x="T10" y="T11"/>
              </a:cxn>
            </a:cxnLst>
            <a:rect l="0" t="0" r="r" b="b"/>
            <a:pathLst>
              <a:path w="1707" h="657">
                <a:moveTo>
                  <a:pt x="0" y="657"/>
                </a:moveTo>
                <a:lnTo>
                  <a:pt x="1707" y="657"/>
                </a:lnTo>
                <a:lnTo>
                  <a:pt x="1707" y="0"/>
                </a:lnTo>
                <a:lnTo>
                  <a:pt x="0" y="0"/>
                </a:lnTo>
                <a:lnTo>
                  <a:pt x="0" y="657"/>
                </a:lnTo>
                <a:lnTo>
                  <a:pt x="0" y="657"/>
                </a:lnTo>
                <a:close/>
              </a:path>
            </a:pathLst>
          </a:cu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grpSp>
        <p:nvGrpSpPr>
          <p:cNvPr id="28" name="组合 27"/>
          <p:cNvGrpSpPr/>
          <p:nvPr/>
        </p:nvGrpSpPr>
        <p:grpSpPr>
          <a:xfrm>
            <a:off x="2090738" y="4429125"/>
            <a:ext cx="7486650" cy="369888"/>
            <a:chOff x="1149" y="7705"/>
            <a:chExt cx="15721" cy="775"/>
          </a:xfrm>
        </p:grpSpPr>
        <p:sp>
          <p:nvSpPr>
            <p:cNvPr id="5" name="Freeform 5"/>
            <p:cNvSpPr/>
            <p:nvPr/>
          </p:nvSpPr>
          <p:spPr bwMode="auto">
            <a:xfrm>
              <a:off x="1534" y="8000"/>
              <a:ext cx="14995" cy="185"/>
            </a:xfrm>
            <a:custGeom>
              <a:avLst/>
              <a:gdLst>
                <a:gd name="T0" fmla="*/ 0 w 5998"/>
                <a:gd name="T1" fmla="*/ 0 h 74"/>
                <a:gd name="T2" fmla="*/ 5998 w 5998"/>
                <a:gd name="T3" fmla="*/ 0 h 74"/>
                <a:gd name="T4" fmla="*/ 5998 w 5998"/>
                <a:gd name="T5" fmla="*/ 74 h 74"/>
                <a:gd name="T6" fmla="*/ 0 w 5998"/>
                <a:gd name="T7" fmla="*/ 74 h 74"/>
                <a:gd name="T8" fmla="*/ 0 w 5998"/>
                <a:gd name="T9" fmla="*/ 0 h 74"/>
                <a:gd name="T10" fmla="*/ 0 w 5998"/>
                <a:gd name="T11" fmla="*/ 0 h 74"/>
              </a:gdLst>
              <a:ahLst/>
              <a:cxnLst>
                <a:cxn ang="0">
                  <a:pos x="T0" y="T1"/>
                </a:cxn>
                <a:cxn ang="0">
                  <a:pos x="T2" y="T3"/>
                </a:cxn>
                <a:cxn ang="0">
                  <a:pos x="T4" y="T5"/>
                </a:cxn>
                <a:cxn ang="0">
                  <a:pos x="T6" y="T7"/>
                </a:cxn>
                <a:cxn ang="0">
                  <a:pos x="T8" y="T9"/>
                </a:cxn>
                <a:cxn ang="0">
                  <a:pos x="T10" y="T11"/>
                </a:cxn>
              </a:cxnLst>
              <a:rect l="0" t="0" r="r" b="b"/>
              <a:pathLst>
                <a:path w="5998" h="74">
                  <a:moveTo>
                    <a:pt x="0" y="0"/>
                  </a:moveTo>
                  <a:lnTo>
                    <a:pt x="5998" y="0"/>
                  </a:lnTo>
                  <a:lnTo>
                    <a:pt x="5998" y="74"/>
                  </a:lnTo>
                  <a:lnTo>
                    <a:pt x="0" y="74"/>
                  </a:lnTo>
                  <a:lnTo>
                    <a:pt x="0" y="0"/>
                  </a:lnTo>
                  <a:lnTo>
                    <a:pt x="0" y="0"/>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6" name="Oval 6"/>
            <p:cNvSpPr>
              <a:spLocks noChangeArrowheads="1"/>
            </p:cNvSpPr>
            <p:nvPr/>
          </p:nvSpPr>
          <p:spPr bwMode="auto">
            <a:xfrm>
              <a:off x="1149" y="7705"/>
              <a:ext cx="770" cy="7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7" name="Oval 7"/>
            <p:cNvSpPr>
              <a:spLocks noChangeArrowheads="1"/>
            </p:cNvSpPr>
            <p:nvPr/>
          </p:nvSpPr>
          <p:spPr bwMode="auto">
            <a:xfrm>
              <a:off x="1317" y="7860"/>
              <a:ext cx="448" cy="4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8" name="Oval 8"/>
            <p:cNvSpPr>
              <a:spLocks noChangeArrowheads="1"/>
            </p:cNvSpPr>
            <p:nvPr/>
          </p:nvSpPr>
          <p:spPr bwMode="auto">
            <a:xfrm>
              <a:off x="1379" y="7937"/>
              <a:ext cx="308" cy="310"/>
            </a:xfrm>
            <a:prstGeom prst="ellipse">
              <a:avLst/>
            </a:pr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12" name="Oval 12"/>
            <p:cNvSpPr>
              <a:spLocks noChangeArrowheads="1"/>
            </p:cNvSpPr>
            <p:nvPr/>
          </p:nvSpPr>
          <p:spPr bwMode="auto">
            <a:xfrm>
              <a:off x="6142" y="7705"/>
              <a:ext cx="770" cy="7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14" name="Oval 13"/>
            <p:cNvSpPr>
              <a:spLocks noChangeArrowheads="1"/>
            </p:cNvSpPr>
            <p:nvPr/>
          </p:nvSpPr>
          <p:spPr bwMode="auto">
            <a:xfrm>
              <a:off x="6297" y="7860"/>
              <a:ext cx="445" cy="4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 name="Oval 14"/>
            <p:cNvSpPr>
              <a:spLocks noChangeArrowheads="1"/>
            </p:cNvSpPr>
            <p:nvPr/>
          </p:nvSpPr>
          <p:spPr bwMode="auto">
            <a:xfrm>
              <a:off x="6372" y="7937"/>
              <a:ext cx="295" cy="310"/>
            </a:xfrm>
            <a:prstGeom prst="ellipse">
              <a:avLst/>
            </a:prstGeom>
            <a:solidFill>
              <a:srgbClr val="EA50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16" name="Oval 15"/>
            <p:cNvSpPr>
              <a:spLocks noChangeArrowheads="1"/>
            </p:cNvSpPr>
            <p:nvPr/>
          </p:nvSpPr>
          <p:spPr bwMode="auto">
            <a:xfrm>
              <a:off x="8622" y="7705"/>
              <a:ext cx="773" cy="7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17" name="Oval 16"/>
            <p:cNvSpPr>
              <a:spLocks noChangeArrowheads="1"/>
            </p:cNvSpPr>
            <p:nvPr/>
          </p:nvSpPr>
          <p:spPr bwMode="auto">
            <a:xfrm>
              <a:off x="8792" y="7860"/>
              <a:ext cx="448" cy="4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18" name="Oval 17"/>
            <p:cNvSpPr>
              <a:spLocks noChangeArrowheads="1"/>
            </p:cNvSpPr>
            <p:nvPr/>
          </p:nvSpPr>
          <p:spPr bwMode="auto">
            <a:xfrm>
              <a:off x="8854" y="7937"/>
              <a:ext cx="308" cy="310"/>
            </a:xfrm>
            <a:prstGeom prst="ellipse">
              <a:avLst/>
            </a:prstGeom>
            <a:solidFill>
              <a:srgbClr val="7B605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19" name="Oval 18"/>
            <p:cNvSpPr>
              <a:spLocks noChangeArrowheads="1"/>
            </p:cNvSpPr>
            <p:nvPr/>
          </p:nvSpPr>
          <p:spPr bwMode="auto">
            <a:xfrm>
              <a:off x="11119" y="7705"/>
              <a:ext cx="770" cy="7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0" name="Oval 19"/>
            <p:cNvSpPr>
              <a:spLocks noChangeArrowheads="1"/>
            </p:cNvSpPr>
            <p:nvPr/>
          </p:nvSpPr>
          <p:spPr bwMode="auto">
            <a:xfrm>
              <a:off x="11274" y="7860"/>
              <a:ext cx="448" cy="4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1" name="Oval 20"/>
            <p:cNvSpPr>
              <a:spLocks noChangeArrowheads="1"/>
            </p:cNvSpPr>
            <p:nvPr/>
          </p:nvSpPr>
          <p:spPr bwMode="auto">
            <a:xfrm>
              <a:off x="11352" y="7937"/>
              <a:ext cx="308" cy="310"/>
            </a:xfrm>
            <a:prstGeom prst="ellipse">
              <a:avLst/>
            </a:pr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2" name="Oval 21"/>
            <p:cNvSpPr>
              <a:spLocks noChangeArrowheads="1"/>
            </p:cNvSpPr>
            <p:nvPr/>
          </p:nvSpPr>
          <p:spPr bwMode="auto">
            <a:xfrm>
              <a:off x="13602" y="7705"/>
              <a:ext cx="770" cy="7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4" name="Oval 22"/>
            <p:cNvSpPr>
              <a:spLocks noChangeArrowheads="1"/>
            </p:cNvSpPr>
            <p:nvPr/>
          </p:nvSpPr>
          <p:spPr bwMode="auto">
            <a:xfrm>
              <a:off x="13769" y="7860"/>
              <a:ext cx="448" cy="4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5" name="Oval 23"/>
            <p:cNvSpPr>
              <a:spLocks noChangeArrowheads="1"/>
            </p:cNvSpPr>
            <p:nvPr/>
          </p:nvSpPr>
          <p:spPr bwMode="auto">
            <a:xfrm>
              <a:off x="13832" y="7937"/>
              <a:ext cx="308" cy="310"/>
            </a:xfrm>
            <a:prstGeom prst="ellipse">
              <a:avLst/>
            </a:prstGeom>
            <a:solidFill>
              <a:srgbClr val="EA50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6" name="Oval 24"/>
            <p:cNvSpPr>
              <a:spLocks noChangeArrowheads="1"/>
            </p:cNvSpPr>
            <p:nvPr/>
          </p:nvSpPr>
          <p:spPr bwMode="auto">
            <a:xfrm>
              <a:off x="16097" y="7705"/>
              <a:ext cx="773" cy="7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27" name="Oval 25"/>
            <p:cNvSpPr>
              <a:spLocks noChangeArrowheads="1"/>
            </p:cNvSpPr>
            <p:nvPr/>
          </p:nvSpPr>
          <p:spPr bwMode="auto">
            <a:xfrm>
              <a:off x="16252" y="7860"/>
              <a:ext cx="448" cy="4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54" name="Oval 15"/>
            <p:cNvSpPr>
              <a:spLocks noChangeArrowheads="1"/>
            </p:cNvSpPr>
            <p:nvPr/>
          </p:nvSpPr>
          <p:spPr bwMode="auto">
            <a:xfrm>
              <a:off x="3659" y="7705"/>
              <a:ext cx="773" cy="7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55" name="Oval 16"/>
            <p:cNvSpPr>
              <a:spLocks noChangeArrowheads="1"/>
            </p:cNvSpPr>
            <p:nvPr/>
          </p:nvSpPr>
          <p:spPr bwMode="auto">
            <a:xfrm>
              <a:off x="3829" y="7860"/>
              <a:ext cx="448" cy="4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56" name="Oval 17"/>
            <p:cNvSpPr>
              <a:spLocks noChangeArrowheads="1"/>
            </p:cNvSpPr>
            <p:nvPr/>
          </p:nvSpPr>
          <p:spPr bwMode="auto">
            <a:xfrm>
              <a:off x="3892" y="7937"/>
              <a:ext cx="308" cy="310"/>
            </a:xfrm>
            <a:prstGeom prst="ellipse">
              <a:avLst/>
            </a:prstGeom>
            <a:solidFill>
              <a:srgbClr val="7B605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67" name="Oval 20"/>
            <p:cNvSpPr>
              <a:spLocks noChangeArrowheads="1"/>
            </p:cNvSpPr>
            <p:nvPr/>
          </p:nvSpPr>
          <p:spPr bwMode="auto">
            <a:xfrm>
              <a:off x="16329" y="7937"/>
              <a:ext cx="308" cy="310"/>
            </a:xfrm>
            <a:prstGeom prst="ellipse">
              <a:avLst/>
            </a:pr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grpSp>
      <p:sp>
        <p:nvSpPr>
          <p:cNvPr id="62" name="Freeform 31"/>
          <p:cNvSpPr/>
          <p:nvPr/>
        </p:nvSpPr>
        <p:spPr bwMode="auto">
          <a:xfrm>
            <a:off x="2127250" y="2879725"/>
            <a:ext cx="1401763" cy="450850"/>
          </a:xfrm>
          <a:custGeom>
            <a:avLst/>
            <a:gdLst>
              <a:gd name="T0" fmla="*/ 0 w 1707"/>
              <a:gd name="T1" fmla="*/ 657 h 657"/>
              <a:gd name="T2" fmla="*/ 1707 w 1707"/>
              <a:gd name="T3" fmla="*/ 657 h 657"/>
              <a:gd name="T4" fmla="*/ 1707 w 1707"/>
              <a:gd name="T5" fmla="*/ 0 h 657"/>
              <a:gd name="T6" fmla="*/ 0 w 1707"/>
              <a:gd name="T7" fmla="*/ 0 h 657"/>
              <a:gd name="T8" fmla="*/ 0 w 1707"/>
              <a:gd name="T9" fmla="*/ 657 h 657"/>
              <a:gd name="T10" fmla="*/ 0 w 1707"/>
              <a:gd name="T11" fmla="*/ 657 h 657"/>
            </a:gdLst>
            <a:ahLst/>
            <a:cxnLst>
              <a:cxn ang="0">
                <a:pos x="T0" y="T1"/>
              </a:cxn>
              <a:cxn ang="0">
                <a:pos x="T2" y="T3"/>
              </a:cxn>
              <a:cxn ang="0">
                <a:pos x="T4" y="T5"/>
              </a:cxn>
              <a:cxn ang="0">
                <a:pos x="T6" y="T7"/>
              </a:cxn>
              <a:cxn ang="0">
                <a:pos x="T8" y="T9"/>
              </a:cxn>
              <a:cxn ang="0">
                <a:pos x="T10" y="T11"/>
              </a:cxn>
            </a:cxnLst>
            <a:rect l="0" t="0" r="r" b="b"/>
            <a:pathLst>
              <a:path w="1707" h="657">
                <a:moveTo>
                  <a:pt x="0" y="657"/>
                </a:moveTo>
                <a:lnTo>
                  <a:pt x="1707" y="657"/>
                </a:lnTo>
                <a:lnTo>
                  <a:pt x="1707" y="0"/>
                </a:lnTo>
                <a:lnTo>
                  <a:pt x="0" y="0"/>
                </a:lnTo>
                <a:lnTo>
                  <a:pt x="0" y="657"/>
                </a:lnTo>
                <a:lnTo>
                  <a:pt x="0" y="657"/>
                </a:lnTo>
                <a:close/>
              </a:path>
            </a:pathLst>
          </a:cu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63" name="Freeform 38"/>
          <p:cNvSpPr/>
          <p:nvPr/>
        </p:nvSpPr>
        <p:spPr bwMode="auto">
          <a:xfrm>
            <a:off x="2249488" y="3175000"/>
            <a:ext cx="52388" cy="1438275"/>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69" name="文本框 94"/>
          <p:cNvSpPr txBox="1"/>
          <p:nvPr/>
        </p:nvSpPr>
        <p:spPr>
          <a:xfrm>
            <a:off x="2249488" y="2960688"/>
            <a:ext cx="1125537" cy="369887"/>
          </a:xfrm>
          <a:prstGeom prst="rect">
            <a:avLst/>
          </a:prstGeom>
          <a:noFill/>
          <a:ln w="9525">
            <a:noFill/>
          </a:ln>
        </p:spPr>
        <p:txBody>
          <a:bodyPr wrap="square" anchor="t">
            <a:spAutoFit/>
          </a:bodyPr>
          <a:p>
            <a:r>
              <a:rPr lang="zh-CN" altLang="en-US" dirty="0">
                <a:solidFill>
                  <a:schemeClr val="bg1"/>
                </a:solidFill>
                <a:latin typeface="Arial Unicode MS" panose="020B0604020202020204" charset="-122"/>
                <a:ea typeface="Arial Unicode MS" panose="020B0604020202020204" charset="-122"/>
              </a:rPr>
              <a:t>团队进场</a:t>
            </a:r>
            <a:endParaRPr lang="zh-CN" altLang="en-US" dirty="0">
              <a:solidFill>
                <a:schemeClr val="bg1"/>
              </a:solidFill>
              <a:latin typeface="Arial Unicode MS" panose="020B0604020202020204" charset="-122"/>
              <a:ea typeface="Arial Unicode MS" panose="020B0604020202020204" charset="-122"/>
            </a:endParaRPr>
          </a:p>
        </p:txBody>
      </p:sp>
      <p:sp>
        <p:nvSpPr>
          <p:cNvPr id="70" name="Freeform 30"/>
          <p:cNvSpPr/>
          <p:nvPr/>
        </p:nvSpPr>
        <p:spPr bwMode="auto">
          <a:xfrm>
            <a:off x="3001963" y="3365500"/>
            <a:ext cx="1281113" cy="585788"/>
          </a:xfrm>
          <a:custGeom>
            <a:avLst/>
            <a:gdLst>
              <a:gd name="T0" fmla="*/ 0 w 1701"/>
              <a:gd name="T1" fmla="*/ 651 h 651"/>
              <a:gd name="T2" fmla="*/ 1701 w 1701"/>
              <a:gd name="T3" fmla="*/ 651 h 651"/>
              <a:gd name="T4" fmla="*/ 1701 w 1701"/>
              <a:gd name="T5" fmla="*/ 0 h 651"/>
              <a:gd name="T6" fmla="*/ 0 w 1701"/>
              <a:gd name="T7" fmla="*/ 0 h 651"/>
              <a:gd name="T8" fmla="*/ 0 w 1701"/>
              <a:gd name="T9" fmla="*/ 651 h 651"/>
              <a:gd name="T10" fmla="*/ 0 w 1701"/>
              <a:gd name="T11" fmla="*/ 651 h 651"/>
            </a:gdLst>
            <a:ahLst/>
            <a:cxnLst>
              <a:cxn ang="0">
                <a:pos x="T0" y="T1"/>
              </a:cxn>
              <a:cxn ang="0">
                <a:pos x="T2" y="T3"/>
              </a:cxn>
              <a:cxn ang="0">
                <a:pos x="T4" y="T5"/>
              </a:cxn>
              <a:cxn ang="0">
                <a:pos x="T6" y="T7"/>
              </a:cxn>
              <a:cxn ang="0">
                <a:pos x="T8" y="T9"/>
              </a:cxn>
              <a:cxn ang="0">
                <a:pos x="T10" y="T11"/>
              </a:cxn>
            </a:cxnLst>
            <a:rect l="0" t="0" r="r" b="b"/>
            <a:pathLst>
              <a:path w="1701" h="651">
                <a:moveTo>
                  <a:pt x="0" y="651"/>
                </a:moveTo>
                <a:lnTo>
                  <a:pt x="1701" y="651"/>
                </a:lnTo>
                <a:lnTo>
                  <a:pt x="1701" y="0"/>
                </a:lnTo>
                <a:lnTo>
                  <a:pt x="0" y="0"/>
                </a:lnTo>
                <a:lnTo>
                  <a:pt x="0" y="651"/>
                </a:lnTo>
                <a:lnTo>
                  <a:pt x="0" y="651"/>
                </a:lnTo>
                <a:close/>
              </a:path>
            </a:pathLst>
          </a:custGeom>
          <a:solidFill>
            <a:srgbClr val="7B605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71" name="Freeform 35"/>
          <p:cNvSpPr/>
          <p:nvPr/>
        </p:nvSpPr>
        <p:spPr bwMode="auto">
          <a:xfrm>
            <a:off x="3448050" y="3617913"/>
            <a:ext cx="44450" cy="995363"/>
          </a:xfrm>
          <a:custGeom>
            <a:avLst/>
            <a:gdLst>
              <a:gd name="T0" fmla="*/ 37 w 37"/>
              <a:gd name="T1" fmla="*/ 837 h 837"/>
              <a:gd name="T2" fmla="*/ 0 w 37"/>
              <a:gd name="T3" fmla="*/ 837 h 837"/>
              <a:gd name="T4" fmla="*/ 0 w 37"/>
              <a:gd name="T5" fmla="*/ 0 h 837"/>
              <a:gd name="T6" fmla="*/ 37 w 37"/>
              <a:gd name="T7" fmla="*/ 0 h 837"/>
              <a:gd name="T8" fmla="*/ 37 w 37"/>
              <a:gd name="T9" fmla="*/ 837 h 837"/>
              <a:gd name="T10" fmla="*/ 37 w 37"/>
              <a:gd name="T11" fmla="*/ 837 h 837"/>
            </a:gdLst>
            <a:ahLst/>
            <a:cxnLst>
              <a:cxn ang="0">
                <a:pos x="T0" y="T1"/>
              </a:cxn>
              <a:cxn ang="0">
                <a:pos x="T2" y="T3"/>
              </a:cxn>
              <a:cxn ang="0">
                <a:pos x="T4" y="T5"/>
              </a:cxn>
              <a:cxn ang="0">
                <a:pos x="T6" y="T7"/>
              </a:cxn>
              <a:cxn ang="0">
                <a:pos x="T8" y="T9"/>
              </a:cxn>
              <a:cxn ang="0">
                <a:pos x="T10" y="T11"/>
              </a:cxn>
            </a:cxnLst>
            <a:rect l="0" t="0" r="r" b="b"/>
            <a:pathLst>
              <a:path w="37" h="837">
                <a:moveTo>
                  <a:pt x="37" y="837"/>
                </a:moveTo>
                <a:lnTo>
                  <a:pt x="0" y="837"/>
                </a:lnTo>
                <a:lnTo>
                  <a:pt x="0" y="0"/>
                </a:lnTo>
                <a:lnTo>
                  <a:pt x="37" y="0"/>
                </a:lnTo>
                <a:lnTo>
                  <a:pt x="37" y="837"/>
                </a:lnTo>
                <a:lnTo>
                  <a:pt x="37" y="837"/>
                </a:lnTo>
                <a:close/>
              </a:path>
            </a:pathLst>
          </a:custGeom>
          <a:solidFill>
            <a:srgbClr val="7B605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72" name="文本框 98"/>
          <p:cNvSpPr txBox="1"/>
          <p:nvPr/>
        </p:nvSpPr>
        <p:spPr>
          <a:xfrm>
            <a:off x="3175000" y="3508375"/>
            <a:ext cx="1774825" cy="368300"/>
          </a:xfrm>
          <a:prstGeom prst="rect">
            <a:avLst/>
          </a:prstGeom>
          <a:noFill/>
          <a:ln w="9525">
            <a:noFill/>
          </a:ln>
        </p:spPr>
        <p:txBody>
          <a:bodyPr wrap="square" anchor="t">
            <a:spAutoFit/>
          </a:bodyPr>
          <a:p>
            <a:r>
              <a:rPr lang="zh-CN" altLang="en-US" dirty="0">
                <a:solidFill>
                  <a:schemeClr val="bg1"/>
                </a:solidFill>
                <a:latin typeface="Arial Unicode MS" panose="020B0604020202020204" charset="-122"/>
                <a:ea typeface="Arial Unicode MS" panose="020B0604020202020204" charset="-122"/>
              </a:rPr>
              <a:t>嘉里对标</a:t>
            </a:r>
            <a:endParaRPr lang="zh-CN" altLang="en-US" dirty="0">
              <a:solidFill>
                <a:schemeClr val="bg1"/>
              </a:solidFill>
              <a:latin typeface="Arial Unicode MS" panose="020B0604020202020204" charset="-122"/>
              <a:ea typeface="Arial Unicode MS" panose="020B0604020202020204" charset="-122"/>
            </a:endParaRPr>
          </a:p>
        </p:txBody>
      </p:sp>
      <p:sp>
        <p:nvSpPr>
          <p:cNvPr id="73" name="文本框 89"/>
          <p:cNvSpPr txBox="1"/>
          <p:nvPr/>
        </p:nvSpPr>
        <p:spPr>
          <a:xfrm>
            <a:off x="3006725" y="4833938"/>
            <a:ext cx="838200" cy="338137"/>
          </a:xfrm>
          <a:prstGeom prst="rect">
            <a:avLst/>
          </a:prstGeom>
          <a:noFill/>
          <a:ln w="9525">
            <a:noFill/>
          </a:ln>
        </p:spPr>
        <p:txBody>
          <a:bodyPr wrap="none" anchor="t">
            <a:spAutoFit/>
          </a:bodyPr>
          <a:p>
            <a:r>
              <a:rPr lang="en-US" altLang="zh-CN" sz="1600" dirty="0">
                <a:solidFill>
                  <a:srgbClr val="979797"/>
                </a:solidFill>
                <a:latin typeface="Impact" panose="020B0806030902050204" pitchFamily="2" charset="0"/>
                <a:ea typeface="宋体" panose="02010600030101010101" pitchFamily="2" charset="-122"/>
              </a:rPr>
              <a:t>2016.02</a:t>
            </a:r>
            <a:endParaRPr lang="zh-CN" altLang="en-US" sz="1600" dirty="0">
              <a:solidFill>
                <a:srgbClr val="979797"/>
              </a:solidFill>
              <a:latin typeface="Impact" panose="020B0806030902050204" pitchFamily="2" charset="0"/>
              <a:ea typeface="宋体" panose="02010600030101010101" pitchFamily="2" charset="-122"/>
            </a:endParaRPr>
          </a:p>
        </p:txBody>
      </p:sp>
      <p:sp>
        <p:nvSpPr>
          <p:cNvPr id="74" name="Freeform 33"/>
          <p:cNvSpPr/>
          <p:nvPr/>
        </p:nvSpPr>
        <p:spPr bwMode="auto">
          <a:xfrm>
            <a:off x="4489450" y="2962275"/>
            <a:ext cx="1592263" cy="511175"/>
          </a:xfrm>
          <a:custGeom>
            <a:avLst/>
            <a:gdLst>
              <a:gd name="T0" fmla="*/ 0 w 1708"/>
              <a:gd name="T1" fmla="*/ 657 h 657"/>
              <a:gd name="T2" fmla="*/ 1708 w 1708"/>
              <a:gd name="T3" fmla="*/ 657 h 657"/>
              <a:gd name="T4" fmla="*/ 1708 w 1708"/>
              <a:gd name="T5" fmla="*/ 0 h 657"/>
              <a:gd name="T6" fmla="*/ 0 w 1708"/>
              <a:gd name="T7" fmla="*/ 0 h 657"/>
              <a:gd name="T8" fmla="*/ 0 w 1708"/>
              <a:gd name="T9" fmla="*/ 657 h 657"/>
              <a:gd name="T10" fmla="*/ 0 w 1708"/>
              <a:gd name="T11" fmla="*/ 657 h 657"/>
            </a:gdLst>
            <a:ahLst/>
            <a:cxnLst>
              <a:cxn ang="0">
                <a:pos x="T0" y="T1"/>
              </a:cxn>
              <a:cxn ang="0">
                <a:pos x="T2" y="T3"/>
              </a:cxn>
              <a:cxn ang="0">
                <a:pos x="T4" y="T5"/>
              </a:cxn>
              <a:cxn ang="0">
                <a:pos x="T6" y="T7"/>
              </a:cxn>
              <a:cxn ang="0">
                <a:pos x="T8" y="T9"/>
              </a:cxn>
              <a:cxn ang="0">
                <a:pos x="T10" y="T11"/>
              </a:cxn>
            </a:cxnLst>
            <a:rect l="0" t="0" r="r" b="b"/>
            <a:pathLst>
              <a:path w="1708" h="657">
                <a:moveTo>
                  <a:pt x="0" y="657"/>
                </a:moveTo>
                <a:lnTo>
                  <a:pt x="1708" y="657"/>
                </a:lnTo>
                <a:lnTo>
                  <a:pt x="1708" y="0"/>
                </a:lnTo>
                <a:lnTo>
                  <a:pt x="0" y="0"/>
                </a:lnTo>
                <a:lnTo>
                  <a:pt x="0" y="657"/>
                </a:lnTo>
                <a:lnTo>
                  <a:pt x="0" y="657"/>
                </a:lnTo>
                <a:close/>
              </a:path>
            </a:pathLst>
          </a:custGeom>
          <a:solidFill>
            <a:srgbClr val="EA50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75" name="Freeform 36"/>
          <p:cNvSpPr/>
          <p:nvPr/>
        </p:nvSpPr>
        <p:spPr bwMode="auto">
          <a:xfrm>
            <a:off x="4622800" y="3062288"/>
            <a:ext cx="50800" cy="1550988"/>
          </a:xfrm>
          <a:custGeom>
            <a:avLst/>
            <a:gdLst>
              <a:gd name="T0" fmla="*/ 44 w 44"/>
              <a:gd name="T1" fmla="*/ 1692 h 1692"/>
              <a:gd name="T2" fmla="*/ 0 w 44"/>
              <a:gd name="T3" fmla="*/ 1692 h 1692"/>
              <a:gd name="T4" fmla="*/ 0 w 44"/>
              <a:gd name="T5" fmla="*/ 0 h 1692"/>
              <a:gd name="T6" fmla="*/ 44 w 44"/>
              <a:gd name="T7" fmla="*/ 0 h 1692"/>
              <a:gd name="T8" fmla="*/ 44 w 44"/>
              <a:gd name="T9" fmla="*/ 1692 h 1692"/>
              <a:gd name="T10" fmla="*/ 44 w 44"/>
              <a:gd name="T11" fmla="*/ 1692 h 1692"/>
            </a:gdLst>
            <a:ahLst/>
            <a:cxnLst>
              <a:cxn ang="0">
                <a:pos x="T0" y="T1"/>
              </a:cxn>
              <a:cxn ang="0">
                <a:pos x="T2" y="T3"/>
              </a:cxn>
              <a:cxn ang="0">
                <a:pos x="T4" y="T5"/>
              </a:cxn>
              <a:cxn ang="0">
                <a:pos x="T6" y="T7"/>
              </a:cxn>
              <a:cxn ang="0">
                <a:pos x="T8" y="T9"/>
              </a:cxn>
              <a:cxn ang="0">
                <a:pos x="T10" y="T11"/>
              </a:cxn>
            </a:cxnLst>
            <a:rect l="0" t="0" r="r" b="b"/>
            <a:pathLst>
              <a:path w="44" h="1692">
                <a:moveTo>
                  <a:pt x="44" y="1692"/>
                </a:moveTo>
                <a:lnTo>
                  <a:pt x="0" y="1692"/>
                </a:lnTo>
                <a:lnTo>
                  <a:pt x="0" y="0"/>
                </a:lnTo>
                <a:lnTo>
                  <a:pt x="44" y="0"/>
                </a:lnTo>
                <a:lnTo>
                  <a:pt x="44" y="1692"/>
                </a:lnTo>
                <a:lnTo>
                  <a:pt x="44" y="1692"/>
                </a:lnTo>
                <a:close/>
              </a:path>
            </a:pathLst>
          </a:custGeom>
          <a:solidFill>
            <a:srgbClr val="EA50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76" name="文本框 89"/>
          <p:cNvSpPr txBox="1"/>
          <p:nvPr/>
        </p:nvSpPr>
        <p:spPr>
          <a:xfrm>
            <a:off x="4371975" y="4843463"/>
            <a:ext cx="846138" cy="339725"/>
          </a:xfrm>
          <a:prstGeom prst="rect">
            <a:avLst/>
          </a:prstGeom>
          <a:noFill/>
          <a:ln w="9525">
            <a:noFill/>
          </a:ln>
        </p:spPr>
        <p:txBody>
          <a:bodyPr wrap="none" anchor="t">
            <a:spAutoFit/>
          </a:bodyPr>
          <a:p>
            <a:r>
              <a:rPr lang="en-US" altLang="zh-CN" sz="1600" dirty="0">
                <a:solidFill>
                  <a:srgbClr val="FF0000"/>
                </a:solidFill>
                <a:latin typeface="Impact" panose="020B0806030902050204" pitchFamily="2" charset="0"/>
                <a:ea typeface="宋体" panose="02010600030101010101" pitchFamily="2" charset="-122"/>
              </a:rPr>
              <a:t>2016.03</a:t>
            </a:r>
            <a:endParaRPr lang="zh-CN" altLang="en-US" sz="1600" dirty="0">
              <a:solidFill>
                <a:srgbClr val="FF0000"/>
              </a:solidFill>
              <a:latin typeface="Impact" panose="020B0806030902050204" pitchFamily="2" charset="0"/>
              <a:ea typeface="宋体" panose="02010600030101010101" pitchFamily="2" charset="-122"/>
            </a:endParaRPr>
          </a:p>
        </p:txBody>
      </p:sp>
      <p:sp>
        <p:nvSpPr>
          <p:cNvPr id="77" name="文本框 95"/>
          <p:cNvSpPr txBox="1"/>
          <p:nvPr/>
        </p:nvSpPr>
        <p:spPr>
          <a:xfrm>
            <a:off x="4541838" y="3052763"/>
            <a:ext cx="1774825" cy="369887"/>
          </a:xfrm>
          <a:prstGeom prst="rect">
            <a:avLst/>
          </a:prstGeom>
          <a:noFill/>
          <a:ln w="9525">
            <a:noFill/>
          </a:ln>
        </p:spPr>
        <p:txBody>
          <a:bodyPr wrap="square" anchor="t">
            <a:spAutoFit/>
          </a:bodyPr>
          <a:p>
            <a:r>
              <a:rPr lang="zh-CN" altLang="en-US" dirty="0">
                <a:solidFill>
                  <a:schemeClr val="bg1"/>
                </a:solidFill>
                <a:latin typeface="Arial Unicode MS" panose="020B0604020202020204" charset="-122"/>
                <a:ea typeface="Arial Unicode MS" panose="020B0604020202020204" charset="-122"/>
              </a:rPr>
              <a:t>基础数据梳理</a:t>
            </a:r>
            <a:endParaRPr lang="zh-CN" altLang="en-US" dirty="0">
              <a:solidFill>
                <a:schemeClr val="bg1"/>
              </a:solidFill>
              <a:latin typeface="Arial Unicode MS" panose="020B0604020202020204" charset="-122"/>
              <a:ea typeface="Arial Unicode MS" panose="020B0604020202020204" charset="-122"/>
            </a:endParaRPr>
          </a:p>
        </p:txBody>
      </p:sp>
      <p:sp>
        <p:nvSpPr>
          <p:cNvPr id="78" name="Freeform 30"/>
          <p:cNvSpPr/>
          <p:nvPr/>
        </p:nvSpPr>
        <p:spPr bwMode="auto">
          <a:xfrm>
            <a:off x="5253038" y="3584575"/>
            <a:ext cx="1331913" cy="584200"/>
          </a:xfrm>
          <a:custGeom>
            <a:avLst/>
            <a:gdLst>
              <a:gd name="T0" fmla="*/ 0 w 1701"/>
              <a:gd name="T1" fmla="*/ 651 h 651"/>
              <a:gd name="T2" fmla="*/ 1701 w 1701"/>
              <a:gd name="T3" fmla="*/ 651 h 651"/>
              <a:gd name="T4" fmla="*/ 1701 w 1701"/>
              <a:gd name="T5" fmla="*/ 0 h 651"/>
              <a:gd name="T6" fmla="*/ 0 w 1701"/>
              <a:gd name="T7" fmla="*/ 0 h 651"/>
              <a:gd name="T8" fmla="*/ 0 w 1701"/>
              <a:gd name="T9" fmla="*/ 651 h 651"/>
              <a:gd name="T10" fmla="*/ 0 w 1701"/>
              <a:gd name="T11" fmla="*/ 651 h 651"/>
            </a:gdLst>
            <a:ahLst/>
            <a:cxnLst>
              <a:cxn ang="0">
                <a:pos x="T0" y="T1"/>
              </a:cxn>
              <a:cxn ang="0">
                <a:pos x="T2" y="T3"/>
              </a:cxn>
              <a:cxn ang="0">
                <a:pos x="T4" y="T5"/>
              </a:cxn>
              <a:cxn ang="0">
                <a:pos x="T6" y="T7"/>
              </a:cxn>
              <a:cxn ang="0">
                <a:pos x="T8" y="T9"/>
              </a:cxn>
              <a:cxn ang="0">
                <a:pos x="T10" y="T11"/>
              </a:cxn>
            </a:cxnLst>
            <a:rect l="0" t="0" r="r" b="b"/>
            <a:pathLst>
              <a:path w="1701" h="651">
                <a:moveTo>
                  <a:pt x="0" y="651"/>
                </a:moveTo>
                <a:lnTo>
                  <a:pt x="1701" y="651"/>
                </a:lnTo>
                <a:lnTo>
                  <a:pt x="1701" y="0"/>
                </a:lnTo>
                <a:lnTo>
                  <a:pt x="0" y="0"/>
                </a:lnTo>
                <a:lnTo>
                  <a:pt x="0" y="651"/>
                </a:lnTo>
                <a:lnTo>
                  <a:pt x="0" y="651"/>
                </a:lnTo>
                <a:close/>
              </a:path>
            </a:pathLst>
          </a:custGeom>
          <a:solidFill>
            <a:srgbClr val="7B605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79" name="Freeform 35"/>
          <p:cNvSpPr/>
          <p:nvPr/>
        </p:nvSpPr>
        <p:spPr bwMode="auto">
          <a:xfrm>
            <a:off x="5811838" y="3617913"/>
            <a:ext cx="44450" cy="995363"/>
          </a:xfrm>
          <a:custGeom>
            <a:avLst/>
            <a:gdLst>
              <a:gd name="T0" fmla="*/ 37 w 37"/>
              <a:gd name="T1" fmla="*/ 837 h 837"/>
              <a:gd name="T2" fmla="*/ 0 w 37"/>
              <a:gd name="T3" fmla="*/ 837 h 837"/>
              <a:gd name="T4" fmla="*/ 0 w 37"/>
              <a:gd name="T5" fmla="*/ 0 h 837"/>
              <a:gd name="T6" fmla="*/ 37 w 37"/>
              <a:gd name="T7" fmla="*/ 0 h 837"/>
              <a:gd name="T8" fmla="*/ 37 w 37"/>
              <a:gd name="T9" fmla="*/ 837 h 837"/>
              <a:gd name="T10" fmla="*/ 37 w 37"/>
              <a:gd name="T11" fmla="*/ 837 h 837"/>
            </a:gdLst>
            <a:ahLst/>
            <a:cxnLst>
              <a:cxn ang="0">
                <a:pos x="T0" y="T1"/>
              </a:cxn>
              <a:cxn ang="0">
                <a:pos x="T2" y="T3"/>
              </a:cxn>
              <a:cxn ang="0">
                <a:pos x="T4" y="T5"/>
              </a:cxn>
              <a:cxn ang="0">
                <a:pos x="T6" y="T7"/>
              </a:cxn>
              <a:cxn ang="0">
                <a:pos x="T8" y="T9"/>
              </a:cxn>
              <a:cxn ang="0">
                <a:pos x="T10" y="T11"/>
              </a:cxn>
            </a:cxnLst>
            <a:rect l="0" t="0" r="r" b="b"/>
            <a:pathLst>
              <a:path w="37" h="837">
                <a:moveTo>
                  <a:pt x="37" y="837"/>
                </a:moveTo>
                <a:lnTo>
                  <a:pt x="0" y="837"/>
                </a:lnTo>
                <a:lnTo>
                  <a:pt x="0" y="0"/>
                </a:lnTo>
                <a:lnTo>
                  <a:pt x="37" y="0"/>
                </a:lnTo>
                <a:lnTo>
                  <a:pt x="37" y="837"/>
                </a:lnTo>
                <a:lnTo>
                  <a:pt x="37" y="837"/>
                </a:lnTo>
                <a:close/>
              </a:path>
            </a:pathLst>
          </a:custGeom>
          <a:solidFill>
            <a:srgbClr val="7B605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80" name="文本框 91"/>
          <p:cNvSpPr txBox="1"/>
          <p:nvPr/>
        </p:nvSpPr>
        <p:spPr>
          <a:xfrm>
            <a:off x="5562600" y="4843463"/>
            <a:ext cx="838200" cy="339725"/>
          </a:xfrm>
          <a:prstGeom prst="rect">
            <a:avLst/>
          </a:prstGeom>
          <a:noFill/>
          <a:ln w="9525">
            <a:noFill/>
          </a:ln>
        </p:spPr>
        <p:txBody>
          <a:bodyPr wrap="none" anchor="t">
            <a:spAutoFit/>
          </a:bodyPr>
          <a:p>
            <a:r>
              <a:rPr lang="en-US" altLang="zh-CN" sz="1600" dirty="0">
                <a:solidFill>
                  <a:srgbClr val="979797"/>
                </a:solidFill>
                <a:latin typeface="Impact" panose="020B0806030902050204" pitchFamily="2" charset="0"/>
                <a:ea typeface="宋体" panose="02010600030101010101" pitchFamily="2" charset="-122"/>
              </a:rPr>
              <a:t>2016.04</a:t>
            </a:r>
            <a:endParaRPr lang="zh-CN" altLang="en-US" sz="1600" dirty="0">
              <a:solidFill>
                <a:srgbClr val="979797"/>
              </a:solidFill>
              <a:latin typeface="Impact" panose="020B0806030902050204" pitchFamily="2" charset="0"/>
              <a:ea typeface="宋体" panose="02010600030101010101" pitchFamily="2" charset="-122"/>
            </a:endParaRPr>
          </a:p>
        </p:txBody>
      </p:sp>
      <p:sp>
        <p:nvSpPr>
          <p:cNvPr id="81" name="文本框 98"/>
          <p:cNvSpPr txBox="1"/>
          <p:nvPr/>
        </p:nvSpPr>
        <p:spPr>
          <a:xfrm>
            <a:off x="5221288" y="3721100"/>
            <a:ext cx="1436687" cy="369888"/>
          </a:xfrm>
          <a:prstGeom prst="rect">
            <a:avLst/>
          </a:prstGeom>
          <a:noFill/>
          <a:ln w="9525">
            <a:noFill/>
          </a:ln>
        </p:spPr>
        <p:txBody>
          <a:bodyPr wrap="square" anchor="t">
            <a:spAutoFit/>
          </a:bodyPr>
          <a:p>
            <a:r>
              <a:rPr lang="zh-CN" altLang="en-US" dirty="0">
                <a:solidFill>
                  <a:schemeClr val="bg1"/>
                </a:solidFill>
                <a:latin typeface="Arial Unicode MS" panose="020B0604020202020204" charset="-122"/>
                <a:ea typeface="Arial Unicode MS" panose="020B0604020202020204" charset="-122"/>
              </a:rPr>
              <a:t>精细图控制</a:t>
            </a:r>
            <a:endParaRPr lang="zh-CN" altLang="en-US" dirty="0">
              <a:solidFill>
                <a:schemeClr val="bg1"/>
              </a:solidFill>
              <a:latin typeface="Arial Unicode MS" panose="020B0604020202020204" charset="-122"/>
              <a:ea typeface="Arial Unicode MS" panose="020B0604020202020204" charset="-122"/>
            </a:endParaRPr>
          </a:p>
        </p:txBody>
      </p:sp>
      <p:sp>
        <p:nvSpPr>
          <p:cNvPr id="83" name="Freeform 34"/>
          <p:cNvSpPr/>
          <p:nvPr/>
        </p:nvSpPr>
        <p:spPr bwMode="auto">
          <a:xfrm>
            <a:off x="6999288" y="3165475"/>
            <a:ext cx="46038" cy="1447800"/>
          </a:xfrm>
          <a:custGeom>
            <a:avLst/>
            <a:gdLst>
              <a:gd name="T0" fmla="*/ 37 w 37"/>
              <a:gd name="T1" fmla="*/ 1580 h 1580"/>
              <a:gd name="T2" fmla="*/ 0 w 37"/>
              <a:gd name="T3" fmla="*/ 1580 h 1580"/>
              <a:gd name="T4" fmla="*/ 0 w 37"/>
              <a:gd name="T5" fmla="*/ 0 h 1580"/>
              <a:gd name="T6" fmla="*/ 37 w 37"/>
              <a:gd name="T7" fmla="*/ 0 h 1580"/>
              <a:gd name="T8" fmla="*/ 37 w 37"/>
              <a:gd name="T9" fmla="*/ 1580 h 1580"/>
              <a:gd name="T10" fmla="*/ 37 w 37"/>
              <a:gd name="T11" fmla="*/ 1580 h 1580"/>
            </a:gdLst>
            <a:ahLst/>
            <a:cxnLst>
              <a:cxn ang="0">
                <a:pos x="T0" y="T1"/>
              </a:cxn>
              <a:cxn ang="0">
                <a:pos x="T2" y="T3"/>
              </a:cxn>
              <a:cxn ang="0">
                <a:pos x="T4" y="T5"/>
              </a:cxn>
              <a:cxn ang="0">
                <a:pos x="T6" y="T7"/>
              </a:cxn>
              <a:cxn ang="0">
                <a:pos x="T8" y="T9"/>
              </a:cxn>
              <a:cxn ang="0">
                <a:pos x="T10" y="T11"/>
              </a:cxn>
            </a:cxnLst>
            <a:rect l="0" t="0" r="r" b="b"/>
            <a:pathLst>
              <a:path w="37" h="1580">
                <a:moveTo>
                  <a:pt x="37" y="1580"/>
                </a:moveTo>
                <a:lnTo>
                  <a:pt x="0" y="1580"/>
                </a:lnTo>
                <a:lnTo>
                  <a:pt x="0" y="0"/>
                </a:lnTo>
                <a:lnTo>
                  <a:pt x="37" y="0"/>
                </a:lnTo>
                <a:lnTo>
                  <a:pt x="37" y="1580"/>
                </a:lnTo>
                <a:lnTo>
                  <a:pt x="37" y="1580"/>
                </a:lnTo>
                <a:close/>
              </a:path>
            </a:pathLst>
          </a:cu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84" name="文本框 92"/>
          <p:cNvSpPr txBox="1"/>
          <p:nvPr/>
        </p:nvSpPr>
        <p:spPr>
          <a:xfrm>
            <a:off x="6753225" y="4843463"/>
            <a:ext cx="846138" cy="339725"/>
          </a:xfrm>
          <a:prstGeom prst="rect">
            <a:avLst/>
          </a:prstGeom>
          <a:noFill/>
          <a:ln w="9525">
            <a:noFill/>
          </a:ln>
        </p:spPr>
        <p:txBody>
          <a:bodyPr wrap="none" anchor="t">
            <a:spAutoFit/>
          </a:bodyPr>
          <a:p>
            <a:r>
              <a:rPr lang="en-US" altLang="zh-CN" sz="1600" dirty="0">
                <a:solidFill>
                  <a:srgbClr val="FF0000"/>
                </a:solidFill>
                <a:latin typeface="Impact" panose="020B0806030902050204" pitchFamily="2" charset="0"/>
                <a:ea typeface="宋体" panose="02010600030101010101" pitchFamily="2" charset="-122"/>
              </a:rPr>
              <a:t>2016.05</a:t>
            </a:r>
            <a:endParaRPr lang="zh-CN" altLang="en-US" sz="1600" dirty="0">
              <a:solidFill>
                <a:srgbClr val="FF0000"/>
              </a:solidFill>
              <a:latin typeface="Impact" panose="020B0806030902050204" pitchFamily="2" charset="0"/>
              <a:ea typeface="宋体" panose="02010600030101010101" pitchFamily="2" charset="-122"/>
            </a:endParaRPr>
          </a:p>
        </p:txBody>
      </p:sp>
      <p:sp>
        <p:nvSpPr>
          <p:cNvPr id="86" name="Freeform 28"/>
          <p:cNvSpPr/>
          <p:nvPr/>
        </p:nvSpPr>
        <p:spPr bwMode="auto">
          <a:xfrm>
            <a:off x="8181975" y="3617913"/>
            <a:ext cx="44450" cy="995363"/>
          </a:xfrm>
          <a:custGeom>
            <a:avLst/>
            <a:gdLst>
              <a:gd name="T0" fmla="*/ 37 w 37"/>
              <a:gd name="T1" fmla="*/ 837 h 837"/>
              <a:gd name="T2" fmla="*/ 0 w 37"/>
              <a:gd name="T3" fmla="*/ 837 h 837"/>
              <a:gd name="T4" fmla="*/ 0 w 37"/>
              <a:gd name="T5" fmla="*/ 0 h 837"/>
              <a:gd name="T6" fmla="*/ 37 w 37"/>
              <a:gd name="T7" fmla="*/ 0 h 837"/>
              <a:gd name="T8" fmla="*/ 37 w 37"/>
              <a:gd name="T9" fmla="*/ 837 h 837"/>
              <a:gd name="T10" fmla="*/ 37 w 37"/>
              <a:gd name="T11" fmla="*/ 837 h 837"/>
            </a:gdLst>
            <a:ahLst/>
            <a:cxnLst>
              <a:cxn ang="0">
                <a:pos x="T0" y="T1"/>
              </a:cxn>
              <a:cxn ang="0">
                <a:pos x="T2" y="T3"/>
              </a:cxn>
              <a:cxn ang="0">
                <a:pos x="T4" y="T5"/>
              </a:cxn>
              <a:cxn ang="0">
                <a:pos x="T6" y="T7"/>
              </a:cxn>
              <a:cxn ang="0">
                <a:pos x="T8" y="T9"/>
              </a:cxn>
              <a:cxn ang="0">
                <a:pos x="T10" y="T11"/>
              </a:cxn>
            </a:cxnLst>
            <a:rect l="0" t="0" r="r" b="b"/>
            <a:pathLst>
              <a:path w="37" h="837">
                <a:moveTo>
                  <a:pt x="37" y="837"/>
                </a:moveTo>
                <a:lnTo>
                  <a:pt x="0" y="837"/>
                </a:lnTo>
                <a:lnTo>
                  <a:pt x="0" y="0"/>
                </a:lnTo>
                <a:lnTo>
                  <a:pt x="37" y="0"/>
                </a:lnTo>
                <a:lnTo>
                  <a:pt x="37" y="837"/>
                </a:lnTo>
                <a:lnTo>
                  <a:pt x="37" y="837"/>
                </a:lnTo>
                <a:close/>
              </a:path>
            </a:pathLst>
          </a:custGeom>
          <a:solidFill>
            <a:srgbClr val="EA50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87" name="Freeform 29"/>
          <p:cNvSpPr/>
          <p:nvPr/>
        </p:nvSpPr>
        <p:spPr bwMode="auto">
          <a:xfrm>
            <a:off x="7691438" y="3584575"/>
            <a:ext cx="1516063" cy="584200"/>
          </a:xfrm>
          <a:custGeom>
            <a:avLst/>
            <a:gdLst>
              <a:gd name="T0" fmla="*/ 0 w 1707"/>
              <a:gd name="T1" fmla="*/ 651 h 651"/>
              <a:gd name="T2" fmla="*/ 1707 w 1707"/>
              <a:gd name="T3" fmla="*/ 651 h 651"/>
              <a:gd name="T4" fmla="*/ 1707 w 1707"/>
              <a:gd name="T5" fmla="*/ 0 h 651"/>
              <a:gd name="T6" fmla="*/ 0 w 1707"/>
              <a:gd name="T7" fmla="*/ 0 h 651"/>
              <a:gd name="T8" fmla="*/ 0 w 1707"/>
              <a:gd name="T9" fmla="*/ 651 h 651"/>
              <a:gd name="T10" fmla="*/ 0 w 1707"/>
              <a:gd name="T11" fmla="*/ 651 h 651"/>
            </a:gdLst>
            <a:ahLst/>
            <a:cxnLst>
              <a:cxn ang="0">
                <a:pos x="T0" y="T1"/>
              </a:cxn>
              <a:cxn ang="0">
                <a:pos x="T2" y="T3"/>
              </a:cxn>
              <a:cxn ang="0">
                <a:pos x="T4" y="T5"/>
              </a:cxn>
              <a:cxn ang="0">
                <a:pos x="T6" y="T7"/>
              </a:cxn>
              <a:cxn ang="0">
                <a:pos x="T8" y="T9"/>
              </a:cxn>
              <a:cxn ang="0">
                <a:pos x="T10" y="T11"/>
              </a:cxn>
            </a:cxnLst>
            <a:rect l="0" t="0" r="r" b="b"/>
            <a:pathLst>
              <a:path w="1707" h="651">
                <a:moveTo>
                  <a:pt x="0" y="651"/>
                </a:moveTo>
                <a:lnTo>
                  <a:pt x="1707" y="651"/>
                </a:lnTo>
                <a:lnTo>
                  <a:pt x="1707" y="0"/>
                </a:lnTo>
                <a:lnTo>
                  <a:pt x="0" y="0"/>
                </a:lnTo>
                <a:lnTo>
                  <a:pt x="0" y="651"/>
                </a:lnTo>
                <a:lnTo>
                  <a:pt x="0" y="651"/>
                </a:lnTo>
                <a:close/>
              </a:path>
            </a:pathLst>
          </a:custGeom>
          <a:solidFill>
            <a:srgbClr val="EA50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85" name="文本框 96"/>
          <p:cNvSpPr txBox="1"/>
          <p:nvPr/>
        </p:nvSpPr>
        <p:spPr>
          <a:xfrm>
            <a:off x="6816725" y="3057525"/>
            <a:ext cx="1817688" cy="368300"/>
          </a:xfrm>
          <a:prstGeom prst="rect">
            <a:avLst/>
          </a:prstGeom>
          <a:noFill/>
          <a:ln w="9525">
            <a:noFill/>
          </a:ln>
        </p:spPr>
        <p:txBody>
          <a:bodyPr wrap="square" anchor="t">
            <a:spAutoFit/>
          </a:bodyPr>
          <a:p>
            <a:r>
              <a:rPr lang="zh-CN" altLang="en-US" dirty="0">
                <a:solidFill>
                  <a:schemeClr val="bg1"/>
                </a:solidFill>
                <a:latin typeface="Arial Unicode MS" panose="020B0604020202020204" charset="-122"/>
                <a:ea typeface="Arial Unicode MS" panose="020B0604020202020204" charset="-122"/>
              </a:rPr>
              <a:t>       确定中标</a:t>
            </a:r>
            <a:endParaRPr lang="zh-CN" altLang="en-US" dirty="0">
              <a:solidFill>
                <a:schemeClr val="bg1"/>
              </a:solidFill>
              <a:latin typeface="Arial Unicode MS" panose="020B0604020202020204" charset="-122"/>
              <a:ea typeface="Arial Unicode MS" panose="020B0604020202020204" charset="-122"/>
            </a:endParaRPr>
          </a:p>
        </p:txBody>
      </p:sp>
      <p:sp>
        <p:nvSpPr>
          <p:cNvPr id="88" name="文本框 93"/>
          <p:cNvSpPr txBox="1"/>
          <p:nvPr/>
        </p:nvSpPr>
        <p:spPr>
          <a:xfrm>
            <a:off x="7942263" y="4843463"/>
            <a:ext cx="846137" cy="339725"/>
          </a:xfrm>
          <a:prstGeom prst="rect">
            <a:avLst/>
          </a:prstGeom>
          <a:noFill/>
          <a:ln w="9525">
            <a:noFill/>
          </a:ln>
        </p:spPr>
        <p:txBody>
          <a:bodyPr wrap="none" anchor="t">
            <a:spAutoFit/>
          </a:bodyPr>
          <a:p>
            <a:r>
              <a:rPr lang="en-US" altLang="zh-CN" sz="1600" dirty="0">
                <a:solidFill>
                  <a:srgbClr val="979797"/>
                </a:solidFill>
                <a:latin typeface="Impact" panose="020B0806030902050204" pitchFamily="2" charset="0"/>
                <a:ea typeface="宋体" panose="02010600030101010101" pitchFamily="2" charset="-122"/>
              </a:rPr>
              <a:t>2016.09</a:t>
            </a:r>
            <a:endParaRPr lang="zh-CN" altLang="en-US" sz="1600" dirty="0">
              <a:solidFill>
                <a:srgbClr val="979797"/>
              </a:solidFill>
              <a:latin typeface="Impact" panose="020B0806030902050204" pitchFamily="2" charset="0"/>
              <a:ea typeface="宋体" panose="02010600030101010101" pitchFamily="2" charset="-122"/>
            </a:endParaRPr>
          </a:p>
        </p:txBody>
      </p:sp>
      <p:sp>
        <p:nvSpPr>
          <p:cNvPr id="89" name="文本框 99"/>
          <p:cNvSpPr txBox="1"/>
          <p:nvPr/>
        </p:nvSpPr>
        <p:spPr>
          <a:xfrm>
            <a:off x="7662863" y="3729038"/>
            <a:ext cx="1776412" cy="368300"/>
          </a:xfrm>
          <a:prstGeom prst="rect">
            <a:avLst/>
          </a:prstGeom>
          <a:noFill/>
          <a:ln w="9525">
            <a:noFill/>
          </a:ln>
        </p:spPr>
        <p:txBody>
          <a:bodyPr wrap="square" anchor="t">
            <a:spAutoFit/>
          </a:bodyPr>
          <a:p>
            <a:r>
              <a:rPr lang="zh-CN" altLang="en-US" dirty="0">
                <a:solidFill>
                  <a:schemeClr val="bg1"/>
                </a:solidFill>
                <a:latin typeface="Arial Unicode MS" panose="020B0604020202020204" charset="-122"/>
                <a:ea typeface="Arial Unicode MS" panose="020B0604020202020204" charset="-122"/>
              </a:rPr>
              <a:t>  施工图完成</a:t>
            </a:r>
            <a:endParaRPr lang="zh-CN" altLang="en-US" dirty="0">
              <a:solidFill>
                <a:schemeClr val="bg1"/>
              </a:solidFill>
              <a:latin typeface="Arial Unicode MS" panose="020B0604020202020204" charset="-122"/>
              <a:ea typeface="Arial Unicode MS" panose="020B0604020202020204" charset="-122"/>
            </a:endParaRPr>
          </a:p>
        </p:txBody>
      </p:sp>
      <p:sp>
        <p:nvSpPr>
          <p:cNvPr id="90" name="文本框 85"/>
          <p:cNvSpPr txBox="1"/>
          <p:nvPr/>
        </p:nvSpPr>
        <p:spPr>
          <a:xfrm>
            <a:off x="9131300" y="4843463"/>
            <a:ext cx="815975" cy="339725"/>
          </a:xfrm>
          <a:prstGeom prst="rect">
            <a:avLst/>
          </a:prstGeom>
          <a:noFill/>
          <a:ln w="9525">
            <a:noFill/>
          </a:ln>
        </p:spPr>
        <p:txBody>
          <a:bodyPr wrap="none" anchor="t">
            <a:spAutoFit/>
          </a:bodyPr>
          <a:p>
            <a:r>
              <a:rPr lang="en-US" altLang="zh-CN" sz="1600" dirty="0">
                <a:solidFill>
                  <a:srgbClr val="FF0000"/>
                </a:solidFill>
                <a:latin typeface="Impact" panose="020B0806030902050204" pitchFamily="2" charset="0"/>
                <a:ea typeface="宋体" panose="02010600030101010101" pitchFamily="2" charset="-122"/>
              </a:rPr>
              <a:t>2016.10</a:t>
            </a:r>
            <a:endParaRPr lang="zh-CN" altLang="en-US" sz="1600" dirty="0">
              <a:solidFill>
                <a:srgbClr val="FF0000"/>
              </a:solidFill>
              <a:latin typeface="Impact" panose="020B0806030902050204" pitchFamily="2" charset="0"/>
              <a:ea typeface="宋体" panose="02010600030101010101" pitchFamily="2" charset="-122"/>
            </a:endParaRPr>
          </a:p>
        </p:txBody>
      </p:sp>
      <p:sp>
        <p:nvSpPr>
          <p:cNvPr id="92" name="Freeform 34"/>
          <p:cNvSpPr/>
          <p:nvPr/>
        </p:nvSpPr>
        <p:spPr bwMode="auto">
          <a:xfrm>
            <a:off x="9369425" y="3163888"/>
            <a:ext cx="46038" cy="1449388"/>
          </a:xfrm>
          <a:custGeom>
            <a:avLst/>
            <a:gdLst>
              <a:gd name="T0" fmla="*/ 37 w 37"/>
              <a:gd name="T1" fmla="*/ 1580 h 1580"/>
              <a:gd name="T2" fmla="*/ 0 w 37"/>
              <a:gd name="T3" fmla="*/ 1580 h 1580"/>
              <a:gd name="T4" fmla="*/ 0 w 37"/>
              <a:gd name="T5" fmla="*/ 0 h 1580"/>
              <a:gd name="T6" fmla="*/ 37 w 37"/>
              <a:gd name="T7" fmla="*/ 0 h 1580"/>
              <a:gd name="T8" fmla="*/ 37 w 37"/>
              <a:gd name="T9" fmla="*/ 1580 h 1580"/>
              <a:gd name="T10" fmla="*/ 37 w 37"/>
              <a:gd name="T11" fmla="*/ 1580 h 1580"/>
            </a:gdLst>
            <a:ahLst/>
            <a:cxnLst>
              <a:cxn ang="0">
                <a:pos x="T0" y="T1"/>
              </a:cxn>
              <a:cxn ang="0">
                <a:pos x="T2" y="T3"/>
              </a:cxn>
              <a:cxn ang="0">
                <a:pos x="T4" y="T5"/>
              </a:cxn>
              <a:cxn ang="0">
                <a:pos x="T6" y="T7"/>
              </a:cxn>
              <a:cxn ang="0">
                <a:pos x="T8" y="T9"/>
              </a:cxn>
              <a:cxn ang="0">
                <a:pos x="T10" y="T11"/>
              </a:cxn>
            </a:cxnLst>
            <a:rect l="0" t="0" r="r" b="b"/>
            <a:pathLst>
              <a:path w="37" h="1580">
                <a:moveTo>
                  <a:pt x="37" y="1580"/>
                </a:moveTo>
                <a:lnTo>
                  <a:pt x="0" y="1580"/>
                </a:lnTo>
                <a:lnTo>
                  <a:pt x="0" y="0"/>
                </a:lnTo>
                <a:lnTo>
                  <a:pt x="37" y="0"/>
                </a:lnTo>
                <a:lnTo>
                  <a:pt x="37" y="1580"/>
                </a:lnTo>
                <a:lnTo>
                  <a:pt x="37" y="1580"/>
                </a:lnTo>
                <a:close/>
              </a:path>
            </a:pathLst>
          </a:cu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94" name="文本框 87"/>
          <p:cNvSpPr txBox="1"/>
          <p:nvPr/>
        </p:nvSpPr>
        <p:spPr>
          <a:xfrm>
            <a:off x="1754188" y="4843463"/>
            <a:ext cx="814387" cy="339725"/>
          </a:xfrm>
          <a:prstGeom prst="rect">
            <a:avLst/>
          </a:prstGeom>
          <a:noFill/>
          <a:ln w="9525">
            <a:noFill/>
          </a:ln>
        </p:spPr>
        <p:txBody>
          <a:bodyPr wrap="none" anchor="t">
            <a:spAutoFit/>
          </a:bodyPr>
          <a:p>
            <a:r>
              <a:rPr lang="en-US" altLang="zh-CN" sz="1600" dirty="0">
                <a:solidFill>
                  <a:srgbClr val="979797"/>
                </a:solidFill>
                <a:latin typeface="Impact" panose="020B0806030902050204" pitchFamily="2" charset="0"/>
                <a:ea typeface="宋体" panose="02010600030101010101" pitchFamily="2" charset="-122"/>
              </a:rPr>
              <a:t>2016.01</a:t>
            </a:r>
            <a:endParaRPr lang="zh-CN" altLang="en-US" sz="1600" dirty="0">
              <a:solidFill>
                <a:srgbClr val="979797"/>
              </a:solidFill>
              <a:latin typeface="Impact" panose="020B0806030902050204" pitchFamily="2" charset="0"/>
              <a:ea typeface="宋体" panose="02010600030101010101" pitchFamily="2" charset="-122"/>
            </a:endParaRPr>
          </a:p>
        </p:txBody>
      </p:sp>
      <p:sp>
        <p:nvSpPr>
          <p:cNvPr id="91" name="Freeform 32"/>
          <p:cNvSpPr/>
          <p:nvPr/>
        </p:nvSpPr>
        <p:spPr bwMode="auto">
          <a:xfrm>
            <a:off x="9105900" y="2976563"/>
            <a:ext cx="1854200" cy="511175"/>
          </a:xfrm>
          <a:custGeom>
            <a:avLst/>
            <a:gdLst>
              <a:gd name="T0" fmla="*/ 0 w 1707"/>
              <a:gd name="T1" fmla="*/ 657 h 657"/>
              <a:gd name="T2" fmla="*/ 1707 w 1707"/>
              <a:gd name="T3" fmla="*/ 657 h 657"/>
              <a:gd name="T4" fmla="*/ 1707 w 1707"/>
              <a:gd name="T5" fmla="*/ 0 h 657"/>
              <a:gd name="T6" fmla="*/ 0 w 1707"/>
              <a:gd name="T7" fmla="*/ 0 h 657"/>
              <a:gd name="T8" fmla="*/ 0 w 1707"/>
              <a:gd name="T9" fmla="*/ 657 h 657"/>
              <a:gd name="T10" fmla="*/ 0 w 1707"/>
              <a:gd name="T11" fmla="*/ 657 h 657"/>
            </a:gdLst>
            <a:ahLst/>
            <a:cxnLst>
              <a:cxn ang="0">
                <a:pos x="T0" y="T1"/>
              </a:cxn>
              <a:cxn ang="0">
                <a:pos x="T2" y="T3"/>
              </a:cxn>
              <a:cxn ang="0">
                <a:pos x="T4" y="T5"/>
              </a:cxn>
              <a:cxn ang="0">
                <a:pos x="T6" y="T7"/>
              </a:cxn>
              <a:cxn ang="0">
                <a:pos x="T8" y="T9"/>
              </a:cxn>
              <a:cxn ang="0">
                <a:pos x="T10" y="T11"/>
              </a:cxn>
            </a:cxnLst>
            <a:rect l="0" t="0" r="r" b="b"/>
            <a:pathLst>
              <a:path w="1707" h="657">
                <a:moveTo>
                  <a:pt x="0" y="657"/>
                </a:moveTo>
                <a:lnTo>
                  <a:pt x="1707" y="657"/>
                </a:lnTo>
                <a:lnTo>
                  <a:pt x="1707" y="0"/>
                </a:lnTo>
                <a:lnTo>
                  <a:pt x="0" y="0"/>
                </a:lnTo>
                <a:lnTo>
                  <a:pt x="0" y="657"/>
                </a:lnTo>
                <a:lnTo>
                  <a:pt x="0" y="657"/>
                </a:lnTo>
                <a:close/>
              </a:path>
            </a:pathLst>
          </a:custGeom>
          <a:solidFill>
            <a:srgbClr val="74A7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350" strike="noStrike" noProof="1"/>
          </a:p>
        </p:txBody>
      </p:sp>
      <p:sp>
        <p:nvSpPr>
          <p:cNvPr id="3" name="左大括号 2"/>
          <p:cNvSpPr/>
          <p:nvPr/>
        </p:nvSpPr>
        <p:spPr>
          <a:xfrm rot="16200000">
            <a:off x="3237706" y="4129881"/>
            <a:ext cx="346075" cy="2420938"/>
          </a:xfrm>
          <a:prstGeom prst="leftBrace">
            <a:avLst/>
          </a:prstGeom>
          <a:noFill/>
          <a:ln w="38100"/>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10" name="圆角矩形 9"/>
          <p:cNvSpPr/>
          <p:nvPr/>
        </p:nvSpPr>
        <p:spPr>
          <a:xfrm>
            <a:off x="2384425" y="5732463"/>
            <a:ext cx="2084388" cy="571500"/>
          </a:xfrm>
          <a:prstGeom prst="roundRect">
            <a:avLst/>
          </a:prstGeom>
          <a:solidFill>
            <a:srgbClr val="74A7AE"/>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文本框 10"/>
          <p:cNvSpPr txBox="1"/>
          <p:nvPr/>
        </p:nvSpPr>
        <p:spPr>
          <a:xfrm>
            <a:off x="2465388" y="5799138"/>
            <a:ext cx="2146300" cy="461962"/>
          </a:xfrm>
          <a:prstGeom prst="rect">
            <a:avLst/>
          </a:prstGeom>
          <a:noFill/>
          <a:ln w="9525">
            <a:noFill/>
          </a:ln>
        </p:spPr>
        <p:txBody>
          <a:bodyPr wrap="square" anchor="t">
            <a:spAutoFit/>
          </a:bodyPr>
          <a:p>
            <a:r>
              <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初步介入阶段</a:t>
            </a:r>
            <a:endParaRPr lang="zh-CN" altLang="en-US" sz="2400" dirty="0">
              <a:latin typeface="Arial" panose="020B0604020202020204" pitchFamily="34" charset="0"/>
              <a:ea typeface="宋体" panose="02010600030101010101" pitchFamily="2" charset="-122"/>
            </a:endParaRPr>
          </a:p>
        </p:txBody>
      </p:sp>
      <p:sp>
        <p:nvSpPr>
          <p:cNvPr id="64" name="左大括号 63"/>
          <p:cNvSpPr/>
          <p:nvPr/>
        </p:nvSpPr>
        <p:spPr>
          <a:xfrm rot="16200000">
            <a:off x="5741988" y="4129088"/>
            <a:ext cx="346075" cy="2422525"/>
          </a:xfrm>
          <a:prstGeom prst="leftBrace">
            <a:avLst/>
          </a:prstGeom>
          <a:noFill/>
          <a:ln w="38100"/>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65" name="圆角矩形 64"/>
          <p:cNvSpPr/>
          <p:nvPr/>
        </p:nvSpPr>
        <p:spPr>
          <a:xfrm>
            <a:off x="4887913" y="5732463"/>
            <a:ext cx="2084388" cy="571500"/>
          </a:xfrm>
          <a:prstGeom prst="roundRect">
            <a:avLst/>
          </a:prstGeom>
          <a:solidFill>
            <a:srgbClr val="7B605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6" name="文本框 65"/>
          <p:cNvSpPr txBox="1"/>
          <p:nvPr/>
        </p:nvSpPr>
        <p:spPr>
          <a:xfrm>
            <a:off x="4949825" y="5799138"/>
            <a:ext cx="2012950" cy="461962"/>
          </a:xfrm>
          <a:prstGeom prst="rect">
            <a:avLst/>
          </a:prstGeom>
          <a:noFill/>
          <a:ln w="9525">
            <a:noFill/>
          </a:ln>
        </p:spPr>
        <p:txBody>
          <a:bodyPr wrap="square" anchor="t">
            <a:spAutoFit/>
          </a:bodyPr>
          <a:p>
            <a:r>
              <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深入服务阶段</a:t>
            </a:r>
            <a:endParaRPr lang="zh-CN" altLang="en-US" sz="2400" dirty="0">
              <a:latin typeface="Arial" panose="020B0604020202020204" pitchFamily="34" charset="0"/>
              <a:ea typeface="宋体" panose="02010600030101010101" pitchFamily="2" charset="-122"/>
            </a:endParaRPr>
          </a:p>
        </p:txBody>
      </p:sp>
      <p:sp>
        <p:nvSpPr>
          <p:cNvPr id="95" name="左大括号 94"/>
          <p:cNvSpPr/>
          <p:nvPr/>
        </p:nvSpPr>
        <p:spPr>
          <a:xfrm rot="16200000">
            <a:off x="8119269" y="4207669"/>
            <a:ext cx="347663" cy="2244725"/>
          </a:xfrm>
          <a:prstGeom prst="leftBrace">
            <a:avLst/>
          </a:prstGeom>
          <a:noFill/>
          <a:ln w="38100"/>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
        <p:nvSpPr>
          <p:cNvPr id="96" name="圆角矩形 95"/>
          <p:cNvSpPr/>
          <p:nvPr/>
        </p:nvSpPr>
        <p:spPr>
          <a:xfrm>
            <a:off x="7353300" y="5721350"/>
            <a:ext cx="2085975" cy="571500"/>
          </a:xfrm>
          <a:prstGeom prst="roundRect">
            <a:avLst/>
          </a:prstGeom>
          <a:solidFill>
            <a:srgbClr val="EA502C"/>
          </a:solidFill>
          <a:ln>
            <a:solidFill>
              <a:srgbClr val="EA5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1" name="任意多边形 100"/>
          <p:cNvSpPr/>
          <p:nvPr/>
        </p:nvSpPr>
        <p:spPr>
          <a:xfrm>
            <a:off x="6619875" y="750888"/>
            <a:ext cx="4048125" cy="2219325"/>
          </a:xfrm>
          <a:custGeom>
            <a:avLst/>
            <a:gdLst>
              <a:gd name="connsiteX0" fmla="*/ 6103034 w 12192000"/>
              <a:gd name="connsiteY0" fmla="*/ 1716258 h 6858000"/>
              <a:gd name="connsiteX1" fmla="*/ 3985846 w 12192000"/>
              <a:gd name="connsiteY1" fmla="*/ 3833446 h 6858000"/>
              <a:gd name="connsiteX2" fmla="*/ 6103034 w 12192000"/>
              <a:gd name="connsiteY2" fmla="*/ 5950634 h 6858000"/>
              <a:gd name="connsiteX3" fmla="*/ 8220222 w 12192000"/>
              <a:gd name="connsiteY3" fmla="*/ 3833446 h 6858000"/>
              <a:gd name="connsiteX4" fmla="*/ 6103034 w 12192000"/>
              <a:gd name="connsiteY4" fmla="*/ 171625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6103034" y="1716258"/>
                </a:moveTo>
                <a:cubicBezTo>
                  <a:pt x="4933743" y="1716258"/>
                  <a:pt x="3985846" y="2664155"/>
                  <a:pt x="3985846" y="3833446"/>
                </a:cubicBezTo>
                <a:cubicBezTo>
                  <a:pt x="3985846" y="5002737"/>
                  <a:pt x="4933743" y="5950634"/>
                  <a:pt x="6103034" y="5950634"/>
                </a:cubicBezTo>
                <a:cubicBezTo>
                  <a:pt x="7272325" y="5950634"/>
                  <a:pt x="8220222" y="5002737"/>
                  <a:pt x="8220222" y="3833446"/>
                </a:cubicBezTo>
                <a:cubicBezTo>
                  <a:pt x="8220222" y="2664155"/>
                  <a:pt x="7272325" y="1716258"/>
                  <a:pt x="6103034" y="1716258"/>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pic>
        <p:nvPicPr>
          <p:cNvPr id="30782" name="图片 3"/>
          <p:cNvPicPr>
            <a:picLocks noChangeAspect="1"/>
          </p:cNvPicPr>
          <p:nvPr/>
        </p:nvPicPr>
        <p:blipFill>
          <a:blip r:embed="rId3"/>
          <a:srcRect t="12450" r="31604" b="42007"/>
          <a:stretch>
            <a:fillRect/>
          </a:stretch>
        </p:blipFill>
        <p:spPr>
          <a:xfrm>
            <a:off x="12065" y="1064260"/>
            <a:ext cx="7498715" cy="1814195"/>
          </a:xfrm>
          <a:prstGeom prst="rect">
            <a:avLst/>
          </a:prstGeom>
          <a:noFill/>
          <a:ln w="9525">
            <a:noFill/>
          </a:ln>
        </p:spPr>
      </p:pic>
      <p:sp>
        <p:nvSpPr>
          <p:cNvPr id="97" name="文本框 96"/>
          <p:cNvSpPr txBox="1"/>
          <p:nvPr/>
        </p:nvSpPr>
        <p:spPr>
          <a:xfrm>
            <a:off x="7416800" y="5772150"/>
            <a:ext cx="1743075" cy="461963"/>
          </a:xfrm>
          <a:prstGeom prst="rect">
            <a:avLst/>
          </a:prstGeom>
          <a:noFill/>
          <a:ln w="9525">
            <a:noFill/>
          </a:ln>
        </p:spPr>
        <p:txBody>
          <a:bodyPr wrap="square" anchor="t">
            <a:spAutoFit/>
          </a:bodyPr>
          <a:p>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合同签订</a:t>
            </a:r>
            <a:endParaRPr lang="zh-CN" altLang="en-US" sz="2400" dirty="0">
              <a:latin typeface="Arial" panose="020B0604020202020204" pitchFamily="34" charset="0"/>
              <a:ea typeface="宋体" panose="02010600030101010101" pitchFamily="2" charset="-122"/>
            </a:endParaRPr>
          </a:p>
        </p:txBody>
      </p:sp>
      <p:sp>
        <p:nvSpPr>
          <p:cNvPr id="93" name="文本框 96"/>
          <p:cNvSpPr txBox="1"/>
          <p:nvPr/>
        </p:nvSpPr>
        <p:spPr>
          <a:xfrm>
            <a:off x="9105900" y="3062288"/>
            <a:ext cx="1854200" cy="339725"/>
          </a:xfrm>
          <a:prstGeom prst="rect">
            <a:avLst/>
          </a:prstGeom>
          <a:noFill/>
          <a:ln w="9525">
            <a:noFill/>
          </a:ln>
        </p:spPr>
        <p:txBody>
          <a:bodyPr wrap="square" anchor="t">
            <a:spAutoFit/>
          </a:bodyPr>
          <a:p>
            <a:r>
              <a:rPr lang="zh-CN" altLang="en-US" sz="1600" dirty="0">
                <a:solidFill>
                  <a:schemeClr val="bg1"/>
                </a:solidFill>
                <a:latin typeface="Arial Unicode MS" panose="020B0604020202020204" charset="-122"/>
                <a:ea typeface="Arial Unicode MS" panose="020B0604020202020204" charset="-122"/>
              </a:rPr>
              <a:t>签订</a:t>
            </a:r>
            <a:r>
              <a:rPr lang="en-US" altLang="zh-CN" sz="1600" dirty="0">
                <a:solidFill>
                  <a:schemeClr val="bg1"/>
                </a:solidFill>
                <a:latin typeface="Arial Unicode MS" panose="020B0604020202020204" charset="-122"/>
                <a:ea typeface="Arial Unicode MS" panose="020B0604020202020204" charset="-122"/>
              </a:rPr>
              <a:t>EPC</a:t>
            </a:r>
            <a:r>
              <a:rPr lang="zh-CN" altLang="en-US" sz="1600" dirty="0">
                <a:solidFill>
                  <a:schemeClr val="bg1"/>
                </a:solidFill>
                <a:latin typeface="Arial Unicode MS" panose="020B0604020202020204" charset="-122"/>
                <a:ea typeface="Arial Unicode MS" panose="020B0604020202020204" charset="-122"/>
              </a:rPr>
              <a:t>承包合同</a:t>
            </a:r>
            <a:endParaRPr lang="zh-CN" altLang="en-US" sz="1600" dirty="0">
              <a:solidFill>
                <a:schemeClr val="bg1"/>
              </a:solidFill>
              <a:latin typeface="Arial Unicode MS" panose="020B0604020202020204" charset="-122"/>
              <a:ea typeface="Arial Unicode MS" panose="020B0604020202020204" charset="-122"/>
            </a:endParaRPr>
          </a:p>
        </p:txBody>
      </p:sp>
      <p:sp>
        <p:nvSpPr>
          <p:cNvPr id="29" name="流程图: 联系 28"/>
          <p:cNvSpPr/>
          <p:nvPr/>
        </p:nvSpPr>
        <p:spPr>
          <a:xfrm>
            <a:off x="7823200" y="1117600"/>
            <a:ext cx="1643063" cy="1684338"/>
          </a:xfrm>
          <a:prstGeom prst="flowChartConnector">
            <a:avLst/>
          </a:prstGeom>
          <a:solidFill>
            <a:schemeClr val="accent1">
              <a:alpha val="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30786" name="内容占位符 3"/>
          <p:cNvPicPr>
            <a:picLocks noGrp="1" noChangeAspect="1"/>
          </p:cNvPicPr>
          <p:nvPr/>
        </p:nvPicPr>
        <p:blipFill>
          <a:blip r:embed="rId4"/>
          <a:srcRect t="15623" b="13426"/>
          <a:stretch>
            <a:fillRect/>
          </a:stretch>
        </p:blipFill>
        <p:spPr>
          <a:xfrm>
            <a:off x="5386388" y="1001713"/>
            <a:ext cx="2000250" cy="1419225"/>
          </a:xfrm>
          <a:prstGeom prst="rect">
            <a:avLst/>
          </a:prstGeom>
          <a:noFill/>
          <a:ln w="9525">
            <a:noFill/>
          </a:ln>
        </p:spPr>
      </p:pic>
      <p:sp>
        <p:nvSpPr>
          <p:cNvPr id="104" name="文本框 103"/>
          <p:cNvSpPr txBox="1"/>
          <p:nvPr/>
        </p:nvSpPr>
        <p:spPr>
          <a:xfrm>
            <a:off x="6134100" y="1119188"/>
            <a:ext cx="1282700" cy="646112"/>
          </a:xfrm>
          <a:prstGeom prst="rect">
            <a:avLst/>
          </a:prstGeom>
          <a:noFill/>
          <a:ln w="9525">
            <a:noFill/>
          </a:ln>
        </p:spPr>
        <p:txBody>
          <a:bodyPr wrap="square" anchor="t">
            <a:spAutoFit/>
          </a:bodyPr>
          <a:p>
            <a:r>
              <a:rPr lang="zh-CN" altLang="en-US" b="1" dirty="0">
                <a:solidFill>
                  <a:srgbClr val="FF0000"/>
                </a:solidFill>
                <a:latin typeface="Arial" panose="020B0604020202020204" pitchFamily="34" charset="0"/>
                <a:ea typeface="宋体" panose="02010600030101010101" pitchFamily="2" charset="-122"/>
              </a:rPr>
              <a:t>信任值</a:t>
            </a:r>
            <a:endParaRPr lang="en-US" altLang="zh-CN" b="1" dirty="0">
              <a:solidFill>
                <a:srgbClr val="FF0000"/>
              </a:solidFill>
              <a:latin typeface="Arial" panose="020B0604020202020204" pitchFamily="34" charset="0"/>
              <a:ea typeface="宋体" panose="02010600030101010101" pitchFamily="2" charset="-122"/>
            </a:endParaRPr>
          </a:p>
          <a:p>
            <a:r>
              <a:rPr lang="zh-CN" altLang="en-US" dirty="0">
                <a:solidFill>
                  <a:srgbClr val="33648A"/>
                </a:solidFill>
                <a:latin typeface="微软雅黑" panose="020B0503020204020204" pitchFamily="34" charset="-122"/>
                <a:ea typeface="微软雅黑" panose="020B0503020204020204" pitchFamily="34" charset="-122"/>
              </a:rPr>
              <a:t>加载中∙ ∙ ∙</a:t>
            </a:r>
            <a:endParaRPr lang="zh-CN" altLang="en-US" dirty="0">
              <a:solidFill>
                <a:srgbClr val="33648A"/>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6270625" y="1250950"/>
            <a:ext cx="1281113" cy="369888"/>
          </a:xfrm>
          <a:prstGeom prst="rect">
            <a:avLst/>
          </a:prstGeom>
          <a:noFill/>
          <a:ln w="9525">
            <a:noFill/>
          </a:ln>
        </p:spPr>
        <p:txBody>
          <a:bodyPr wrap="square" anchor="t">
            <a:spAutoFit/>
          </a:bodyPr>
          <a:p>
            <a:r>
              <a:rPr lang="zh-CN" altLang="en-US" dirty="0">
                <a:solidFill>
                  <a:srgbClr val="33648A"/>
                </a:solidFill>
                <a:latin typeface="微软雅黑" panose="020B0503020204020204" pitchFamily="34" charset="-122"/>
                <a:ea typeface="微软雅黑" panose="020B0503020204020204" pitchFamily="34" charset="-122"/>
              </a:rPr>
              <a:t>完成</a:t>
            </a:r>
            <a:endParaRPr lang="zh-CN" altLang="en-US" dirty="0">
              <a:solidFill>
                <a:srgbClr val="33648A"/>
              </a:solidFill>
              <a:latin typeface="微软雅黑" panose="020B0503020204020204" pitchFamily="34" charset="-122"/>
              <a:ea typeface="微软雅黑" panose="020B0503020204020204" pitchFamily="34" charset="-122"/>
            </a:endParaRPr>
          </a:p>
        </p:txBody>
      </p:sp>
      <p:sp>
        <p:nvSpPr>
          <p:cNvPr id="106" name="文本框 105"/>
          <p:cNvSpPr txBox="1"/>
          <p:nvPr/>
        </p:nvSpPr>
        <p:spPr>
          <a:xfrm>
            <a:off x="8165185" y="1656052"/>
            <a:ext cx="1093961"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0%</a:t>
            </a:r>
            <a:endParaRPr lang="zh-CN" altLang="en-US" sz="4400" b="1" noProof="1" dirty="0">
              <a:ln w="28575">
                <a:solidFill>
                  <a:srgbClr val="FFF5D0"/>
                </a:solidFill>
              </a:ln>
              <a:solidFill>
                <a:srgbClr val="33648A"/>
              </a:solidFill>
            </a:endParaRPr>
          </a:p>
        </p:txBody>
      </p:sp>
      <p:sp>
        <p:nvSpPr>
          <p:cNvPr id="107" name="文本框 106"/>
          <p:cNvSpPr txBox="1"/>
          <p:nvPr/>
        </p:nvSpPr>
        <p:spPr>
          <a:xfrm>
            <a:off x="8292185" y="1783052"/>
            <a:ext cx="1093961"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5%</a:t>
            </a:r>
            <a:endParaRPr lang="zh-CN" altLang="en-US" sz="4400" b="1" noProof="1" dirty="0">
              <a:ln w="28575">
                <a:solidFill>
                  <a:srgbClr val="FFF5D0"/>
                </a:solidFill>
              </a:ln>
              <a:solidFill>
                <a:srgbClr val="33648A"/>
              </a:solidFill>
            </a:endParaRPr>
          </a:p>
        </p:txBody>
      </p:sp>
      <p:sp>
        <p:nvSpPr>
          <p:cNvPr id="108" name="文本框 107"/>
          <p:cNvSpPr txBox="1"/>
          <p:nvPr/>
        </p:nvSpPr>
        <p:spPr>
          <a:xfrm>
            <a:off x="8419185" y="1910052"/>
            <a:ext cx="1093961"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8%</a:t>
            </a:r>
            <a:endParaRPr lang="zh-CN" altLang="en-US" sz="4400" b="1" noProof="1" dirty="0">
              <a:ln w="28575">
                <a:solidFill>
                  <a:srgbClr val="FFF5D0"/>
                </a:solidFill>
              </a:ln>
              <a:solidFill>
                <a:srgbClr val="33648A"/>
              </a:solidFill>
            </a:endParaRPr>
          </a:p>
        </p:txBody>
      </p:sp>
      <p:sp>
        <p:nvSpPr>
          <p:cNvPr id="109" name="文本框 108"/>
          <p:cNvSpPr txBox="1"/>
          <p:nvPr/>
        </p:nvSpPr>
        <p:spPr>
          <a:xfrm>
            <a:off x="8165186" y="1656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17%</a:t>
            </a:r>
            <a:endParaRPr lang="zh-CN" altLang="en-US" sz="4400" b="1" noProof="1" dirty="0">
              <a:ln w="28575">
                <a:solidFill>
                  <a:srgbClr val="FFF5D0"/>
                </a:solidFill>
              </a:ln>
              <a:solidFill>
                <a:srgbClr val="33648A"/>
              </a:solidFill>
            </a:endParaRPr>
          </a:p>
        </p:txBody>
      </p:sp>
      <p:sp>
        <p:nvSpPr>
          <p:cNvPr id="110" name="文本框 109"/>
          <p:cNvSpPr txBox="1"/>
          <p:nvPr/>
        </p:nvSpPr>
        <p:spPr>
          <a:xfrm>
            <a:off x="8292186" y="1783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20%</a:t>
            </a:r>
            <a:endParaRPr lang="zh-CN" altLang="en-US" sz="4400" b="1" noProof="1" dirty="0">
              <a:ln w="28575">
                <a:solidFill>
                  <a:srgbClr val="FFF5D0"/>
                </a:solidFill>
              </a:ln>
              <a:solidFill>
                <a:srgbClr val="33648A"/>
              </a:solidFill>
            </a:endParaRPr>
          </a:p>
        </p:txBody>
      </p:sp>
      <p:sp>
        <p:nvSpPr>
          <p:cNvPr id="111" name="文本框 110"/>
          <p:cNvSpPr txBox="1"/>
          <p:nvPr/>
        </p:nvSpPr>
        <p:spPr>
          <a:xfrm>
            <a:off x="8419186" y="1910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27%</a:t>
            </a:r>
            <a:endParaRPr lang="zh-CN" altLang="en-US" sz="4400" b="1" noProof="1" dirty="0">
              <a:ln w="28575">
                <a:solidFill>
                  <a:srgbClr val="FFF5D0"/>
                </a:solidFill>
              </a:ln>
              <a:solidFill>
                <a:srgbClr val="33648A"/>
              </a:solidFill>
            </a:endParaRPr>
          </a:p>
        </p:txBody>
      </p:sp>
      <p:sp>
        <p:nvSpPr>
          <p:cNvPr id="112" name="文本框 111"/>
          <p:cNvSpPr txBox="1"/>
          <p:nvPr/>
        </p:nvSpPr>
        <p:spPr>
          <a:xfrm>
            <a:off x="8546186" y="2037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34%</a:t>
            </a:r>
            <a:endParaRPr lang="zh-CN" altLang="en-US" sz="4400" b="1" noProof="1" dirty="0">
              <a:ln w="28575">
                <a:solidFill>
                  <a:srgbClr val="FFF5D0"/>
                </a:solidFill>
              </a:ln>
              <a:solidFill>
                <a:srgbClr val="33648A"/>
              </a:solidFill>
            </a:endParaRPr>
          </a:p>
        </p:txBody>
      </p:sp>
      <p:sp>
        <p:nvSpPr>
          <p:cNvPr id="113" name="文本框 112"/>
          <p:cNvSpPr txBox="1"/>
          <p:nvPr/>
        </p:nvSpPr>
        <p:spPr>
          <a:xfrm>
            <a:off x="8673186" y="2164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41%</a:t>
            </a:r>
            <a:endParaRPr lang="zh-CN" altLang="en-US" sz="4400" b="1" noProof="1" dirty="0">
              <a:ln w="28575">
                <a:solidFill>
                  <a:srgbClr val="FFF5D0"/>
                </a:solidFill>
              </a:ln>
              <a:solidFill>
                <a:srgbClr val="33648A"/>
              </a:solidFill>
            </a:endParaRPr>
          </a:p>
        </p:txBody>
      </p:sp>
      <p:sp>
        <p:nvSpPr>
          <p:cNvPr id="114" name="文本框 113"/>
          <p:cNvSpPr txBox="1"/>
          <p:nvPr/>
        </p:nvSpPr>
        <p:spPr>
          <a:xfrm>
            <a:off x="8800186" y="2291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49%</a:t>
            </a:r>
            <a:endParaRPr lang="zh-CN" altLang="en-US" sz="4400" b="1" noProof="1" dirty="0">
              <a:ln w="28575">
                <a:solidFill>
                  <a:srgbClr val="FFF5D0"/>
                </a:solidFill>
              </a:ln>
              <a:solidFill>
                <a:srgbClr val="33648A"/>
              </a:solidFill>
            </a:endParaRPr>
          </a:p>
        </p:txBody>
      </p:sp>
      <p:sp>
        <p:nvSpPr>
          <p:cNvPr id="115" name="文本框 114"/>
          <p:cNvSpPr txBox="1"/>
          <p:nvPr/>
        </p:nvSpPr>
        <p:spPr>
          <a:xfrm>
            <a:off x="8927186" y="2418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58%</a:t>
            </a:r>
            <a:endParaRPr lang="zh-CN" altLang="en-US" sz="4400" b="1" noProof="1" dirty="0">
              <a:ln w="28575">
                <a:solidFill>
                  <a:srgbClr val="FFF5D0"/>
                </a:solidFill>
              </a:ln>
              <a:solidFill>
                <a:srgbClr val="33648A"/>
              </a:solidFill>
            </a:endParaRPr>
          </a:p>
        </p:txBody>
      </p:sp>
      <p:sp>
        <p:nvSpPr>
          <p:cNvPr id="116" name="文本框 115"/>
          <p:cNvSpPr txBox="1"/>
          <p:nvPr/>
        </p:nvSpPr>
        <p:spPr>
          <a:xfrm>
            <a:off x="9054186" y="2545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63%</a:t>
            </a:r>
            <a:endParaRPr lang="zh-CN" altLang="en-US" sz="4400" b="1" noProof="1" dirty="0">
              <a:ln w="28575">
                <a:solidFill>
                  <a:srgbClr val="FFF5D0"/>
                </a:solidFill>
              </a:ln>
              <a:solidFill>
                <a:srgbClr val="33648A"/>
              </a:solidFill>
            </a:endParaRPr>
          </a:p>
        </p:txBody>
      </p:sp>
      <p:sp>
        <p:nvSpPr>
          <p:cNvPr id="117" name="文本框 116"/>
          <p:cNvSpPr txBox="1"/>
          <p:nvPr/>
        </p:nvSpPr>
        <p:spPr>
          <a:xfrm>
            <a:off x="9181186" y="2672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70%</a:t>
            </a:r>
            <a:endParaRPr lang="zh-CN" altLang="en-US" sz="4400" b="1" noProof="1" dirty="0">
              <a:ln w="28575">
                <a:solidFill>
                  <a:srgbClr val="FFF5D0"/>
                </a:solidFill>
              </a:ln>
              <a:solidFill>
                <a:srgbClr val="33648A"/>
              </a:solidFill>
            </a:endParaRPr>
          </a:p>
        </p:txBody>
      </p:sp>
      <p:sp>
        <p:nvSpPr>
          <p:cNvPr id="118" name="文本框 117"/>
          <p:cNvSpPr txBox="1"/>
          <p:nvPr/>
        </p:nvSpPr>
        <p:spPr>
          <a:xfrm>
            <a:off x="9308186" y="2799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79%</a:t>
            </a:r>
            <a:endParaRPr lang="zh-CN" altLang="en-US" sz="4400" b="1" noProof="1" dirty="0">
              <a:ln w="28575">
                <a:solidFill>
                  <a:srgbClr val="FFF5D0"/>
                </a:solidFill>
              </a:ln>
              <a:solidFill>
                <a:srgbClr val="33648A"/>
              </a:solidFill>
            </a:endParaRPr>
          </a:p>
        </p:txBody>
      </p:sp>
      <p:sp>
        <p:nvSpPr>
          <p:cNvPr id="119" name="文本框 118"/>
          <p:cNvSpPr txBox="1"/>
          <p:nvPr/>
        </p:nvSpPr>
        <p:spPr>
          <a:xfrm>
            <a:off x="9435186" y="2926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86%</a:t>
            </a:r>
            <a:endParaRPr lang="zh-CN" altLang="en-US" sz="4400" b="1" noProof="1" dirty="0">
              <a:ln w="28575">
                <a:solidFill>
                  <a:srgbClr val="FFF5D0"/>
                </a:solidFill>
              </a:ln>
              <a:solidFill>
                <a:srgbClr val="33648A"/>
              </a:solidFill>
            </a:endParaRPr>
          </a:p>
        </p:txBody>
      </p:sp>
      <p:sp>
        <p:nvSpPr>
          <p:cNvPr id="120" name="文本框 119"/>
          <p:cNvSpPr txBox="1"/>
          <p:nvPr/>
        </p:nvSpPr>
        <p:spPr>
          <a:xfrm>
            <a:off x="9562186" y="3053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94%</a:t>
            </a:r>
            <a:endParaRPr lang="zh-CN" altLang="en-US" sz="4400" b="1" noProof="1" dirty="0">
              <a:ln w="28575">
                <a:solidFill>
                  <a:srgbClr val="FFF5D0"/>
                </a:solidFill>
              </a:ln>
              <a:solidFill>
                <a:srgbClr val="33648A"/>
              </a:solidFill>
            </a:endParaRPr>
          </a:p>
        </p:txBody>
      </p:sp>
      <p:sp>
        <p:nvSpPr>
          <p:cNvPr id="121" name="文本框 120"/>
          <p:cNvSpPr txBox="1"/>
          <p:nvPr/>
        </p:nvSpPr>
        <p:spPr>
          <a:xfrm>
            <a:off x="9689186" y="3180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96%</a:t>
            </a:r>
            <a:endParaRPr lang="zh-CN" altLang="en-US" sz="4400" b="1" noProof="1" dirty="0">
              <a:ln w="28575">
                <a:solidFill>
                  <a:srgbClr val="FFF5D0"/>
                </a:solidFill>
              </a:ln>
              <a:solidFill>
                <a:srgbClr val="33648A"/>
              </a:solidFill>
            </a:endParaRPr>
          </a:p>
        </p:txBody>
      </p:sp>
      <p:sp>
        <p:nvSpPr>
          <p:cNvPr id="122" name="文本框 121"/>
          <p:cNvSpPr txBox="1"/>
          <p:nvPr/>
        </p:nvSpPr>
        <p:spPr>
          <a:xfrm>
            <a:off x="9816186" y="3307052"/>
            <a:ext cx="1357135"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99%</a:t>
            </a:r>
            <a:endParaRPr lang="zh-CN" altLang="en-US" sz="4400" b="1" noProof="1" dirty="0">
              <a:ln w="28575">
                <a:solidFill>
                  <a:srgbClr val="FFF5D0"/>
                </a:solidFill>
              </a:ln>
              <a:solidFill>
                <a:srgbClr val="33648A"/>
              </a:solidFill>
            </a:endParaRPr>
          </a:p>
        </p:txBody>
      </p:sp>
      <p:sp>
        <p:nvSpPr>
          <p:cNvPr id="123" name="文本框 122"/>
          <p:cNvSpPr txBox="1"/>
          <p:nvPr/>
        </p:nvSpPr>
        <p:spPr>
          <a:xfrm>
            <a:off x="8004581" y="1656052"/>
            <a:ext cx="1831360" cy="769441"/>
          </a:xfrm>
          <a:prstGeom prst="rect">
            <a:avLst/>
          </a:prstGeom>
          <a:noFill/>
        </p:spPr>
        <p:txBody>
          <a:bodyPr wrap="square" rtlCol="0">
            <a:spAutoFit/>
          </a:bodyPr>
          <a:lstStyle/>
          <a:p>
            <a:r>
              <a:rPr lang="en-US" altLang="zh-CN" sz="4400" b="1" noProof="1" dirty="0">
                <a:ln w="28575">
                  <a:solidFill>
                    <a:srgbClr val="FFF5D0"/>
                  </a:solidFill>
                </a:ln>
                <a:solidFill>
                  <a:srgbClr val="33648A"/>
                </a:solidFill>
                <a:latin typeface="Arial" panose="020B0604020202020204" pitchFamily="34" charset="0"/>
                <a:ea typeface="宋体" panose="02010600030101010101" pitchFamily="2" charset="-122"/>
                <a:cs typeface="+mn-ea"/>
              </a:rPr>
              <a:t>100%</a:t>
            </a:r>
            <a:endParaRPr lang="zh-CN" altLang="en-US" sz="4400" b="1" noProof="1" dirty="0">
              <a:ln w="28575">
                <a:solidFill>
                  <a:srgbClr val="FFF5D0"/>
                </a:solidFill>
              </a:ln>
              <a:solidFill>
                <a:srgbClr val="33648A"/>
              </a:solidFill>
            </a:endParaRPr>
          </a:p>
        </p:txBody>
      </p:sp>
      <p:pic>
        <p:nvPicPr>
          <p:cNvPr id="30807" name="图片 123"/>
          <p:cNvPicPr>
            <a:picLocks noChangeAspect="1"/>
          </p:cNvPicPr>
          <p:nvPr/>
        </p:nvPicPr>
        <p:blipFill>
          <a:blip r:embed="rId3"/>
          <a:srcRect l="4720" t="12450" r="31604" b="42007"/>
          <a:stretch>
            <a:fillRect/>
          </a:stretch>
        </p:blipFill>
        <p:spPr>
          <a:xfrm>
            <a:off x="9904413" y="741363"/>
            <a:ext cx="2297112" cy="2127250"/>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plus(in)">
                                      <p:cBhvr>
                                        <p:cTn id="7" dur="1000"/>
                                        <p:tgtEl>
                                          <p:spTgt spid="28"/>
                                        </p:tgtEl>
                                      </p:cBhvr>
                                    </p:animEffect>
                                  </p:childTnLst>
                                </p:cTn>
                              </p:par>
                              <p:par>
                                <p:cTn id="8" presetID="8" presetClass="emph" presetSubtype="0" fill="hold" grpId="0" nodeType="withEffect">
                                  <p:stCondLst>
                                    <p:cond delay="0"/>
                                  </p:stCondLst>
                                  <p:childTnLst>
                                    <p:animRot by="21600000">
                                      <p:cBhvr>
                                        <p:cTn id="9" dur="59000" fill="hold"/>
                                        <p:tgtEl>
                                          <p:spTgt spid="29"/>
                                        </p:tgtEl>
                                        <p:attrNameLst>
                                          <p:attrName>r</p:attrName>
                                        </p:attrNameLst>
                                      </p:cBhvr>
                                    </p:animRot>
                                  </p:childTnLst>
                                </p:cTn>
                              </p:par>
                              <p:par>
                                <p:cTn id="10" presetID="10" presetClass="entr" presetSubtype="0" fill="hold" grpId="0"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20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2000"/>
                                        <p:tgtEl>
                                          <p:spTgt spid="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2000"/>
                                        <p:tgtEl>
                                          <p:spTgt spid="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2000"/>
                                        <p:tgtEl>
                                          <p:spTgt spid="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250"/>
                                        <p:tgtEl>
                                          <p:spTgt spid="106"/>
                                        </p:tgtEl>
                                      </p:cBhvr>
                                    </p:animEffect>
                                  </p:childTnLst>
                                </p:cTn>
                              </p:par>
                              <p:par>
                                <p:cTn id="25" presetID="10" presetClass="exit" presetSubtype="0" fill="hold" grpId="1" nodeType="withEffect">
                                  <p:stCondLst>
                                    <p:cond delay="1000"/>
                                  </p:stCondLst>
                                  <p:childTnLst>
                                    <p:animEffect transition="out" filter="fade">
                                      <p:cBhvr>
                                        <p:cTn id="26" dur="250"/>
                                        <p:tgtEl>
                                          <p:spTgt spid="106"/>
                                        </p:tgtEl>
                                      </p:cBhvr>
                                    </p:animEffect>
                                    <p:set>
                                      <p:cBhvr>
                                        <p:cTn id="27" dur="1" fill="hold">
                                          <p:stCondLst>
                                            <p:cond delay="249"/>
                                          </p:stCondLst>
                                        </p:cTn>
                                        <p:tgtEl>
                                          <p:spTgt spid="106"/>
                                        </p:tgtEl>
                                        <p:attrNameLst>
                                          <p:attrName>style.visibility</p:attrName>
                                        </p:attrNameLst>
                                      </p:cBhvr>
                                      <p:to>
                                        <p:strVal val="hidden"/>
                                      </p:to>
                                    </p:set>
                                  </p:childTnLst>
                                </p:cTn>
                              </p:par>
                              <p:par>
                                <p:cTn id="28" presetID="10" presetClass="entr" presetSubtype="0" fill="hold" grpId="0" nodeType="withEffect">
                                  <p:stCondLst>
                                    <p:cond delay="200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2000"/>
                                        <p:tgtEl>
                                          <p:spTgt spid="70"/>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2000"/>
                                        <p:tgtEl>
                                          <p:spTgt spid="72"/>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2000"/>
                                        <p:tgtEl>
                                          <p:spTgt spid="7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2000"/>
                                        <p:tgtEl>
                                          <p:spTgt spid="73"/>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250"/>
                                        <p:tgtEl>
                                          <p:spTgt spid="107"/>
                                        </p:tgtEl>
                                      </p:cBhvr>
                                    </p:animEffect>
                                  </p:childTnLst>
                                </p:cTn>
                              </p:par>
                              <p:par>
                                <p:cTn id="43" presetID="10" presetClass="exit" presetSubtype="0" fill="hold" grpId="1" nodeType="withEffect">
                                  <p:stCondLst>
                                    <p:cond delay="3000"/>
                                  </p:stCondLst>
                                  <p:childTnLst>
                                    <p:animEffect transition="out" filter="fade">
                                      <p:cBhvr>
                                        <p:cTn id="44" dur="250"/>
                                        <p:tgtEl>
                                          <p:spTgt spid="107"/>
                                        </p:tgtEl>
                                      </p:cBhvr>
                                    </p:animEffect>
                                    <p:set>
                                      <p:cBhvr>
                                        <p:cTn id="45" dur="1" fill="hold">
                                          <p:stCondLst>
                                            <p:cond delay="249"/>
                                          </p:stCondLst>
                                        </p:cTn>
                                        <p:tgtEl>
                                          <p:spTgt spid="107"/>
                                        </p:tgtEl>
                                        <p:attrNameLst>
                                          <p:attrName>style.visibility</p:attrName>
                                        </p:attrNameLst>
                                      </p:cBhvr>
                                      <p:to>
                                        <p:strVal val="hidden"/>
                                      </p:to>
                                    </p:set>
                                  </p:childTnLst>
                                </p:cTn>
                              </p:par>
                              <p:par>
                                <p:cTn id="46" presetID="10" presetClass="entr" presetSubtype="0" fill="hold" grpId="0" nodeType="withEffect">
                                  <p:stCondLst>
                                    <p:cond delay="3750"/>
                                  </p:stCondLst>
                                  <p:childTnLst>
                                    <p:set>
                                      <p:cBhvr>
                                        <p:cTn id="47" dur="1" fill="hold">
                                          <p:stCondLst>
                                            <p:cond delay="0"/>
                                          </p:stCondLst>
                                        </p:cTn>
                                        <p:tgtEl>
                                          <p:spTgt spid="108"/>
                                        </p:tgtEl>
                                        <p:attrNameLst>
                                          <p:attrName>style.visibility</p:attrName>
                                        </p:attrNameLst>
                                      </p:cBhvr>
                                      <p:to>
                                        <p:strVal val="visible"/>
                                      </p:to>
                                    </p:set>
                                    <p:animEffect transition="in" filter="fade">
                                      <p:cBhvr>
                                        <p:cTn id="48" dur="250"/>
                                        <p:tgtEl>
                                          <p:spTgt spid="108"/>
                                        </p:tgtEl>
                                      </p:cBhvr>
                                    </p:animEffect>
                                  </p:childTnLst>
                                </p:cTn>
                              </p:par>
                              <p:par>
                                <p:cTn id="49" presetID="10" presetClass="exit" presetSubtype="0" fill="hold" grpId="1" nodeType="withEffect">
                                  <p:stCondLst>
                                    <p:cond delay="5000"/>
                                  </p:stCondLst>
                                  <p:childTnLst>
                                    <p:animEffect transition="out" filter="fade">
                                      <p:cBhvr>
                                        <p:cTn id="50" dur="250"/>
                                        <p:tgtEl>
                                          <p:spTgt spid="108"/>
                                        </p:tgtEl>
                                      </p:cBhvr>
                                    </p:animEffect>
                                    <p:set>
                                      <p:cBhvr>
                                        <p:cTn id="51" dur="1" fill="hold">
                                          <p:stCondLst>
                                            <p:cond delay="249"/>
                                          </p:stCondLst>
                                        </p:cTn>
                                        <p:tgtEl>
                                          <p:spTgt spid="108"/>
                                        </p:tgtEl>
                                        <p:attrNameLst>
                                          <p:attrName>style.visibility</p:attrName>
                                        </p:attrNameLst>
                                      </p:cBhvr>
                                      <p:to>
                                        <p:strVal val="hidden"/>
                                      </p:to>
                                    </p:set>
                                  </p:childTnLst>
                                </p:cTn>
                              </p:par>
                              <p:par>
                                <p:cTn id="52" presetID="10" presetClass="entr" presetSubtype="0" fill="hold" grpId="0" nodeType="withEffect">
                                  <p:stCondLst>
                                    <p:cond delay="2000"/>
                                  </p:stCondLst>
                                  <p:childTnLst>
                                    <p:set>
                                      <p:cBhvr>
                                        <p:cTn id="53" dur="1" fill="hold">
                                          <p:stCondLst>
                                            <p:cond delay="0"/>
                                          </p:stCondLst>
                                        </p:cTn>
                                        <p:tgtEl>
                                          <p:spTgt spid="77"/>
                                        </p:tgtEl>
                                        <p:attrNameLst>
                                          <p:attrName>style.visibility</p:attrName>
                                        </p:attrNameLst>
                                      </p:cBhvr>
                                      <p:to>
                                        <p:strVal val="visible"/>
                                      </p:to>
                                    </p:set>
                                    <p:animEffect transition="in" filter="fade">
                                      <p:cBhvr>
                                        <p:cTn id="54" dur="2000"/>
                                        <p:tgtEl>
                                          <p:spTgt spid="77"/>
                                        </p:tgtEl>
                                      </p:cBhvr>
                                    </p:animEffect>
                                  </p:childTnLst>
                                </p:cTn>
                              </p:par>
                              <p:par>
                                <p:cTn id="55" presetID="10" presetClass="entr" presetSubtype="0" fill="hold" grpId="0" nodeType="withEffect">
                                  <p:stCondLst>
                                    <p:cond delay="400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2000"/>
                                        <p:tgtEl>
                                          <p:spTgt spid="74"/>
                                        </p:tgtEl>
                                      </p:cBhvr>
                                    </p:animEffect>
                                  </p:childTnLst>
                                </p:cTn>
                              </p:par>
                              <p:par>
                                <p:cTn id="58" presetID="10" presetClass="entr" presetSubtype="0" fill="hold" grpId="0" nodeType="withEffect">
                                  <p:stCondLst>
                                    <p:cond delay="400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2000"/>
                                        <p:tgtEl>
                                          <p:spTgt spid="75"/>
                                        </p:tgtEl>
                                      </p:cBhvr>
                                    </p:animEffect>
                                  </p:childTnLst>
                                </p:cTn>
                              </p:par>
                              <p:par>
                                <p:cTn id="61" presetID="10" presetClass="entr" presetSubtype="0" fill="hold" grpId="0" nodeType="withEffect">
                                  <p:stCondLst>
                                    <p:cond delay="4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childTnLst>
                                </p:cTn>
                              </p:par>
                              <p:par>
                                <p:cTn id="64" presetID="42" presetClass="entr" presetSubtype="0" fill="hold" grpId="0" nodeType="withEffect">
                                  <p:stCondLst>
                                    <p:cond delay="600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600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anim calcmode="lin" valueType="num">
                                      <p:cBhvr>
                                        <p:cTn id="72" dur="1000" fill="hold"/>
                                        <p:tgtEl>
                                          <p:spTgt spid="11"/>
                                        </p:tgtEl>
                                        <p:attrNameLst>
                                          <p:attrName>ppt_x</p:attrName>
                                        </p:attrNameLst>
                                      </p:cBhvr>
                                      <p:tavLst>
                                        <p:tav tm="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600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anim calcmode="lin" valueType="num">
                                      <p:cBhvr>
                                        <p:cTn id="77" dur="1000" fill="hold"/>
                                        <p:tgtEl>
                                          <p:spTgt spid="3"/>
                                        </p:tgtEl>
                                        <p:attrNameLst>
                                          <p:attrName>ppt_x</p:attrName>
                                        </p:attrNameLst>
                                      </p:cBhvr>
                                      <p:tavLst>
                                        <p:tav tm="0">
                                          <p:val>
                                            <p:strVal val="#ppt_x"/>
                                          </p:val>
                                        </p:tav>
                                        <p:tav tm="100000">
                                          <p:val>
                                            <p:strVal val="#ppt_x"/>
                                          </p:val>
                                        </p:tav>
                                      </p:tavLst>
                                    </p:anim>
                                    <p:anim calcmode="lin" valueType="num">
                                      <p:cBhvr>
                                        <p:cTn id="78" dur="1000" fill="hold"/>
                                        <p:tgtEl>
                                          <p:spTgt spid="3"/>
                                        </p:tgtEl>
                                        <p:attrNameLst>
                                          <p:attrName>ppt_y</p:attrName>
                                        </p:attrNameLst>
                                      </p:cBhvr>
                                      <p:tavLst>
                                        <p:tav tm="0">
                                          <p:val>
                                            <p:strVal val="#ppt_y+.1"/>
                                          </p:val>
                                        </p:tav>
                                        <p:tav tm="100000">
                                          <p:val>
                                            <p:strVal val="#ppt_y"/>
                                          </p:val>
                                        </p:tav>
                                      </p:tavLst>
                                    </p:anim>
                                  </p:childTnLst>
                                </p:cTn>
                              </p:par>
                              <p:par>
                                <p:cTn id="79" presetID="10" presetClass="entr" presetSubtype="0" fill="hold" grpId="0" nodeType="withEffect">
                                  <p:stCondLst>
                                    <p:cond delay="6000"/>
                                  </p:stCondLst>
                                  <p:childTnLst>
                                    <p:set>
                                      <p:cBhvr>
                                        <p:cTn id="80" dur="1" fill="hold">
                                          <p:stCondLst>
                                            <p:cond delay="0"/>
                                          </p:stCondLst>
                                        </p:cTn>
                                        <p:tgtEl>
                                          <p:spTgt spid="109"/>
                                        </p:tgtEl>
                                        <p:attrNameLst>
                                          <p:attrName>style.visibility</p:attrName>
                                        </p:attrNameLst>
                                      </p:cBhvr>
                                      <p:to>
                                        <p:strVal val="visible"/>
                                      </p:to>
                                    </p:set>
                                    <p:animEffect transition="in" filter="fade">
                                      <p:cBhvr>
                                        <p:cTn id="81" dur="250"/>
                                        <p:tgtEl>
                                          <p:spTgt spid="109"/>
                                        </p:tgtEl>
                                      </p:cBhvr>
                                    </p:animEffect>
                                  </p:childTnLst>
                                </p:cTn>
                              </p:par>
                              <p:par>
                                <p:cTn id="82" presetID="10" presetClass="exit" presetSubtype="0" fill="hold" grpId="1" nodeType="withEffect">
                                  <p:stCondLst>
                                    <p:cond delay="6750"/>
                                  </p:stCondLst>
                                  <p:childTnLst>
                                    <p:animEffect transition="out" filter="fade">
                                      <p:cBhvr>
                                        <p:cTn id="83" dur="250"/>
                                        <p:tgtEl>
                                          <p:spTgt spid="109"/>
                                        </p:tgtEl>
                                      </p:cBhvr>
                                    </p:animEffect>
                                    <p:set>
                                      <p:cBhvr>
                                        <p:cTn id="84" dur="1" fill="hold">
                                          <p:stCondLst>
                                            <p:cond delay="249"/>
                                          </p:stCondLst>
                                        </p:cTn>
                                        <p:tgtEl>
                                          <p:spTgt spid="109"/>
                                        </p:tgtEl>
                                        <p:attrNameLst>
                                          <p:attrName>style.visibility</p:attrName>
                                        </p:attrNameLst>
                                      </p:cBhvr>
                                      <p:to>
                                        <p:strVal val="hidden"/>
                                      </p:to>
                                    </p:set>
                                  </p:childTnLst>
                                </p:cTn>
                              </p:par>
                              <p:par>
                                <p:cTn id="85" presetID="10" presetClass="entr" presetSubtype="0" fill="hold" grpId="0" nodeType="withEffect">
                                  <p:stCondLst>
                                    <p:cond delay="7250"/>
                                  </p:stCondLst>
                                  <p:childTnLst>
                                    <p:set>
                                      <p:cBhvr>
                                        <p:cTn id="86" dur="1" fill="hold">
                                          <p:stCondLst>
                                            <p:cond delay="0"/>
                                          </p:stCondLst>
                                        </p:cTn>
                                        <p:tgtEl>
                                          <p:spTgt spid="110"/>
                                        </p:tgtEl>
                                        <p:attrNameLst>
                                          <p:attrName>style.visibility</p:attrName>
                                        </p:attrNameLst>
                                      </p:cBhvr>
                                      <p:to>
                                        <p:strVal val="visible"/>
                                      </p:to>
                                    </p:set>
                                    <p:animEffect transition="in" filter="fade">
                                      <p:cBhvr>
                                        <p:cTn id="87" dur="250"/>
                                        <p:tgtEl>
                                          <p:spTgt spid="110"/>
                                        </p:tgtEl>
                                      </p:cBhvr>
                                    </p:animEffect>
                                  </p:childTnLst>
                                </p:cTn>
                              </p:par>
                              <p:par>
                                <p:cTn id="88" presetID="10" presetClass="exit" presetSubtype="0" fill="hold" grpId="1" nodeType="withEffect">
                                  <p:stCondLst>
                                    <p:cond delay="7750"/>
                                  </p:stCondLst>
                                  <p:childTnLst>
                                    <p:animEffect transition="out" filter="fade">
                                      <p:cBhvr>
                                        <p:cTn id="89" dur="250"/>
                                        <p:tgtEl>
                                          <p:spTgt spid="110"/>
                                        </p:tgtEl>
                                      </p:cBhvr>
                                    </p:animEffect>
                                    <p:set>
                                      <p:cBhvr>
                                        <p:cTn id="90" dur="1" fill="hold">
                                          <p:stCondLst>
                                            <p:cond delay="249"/>
                                          </p:stCondLst>
                                        </p:cTn>
                                        <p:tgtEl>
                                          <p:spTgt spid="110"/>
                                        </p:tgtEl>
                                        <p:attrNameLst>
                                          <p:attrName>style.visibility</p:attrName>
                                        </p:attrNameLst>
                                      </p:cBhvr>
                                      <p:to>
                                        <p:strVal val="hidden"/>
                                      </p:to>
                                    </p:set>
                                  </p:childTnLst>
                                </p:cTn>
                              </p:par>
                              <p:par>
                                <p:cTn id="91" presetID="10" presetClass="entr" presetSubtype="0" fill="hold" grpId="0" nodeType="withEffect">
                                  <p:stCondLst>
                                    <p:cond delay="8250"/>
                                  </p:stCondLst>
                                  <p:childTnLst>
                                    <p:set>
                                      <p:cBhvr>
                                        <p:cTn id="92" dur="1" fill="hold">
                                          <p:stCondLst>
                                            <p:cond delay="0"/>
                                          </p:stCondLst>
                                        </p:cTn>
                                        <p:tgtEl>
                                          <p:spTgt spid="111"/>
                                        </p:tgtEl>
                                        <p:attrNameLst>
                                          <p:attrName>style.visibility</p:attrName>
                                        </p:attrNameLst>
                                      </p:cBhvr>
                                      <p:to>
                                        <p:strVal val="visible"/>
                                      </p:to>
                                    </p:set>
                                    <p:animEffect transition="in" filter="fade">
                                      <p:cBhvr>
                                        <p:cTn id="93" dur="250"/>
                                        <p:tgtEl>
                                          <p:spTgt spid="111"/>
                                        </p:tgtEl>
                                      </p:cBhvr>
                                    </p:animEffect>
                                  </p:childTnLst>
                                </p:cTn>
                              </p:par>
                              <p:par>
                                <p:cTn id="94" presetID="10" presetClass="exit" presetSubtype="0" fill="hold" grpId="1" nodeType="withEffect">
                                  <p:stCondLst>
                                    <p:cond delay="8750"/>
                                  </p:stCondLst>
                                  <p:childTnLst>
                                    <p:animEffect transition="out" filter="fade">
                                      <p:cBhvr>
                                        <p:cTn id="95" dur="250"/>
                                        <p:tgtEl>
                                          <p:spTgt spid="111"/>
                                        </p:tgtEl>
                                      </p:cBhvr>
                                    </p:animEffect>
                                    <p:set>
                                      <p:cBhvr>
                                        <p:cTn id="96" dur="1" fill="hold">
                                          <p:stCondLst>
                                            <p:cond delay="249"/>
                                          </p:stCondLst>
                                        </p:cTn>
                                        <p:tgtEl>
                                          <p:spTgt spid="111"/>
                                        </p:tgtEl>
                                        <p:attrNameLst>
                                          <p:attrName>style.visibility</p:attrName>
                                        </p:attrNameLst>
                                      </p:cBhvr>
                                      <p:to>
                                        <p:strVal val="hidden"/>
                                      </p:to>
                                    </p:set>
                                  </p:childTnLst>
                                </p:cTn>
                              </p:par>
                              <p:par>
                                <p:cTn id="97" presetID="10" presetClass="entr" presetSubtype="0" fill="hold" grpId="0" nodeType="withEffect">
                                  <p:stCondLst>
                                    <p:cond delay="700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2000"/>
                                        <p:tgtEl>
                                          <p:spTgt spid="81"/>
                                        </p:tgtEl>
                                      </p:cBhvr>
                                    </p:animEffect>
                                  </p:childTnLst>
                                </p:cTn>
                              </p:par>
                              <p:par>
                                <p:cTn id="100" presetID="10" presetClass="entr" presetSubtype="0" fill="hold" grpId="0" nodeType="withEffect">
                                  <p:stCondLst>
                                    <p:cond delay="7000"/>
                                  </p:stCondLst>
                                  <p:childTnLst>
                                    <p:set>
                                      <p:cBhvr>
                                        <p:cTn id="101" dur="1" fill="hold">
                                          <p:stCondLst>
                                            <p:cond delay="0"/>
                                          </p:stCondLst>
                                        </p:cTn>
                                        <p:tgtEl>
                                          <p:spTgt spid="78"/>
                                        </p:tgtEl>
                                        <p:attrNameLst>
                                          <p:attrName>style.visibility</p:attrName>
                                        </p:attrNameLst>
                                      </p:cBhvr>
                                      <p:to>
                                        <p:strVal val="visible"/>
                                      </p:to>
                                    </p:set>
                                    <p:animEffect transition="in" filter="fade">
                                      <p:cBhvr>
                                        <p:cTn id="102" dur="2000"/>
                                        <p:tgtEl>
                                          <p:spTgt spid="78"/>
                                        </p:tgtEl>
                                      </p:cBhvr>
                                    </p:animEffect>
                                  </p:childTnLst>
                                </p:cTn>
                              </p:par>
                              <p:par>
                                <p:cTn id="103" presetID="10" presetClass="entr" presetSubtype="0" fill="hold" grpId="0" nodeType="withEffect">
                                  <p:stCondLst>
                                    <p:cond delay="7000"/>
                                  </p:stCondLst>
                                  <p:childTnLst>
                                    <p:set>
                                      <p:cBhvr>
                                        <p:cTn id="104" dur="1" fill="hold">
                                          <p:stCondLst>
                                            <p:cond delay="0"/>
                                          </p:stCondLst>
                                        </p:cTn>
                                        <p:tgtEl>
                                          <p:spTgt spid="79"/>
                                        </p:tgtEl>
                                        <p:attrNameLst>
                                          <p:attrName>style.visibility</p:attrName>
                                        </p:attrNameLst>
                                      </p:cBhvr>
                                      <p:to>
                                        <p:strVal val="visible"/>
                                      </p:to>
                                    </p:set>
                                    <p:animEffect transition="in" filter="fade">
                                      <p:cBhvr>
                                        <p:cTn id="105" dur="2000"/>
                                        <p:tgtEl>
                                          <p:spTgt spid="79"/>
                                        </p:tgtEl>
                                      </p:cBhvr>
                                    </p:animEffect>
                                  </p:childTnLst>
                                </p:cTn>
                              </p:par>
                              <p:par>
                                <p:cTn id="106" presetID="10" presetClass="entr" presetSubtype="0" fill="hold" grpId="0" nodeType="withEffect">
                                  <p:stCondLst>
                                    <p:cond delay="700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2000"/>
                                        <p:tgtEl>
                                          <p:spTgt spid="80"/>
                                        </p:tgtEl>
                                      </p:cBhvr>
                                    </p:animEffect>
                                  </p:childTnLst>
                                </p:cTn>
                              </p:par>
                              <p:par>
                                <p:cTn id="109" presetID="10" presetClass="entr" presetSubtype="0" fill="hold" grpId="0" nodeType="withEffect">
                                  <p:stCondLst>
                                    <p:cond delay="9250"/>
                                  </p:stCondLst>
                                  <p:childTnLst>
                                    <p:set>
                                      <p:cBhvr>
                                        <p:cTn id="110" dur="1" fill="hold">
                                          <p:stCondLst>
                                            <p:cond delay="0"/>
                                          </p:stCondLst>
                                        </p:cTn>
                                        <p:tgtEl>
                                          <p:spTgt spid="112"/>
                                        </p:tgtEl>
                                        <p:attrNameLst>
                                          <p:attrName>style.visibility</p:attrName>
                                        </p:attrNameLst>
                                      </p:cBhvr>
                                      <p:to>
                                        <p:strVal val="visible"/>
                                      </p:to>
                                    </p:set>
                                    <p:animEffect transition="in" filter="fade">
                                      <p:cBhvr>
                                        <p:cTn id="111" dur="250"/>
                                        <p:tgtEl>
                                          <p:spTgt spid="112"/>
                                        </p:tgtEl>
                                      </p:cBhvr>
                                    </p:animEffect>
                                  </p:childTnLst>
                                </p:cTn>
                              </p:par>
                              <p:par>
                                <p:cTn id="112" presetID="10" presetClass="exit" presetSubtype="0" fill="hold" grpId="1" nodeType="withEffect">
                                  <p:stCondLst>
                                    <p:cond delay="9500"/>
                                  </p:stCondLst>
                                  <p:childTnLst>
                                    <p:animEffect transition="out" filter="fade">
                                      <p:cBhvr>
                                        <p:cTn id="113" dur="250"/>
                                        <p:tgtEl>
                                          <p:spTgt spid="112"/>
                                        </p:tgtEl>
                                      </p:cBhvr>
                                    </p:animEffect>
                                    <p:set>
                                      <p:cBhvr>
                                        <p:cTn id="114" dur="1" fill="hold">
                                          <p:stCondLst>
                                            <p:cond delay="249"/>
                                          </p:stCondLst>
                                        </p:cTn>
                                        <p:tgtEl>
                                          <p:spTgt spid="112"/>
                                        </p:tgtEl>
                                        <p:attrNameLst>
                                          <p:attrName>style.visibility</p:attrName>
                                        </p:attrNameLst>
                                      </p:cBhvr>
                                      <p:to>
                                        <p:strVal val="hidden"/>
                                      </p:to>
                                    </p:set>
                                  </p:childTnLst>
                                </p:cTn>
                              </p:par>
                              <p:par>
                                <p:cTn id="115" presetID="10" presetClass="entr" presetSubtype="0" fill="hold" grpId="0" nodeType="withEffect">
                                  <p:stCondLst>
                                    <p:cond delay="9750"/>
                                  </p:stCondLst>
                                  <p:childTnLst>
                                    <p:set>
                                      <p:cBhvr>
                                        <p:cTn id="116" dur="1" fill="hold">
                                          <p:stCondLst>
                                            <p:cond delay="0"/>
                                          </p:stCondLst>
                                        </p:cTn>
                                        <p:tgtEl>
                                          <p:spTgt spid="113"/>
                                        </p:tgtEl>
                                        <p:attrNameLst>
                                          <p:attrName>style.visibility</p:attrName>
                                        </p:attrNameLst>
                                      </p:cBhvr>
                                      <p:to>
                                        <p:strVal val="visible"/>
                                      </p:to>
                                    </p:set>
                                    <p:animEffect transition="in" filter="fade">
                                      <p:cBhvr>
                                        <p:cTn id="117" dur="250"/>
                                        <p:tgtEl>
                                          <p:spTgt spid="113"/>
                                        </p:tgtEl>
                                      </p:cBhvr>
                                    </p:animEffect>
                                  </p:childTnLst>
                                </p:cTn>
                              </p:par>
                              <p:par>
                                <p:cTn id="118" presetID="10" presetClass="exit" presetSubtype="0" fill="hold" grpId="1" nodeType="withEffect">
                                  <p:stCondLst>
                                    <p:cond delay="10000"/>
                                  </p:stCondLst>
                                  <p:childTnLst>
                                    <p:animEffect transition="out" filter="fade">
                                      <p:cBhvr>
                                        <p:cTn id="119" dur="250"/>
                                        <p:tgtEl>
                                          <p:spTgt spid="113"/>
                                        </p:tgtEl>
                                      </p:cBhvr>
                                    </p:animEffect>
                                    <p:set>
                                      <p:cBhvr>
                                        <p:cTn id="120" dur="1" fill="hold">
                                          <p:stCondLst>
                                            <p:cond delay="249"/>
                                          </p:stCondLst>
                                        </p:cTn>
                                        <p:tgtEl>
                                          <p:spTgt spid="113"/>
                                        </p:tgtEl>
                                        <p:attrNameLst>
                                          <p:attrName>style.visibility</p:attrName>
                                        </p:attrNameLst>
                                      </p:cBhvr>
                                      <p:to>
                                        <p:strVal val="hidden"/>
                                      </p:to>
                                    </p:set>
                                  </p:childTnLst>
                                </p:cTn>
                              </p:par>
                              <p:par>
                                <p:cTn id="121" presetID="10" presetClass="entr" presetSubtype="0" fill="hold" grpId="0" nodeType="withEffect">
                                  <p:stCondLst>
                                    <p:cond delay="10250"/>
                                  </p:stCondLst>
                                  <p:childTnLst>
                                    <p:set>
                                      <p:cBhvr>
                                        <p:cTn id="122" dur="1" fill="hold">
                                          <p:stCondLst>
                                            <p:cond delay="0"/>
                                          </p:stCondLst>
                                        </p:cTn>
                                        <p:tgtEl>
                                          <p:spTgt spid="114"/>
                                        </p:tgtEl>
                                        <p:attrNameLst>
                                          <p:attrName>style.visibility</p:attrName>
                                        </p:attrNameLst>
                                      </p:cBhvr>
                                      <p:to>
                                        <p:strVal val="visible"/>
                                      </p:to>
                                    </p:set>
                                    <p:animEffect transition="in" filter="fade">
                                      <p:cBhvr>
                                        <p:cTn id="123" dur="250"/>
                                        <p:tgtEl>
                                          <p:spTgt spid="114"/>
                                        </p:tgtEl>
                                      </p:cBhvr>
                                    </p:animEffect>
                                  </p:childTnLst>
                                </p:cTn>
                              </p:par>
                              <p:par>
                                <p:cTn id="124" presetID="10" presetClass="exit" presetSubtype="0" fill="hold" grpId="1" nodeType="withEffect">
                                  <p:stCondLst>
                                    <p:cond delay="10500"/>
                                  </p:stCondLst>
                                  <p:childTnLst>
                                    <p:animEffect transition="out" filter="fade">
                                      <p:cBhvr>
                                        <p:cTn id="125" dur="250"/>
                                        <p:tgtEl>
                                          <p:spTgt spid="114"/>
                                        </p:tgtEl>
                                      </p:cBhvr>
                                    </p:animEffect>
                                    <p:set>
                                      <p:cBhvr>
                                        <p:cTn id="126" dur="1" fill="hold">
                                          <p:stCondLst>
                                            <p:cond delay="249"/>
                                          </p:stCondLst>
                                        </p:cTn>
                                        <p:tgtEl>
                                          <p:spTgt spid="114"/>
                                        </p:tgtEl>
                                        <p:attrNameLst>
                                          <p:attrName>style.visibility</p:attrName>
                                        </p:attrNameLst>
                                      </p:cBhvr>
                                      <p:to>
                                        <p:strVal val="hidden"/>
                                      </p:to>
                                    </p:set>
                                  </p:childTnLst>
                                </p:cTn>
                              </p:par>
                              <p:par>
                                <p:cTn id="127" presetID="10" presetClass="entr" presetSubtype="0" fill="hold" grpId="0" nodeType="withEffect">
                                  <p:stCondLst>
                                    <p:cond delay="10500"/>
                                  </p:stCondLst>
                                  <p:childTnLst>
                                    <p:set>
                                      <p:cBhvr>
                                        <p:cTn id="128" dur="1" fill="hold">
                                          <p:stCondLst>
                                            <p:cond delay="0"/>
                                          </p:stCondLst>
                                        </p:cTn>
                                        <p:tgtEl>
                                          <p:spTgt spid="115"/>
                                        </p:tgtEl>
                                        <p:attrNameLst>
                                          <p:attrName>style.visibility</p:attrName>
                                        </p:attrNameLst>
                                      </p:cBhvr>
                                      <p:to>
                                        <p:strVal val="visible"/>
                                      </p:to>
                                    </p:set>
                                    <p:animEffect transition="in" filter="fade">
                                      <p:cBhvr>
                                        <p:cTn id="129" dur="250"/>
                                        <p:tgtEl>
                                          <p:spTgt spid="115"/>
                                        </p:tgtEl>
                                      </p:cBhvr>
                                    </p:animEffect>
                                  </p:childTnLst>
                                </p:cTn>
                              </p:par>
                              <p:par>
                                <p:cTn id="130" presetID="10" presetClass="exit" presetSubtype="0" fill="hold" grpId="1" nodeType="withEffect">
                                  <p:stCondLst>
                                    <p:cond delay="10750"/>
                                  </p:stCondLst>
                                  <p:childTnLst>
                                    <p:animEffect transition="out" filter="fade">
                                      <p:cBhvr>
                                        <p:cTn id="131" dur="250"/>
                                        <p:tgtEl>
                                          <p:spTgt spid="115"/>
                                        </p:tgtEl>
                                      </p:cBhvr>
                                    </p:animEffect>
                                    <p:set>
                                      <p:cBhvr>
                                        <p:cTn id="132" dur="1" fill="hold">
                                          <p:stCondLst>
                                            <p:cond delay="249"/>
                                          </p:stCondLst>
                                        </p:cTn>
                                        <p:tgtEl>
                                          <p:spTgt spid="115"/>
                                        </p:tgtEl>
                                        <p:attrNameLst>
                                          <p:attrName>style.visibility</p:attrName>
                                        </p:attrNameLst>
                                      </p:cBhvr>
                                      <p:to>
                                        <p:strVal val="hidden"/>
                                      </p:to>
                                    </p:set>
                                  </p:childTnLst>
                                </p:cTn>
                              </p:par>
                              <p:par>
                                <p:cTn id="133" presetID="10" presetClass="entr" presetSubtype="0" fill="hold" grpId="0" nodeType="withEffect">
                                  <p:stCondLst>
                                    <p:cond delay="10750"/>
                                  </p:stCondLst>
                                  <p:childTnLst>
                                    <p:set>
                                      <p:cBhvr>
                                        <p:cTn id="134" dur="1" fill="hold">
                                          <p:stCondLst>
                                            <p:cond delay="0"/>
                                          </p:stCondLst>
                                        </p:cTn>
                                        <p:tgtEl>
                                          <p:spTgt spid="116"/>
                                        </p:tgtEl>
                                        <p:attrNameLst>
                                          <p:attrName>style.visibility</p:attrName>
                                        </p:attrNameLst>
                                      </p:cBhvr>
                                      <p:to>
                                        <p:strVal val="visible"/>
                                      </p:to>
                                    </p:set>
                                    <p:animEffect transition="in" filter="fade">
                                      <p:cBhvr>
                                        <p:cTn id="135" dur="250"/>
                                        <p:tgtEl>
                                          <p:spTgt spid="116"/>
                                        </p:tgtEl>
                                      </p:cBhvr>
                                    </p:animEffect>
                                  </p:childTnLst>
                                </p:cTn>
                              </p:par>
                              <p:par>
                                <p:cTn id="136" presetID="10" presetClass="exit" presetSubtype="0" fill="hold" grpId="1" nodeType="withEffect">
                                  <p:stCondLst>
                                    <p:cond delay="11000"/>
                                  </p:stCondLst>
                                  <p:childTnLst>
                                    <p:animEffect transition="out" filter="fade">
                                      <p:cBhvr>
                                        <p:cTn id="137" dur="250"/>
                                        <p:tgtEl>
                                          <p:spTgt spid="116"/>
                                        </p:tgtEl>
                                      </p:cBhvr>
                                    </p:animEffect>
                                    <p:set>
                                      <p:cBhvr>
                                        <p:cTn id="138" dur="1" fill="hold">
                                          <p:stCondLst>
                                            <p:cond delay="249"/>
                                          </p:stCondLst>
                                        </p:cTn>
                                        <p:tgtEl>
                                          <p:spTgt spid="116"/>
                                        </p:tgtEl>
                                        <p:attrNameLst>
                                          <p:attrName>style.visibility</p:attrName>
                                        </p:attrNameLst>
                                      </p:cBhvr>
                                      <p:to>
                                        <p:strVal val="hidden"/>
                                      </p:to>
                                    </p:set>
                                  </p:childTnLst>
                                </p:cTn>
                              </p:par>
                              <p:par>
                                <p:cTn id="139" presetID="10" presetClass="entr" presetSubtype="0" fill="hold" grpId="0" nodeType="withEffect">
                                  <p:stCondLst>
                                    <p:cond delay="9000"/>
                                  </p:stCondLst>
                                  <p:childTnLst>
                                    <p:set>
                                      <p:cBhvr>
                                        <p:cTn id="140" dur="1" fill="hold">
                                          <p:stCondLst>
                                            <p:cond delay="0"/>
                                          </p:stCondLst>
                                        </p:cTn>
                                        <p:tgtEl>
                                          <p:spTgt spid="85"/>
                                        </p:tgtEl>
                                        <p:attrNameLst>
                                          <p:attrName>style.visibility</p:attrName>
                                        </p:attrNameLst>
                                      </p:cBhvr>
                                      <p:to>
                                        <p:strVal val="visible"/>
                                      </p:to>
                                    </p:set>
                                    <p:animEffect transition="in" filter="fade">
                                      <p:cBhvr>
                                        <p:cTn id="141" dur="2000"/>
                                        <p:tgtEl>
                                          <p:spTgt spid="85"/>
                                        </p:tgtEl>
                                      </p:cBhvr>
                                    </p:animEffect>
                                  </p:childTnLst>
                                </p:cTn>
                              </p:par>
                              <p:par>
                                <p:cTn id="142" presetID="10" presetClass="entr" presetSubtype="0" fill="hold" grpId="0" nodeType="withEffect">
                                  <p:stCondLst>
                                    <p:cond delay="9000"/>
                                  </p:stCondLst>
                                  <p:childTnLst>
                                    <p:set>
                                      <p:cBhvr>
                                        <p:cTn id="143" dur="1" fill="hold">
                                          <p:stCondLst>
                                            <p:cond delay="0"/>
                                          </p:stCondLst>
                                        </p:cTn>
                                        <p:tgtEl>
                                          <p:spTgt spid="82"/>
                                        </p:tgtEl>
                                        <p:attrNameLst>
                                          <p:attrName>style.visibility</p:attrName>
                                        </p:attrNameLst>
                                      </p:cBhvr>
                                      <p:to>
                                        <p:strVal val="visible"/>
                                      </p:to>
                                    </p:set>
                                    <p:animEffect transition="in" filter="fade">
                                      <p:cBhvr>
                                        <p:cTn id="144" dur="2000"/>
                                        <p:tgtEl>
                                          <p:spTgt spid="82"/>
                                        </p:tgtEl>
                                      </p:cBhvr>
                                    </p:animEffect>
                                  </p:childTnLst>
                                </p:cTn>
                              </p:par>
                              <p:par>
                                <p:cTn id="145" presetID="10" presetClass="entr" presetSubtype="0" fill="hold" grpId="0" nodeType="withEffect">
                                  <p:stCondLst>
                                    <p:cond delay="9000"/>
                                  </p:stCondLst>
                                  <p:childTnLst>
                                    <p:set>
                                      <p:cBhvr>
                                        <p:cTn id="146" dur="1" fill="hold">
                                          <p:stCondLst>
                                            <p:cond delay="0"/>
                                          </p:stCondLst>
                                        </p:cTn>
                                        <p:tgtEl>
                                          <p:spTgt spid="83"/>
                                        </p:tgtEl>
                                        <p:attrNameLst>
                                          <p:attrName>style.visibility</p:attrName>
                                        </p:attrNameLst>
                                      </p:cBhvr>
                                      <p:to>
                                        <p:strVal val="visible"/>
                                      </p:to>
                                    </p:set>
                                    <p:animEffect transition="in" filter="fade">
                                      <p:cBhvr>
                                        <p:cTn id="147" dur="2000"/>
                                        <p:tgtEl>
                                          <p:spTgt spid="83"/>
                                        </p:tgtEl>
                                      </p:cBhvr>
                                    </p:animEffect>
                                  </p:childTnLst>
                                </p:cTn>
                              </p:par>
                              <p:par>
                                <p:cTn id="148" presetID="10" presetClass="entr" presetSubtype="0" fill="hold" grpId="0" nodeType="withEffect">
                                  <p:stCondLst>
                                    <p:cond delay="9000"/>
                                  </p:stCondLst>
                                  <p:childTnLst>
                                    <p:set>
                                      <p:cBhvr>
                                        <p:cTn id="149" dur="1" fill="hold">
                                          <p:stCondLst>
                                            <p:cond delay="0"/>
                                          </p:stCondLst>
                                        </p:cTn>
                                        <p:tgtEl>
                                          <p:spTgt spid="84"/>
                                        </p:tgtEl>
                                        <p:attrNameLst>
                                          <p:attrName>style.visibility</p:attrName>
                                        </p:attrNameLst>
                                      </p:cBhvr>
                                      <p:to>
                                        <p:strVal val="visible"/>
                                      </p:to>
                                    </p:set>
                                    <p:animEffect transition="in" filter="fade">
                                      <p:cBhvr>
                                        <p:cTn id="150" dur="2000"/>
                                        <p:tgtEl>
                                          <p:spTgt spid="84"/>
                                        </p:tgtEl>
                                      </p:cBhvr>
                                    </p:animEffect>
                                  </p:childTnLst>
                                </p:cTn>
                              </p:par>
                              <p:par>
                                <p:cTn id="151" presetID="42" presetClass="entr" presetSubtype="0" fill="hold" grpId="0" nodeType="withEffect">
                                  <p:stCondLst>
                                    <p:cond delay="9000"/>
                                  </p:stCondLst>
                                  <p:childTnLst>
                                    <p:set>
                                      <p:cBhvr>
                                        <p:cTn id="152" dur="1" fill="hold">
                                          <p:stCondLst>
                                            <p:cond delay="0"/>
                                          </p:stCondLst>
                                        </p:cTn>
                                        <p:tgtEl>
                                          <p:spTgt spid="66"/>
                                        </p:tgtEl>
                                        <p:attrNameLst>
                                          <p:attrName>style.visibility</p:attrName>
                                        </p:attrNameLst>
                                      </p:cBhvr>
                                      <p:to>
                                        <p:strVal val="visible"/>
                                      </p:to>
                                    </p:set>
                                    <p:animEffect transition="in" filter="fade">
                                      <p:cBhvr>
                                        <p:cTn id="153" dur="1000"/>
                                        <p:tgtEl>
                                          <p:spTgt spid="66"/>
                                        </p:tgtEl>
                                      </p:cBhvr>
                                    </p:animEffect>
                                    <p:anim calcmode="lin" valueType="num">
                                      <p:cBhvr>
                                        <p:cTn id="154" dur="1000" fill="hold"/>
                                        <p:tgtEl>
                                          <p:spTgt spid="66"/>
                                        </p:tgtEl>
                                        <p:attrNameLst>
                                          <p:attrName>ppt_x</p:attrName>
                                        </p:attrNameLst>
                                      </p:cBhvr>
                                      <p:tavLst>
                                        <p:tav tm="0">
                                          <p:val>
                                            <p:strVal val="#ppt_x"/>
                                          </p:val>
                                        </p:tav>
                                        <p:tav tm="100000">
                                          <p:val>
                                            <p:strVal val="#ppt_x"/>
                                          </p:val>
                                        </p:tav>
                                      </p:tavLst>
                                    </p:anim>
                                    <p:anim calcmode="lin" valueType="num">
                                      <p:cBhvr>
                                        <p:cTn id="155" dur="1000" fill="hold"/>
                                        <p:tgtEl>
                                          <p:spTgt spid="66"/>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9000"/>
                                  </p:stCondLst>
                                  <p:childTnLst>
                                    <p:set>
                                      <p:cBhvr>
                                        <p:cTn id="157" dur="1" fill="hold">
                                          <p:stCondLst>
                                            <p:cond delay="0"/>
                                          </p:stCondLst>
                                        </p:cTn>
                                        <p:tgtEl>
                                          <p:spTgt spid="65"/>
                                        </p:tgtEl>
                                        <p:attrNameLst>
                                          <p:attrName>style.visibility</p:attrName>
                                        </p:attrNameLst>
                                      </p:cBhvr>
                                      <p:to>
                                        <p:strVal val="visible"/>
                                      </p:to>
                                    </p:set>
                                    <p:animEffect transition="in" filter="fade">
                                      <p:cBhvr>
                                        <p:cTn id="158" dur="1000"/>
                                        <p:tgtEl>
                                          <p:spTgt spid="65"/>
                                        </p:tgtEl>
                                      </p:cBhvr>
                                    </p:animEffect>
                                    <p:anim calcmode="lin" valueType="num">
                                      <p:cBhvr>
                                        <p:cTn id="159" dur="1000" fill="hold"/>
                                        <p:tgtEl>
                                          <p:spTgt spid="65"/>
                                        </p:tgtEl>
                                        <p:attrNameLst>
                                          <p:attrName>ppt_x</p:attrName>
                                        </p:attrNameLst>
                                      </p:cBhvr>
                                      <p:tavLst>
                                        <p:tav tm="0">
                                          <p:val>
                                            <p:strVal val="#ppt_x"/>
                                          </p:val>
                                        </p:tav>
                                        <p:tav tm="100000">
                                          <p:val>
                                            <p:strVal val="#ppt_x"/>
                                          </p:val>
                                        </p:tav>
                                      </p:tavLst>
                                    </p:anim>
                                    <p:anim calcmode="lin" valueType="num">
                                      <p:cBhvr>
                                        <p:cTn id="160" dur="1000" fill="hold"/>
                                        <p:tgtEl>
                                          <p:spTgt spid="65"/>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9000"/>
                                  </p:stCondLst>
                                  <p:childTnLst>
                                    <p:set>
                                      <p:cBhvr>
                                        <p:cTn id="162" dur="1" fill="hold">
                                          <p:stCondLst>
                                            <p:cond delay="0"/>
                                          </p:stCondLst>
                                        </p:cTn>
                                        <p:tgtEl>
                                          <p:spTgt spid="64"/>
                                        </p:tgtEl>
                                        <p:attrNameLst>
                                          <p:attrName>style.visibility</p:attrName>
                                        </p:attrNameLst>
                                      </p:cBhvr>
                                      <p:to>
                                        <p:strVal val="visible"/>
                                      </p:to>
                                    </p:set>
                                    <p:animEffect transition="in" filter="fade">
                                      <p:cBhvr>
                                        <p:cTn id="163" dur="1000"/>
                                        <p:tgtEl>
                                          <p:spTgt spid="64"/>
                                        </p:tgtEl>
                                      </p:cBhvr>
                                    </p:animEffect>
                                    <p:anim calcmode="lin" valueType="num">
                                      <p:cBhvr>
                                        <p:cTn id="164" dur="1000" fill="hold"/>
                                        <p:tgtEl>
                                          <p:spTgt spid="64"/>
                                        </p:tgtEl>
                                        <p:attrNameLst>
                                          <p:attrName>ppt_x</p:attrName>
                                        </p:attrNameLst>
                                      </p:cBhvr>
                                      <p:tavLst>
                                        <p:tav tm="0">
                                          <p:val>
                                            <p:strVal val="#ppt_x"/>
                                          </p:val>
                                        </p:tav>
                                        <p:tav tm="100000">
                                          <p:val>
                                            <p:strVal val="#ppt_x"/>
                                          </p:val>
                                        </p:tav>
                                      </p:tavLst>
                                    </p:anim>
                                    <p:anim calcmode="lin" valueType="num">
                                      <p:cBhvr>
                                        <p:cTn id="165" dur="1000" fill="hold"/>
                                        <p:tgtEl>
                                          <p:spTgt spid="64"/>
                                        </p:tgtEl>
                                        <p:attrNameLst>
                                          <p:attrName>ppt_y</p:attrName>
                                        </p:attrNameLst>
                                      </p:cBhvr>
                                      <p:tavLst>
                                        <p:tav tm="0">
                                          <p:val>
                                            <p:strVal val="#ppt_y+.1"/>
                                          </p:val>
                                        </p:tav>
                                        <p:tav tm="100000">
                                          <p:val>
                                            <p:strVal val="#ppt_y"/>
                                          </p:val>
                                        </p:tav>
                                      </p:tavLst>
                                    </p:anim>
                                  </p:childTnLst>
                                </p:cTn>
                              </p:par>
                              <p:par>
                                <p:cTn id="166" presetID="10" presetClass="entr" presetSubtype="0" fill="hold" grpId="0" nodeType="withEffect">
                                  <p:stCondLst>
                                    <p:cond delay="11250"/>
                                  </p:stCondLst>
                                  <p:childTnLst>
                                    <p:set>
                                      <p:cBhvr>
                                        <p:cTn id="167" dur="1" fill="hold">
                                          <p:stCondLst>
                                            <p:cond delay="0"/>
                                          </p:stCondLst>
                                        </p:cTn>
                                        <p:tgtEl>
                                          <p:spTgt spid="117"/>
                                        </p:tgtEl>
                                        <p:attrNameLst>
                                          <p:attrName>style.visibility</p:attrName>
                                        </p:attrNameLst>
                                      </p:cBhvr>
                                      <p:to>
                                        <p:strVal val="visible"/>
                                      </p:to>
                                    </p:set>
                                    <p:animEffect transition="in" filter="fade">
                                      <p:cBhvr>
                                        <p:cTn id="168" dur="250"/>
                                        <p:tgtEl>
                                          <p:spTgt spid="117"/>
                                        </p:tgtEl>
                                      </p:cBhvr>
                                    </p:animEffect>
                                  </p:childTnLst>
                                </p:cTn>
                              </p:par>
                              <p:par>
                                <p:cTn id="169" presetID="10" presetClass="exit" presetSubtype="0" fill="hold" grpId="1" nodeType="withEffect">
                                  <p:stCondLst>
                                    <p:cond delay="11500"/>
                                  </p:stCondLst>
                                  <p:childTnLst>
                                    <p:animEffect transition="out" filter="fade">
                                      <p:cBhvr>
                                        <p:cTn id="170" dur="250"/>
                                        <p:tgtEl>
                                          <p:spTgt spid="117"/>
                                        </p:tgtEl>
                                      </p:cBhvr>
                                    </p:animEffect>
                                    <p:set>
                                      <p:cBhvr>
                                        <p:cTn id="171" dur="1" fill="hold">
                                          <p:stCondLst>
                                            <p:cond delay="249"/>
                                          </p:stCondLst>
                                        </p:cTn>
                                        <p:tgtEl>
                                          <p:spTgt spid="117"/>
                                        </p:tgtEl>
                                        <p:attrNameLst>
                                          <p:attrName>style.visibility</p:attrName>
                                        </p:attrNameLst>
                                      </p:cBhvr>
                                      <p:to>
                                        <p:strVal val="hidden"/>
                                      </p:to>
                                    </p:set>
                                  </p:childTnLst>
                                </p:cTn>
                              </p:par>
                              <p:par>
                                <p:cTn id="172" presetID="10" presetClass="entr" presetSubtype="0" fill="hold" grpId="0" nodeType="withEffect">
                                  <p:stCondLst>
                                    <p:cond delay="11500"/>
                                  </p:stCondLst>
                                  <p:childTnLst>
                                    <p:set>
                                      <p:cBhvr>
                                        <p:cTn id="173" dur="1" fill="hold">
                                          <p:stCondLst>
                                            <p:cond delay="0"/>
                                          </p:stCondLst>
                                        </p:cTn>
                                        <p:tgtEl>
                                          <p:spTgt spid="118"/>
                                        </p:tgtEl>
                                        <p:attrNameLst>
                                          <p:attrName>style.visibility</p:attrName>
                                        </p:attrNameLst>
                                      </p:cBhvr>
                                      <p:to>
                                        <p:strVal val="visible"/>
                                      </p:to>
                                    </p:set>
                                    <p:animEffect transition="in" filter="fade">
                                      <p:cBhvr>
                                        <p:cTn id="174" dur="250"/>
                                        <p:tgtEl>
                                          <p:spTgt spid="118"/>
                                        </p:tgtEl>
                                      </p:cBhvr>
                                    </p:animEffect>
                                  </p:childTnLst>
                                </p:cTn>
                              </p:par>
                              <p:par>
                                <p:cTn id="175" presetID="10" presetClass="exit" presetSubtype="0" fill="hold" grpId="1" nodeType="withEffect">
                                  <p:stCondLst>
                                    <p:cond delay="11750"/>
                                  </p:stCondLst>
                                  <p:childTnLst>
                                    <p:animEffect transition="out" filter="fade">
                                      <p:cBhvr>
                                        <p:cTn id="176" dur="250"/>
                                        <p:tgtEl>
                                          <p:spTgt spid="118"/>
                                        </p:tgtEl>
                                      </p:cBhvr>
                                    </p:animEffect>
                                    <p:set>
                                      <p:cBhvr>
                                        <p:cTn id="177" dur="1" fill="hold">
                                          <p:stCondLst>
                                            <p:cond delay="249"/>
                                          </p:stCondLst>
                                        </p:cTn>
                                        <p:tgtEl>
                                          <p:spTgt spid="118"/>
                                        </p:tgtEl>
                                        <p:attrNameLst>
                                          <p:attrName>style.visibility</p:attrName>
                                        </p:attrNameLst>
                                      </p:cBhvr>
                                      <p:to>
                                        <p:strVal val="hidden"/>
                                      </p:to>
                                    </p:set>
                                  </p:childTnLst>
                                </p:cTn>
                              </p:par>
                              <p:par>
                                <p:cTn id="178" presetID="10" presetClass="entr" presetSubtype="0" fill="hold" grpId="0" nodeType="withEffect">
                                  <p:stCondLst>
                                    <p:cond delay="11750"/>
                                  </p:stCondLst>
                                  <p:childTnLst>
                                    <p:set>
                                      <p:cBhvr>
                                        <p:cTn id="179" dur="1" fill="hold">
                                          <p:stCondLst>
                                            <p:cond delay="0"/>
                                          </p:stCondLst>
                                        </p:cTn>
                                        <p:tgtEl>
                                          <p:spTgt spid="119"/>
                                        </p:tgtEl>
                                        <p:attrNameLst>
                                          <p:attrName>style.visibility</p:attrName>
                                        </p:attrNameLst>
                                      </p:cBhvr>
                                      <p:to>
                                        <p:strVal val="visible"/>
                                      </p:to>
                                    </p:set>
                                    <p:animEffect transition="in" filter="fade">
                                      <p:cBhvr>
                                        <p:cTn id="180" dur="250"/>
                                        <p:tgtEl>
                                          <p:spTgt spid="119"/>
                                        </p:tgtEl>
                                      </p:cBhvr>
                                    </p:animEffect>
                                  </p:childTnLst>
                                </p:cTn>
                              </p:par>
                              <p:par>
                                <p:cTn id="181" presetID="10" presetClass="exit" presetSubtype="0" fill="hold" grpId="1" nodeType="withEffect">
                                  <p:stCondLst>
                                    <p:cond delay="12300"/>
                                  </p:stCondLst>
                                  <p:childTnLst>
                                    <p:animEffect transition="out" filter="fade">
                                      <p:cBhvr>
                                        <p:cTn id="182" dur="250"/>
                                        <p:tgtEl>
                                          <p:spTgt spid="119"/>
                                        </p:tgtEl>
                                      </p:cBhvr>
                                    </p:animEffect>
                                    <p:set>
                                      <p:cBhvr>
                                        <p:cTn id="183" dur="1" fill="hold">
                                          <p:stCondLst>
                                            <p:cond delay="249"/>
                                          </p:stCondLst>
                                        </p:cTn>
                                        <p:tgtEl>
                                          <p:spTgt spid="119"/>
                                        </p:tgtEl>
                                        <p:attrNameLst>
                                          <p:attrName>style.visibility</p:attrName>
                                        </p:attrNameLst>
                                      </p:cBhvr>
                                      <p:to>
                                        <p:strVal val="hidden"/>
                                      </p:to>
                                    </p:set>
                                  </p:childTnLst>
                                </p:cTn>
                              </p:par>
                              <p:par>
                                <p:cTn id="184" presetID="10" presetClass="entr" presetSubtype="0" fill="hold" grpId="0" nodeType="withEffect">
                                  <p:stCondLst>
                                    <p:cond delay="11000"/>
                                  </p:stCondLst>
                                  <p:childTnLst>
                                    <p:set>
                                      <p:cBhvr>
                                        <p:cTn id="185" dur="1" fill="hold">
                                          <p:stCondLst>
                                            <p:cond delay="0"/>
                                          </p:stCondLst>
                                        </p:cTn>
                                        <p:tgtEl>
                                          <p:spTgt spid="89"/>
                                        </p:tgtEl>
                                        <p:attrNameLst>
                                          <p:attrName>style.visibility</p:attrName>
                                        </p:attrNameLst>
                                      </p:cBhvr>
                                      <p:to>
                                        <p:strVal val="visible"/>
                                      </p:to>
                                    </p:set>
                                    <p:animEffect transition="in" filter="fade">
                                      <p:cBhvr>
                                        <p:cTn id="186" dur="2000"/>
                                        <p:tgtEl>
                                          <p:spTgt spid="89"/>
                                        </p:tgtEl>
                                      </p:cBhvr>
                                    </p:animEffect>
                                  </p:childTnLst>
                                </p:cTn>
                              </p:par>
                              <p:par>
                                <p:cTn id="187" presetID="10" presetClass="entr" presetSubtype="0" fill="hold" grpId="0" nodeType="withEffect">
                                  <p:stCondLst>
                                    <p:cond delay="1100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2000"/>
                                        <p:tgtEl>
                                          <p:spTgt spid="87"/>
                                        </p:tgtEl>
                                      </p:cBhvr>
                                    </p:animEffect>
                                  </p:childTnLst>
                                </p:cTn>
                              </p:par>
                              <p:par>
                                <p:cTn id="190" presetID="10" presetClass="entr" presetSubtype="0" fill="hold" grpId="0" nodeType="withEffect">
                                  <p:stCondLst>
                                    <p:cond delay="11000"/>
                                  </p:stCondLst>
                                  <p:childTnLst>
                                    <p:set>
                                      <p:cBhvr>
                                        <p:cTn id="191" dur="1" fill="hold">
                                          <p:stCondLst>
                                            <p:cond delay="0"/>
                                          </p:stCondLst>
                                        </p:cTn>
                                        <p:tgtEl>
                                          <p:spTgt spid="86"/>
                                        </p:tgtEl>
                                        <p:attrNameLst>
                                          <p:attrName>style.visibility</p:attrName>
                                        </p:attrNameLst>
                                      </p:cBhvr>
                                      <p:to>
                                        <p:strVal val="visible"/>
                                      </p:to>
                                    </p:set>
                                    <p:animEffect transition="in" filter="fade">
                                      <p:cBhvr>
                                        <p:cTn id="192" dur="2000"/>
                                        <p:tgtEl>
                                          <p:spTgt spid="86"/>
                                        </p:tgtEl>
                                      </p:cBhvr>
                                    </p:animEffect>
                                  </p:childTnLst>
                                </p:cTn>
                              </p:par>
                              <p:par>
                                <p:cTn id="193" presetID="10" presetClass="entr" presetSubtype="0" fill="hold" grpId="0" nodeType="withEffect">
                                  <p:stCondLst>
                                    <p:cond delay="11000"/>
                                  </p:stCondLst>
                                  <p:childTnLst>
                                    <p:set>
                                      <p:cBhvr>
                                        <p:cTn id="194" dur="1" fill="hold">
                                          <p:stCondLst>
                                            <p:cond delay="0"/>
                                          </p:stCondLst>
                                        </p:cTn>
                                        <p:tgtEl>
                                          <p:spTgt spid="88"/>
                                        </p:tgtEl>
                                        <p:attrNameLst>
                                          <p:attrName>style.visibility</p:attrName>
                                        </p:attrNameLst>
                                      </p:cBhvr>
                                      <p:to>
                                        <p:strVal val="visible"/>
                                      </p:to>
                                    </p:set>
                                    <p:animEffect transition="in" filter="fade">
                                      <p:cBhvr>
                                        <p:cTn id="195" dur="2000"/>
                                        <p:tgtEl>
                                          <p:spTgt spid="88"/>
                                        </p:tgtEl>
                                      </p:cBhvr>
                                    </p:animEffect>
                                  </p:childTnLst>
                                </p:cTn>
                              </p:par>
                              <p:par>
                                <p:cTn id="196" presetID="10" presetClass="entr" presetSubtype="0" fill="hold" grpId="0" nodeType="withEffect">
                                  <p:stCondLst>
                                    <p:cond delay="12500"/>
                                  </p:stCondLst>
                                  <p:childTnLst>
                                    <p:set>
                                      <p:cBhvr>
                                        <p:cTn id="197" dur="1" fill="hold">
                                          <p:stCondLst>
                                            <p:cond delay="0"/>
                                          </p:stCondLst>
                                        </p:cTn>
                                        <p:tgtEl>
                                          <p:spTgt spid="120"/>
                                        </p:tgtEl>
                                        <p:attrNameLst>
                                          <p:attrName>style.visibility</p:attrName>
                                        </p:attrNameLst>
                                      </p:cBhvr>
                                      <p:to>
                                        <p:strVal val="visible"/>
                                      </p:to>
                                    </p:set>
                                    <p:animEffect transition="in" filter="fade">
                                      <p:cBhvr>
                                        <p:cTn id="198" dur="250"/>
                                        <p:tgtEl>
                                          <p:spTgt spid="120"/>
                                        </p:tgtEl>
                                      </p:cBhvr>
                                    </p:animEffect>
                                  </p:childTnLst>
                                </p:cTn>
                              </p:par>
                              <p:par>
                                <p:cTn id="199" presetID="10" presetClass="exit" presetSubtype="0" fill="hold" grpId="1" nodeType="withEffect">
                                  <p:stCondLst>
                                    <p:cond delay="12750"/>
                                  </p:stCondLst>
                                  <p:childTnLst>
                                    <p:animEffect transition="out" filter="fade">
                                      <p:cBhvr>
                                        <p:cTn id="200" dur="250"/>
                                        <p:tgtEl>
                                          <p:spTgt spid="120"/>
                                        </p:tgtEl>
                                      </p:cBhvr>
                                    </p:animEffect>
                                    <p:set>
                                      <p:cBhvr>
                                        <p:cTn id="201" dur="1" fill="hold">
                                          <p:stCondLst>
                                            <p:cond delay="249"/>
                                          </p:stCondLst>
                                        </p:cTn>
                                        <p:tgtEl>
                                          <p:spTgt spid="120"/>
                                        </p:tgtEl>
                                        <p:attrNameLst>
                                          <p:attrName>style.visibility</p:attrName>
                                        </p:attrNameLst>
                                      </p:cBhvr>
                                      <p:to>
                                        <p:strVal val="hidden"/>
                                      </p:to>
                                    </p:set>
                                  </p:childTnLst>
                                </p:cTn>
                              </p:par>
                              <p:par>
                                <p:cTn id="202" presetID="10" presetClass="entr" presetSubtype="0" fill="hold" grpId="0" nodeType="withEffect">
                                  <p:stCondLst>
                                    <p:cond delay="12750"/>
                                  </p:stCondLst>
                                  <p:childTnLst>
                                    <p:set>
                                      <p:cBhvr>
                                        <p:cTn id="203" dur="1" fill="hold">
                                          <p:stCondLst>
                                            <p:cond delay="0"/>
                                          </p:stCondLst>
                                        </p:cTn>
                                        <p:tgtEl>
                                          <p:spTgt spid="121"/>
                                        </p:tgtEl>
                                        <p:attrNameLst>
                                          <p:attrName>style.visibility</p:attrName>
                                        </p:attrNameLst>
                                      </p:cBhvr>
                                      <p:to>
                                        <p:strVal val="visible"/>
                                      </p:to>
                                    </p:set>
                                    <p:animEffect transition="in" filter="fade">
                                      <p:cBhvr>
                                        <p:cTn id="204" dur="250"/>
                                        <p:tgtEl>
                                          <p:spTgt spid="121"/>
                                        </p:tgtEl>
                                      </p:cBhvr>
                                    </p:animEffect>
                                  </p:childTnLst>
                                </p:cTn>
                              </p:par>
                              <p:par>
                                <p:cTn id="205" presetID="10" presetClass="exit" presetSubtype="0" fill="hold" grpId="1" nodeType="withEffect">
                                  <p:stCondLst>
                                    <p:cond delay="13250"/>
                                  </p:stCondLst>
                                  <p:childTnLst>
                                    <p:animEffect transition="out" filter="fade">
                                      <p:cBhvr>
                                        <p:cTn id="206" dur="250"/>
                                        <p:tgtEl>
                                          <p:spTgt spid="121"/>
                                        </p:tgtEl>
                                      </p:cBhvr>
                                    </p:animEffect>
                                    <p:set>
                                      <p:cBhvr>
                                        <p:cTn id="207" dur="1" fill="hold">
                                          <p:stCondLst>
                                            <p:cond delay="249"/>
                                          </p:stCondLst>
                                        </p:cTn>
                                        <p:tgtEl>
                                          <p:spTgt spid="121"/>
                                        </p:tgtEl>
                                        <p:attrNameLst>
                                          <p:attrName>style.visibility</p:attrName>
                                        </p:attrNameLst>
                                      </p:cBhvr>
                                      <p:to>
                                        <p:strVal val="hidden"/>
                                      </p:to>
                                    </p:set>
                                  </p:childTnLst>
                                </p:cTn>
                              </p:par>
                              <p:par>
                                <p:cTn id="208" presetID="10" presetClass="entr" presetSubtype="0" fill="hold" grpId="0" nodeType="withEffect">
                                  <p:stCondLst>
                                    <p:cond delay="13000"/>
                                  </p:stCondLst>
                                  <p:childTnLst>
                                    <p:set>
                                      <p:cBhvr>
                                        <p:cTn id="209" dur="1" fill="hold">
                                          <p:stCondLst>
                                            <p:cond delay="0"/>
                                          </p:stCondLst>
                                        </p:cTn>
                                        <p:tgtEl>
                                          <p:spTgt spid="93"/>
                                        </p:tgtEl>
                                        <p:attrNameLst>
                                          <p:attrName>style.visibility</p:attrName>
                                        </p:attrNameLst>
                                      </p:cBhvr>
                                      <p:to>
                                        <p:strVal val="visible"/>
                                      </p:to>
                                    </p:set>
                                    <p:animEffect transition="in" filter="fade">
                                      <p:cBhvr>
                                        <p:cTn id="210" dur="2000"/>
                                        <p:tgtEl>
                                          <p:spTgt spid="93"/>
                                        </p:tgtEl>
                                      </p:cBhvr>
                                    </p:animEffect>
                                  </p:childTnLst>
                                </p:cTn>
                              </p:par>
                              <p:par>
                                <p:cTn id="211" presetID="10" presetClass="entr" presetSubtype="0" fill="hold" grpId="0" nodeType="withEffect">
                                  <p:stCondLst>
                                    <p:cond delay="13000"/>
                                  </p:stCondLst>
                                  <p:childTnLst>
                                    <p:set>
                                      <p:cBhvr>
                                        <p:cTn id="212" dur="1" fill="hold">
                                          <p:stCondLst>
                                            <p:cond delay="0"/>
                                          </p:stCondLst>
                                        </p:cTn>
                                        <p:tgtEl>
                                          <p:spTgt spid="91"/>
                                        </p:tgtEl>
                                        <p:attrNameLst>
                                          <p:attrName>style.visibility</p:attrName>
                                        </p:attrNameLst>
                                      </p:cBhvr>
                                      <p:to>
                                        <p:strVal val="visible"/>
                                      </p:to>
                                    </p:set>
                                    <p:animEffect transition="in" filter="fade">
                                      <p:cBhvr>
                                        <p:cTn id="213" dur="2000"/>
                                        <p:tgtEl>
                                          <p:spTgt spid="91"/>
                                        </p:tgtEl>
                                      </p:cBhvr>
                                    </p:animEffect>
                                  </p:childTnLst>
                                </p:cTn>
                              </p:par>
                              <p:par>
                                <p:cTn id="214" presetID="10" presetClass="entr" presetSubtype="0" fill="hold" grpId="0" nodeType="withEffect">
                                  <p:stCondLst>
                                    <p:cond delay="13000"/>
                                  </p:stCondLst>
                                  <p:childTnLst>
                                    <p:set>
                                      <p:cBhvr>
                                        <p:cTn id="215" dur="1" fill="hold">
                                          <p:stCondLst>
                                            <p:cond delay="0"/>
                                          </p:stCondLst>
                                        </p:cTn>
                                        <p:tgtEl>
                                          <p:spTgt spid="92"/>
                                        </p:tgtEl>
                                        <p:attrNameLst>
                                          <p:attrName>style.visibility</p:attrName>
                                        </p:attrNameLst>
                                      </p:cBhvr>
                                      <p:to>
                                        <p:strVal val="visible"/>
                                      </p:to>
                                    </p:set>
                                    <p:animEffect transition="in" filter="fade">
                                      <p:cBhvr>
                                        <p:cTn id="216" dur="2000"/>
                                        <p:tgtEl>
                                          <p:spTgt spid="92"/>
                                        </p:tgtEl>
                                      </p:cBhvr>
                                    </p:animEffect>
                                  </p:childTnLst>
                                </p:cTn>
                              </p:par>
                              <p:par>
                                <p:cTn id="217" presetID="10" presetClass="entr" presetSubtype="0" fill="hold" grpId="0" nodeType="withEffect">
                                  <p:stCondLst>
                                    <p:cond delay="13000"/>
                                  </p:stCondLst>
                                  <p:childTnLst>
                                    <p:set>
                                      <p:cBhvr>
                                        <p:cTn id="218" dur="1" fill="hold">
                                          <p:stCondLst>
                                            <p:cond delay="0"/>
                                          </p:stCondLst>
                                        </p:cTn>
                                        <p:tgtEl>
                                          <p:spTgt spid="90"/>
                                        </p:tgtEl>
                                        <p:attrNameLst>
                                          <p:attrName>style.visibility</p:attrName>
                                        </p:attrNameLst>
                                      </p:cBhvr>
                                      <p:to>
                                        <p:strVal val="visible"/>
                                      </p:to>
                                    </p:set>
                                    <p:animEffect transition="in" filter="fade">
                                      <p:cBhvr>
                                        <p:cTn id="219" dur="2000"/>
                                        <p:tgtEl>
                                          <p:spTgt spid="90"/>
                                        </p:tgtEl>
                                      </p:cBhvr>
                                    </p:animEffect>
                                  </p:childTnLst>
                                </p:cTn>
                              </p:par>
                              <p:par>
                                <p:cTn id="220" presetID="42" presetClass="entr" presetSubtype="0" fill="hold" grpId="0" nodeType="withEffect">
                                  <p:stCondLst>
                                    <p:cond delay="13000"/>
                                  </p:stCondLst>
                                  <p:childTnLst>
                                    <p:set>
                                      <p:cBhvr>
                                        <p:cTn id="221" dur="1" fill="hold">
                                          <p:stCondLst>
                                            <p:cond delay="0"/>
                                          </p:stCondLst>
                                        </p:cTn>
                                        <p:tgtEl>
                                          <p:spTgt spid="97"/>
                                        </p:tgtEl>
                                        <p:attrNameLst>
                                          <p:attrName>style.visibility</p:attrName>
                                        </p:attrNameLst>
                                      </p:cBhvr>
                                      <p:to>
                                        <p:strVal val="visible"/>
                                      </p:to>
                                    </p:set>
                                    <p:animEffect transition="in" filter="fade">
                                      <p:cBhvr>
                                        <p:cTn id="222" dur="1000"/>
                                        <p:tgtEl>
                                          <p:spTgt spid="97"/>
                                        </p:tgtEl>
                                      </p:cBhvr>
                                    </p:animEffect>
                                    <p:anim calcmode="lin" valueType="num">
                                      <p:cBhvr>
                                        <p:cTn id="223" dur="1000" fill="hold"/>
                                        <p:tgtEl>
                                          <p:spTgt spid="97"/>
                                        </p:tgtEl>
                                        <p:attrNameLst>
                                          <p:attrName>ppt_x</p:attrName>
                                        </p:attrNameLst>
                                      </p:cBhvr>
                                      <p:tavLst>
                                        <p:tav tm="0">
                                          <p:val>
                                            <p:strVal val="#ppt_x"/>
                                          </p:val>
                                        </p:tav>
                                        <p:tav tm="100000">
                                          <p:val>
                                            <p:strVal val="#ppt_x"/>
                                          </p:val>
                                        </p:tav>
                                      </p:tavLst>
                                    </p:anim>
                                    <p:anim calcmode="lin" valueType="num">
                                      <p:cBhvr>
                                        <p:cTn id="224" dur="1000" fill="hold"/>
                                        <p:tgtEl>
                                          <p:spTgt spid="97"/>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13000"/>
                                  </p:stCondLst>
                                  <p:childTnLst>
                                    <p:set>
                                      <p:cBhvr>
                                        <p:cTn id="226" dur="1" fill="hold">
                                          <p:stCondLst>
                                            <p:cond delay="0"/>
                                          </p:stCondLst>
                                        </p:cTn>
                                        <p:tgtEl>
                                          <p:spTgt spid="96"/>
                                        </p:tgtEl>
                                        <p:attrNameLst>
                                          <p:attrName>style.visibility</p:attrName>
                                        </p:attrNameLst>
                                      </p:cBhvr>
                                      <p:to>
                                        <p:strVal val="visible"/>
                                      </p:to>
                                    </p:set>
                                    <p:animEffect transition="in" filter="fade">
                                      <p:cBhvr>
                                        <p:cTn id="227" dur="1000"/>
                                        <p:tgtEl>
                                          <p:spTgt spid="96"/>
                                        </p:tgtEl>
                                      </p:cBhvr>
                                    </p:animEffect>
                                    <p:anim calcmode="lin" valueType="num">
                                      <p:cBhvr>
                                        <p:cTn id="228" dur="1000" fill="hold"/>
                                        <p:tgtEl>
                                          <p:spTgt spid="96"/>
                                        </p:tgtEl>
                                        <p:attrNameLst>
                                          <p:attrName>ppt_x</p:attrName>
                                        </p:attrNameLst>
                                      </p:cBhvr>
                                      <p:tavLst>
                                        <p:tav tm="0">
                                          <p:val>
                                            <p:strVal val="#ppt_x"/>
                                          </p:val>
                                        </p:tav>
                                        <p:tav tm="100000">
                                          <p:val>
                                            <p:strVal val="#ppt_x"/>
                                          </p:val>
                                        </p:tav>
                                      </p:tavLst>
                                    </p:anim>
                                    <p:anim calcmode="lin" valueType="num">
                                      <p:cBhvr>
                                        <p:cTn id="229" dur="1000" fill="hold"/>
                                        <p:tgtEl>
                                          <p:spTgt spid="96"/>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13000"/>
                                  </p:stCondLst>
                                  <p:childTnLst>
                                    <p:set>
                                      <p:cBhvr>
                                        <p:cTn id="231" dur="1" fill="hold">
                                          <p:stCondLst>
                                            <p:cond delay="0"/>
                                          </p:stCondLst>
                                        </p:cTn>
                                        <p:tgtEl>
                                          <p:spTgt spid="95"/>
                                        </p:tgtEl>
                                        <p:attrNameLst>
                                          <p:attrName>style.visibility</p:attrName>
                                        </p:attrNameLst>
                                      </p:cBhvr>
                                      <p:to>
                                        <p:strVal val="visible"/>
                                      </p:to>
                                    </p:set>
                                    <p:animEffect transition="in" filter="fade">
                                      <p:cBhvr>
                                        <p:cTn id="232" dur="1000"/>
                                        <p:tgtEl>
                                          <p:spTgt spid="95"/>
                                        </p:tgtEl>
                                      </p:cBhvr>
                                    </p:animEffect>
                                    <p:anim calcmode="lin" valueType="num">
                                      <p:cBhvr>
                                        <p:cTn id="233" dur="1000" fill="hold"/>
                                        <p:tgtEl>
                                          <p:spTgt spid="95"/>
                                        </p:tgtEl>
                                        <p:attrNameLst>
                                          <p:attrName>ppt_x</p:attrName>
                                        </p:attrNameLst>
                                      </p:cBhvr>
                                      <p:tavLst>
                                        <p:tav tm="0">
                                          <p:val>
                                            <p:strVal val="#ppt_x"/>
                                          </p:val>
                                        </p:tav>
                                        <p:tav tm="100000">
                                          <p:val>
                                            <p:strVal val="#ppt_x"/>
                                          </p:val>
                                        </p:tav>
                                      </p:tavLst>
                                    </p:anim>
                                    <p:anim calcmode="lin" valueType="num">
                                      <p:cBhvr>
                                        <p:cTn id="234" dur="1000" fill="hold"/>
                                        <p:tgtEl>
                                          <p:spTgt spid="95"/>
                                        </p:tgtEl>
                                        <p:attrNameLst>
                                          <p:attrName>ppt_y</p:attrName>
                                        </p:attrNameLst>
                                      </p:cBhvr>
                                      <p:tavLst>
                                        <p:tav tm="0">
                                          <p:val>
                                            <p:strVal val="#ppt_y+.1"/>
                                          </p:val>
                                        </p:tav>
                                        <p:tav tm="100000">
                                          <p:val>
                                            <p:strVal val="#ppt_y"/>
                                          </p:val>
                                        </p:tav>
                                      </p:tavLst>
                                    </p:anim>
                                  </p:childTnLst>
                                </p:cTn>
                              </p:par>
                              <p:par>
                                <p:cTn id="235" presetID="10" presetClass="entr" presetSubtype="0" fill="hold" grpId="0" nodeType="withEffect">
                                  <p:stCondLst>
                                    <p:cond delay="13500"/>
                                  </p:stCondLst>
                                  <p:childTnLst>
                                    <p:set>
                                      <p:cBhvr>
                                        <p:cTn id="236" dur="1" fill="hold">
                                          <p:stCondLst>
                                            <p:cond delay="0"/>
                                          </p:stCondLst>
                                        </p:cTn>
                                        <p:tgtEl>
                                          <p:spTgt spid="122"/>
                                        </p:tgtEl>
                                        <p:attrNameLst>
                                          <p:attrName>style.visibility</p:attrName>
                                        </p:attrNameLst>
                                      </p:cBhvr>
                                      <p:to>
                                        <p:strVal val="visible"/>
                                      </p:to>
                                    </p:set>
                                    <p:animEffect transition="in" filter="fade">
                                      <p:cBhvr>
                                        <p:cTn id="237" dur="250"/>
                                        <p:tgtEl>
                                          <p:spTgt spid="122"/>
                                        </p:tgtEl>
                                      </p:cBhvr>
                                    </p:animEffect>
                                  </p:childTnLst>
                                </p:cTn>
                              </p:par>
                              <p:par>
                                <p:cTn id="238" presetID="10" presetClass="exit" presetSubtype="0" fill="hold" grpId="1" nodeType="withEffect">
                                  <p:stCondLst>
                                    <p:cond delay="13750"/>
                                  </p:stCondLst>
                                  <p:childTnLst>
                                    <p:animEffect transition="out" filter="fade">
                                      <p:cBhvr>
                                        <p:cTn id="239" dur="250"/>
                                        <p:tgtEl>
                                          <p:spTgt spid="122"/>
                                        </p:tgtEl>
                                      </p:cBhvr>
                                    </p:animEffect>
                                    <p:set>
                                      <p:cBhvr>
                                        <p:cTn id="240" dur="1" fill="hold">
                                          <p:stCondLst>
                                            <p:cond delay="249"/>
                                          </p:stCondLst>
                                        </p:cTn>
                                        <p:tgtEl>
                                          <p:spTgt spid="122"/>
                                        </p:tgtEl>
                                        <p:attrNameLst>
                                          <p:attrName>style.visibility</p:attrName>
                                        </p:attrNameLst>
                                      </p:cBhvr>
                                      <p:to>
                                        <p:strVal val="hidden"/>
                                      </p:to>
                                    </p:set>
                                  </p:childTnLst>
                                </p:cTn>
                              </p:par>
                              <p:par>
                                <p:cTn id="241" presetID="10" presetClass="entr" presetSubtype="0" fill="hold" grpId="0" nodeType="withEffect">
                                  <p:stCondLst>
                                    <p:cond delay="14750"/>
                                  </p:stCondLst>
                                  <p:childTnLst>
                                    <p:set>
                                      <p:cBhvr>
                                        <p:cTn id="242" dur="1" fill="hold">
                                          <p:stCondLst>
                                            <p:cond delay="0"/>
                                          </p:stCondLst>
                                        </p:cTn>
                                        <p:tgtEl>
                                          <p:spTgt spid="123"/>
                                        </p:tgtEl>
                                        <p:attrNameLst>
                                          <p:attrName>style.visibility</p:attrName>
                                        </p:attrNameLst>
                                      </p:cBhvr>
                                      <p:to>
                                        <p:strVal val="visible"/>
                                      </p:to>
                                    </p:set>
                                    <p:animEffect transition="in" filter="fade">
                                      <p:cBhvr>
                                        <p:cTn id="243" dur="250"/>
                                        <p:tgtEl>
                                          <p:spTgt spid="123"/>
                                        </p:tgtEl>
                                      </p:cBhvr>
                                    </p:animEffect>
                                  </p:childTnLst>
                                </p:cTn>
                              </p:par>
                              <p:par>
                                <p:cTn id="244" presetID="10" presetClass="entr" presetSubtype="0" repeatCount="indefinite" fill="hold" grpId="0" nodeType="withEffect">
                                  <p:stCondLst>
                                    <p:cond delay="0"/>
                                  </p:stCondLst>
                                  <p:iterate type="lt">
                                    <p:tmPct val="100000"/>
                                  </p:iterate>
                                  <p:childTnLst>
                                    <p:set>
                                      <p:cBhvr>
                                        <p:cTn id="245" dur="1" fill="hold">
                                          <p:stCondLst>
                                            <p:cond delay="0"/>
                                          </p:stCondLst>
                                        </p:cTn>
                                        <p:tgtEl>
                                          <p:spTgt spid="104"/>
                                        </p:tgtEl>
                                        <p:attrNameLst>
                                          <p:attrName>style.visibility</p:attrName>
                                        </p:attrNameLst>
                                      </p:cBhvr>
                                      <p:to>
                                        <p:strVal val="visible"/>
                                      </p:to>
                                    </p:set>
                                    <p:animEffect transition="in" filter="fade">
                                      <p:cBhvr>
                                        <p:cTn id="246" dur="250"/>
                                        <p:tgtEl>
                                          <p:spTgt spid="104"/>
                                        </p:tgtEl>
                                      </p:cBhvr>
                                    </p:animEffect>
                                  </p:childTnLst>
                                </p:cTn>
                              </p:par>
                              <p:par>
                                <p:cTn id="247" presetID="10" presetClass="exit" presetSubtype="0" fill="hold" grpId="1" nodeType="withEffect">
                                  <p:stCondLst>
                                    <p:cond delay="14750"/>
                                  </p:stCondLst>
                                  <p:iterate type="lt">
                                    <p:tmAbs val="0"/>
                                  </p:iterate>
                                  <p:childTnLst>
                                    <p:animEffect transition="out" filter="fade">
                                      <p:cBhvr>
                                        <p:cTn id="248" dur="250"/>
                                        <p:tgtEl>
                                          <p:spTgt spid="104"/>
                                        </p:tgtEl>
                                      </p:cBhvr>
                                    </p:animEffect>
                                    <p:set>
                                      <p:cBhvr>
                                        <p:cTn id="249" dur="1" fill="hold">
                                          <p:stCondLst>
                                            <p:cond delay="249"/>
                                          </p:stCondLst>
                                        </p:cTn>
                                        <p:tgtEl>
                                          <p:spTgt spid="104"/>
                                        </p:tgtEl>
                                        <p:attrNameLst>
                                          <p:attrName>style.visibility</p:attrName>
                                        </p:attrNameLst>
                                      </p:cBhvr>
                                      <p:to>
                                        <p:strVal val="hidden"/>
                                      </p:to>
                                    </p:set>
                                  </p:childTnLst>
                                </p:cTn>
                              </p:par>
                              <p:par>
                                <p:cTn id="250" presetID="23" presetClass="entr" presetSubtype="288" fill="hold" grpId="0" nodeType="withEffect">
                                  <p:stCondLst>
                                    <p:cond delay="14750"/>
                                  </p:stCondLst>
                                  <p:childTnLst>
                                    <p:set>
                                      <p:cBhvr>
                                        <p:cTn id="251" dur="1" fill="hold">
                                          <p:stCondLst>
                                            <p:cond delay="0"/>
                                          </p:stCondLst>
                                        </p:cTn>
                                        <p:tgtEl>
                                          <p:spTgt spid="105"/>
                                        </p:tgtEl>
                                        <p:attrNameLst>
                                          <p:attrName>style.visibility</p:attrName>
                                        </p:attrNameLst>
                                      </p:cBhvr>
                                      <p:to>
                                        <p:strVal val="visible"/>
                                      </p:to>
                                    </p:set>
                                    <p:anim calcmode="lin" valueType="num">
                                      <p:cBhvr>
                                        <p:cTn id="252" dur="250" fill="hold"/>
                                        <p:tgtEl>
                                          <p:spTgt spid="105"/>
                                        </p:tgtEl>
                                        <p:attrNameLst>
                                          <p:attrName>ppt_w</p:attrName>
                                        </p:attrNameLst>
                                      </p:cBhvr>
                                      <p:tavLst>
                                        <p:tav tm="0">
                                          <p:val>
                                            <p:strVal val="4/3*#ppt_w"/>
                                          </p:val>
                                        </p:tav>
                                        <p:tav tm="100000">
                                          <p:val>
                                            <p:strVal val="#ppt_w"/>
                                          </p:val>
                                        </p:tav>
                                      </p:tavLst>
                                    </p:anim>
                                    <p:anim calcmode="lin" valueType="num">
                                      <p:cBhvr>
                                        <p:cTn id="253" dur="250" fill="hold"/>
                                        <p:tgtEl>
                                          <p:spTgt spid="10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1"/>
      <p:bldP spid="62" grpId="0" bldLvl="0" animBg="1"/>
      <p:bldP spid="63" grpId="0" bldLvl="0" animBg="1"/>
      <p:bldP spid="69" grpId="0"/>
      <p:bldP spid="70" grpId="0" bldLvl="0" animBg="1"/>
      <p:bldP spid="71" grpId="0" bldLvl="0" animBg="1"/>
      <p:bldP spid="72" grpId="0"/>
      <p:bldP spid="73" grpId="0"/>
      <p:bldP spid="74" grpId="0" bldLvl="0" animBg="1"/>
      <p:bldP spid="75" grpId="0" bldLvl="0" animBg="1"/>
      <p:bldP spid="76" grpId="0"/>
      <p:bldP spid="77" grpId="0"/>
      <p:bldP spid="78" grpId="0" bldLvl="0" animBg="1"/>
      <p:bldP spid="79" grpId="0" bldLvl="0" animBg="1"/>
      <p:bldP spid="80" grpId="0"/>
      <p:bldP spid="81" grpId="0"/>
      <p:bldP spid="83" grpId="0" bldLvl="0" animBg="1"/>
      <p:bldP spid="84" grpId="0"/>
      <p:bldP spid="86" grpId="0" bldLvl="0" animBg="1"/>
      <p:bldP spid="87" grpId="0" bldLvl="0" animBg="1"/>
      <p:bldP spid="85" grpId="0"/>
      <p:bldP spid="88" grpId="0"/>
      <p:bldP spid="89" grpId="0"/>
      <p:bldP spid="90" grpId="0"/>
      <p:bldP spid="92" grpId="0" bldLvl="0" animBg="1"/>
      <p:bldP spid="94" grpId="0"/>
      <p:bldP spid="91" grpId="0" bldLvl="0" animBg="1"/>
      <p:bldP spid="3" grpId="0" bldLvl="0" animBg="1"/>
      <p:bldP spid="10" grpId="0" bldLvl="0" animBg="1"/>
      <p:bldP spid="11" grpId="0"/>
      <p:bldP spid="64" grpId="0" bldLvl="0" animBg="1"/>
      <p:bldP spid="65" grpId="0" bldLvl="0" animBg="1"/>
      <p:bldP spid="66" grpId="0"/>
      <p:bldP spid="95" grpId="0" bldLvl="0" animBg="1"/>
      <p:bldP spid="96" grpId="0" bldLvl="0" animBg="1"/>
      <p:bldP spid="97" grpId="0"/>
      <p:bldP spid="93" grpId="0"/>
      <p:bldP spid="29" grpId="0" bldLvl="0" animBg="1"/>
      <p:bldP spid="104" grpId="0"/>
      <p:bldP spid="104" grpId="1"/>
      <p:bldP spid="105" grpId="0"/>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19" grpId="1"/>
      <p:bldP spid="120" grpId="0"/>
      <p:bldP spid="120" grpId="1"/>
      <p:bldP spid="121" grpId="0"/>
      <p:bldP spid="121" grpId="1"/>
      <p:bldP spid="122" grpId="0"/>
      <p:bldP spid="122" grpId="1"/>
      <p:bldP spid="1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启动与策划管理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101" name="任意多边形 100"/>
          <p:cNvSpPr/>
          <p:nvPr/>
        </p:nvSpPr>
        <p:spPr>
          <a:xfrm>
            <a:off x="6619875" y="750888"/>
            <a:ext cx="4048125" cy="2219325"/>
          </a:xfrm>
          <a:custGeom>
            <a:avLst/>
            <a:gdLst>
              <a:gd name="connsiteX0" fmla="*/ 6103034 w 12192000"/>
              <a:gd name="connsiteY0" fmla="*/ 1716258 h 6858000"/>
              <a:gd name="connsiteX1" fmla="*/ 3985846 w 12192000"/>
              <a:gd name="connsiteY1" fmla="*/ 3833446 h 6858000"/>
              <a:gd name="connsiteX2" fmla="*/ 6103034 w 12192000"/>
              <a:gd name="connsiteY2" fmla="*/ 5950634 h 6858000"/>
              <a:gd name="connsiteX3" fmla="*/ 8220222 w 12192000"/>
              <a:gd name="connsiteY3" fmla="*/ 3833446 h 6858000"/>
              <a:gd name="connsiteX4" fmla="*/ 6103034 w 12192000"/>
              <a:gd name="connsiteY4" fmla="*/ 171625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6103034" y="1716258"/>
                </a:moveTo>
                <a:cubicBezTo>
                  <a:pt x="4933743" y="1716258"/>
                  <a:pt x="3985846" y="2664155"/>
                  <a:pt x="3985846" y="3833446"/>
                </a:cubicBezTo>
                <a:cubicBezTo>
                  <a:pt x="3985846" y="5002737"/>
                  <a:pt x="4933743" y="5950634"/>
                  <a:pt x="6103034" y="5950634"/>
                </a:cubicBezTo>
                <a:cubicBezTo>
                  <a:pt x="7272325" y="5950634"/>
                  <a:pt x="8220222" y="5002737"/>
                  <a:pt x="8220222" y="3833446"/>
                </a:cubicBezTo>
                <a:cubicBezTo>
                  <a:pt x="8220222" y="2664155"/>
                  <a:pt x="7272325" y="1716258"/>
                  <a:pt x="6103034" y="1716258"/>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pic>
        <p:nvPicPr>
          <p:cNvPr id="30807" name="图片 123"/>
          <p:cNvPicPr>
            <a:picLocks noChangeAspect="1"/>
          </p:cNvPicPr>
          <p:nvPr/>
        </p:nvPicPr>
        <p:blipFill>
          <a:blip r:embed="rId2"/>
          <a:srcRect l="4720" t="12450" r="31604" b="42007"/>
          <a:stretch>
            <a:fillRect/>
          </a:stretch>
        </p:blipFill>
        <p:spPr>
          <a:xfrm>
            <a:off x="9904413" y="741363"/>
            <a:ext cx="2297112" cy="2127250"/>
          </a:xfrm>
          <a:prstGeom prst="rect">
            <a:avLst/>
          </a:prstGeom>
          <a:noFill/>
          <a:ln w="9525">
            <a:noFill/>
          </a:ln>
        </p:spPr>
      </p:pic>
      <p:grpSp>
        <p:nvGrpSpPr>
          <p:cNvPr id="33794" name="组合 28"/>
          <p:cNvGrpSpPr/>
          <p:nvPr/>
        </p:nvGrpSpPr>
        <p:grpSpPr>
          <a:xfrm>
            <a:off x="381000" y="1416050"/>
            <a:ext cx="11430000" cy="4572000"/>
            <a:chOff x="490" y="2559"/>
            <a:chExt cx="15499" cy="6106"/>
          </a:xfrm>
        </p:grpSpPr>
        <p:grpSp>
          <p:nvGrpSpPr>
            <p:cNvPr id="30" name="组合 30"/>
            <p:cNvGrpSpPr/>
            <p:nvPr/>
          </p:nvGrpSpPr>
          <p:grpSpPr>
            <a:xfrm>
              <a:off x="5993" y="2795"/>
              <a:ext cx="1353" cy="1353"/>
              <a:chOff x="3989630" y="984316"/>
              <a:chExt cx="858956" cy="858956"/>
            </a:xfrm>
            <a:solidFill>
              <a:srgbClr val="202A36"/>
            </a:solidFill>
            <a:effectLst/>
          </p:grpSpPr>
          <p:sp>
            <p:nvSpPr>
              <p:cNvPr id="4" name="同心圆 3"/>
              <p:cNvSpPr/>
              <p:nvPr/>
            </p:nvSpPr>
            <p:spPr>
              <a:xfrm>
                <a:off x="3989630" y="984316"/>
                <a:ext cx="858956" cy="858956"/>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trike="noStrike" noProof="1">
                  <a:solidFill>
                    <a:prstClr val="black"/>
                  </a:solidFill>
                  <a:latin typeface="+mj-ea"/>
                  <a:ea typeface="+mj-ea"/>
                </a:endParaRPr>
              </a:p>
            </p:txBody>
          </p:sp>
          <p:grpSp>
            <p:nvGrpSpPr>
              <p:cNvPr id="9" name="组合 54"/>
              <p:cNvGrpSpPr>
                <a:grpSpLocks noChangeAspect="1"/>
              </p:cNvGrpSpPr>
              <p:nvPr/>
            </p:nvGrpSpPr>
            <p:grpSpPr bwMode="auto">
              <a:xfrm>
                <a:off x="4230408" y="1145668"/>
                <a:ext cx="389996" cy="469766"/>
                <a:chOff x="3452849" y="2667439"/>
                <a:chExt cx="239345" cy="288607"/>
              </a:xfrm>
              <a:grpFill/>
            </p:grpSpPr>
            <p:sp>
              <p:nvSpPr>
                <p:cNvPr id="13" name="Freeform 846"/>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p:spPr>
              <p:txBody>
                <a:bodyPr lIns="121920" tIns="60960" rIns="121920" bIns="60960"/>
                <a:p>
                  <a:pPr defTabSz="913765" fontAlgn="auto">
                    <a:spcBef>
                      <a:spcPts val="0"/>
                    </a:spcBef>
                    <a:spcAft>
                      <a:spcPts val="0"/>
                    </a:spcAft>
                    <a:defRPr/>
                  </a:pPr>
                  <a:endParaRPr lang="zh-CN" altLang="en-US" sz="2490" strike="noStrike" noProof="1">
                    <a:solidFill>
                      <a:prstClr val="black"/>
                    </a:solidFill>
                    <a:latin typeface="+mj-ea"/>
                    <a:ea typeface="+mj-ea"/>
                    <a:cs typeface="Arial" panose="020B0604020202020204" pitchFamily="34" charset="0"/>
                  </a:endParaRPr>
                </a:p>
              </p:txBody>
            </p:sp>
            <p:sp>
              <p:nvSpPr>
                <p:cNvPr id="23" name="Freeform 847"/>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p:spPr>
              <p:txBody>
                <a:bodyPr lIns="121920" tIns="60960" rIns="121920" bIns="60960"/>
                <a:p>
                  <a:pPr defTabSz="913765" fontAlgn="auto">
                    <a:spcBef>
                      <a:spcPts val="0"/>
                    </a:spcBef>
                    <a:spcAft>
                      <a:spcPts val="0"/>
                    </a:spcAft>
                    <a:defRPr/>
                  </a:pPr>
                  <a:endParaRPr lang="zh-CN" altLang="en-US" sz="2490" strike="noStrike" noProof="1">
                    <a:solidFill>
                      <a:prstClr val="black"/>
                    </a:solidFill>
                    <a:latin typeface="+mj-ea"/>
                    <a:ea typeface="+mj-ea"/>
                    <a:cs typeface="Arial" panose="020B0604020202020204" pitchFamily="34" charset="0"/>
                  </a:endParaRPr>
                </a:p>
              </p:txBody>
            </p:sp>
          </p:grpSp>
        </p:grpSp>
        <p:sp>
          <p:nvSpPr>
            <p:cNvPr id="31" name="空心弧 30"/>
            <p:cNvSpPr/>
            <p:nvPr/>
          </p:nvSpPr>
          <p:spPr>
            <a:xfrm rot="5400000">
              <a:off x="317" y="3333"/>
              <a:ext cx="4950" cy="4607"/>
            </a:xfrm>
            <a:prstGeom prst="blockArc">
              <a:avLst>
                <a:gd name="adj1" fmla="val 10897210"/>
                <a:gd name="adj2" fmla="val 6953"/>
                <a:gd name="adj3" fmla="val 1246"/>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p>
              <a:pPr algn="ctr" defTabSz="913765" fontAlgn="auto">
                <a:spcBef>
                  <a:spcPts val="0"/>
                </a:spcBef>
                <a:spcAft>
                  <a:spcPts val="0"/>
                </a:spcAft>
                <a:defRPr/>
              </a:pPr>
              <a:endParaRPr lang="zh-CN" altLang="en-US" sz="2490" strike="noStrike" noProof="1">
                <a:solidFill>
                  <a:prstClr val="black"/>
                </a:solidFill>
                <a:latin typeface="+mj-ea"/>
                <a:ea typeface="+mj-ea"/>
                <a:cs typeface="Arial" panose="020B0604020202020204" pitchFamily="34" charset="0"/>
              </a:endParaRPr>
            </a:p>
          </p:txBody>
        </p:sp>
        <p:cxnSp>
          <p:nvCxnSpPr>
            <p:cNvPr id="49" name="直接连接符 48"/>
            <p:cNvCxnSpPr/>
            <p:nvPr/>
          </p:nvCxnSpPr>
          <p:spPr bwMode="auto">
            <a:xfrm>
              <a:off x="3752" y="3468"/>
              <a:ext cx="2270"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bwMode="auto">
            <a:xfrm>
              <a:off x="3832" y="7863"/>
              <a:ext cx="2268"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bwMode="auto">
            <a:xfrm>
              <a:off x="5125" y="4958"/>
              <a:ext cx="1887"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39" idx="2"/>
            </p:cNvCxnSpPr>
            <p:nvPr/>
          </p:nvCxnSpPr>
          <p:spPr bwMode="auto">
            <a:xfrm>
              <a:off x="5210" y="6505"/>
              <a:ext cx="1927" cy="5"/>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sp>
          <p:nvSpPr>
            <p:cNvPr id="33801" name="矩形 52"/>
            <p:cNvSpPr/>
            <p:nvPr/>
          </p:nvSpPr>
          <p:spPr>
            <a:xfrm>
              <a:off x="7600" y="2559"/>
              <a:ext cx="1486" cy="490"/>
            </a:xfrm>
            <a:prstGeom prst="rect">
              <a:avLst/>
            </a:prstGeom>
            <a:noFill/>
            <a:ln w="9525">
              <a:noFill/>
            </a:ln>
          </p:spPr>
          <p:txBody>
            <a:bodyPr wrap="none" lIns="91431" tIns="45716" rIns="91431" bIns="45716" anchor="t">
              <a:spAutoFit/>
            </a:bodyPr>
            <a:p>
              <a:r>
                <a:rPr lang="zh-CN" altLang="en-US" b="1" dirty="0">
                  <a:solidFill>
                    <a:srgbClr val="202A36"/>
                  </a:solidFill>
                  <a:latin typeface="微软雅黑" panose="020B0503020204020204" pitchFamily="34" charset="-122"/>
                  <a:ea typeface="微软雅黑" panose="020B0503020204020204" pitchFamily="34" charset="-122"/>
                </a:rPr>
                <a:t>项目定位</a:t>
              </a:r>
              <a:endParaRPr lang="zh-CN" altLang="en-US" b="1" dirty="0">
                <a:solidFill>
                  <a:srgbClr val="202A36"/>
                </a:solidFill>
                <a:latin typeface="微软雅黑" panose="020B0503020204020204" pitchFamily="34" charset="-122"/>
                <a:ea typeface="微软雅黑" panose="020B0503020204020204" pitchFamily="34" charset="-122"/>
              </a:endParaRPr>
            </a:p>
          </p:txBody>
        </p:sp>
        <p:sp>
          <p:nvSpPr>
            <p:cNvPr id="33802" name="矩形 47"/>
            <p:cNvSpPr/>
            <p:nvPr/>
          </p:nvSpPr>
          <p:spPr>
            <a:xfrm>
              <a:off x="7600" y="2929"/>
              <a:ext cx="7715" cy="925"/>
            </a:xfrm>
            <a:prstGeom prst="rect">
              <a:avLst/>
            </a:prstGeom>
            <a:noFill/>
            <a:ln w="9525">
              <a:noFill/>
            </a:ln>
          </p:spPr>
          <p:txBody>
            <a:bodyPr wrap="square" lIns="91431" tIns="45716" rIns="91431" bIns="45716" anchor="t">
              <a:spAutoFit/>
            </a:bodyPr>
            <a:p>
              <a:pPr>
                <a:lnSpc>
                  <a:spcPct val="140000"/>
                </a:lnSpc>
                <a:spcBef>
                  <a:spcPct val="20000"/>
                </a:spcBef>
              </a:pPr>
              <a:r>
                <a:rPr lang="zh-CN" altLang="en-US" sz="1400" dirty="0">
                  <a:latin typeface="微软雅黑" panose="020B0503020204020204" pitchFamily="34" charset="-122"/>
                  <a:ea typeface="微软雅黑" panose="020B0503020204020204" pitchFamily="34" charset="-122"/>
                </a:rPr>
                <a:t>超甲级写字楼，绿色三星金级，争创金牛奖、鲁班奖，总包评估成绩在广深区域总排名达到前20%分位，全年度评估成绩需达到A。</a:t>
              </a:r>
              <a:endParaRPr lang="zh-CN" altLang="en-US" sz="1400" dirty="0">
                <a:latin typeface="微软雅黑" panose="020B0503020204020204" pitchFamily="34" charset="-122"/>
                <a:ea typeface="微软雅黑" panose="020B0503020204020204" pitchFamily="34" charset="-122"/>
              </a:endParaRPr>
            </a:p>
          </p:txBody>
        </p:sp>
        <p:grpSp>
          <p:nvGrpSpPr>
            <p:cNvPr id="33803" name="组合 23"/>
            <p:cNvGrpSpPr/>
            <p:nvPr/>
          </p:nvGrpSpPr>
          <p:grpSpPr>
            <a:xfrm>
              <a:off x="657" y="3855"/>
              <a:ext cx="3558" cy="3558"/>
              <a:chOff x="1103084" y="2155824"/>
              <a:chExt cx="3176815" cy="3176815"/>
            </a:xfrm>
          </p:grpSpPr>
          <p:sp>
            <p:nvSpPr>
              <p:cNvPr id="32" name="椭圆 31"/>
              <p:cNvSpPr/>
              <p:nvPr/>
            </p:nvSpPr>
            <p:spPr>
              <a:xfrm>
                <a:off x="1103084" y="2155824"/>
                <a:ext cx="3176815" cy="3176815"/>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3765" fontAlgn="auto">
                  <a:spcBef>
                    <a:spcPts val="0"/>
                  </a:spcBef>
                  <a:spcAft>
                    <a:spcPts val="0"/>
                  </a:spcAft>
                  <a:defRPr/>
                </a:pPr>
                <a:endParaRPr lang="zh-CN" altLang="en-US" strike="noStrike" noProof="1">
                  <a:solidFill>
                    <a:srgbClr val="202A36"/>
                  </a:solidFill>
                  <a:latin typeface="+mj-ea"/>
                  <a:ea typeface="+mj-ea"/>
                  <a:cs typeface="Arial" panose="020B0604020202020204" pitchFamily="34" charset="0"/>
                </a:endParaRPr>
              </a:p>
            </p:txBody>
          </p:sp>
          <p:sp>
            <p:nvSpPr>
              <p:cNvPr id="33" name="椭圆 32"/>
              <p:cNvSpPr/>
              <p:nvPr/>
            </p:nvSpPr>
            <p:spPr>
              <a:xfrm>
                <a:off x="1281682" y="2334422"/>
                <a:ext cx="2819619" cy="2819619"/>
              </a:xfrm>
              <a:prstGeom prst="ellipse">
                <a:avLst/>
              </a:prstGeom>
              <a:blipFill dpi="0" rotWithShape="1">
                <a:blip r:embed="rId3"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3765" fontAlgn="auto">
                  <a:spcBef>
                    <a:spcPts val="0"/>
                  </a:spcBef>
                  <a:spcAft>
                    <a:spcPts val="0"/>
                  </a:spcAft>
                  <a:defRPr/>
                </a:pPr>
                <a:endParaRPr lang="zh-CN" altLang="en-US" strike="noStrike" noProof="1">
                  <a:solidFill>
                    <a:prstClr val="white"/>
                  </a:solidFill>
                  <a:latin typeface="+mj-ea"/>
                  <a:ea typeface="+mj-ea"/>
                  <a:cs typeface="Arial" panose="020B0604020202020204" pitchFamily="34" charset="0"/>
                </a:endParaRPr>
              </a:p>
            </p:txBody>
          </p:sp>
        </p:grpSp>
        <p:sp>
          <p:nvSpPr>
            <p:cNvPr id="34" name="椭圆 33"/>
            <p:cNvSpPr/>
            <p:nvPr/>
          </p:nvSpPr>
          <p:spPr>
            <a:xfrm>
              <a:off x="3395" y="3128"/>
              <a:ext cx="587" cy="587"/>
            </a:xfrm>
            <a:prstGeom prst="ellipse">
              <a:avLst/>
            </a:prstGeom>
            <a:solidFill>
              <a:srgbClr val="FCB00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strike="noStrike" noProof="1" dirty="0">
                  <a:solidFill>
                    <a:srgbClr val="202A36"/>
                  </a:solidFill>
                  <a:latin typeface="+mj-ea"/>
                  <a:ea typeface="+mj-ea"/>
                </a:rPr>
                <a:t>1</a:t>
              </a:r>
              <a:endParaRPr lang="zh-CN" altLang="en-US" b="1" strike="noStrike" noProof="1" dirty="0">
                <a:solidFill>
                  <a:srgbClr val="202A36"/>
                </a:solidFill>
                <a:latin typeface="+mj-ea"/>
                <a:ea typeface="+mj-ea"/>
              </a:endParaRPr>
            </a:p>
          </p:txBody>
        </p:sp>
        <p:sp>
          <p:nvSpPr>
            <p:cNvPr id="57" name="椭圆 56"/>
            <p:cNvSpPr/>
            <p:nvPr/>
          </p:nvSpPr>
          <p:spPr>
            <a:xfrm>
              <a:off x="4642" y="4640"/>
              <a:ext cx="588" cy="588"/>
            </a:xfrm>
            <a:prstGeom prst="ellipse">
              <a:avLst/>
            </a:prstGeom>
            <a:solidFill>
              <a:srgbClr val="FCB00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strike="noStrike" noProof="1" dirty="0">
                  <a:solidFill>
                    <a:srgbClr val="202A36"/>
                  </a:solidFill>
                  <a:latin typeface="+mj-ea"/>
                  <a:ea typeface="+mj-ea"/>
                </a:rPr>
                <a:t>2</a:t>
              </a:r>
              <a:endParaRPr lang="zh-CN" altLang="en-US" b="1" strike="noStrike" noProof="1" dirty="0">
                <a:solidFill>
                  <a:srgbClr val="202A36"/>
                </a:solidFill>
                <a:latin typeface="+mj-ea"/>
                <a:ea typeface="+mj-ea"/>
              </a:endParaRPr>
            </a:p>
          </p:txBody>
        </p:sp>
        <p:sp>
          <p:nvSpPr>
            <p:cNvPr id="60" name="椭圆 59"/>
            <p:cNvSpPr/>
            <p:nvPr/>
          </p:nvSpPr>
          <p:spPr>
            <a:xfrm>
              <a:off x="4610" y="6188"/>
              <a:ext cx="587" cy="587"/>
            </a:xfrm>
            <a:prstGeom prst="ellipse">
              <a:avLst/>
            </a:prstGeom>
            <a:solidFill>
              <a:srgbClr val="FCB00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strike="noStrike" noProof="1" dirty="0">
                  <a:solidFill>
                    <a:srgbClr val="202A36"/>
                  </a:solidFill>
                  <a:latin typeface="+mj-ea"/>
                  <a:ea typeface="+mj-ea"/>
                </a:rPr>
                <a:t>3</a:t>
              </a:r>
              <a:endParaRPr lang="zh-CN" altLang="en-US" b="1" strike="noStrike" noProof="1" dirty="0">
                <a:solidFill>
                  <a:srgbClr val="202A36"/>
                </a:solidFill>
                <a:latin typeface="+mj-ea"/>
                <a:ea typeface="+mj-ea"/>
              </a:endParaRPr>
            </a:p>
          </p:txBody>
        </p:sp>
        <p:sp>
          <p:nvSpPr>
            <p:cNvPr id="61" name="椭圆 60"/>
            <p:cNvSpPr/>
            <p:nvPr/>
          </p:nvSpPr>
          <p:spPr>
            <a:xfrm>
              <a:off x="3395" y="7525"/>
              <a:ext cx="587" cy="590"/>
            </a:xfrm>
            <a:prstGeom prst="ellipse">
              <a:avLst/>
            </a:prstGeom>
            <a:solidFill>
              <a:srgbClr val="FCB00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strike="noStrike" noProof="1" dirty="0">
                  <a:solidFill>
                    <a:srgbClr val="202A36"/>
                  </a:solidFill>
                  <a:latin typeface="+mj-ea"/>
                  <a:ea typeface="+mj-ea"/>
                </a:rPr>
                <a:t>4</a:t>
              </a:r>
              <a:endParaRPr lang="zh-CN" altLang="en-US" b="1" strike="noStrike" noProof="1" dirty="0">
                <a:solidFill>
                  <a:srgbClr val="202A36"/>
                </a:solidFill>
                <a:latin typeface="+mj-ea"/>
                <a:ea typeface="+mj-ea"/>
              </a:endParaRPr>
            </a:p>
          </p:txBody>
        </p:sp>
        <p:grpSp>
          <p:nvGrpSpPr>
            <p:cNvPr id="35" name="组合 37"/>
            <p:cNvGrpSpPr/>
            <p:nvPr/>
          </p:nvGrpSpPr>
          <p:grpSpPr>
            <a:xfrm>
              <a:off x="7012" y="4148"/>
              <a:ext cx="1353" cy="1353"/>
              <a:chOff x="4684712" y="1948340"/>
              <a:chExt cx="858956" cy="858956"/>
            </a:xfrm>
            <a:solidFill>
              <a:srgbClr val="202A36"/>
            </a:solidFill>
            <a:effectLst/>
          </p:grpSpPr>
          <p:sp>
            <p:nvSpPr>
              <p:cNvPr id="36" name="同心圆 35"/>
              <p:cNvSpPr/>
              <p:nvPr/>
            </p:nvSpPr>
            <p:spPr>
              <a:xfrm>
                <a:off x="4684712" y="1948340"/>
                <a:ext cx="858956" cy="858956"/>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trike="noStrike" noProof="1">
                  <a:solidFill>
                    <a:prstClr val="black"/>
                  </a:solidFill>
                  <a:latin typeface="+mj-ea"/>
                  <a:ea typeface="+mj-ea"/>
                </a:endParaRPr>
              </a:p>
            </p:txBody>
          </p:sp>
          <p:sp>
            <p:nvSpPr>
              <p:cNvPr id="37"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grpFill/>
              <a:ln>
                <a:noFill/>
              </a:ln>
            </p:spPr>
            <p:txBody>
              <a:bodyPr lIns="121920" tIns="60960" rIns="121920" bIns="60960"/>
              <a:p>
                <a:pPr defTabSz="913765" fontAlgn="auto">
                  <a:spcBef>
                    <a:spcPts val="0"/>
                  </a:spcBef>
                  <a:spcAft>
                    <a:spcPts val="0"/>
                  </a:spcAft>
                  <a:defRPr/>
                </a:pPr>
                <a:endParaRPr lang="zh-CN" altLang="en-US" sz="2490" strike="noStrike" noProof="1">
                  <a:solidFill>
                    <a:prstClr val="black"/>
                  </a:solidFill>
                  <a:latin typeface="+mj-ea"/>
                  <a:ea typeface="+mj-ea"/>
                  <a:cs typeface="Arial" panose="020B0604020202020204" pitchFamily="34" charset="0"/>
                </a:endParaRPr>
              </a:p>
            </p:txBody>
          </p:sp>
        </p:grpSp>
        <p:grpSp>
          <p:nvGrpSpPr>
            <p:cNvPr id="38" name="组合 46"/>
            <p:cNvGrpSpPr/>
            <p:nvPr/>
          </p:nvGrpSpPr>
          <p:grpSpPr>
            <a:xfrm>
              <a:off x="7137" y="5833"/>
              <a:ext cx="1353" cy="1353"/>
              <a:chOff x="4716016" y="2993953"/>
              <a:chExt cx="858956" cy="858956"/>
            </a:xfrm>
            <a:solidFill>
              <a:srgbClr val="202A36"/>
            </a:solidFill>
            <a:effectLst/>
          </p:grpSpPr>
          <p:sp>
            <p:nvSpPr>
              <p:cNvPr id="39" name="同心圆 38"/>
              <p:cNvSpPr/>
              <p:nvPr/>
            </p:nvSpPr>
            <p:spPr>
              <a:xfrm>
                <a:off x="4716016" y="2993953"/>
                <a:ext cx="858956" cy="858956"/>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trike="noStrike" noProof="1">
                  <a:solidFill>
                    <a:prstClr val="black"/>
                  </a:solidFill>
                  <a:latin typeface="+mj-ea"/>
                  <a:ea typeface="+mj-ea"/>
                </a:endParaRPr>
              </a:p>
            </p:txBody>
          </p:sp>
          <p:sp>
            <p:nvSpPr>
              <p:cNvPr id="40"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grpFill/>
              <a:ln>
                <a:noFill/>
              </a:ln>
            </p:spPr>
            <p:txBody>
              <a:bodyPr lIns="121920" tIns="60960" rIns="121920" bIns="60960"/>
              <a:p>
                <a:pPr defTabSz="913765" fontAlgn="auto">
                  <a:spcBef>
                    <a:spcPts val="0"/>
                  </a:spcBef>
                  <a:spcAft>
                    <a:spcPts val="0"/>
                  </a:spcAft>
                  <a:defRPr/>
                </a:pPr>
                <a:endParaRPr lang="zh-CN" altLang="en-US" sz="2490" strike="noStrike" noProof="1">
                  <a:solidFill>
                    <a:prstClr val="black"/>
                  </a:solidFill>
                  <a:latin typeface="+mj-ea"/>
                  <a:ea typeface="+mj-ea"/>
                  <a:cs typeface="Arial" panose="020B0604020202020204" pitchFamily="34" charset="0"/>
                </a:endParaRPr>
              </a:p>
            </p:txBody>
          </p:sp>
        </p:grpSp>
        <p:grpSp>
          <p:nvGrpSpPr>
            <p:cNvPr id="41" name="组合 62"/>
            <p:cNvGrpSpPr/>
            <p:nvPr/>
          </p:nvGrpSpPr>
          <p:grpSpPr>
            <a:xfrm>
              <a:off x="6100" y="7214"/>
              <a:ext cx="1353" cy="1353"/>
              <a:chOff x="3996846" y="3864636"/>
              <a:chExt cx="858956" cy="858956"/>
            </a:xfrm>
            <a:solidFill>
              <a:srgbClr val="202A36"/>
            </a:solidFill>
            <a:effectLst/>
          </p:grpSpPr>
          <p:sp>
            <p:nvSpPr>
              <p:cNvPr id="42" name="同心圆 41"/>
              <p:cNvSpPr/>
              <p:nvPr/>
            </p:nvSpPr>
            <p:spPr>
              <a:xfrm>
                <a:off x="3996846" y="3864636"/>
                <a:ext cx="858956" cy="858956"/>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trike="noStrike" noProof="1">
                  <a:solidFill>
                    <a:prstClr val="black"/>
                  </a:solidFill>
                  <a:latin typeface="+mj-ea"/>
                  <a:ea typeface="+mj-ea"/>
                </a:endParaRPr>
              </a:p>
            </p:txBody>
          </p:sp>
          <p:sp>
            <p:nvSpPr>
              <p:cNvPr id="43"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grpFill/>
              <a:ln>
                <a:noFill/>
              </a:ln>
            </p:spPr>
            <p:txBody>
              <a:bodyPr lIns="121920" tIns="60960" rIns="121920" bIns="60960"/>
              <a:p>
                <a:pPr defTabSz="913765" fontAlgn="auto">
                  <a:spcBef>
                    <a:spcPts val="0"/>
                  </a:spcBef>
                  <a:spcAft>
                    <a:spcPts val="0"/>
                  </a:spcAft>
                  <a:defRPr/>
                </a:pPr>
                <a:endParaRPr lang="zh-CN" altLang="en-US" sz="2490" strike="noStrike" noProof="1">
                  <a:solidFill>
                    <a:prstClr val="black"/>
                  </a:solidFill>
                  <a:latin typeface="+mj-ea"/>
                  <a:ea typeface="+mj-ea"/>
                  <a:cs typeface="Arial" panose="020B0604020202020204" pitchFamily="34" charset="0"/>
                </a:endParaRPr>
              </a:p>
            </p:txBody>
          </p:sp>
        </p:grpSp>
        <p:sp>
          <p:nvSpPr>
            <p:cNvPr id="33813" name="矩形 65"/>
            <p:cNvSpPr/>
            <p:nvPr/>
          </p:nvSpPr>
          <p:spPr>
            <a:xfrm>
              <a:off x="8365" y="4150"/>
              <a:ext cx="1486" cy="490"/>
            </a:xfrm>
            <a:prstGeom prst="rect">
              <a:avLst/>
            </a:prstGeom>
            <a:noFill/>
            <a:ln w="9525">
              <a:noFill/>
            </a:ln>
          </p:spPr>
          <p:txBody>
            <a:bodyPr wrap="none" lIns="91431" tIns="45716" rIns="91431" bIns="45716" anchor="t">
              <a:spAutoFit/>
            </a:bodyPr>
            <a:p>
              <a:r>
                <a:rPr lang="zh-CN" altLang="en-US" b="1" dirty="0">
                  <a:solidFill>
                    <a:srgbClr val="202A36"/>
                  </a:solidFill>
                  <a:latin typeface="微软雅黑" panose="020B0503020204020204" pitchFamily="34" charset="-122"/>
                  <a:ea typeface="微软雅黑" panose="020B0503020204020204" pitchFamily="34" charset="-122"/>
                </a:rPr>
                <a:t>管理目标</a:t>
              </a:r>
              <a:endParaRPr lang="zh-CN" altLang="en-US" b="1" dirty="0">
                <a:solidFill>
                  <a:srgbClr val="202A36"/>
                </a:solidFill>
                <a:latin typeface="微软雅黑" panose="020B0503020204020204" pitchFamily="34" charset="-122"/>
                <a:ea typeface="微软雅黑" panose="020B0503020204020204" pitchFamily="34" charset="-122"/>
              </a:endParaRPr>
            </a:p>
          </p:txBody>
        </p:sp>
        <p:sp>
          <p:nvSpPr>
            <p:cNvPr id="33814" name="矩形 47"/>
            <p:cNvSpPr/>
            <p:nvPr/>
          </p:nvSpPr>
          <p:spPr>
            <a:xfrm>
              <a:off x="8489" y="4471"/>
              <a:ext cx="7500" cy="925"/>
            </a:xfrm>
            <a:prstGeom prst="rect">
              <a:avLst/>
            </a:prstGeom>
            <a:noFill/>
            <a:ln w="9525">
              <a:noFill/>
            </a:ln>
          </p:spPr>
          <p:txBody>
            <a:bodyPr wrap="square" lIns="91431" tIns="45716" rIns="91431" bIns="45716" anchor="t">
              <a:spAutoFit/>
            </a:bodyPr>
            <a:p>
              <a:pPr>
                <a:lnSpc>
                  <a:spcPct val="140000"/>
                </a:lnSpc>
                <a:spcBef>
                  <a:spcPct val="20000"/>
                </a:spcBef>
              </a:pPr>
              <a:r>
                <a:rPr lang="zh-CN" altLang="en-US" sz="1400" dirty="0">
                  <a:latin typeface="微软雅黑" panose="020B0503020204020204" pitchFamily="34" charset="-122"/>
                  <a:ea typeface="微软雅黑" panose="020B0503020204020204" pitchFamily="34" charset="-122"/>
                </a:rPr>
                <a:t>通过设计与施工的交互融合，编制精准的施工图，实现对成本的精准把控和工期的精准控制，形成可复制V-EPC工作模式和管理方法。</a:t>
              </a:r>
              <a:endParaRPr lang="zh-CN" altLang="en-US" sz="1400" dirty="0">
                <a:latin typeface="微软雅黑" panose="020B0503020204020204" pitchFamily="34" charset="-122"/>
                <a:ea typeface="微软雅黑" panose="020B0503020204020204" pitchFamily="34" charset="-122"/>
              </a:endParaRPr>
            </a:p>
          </p:txBody>
        </p:sp>
        <p:sp>
          <p:nvSpPr>
            <p:cNvPr id="33815" name="矩形 67"/>
            <p:cNvSpPr/>
            <p:nvPr/>
          </p:nvSpPr>
          <p:spPr>
            <a:xfrm>
              <a:off x="8592" y="5733"/>
              <a:ext cx="2106" cy="490"/>
            </a:xfrm>
            <a:prstGeom prst="rect">
              <a:avLst/>
            </a:prstGeom>
            <a:noFill/>
            <a:ln w="9525">
              <a:noFill/>
            </a:ln>
          </p:spPr>
          <p:txBody>
            <a:bodyPr wrap="none" lIns="91431" tIns="45716" rIns="91431" bIns="45716" anchor="t">
              <a:spAutoFit/>
            </a:bodyPr>
            <a:p>
              <a:r>
                <a:rPr lang="zh-CN" altLang="en-US" b="1" dirty="0">
                  <a:solidFill>
                    <a:srgbClr val="202A36"/>
                  </a:solidFill>
                  <a:latin typeface="微软雅黑" panose="020B0503020204020204" pitchFamily="34" charset="-122"/>
                  <a:ea typeface="微软雅黑" panose="020B0503020204020204" pitchFamily="34" charset="-122"/>
                </a:rPr>
                <a:t>组织结构模式</a:t>
              </a:r>
              <a:endParaRPr lang="zh-CN" altLang="en-US" b="1" dirty="0">
                <a:solidFill>
                  <a:srgbClr val="202A36"/>
                </a:solidFill>
                <a:latin typeface="微软雅黑" panose="020B0503020204020204" pitchFamily="34" charset="-122"/>
                <a:ea typeface="微软雅黑" panose="020B0503020204020204" pitchFamily="34" charset="-122"/>
              </a:endParaRPr>
            </a:p>
          </p:txBody>
        </p:sp>
        <p:sp>
          <p:nvSpPr>
            <p:cNvPr id="33816" name="矩形 47"/>
            <p:cNvSpPr/>
            <p:nvPr/>
          </p:nvSpPr>
          <p:spPr>
            <a:xfrm>
              <a:off x="8592" y="6018"/>
              <a:ext cx="5406" cy="925"/>
            </a:xfrm>
            <a:prstGeom prst="rect">
              <a:avLst/>
            </a:prstGeom>
            <a:noFill/>
            <a:ln w="9525">
              <a:noFill/>
            </a:ln>
          </p:spPr>
          <p:txBody>
            <a:bodyPr wrap="square" lIns="91431" tIns="45716" rIns="91431" bIns="45716" anchor="t">
              <a:spAutoFit/>
            </a:bodyPr>
            <a:p>
              <a:pPr>
                <a:lnSpc>
                  <a:spcPct val="140000"/>
                </a:lnSpc>
                <a:spcBef>
                  <a:spcPct val="20000"/>
                </a:spcBef>
              </a:pPr>
              <a:r>
                <a:rPr lang="zh-CN" altLang="en-US" sz="1400" dirty="0">
                  <a:latin typeface="微软雅黑" panose="020B0503020204020204" pitchFamily="34" charset="-122"/>
                  <a:ea typeface="微软雅黑" panose="020B0503020204020204" pitchFamily="34" charset="-122"/>
                </a:rPr>
                <a:t>随采用EPC合作模式即A模式，与业主联合组建管理团队负责项目全周期管理。</a:t>
              </a:r>
              <a:endParaRPr lang="zh-CN" altLang="en-US" sz="1400" dirty="0">
                <a:latin typeface="微软雅黑" panose="020B0503020204020204" pitchFamily="34" charset="-122"/>
                <a:ea typeface="微软雅黑" panose="020B0503020204020204" pitchFamily="34" charset="-122"/>
              </a:endParaRPr>
            </a:p>
          </p:txBody>
        </p:sp>
        <p:sp>
          <p:nvSpPr>
            <p:cNvPr id="33817" name="矩形 69"/>
            <p:cNvSpPr/>
            <p:nvPr/>
          </p:nvSpPr>
          <p:spPr>
            <a:xfrm>
              <a:off x="7600" y="7375"/>
              <a:ext cx="2726" cy="490"/>
            </a:xfrm>
            <a:prstGeom prst="rect">
              <a:avLst/>
            </a:prstGeom>
            <a:noFill/>
            <a:ln w="9525">
              <a:noFill/>
            </a:ln>
          </p:spPr>
          <p:txBody>
            <a:bodyPr wrap="none" lIns="91431" tIns="45716" rIns="91431" bIns="45716" anchor="t">
              <a:spAutoFit/>
            </a:bodyPr>
            <a:p>
              <a:r>
                <a:rPr lang="zh-CN" altLang="en-US" b="1" dirty="0">
                  <a:solidFill>
                    <a:srgbClr val="202A36"/>
                  </a:solidFill>
                  <a:latin typeface="微软雅黑" panose="020B0503020204020204" pitchFamily="34" charset="-122"/>
                  <a:ea typeface="微软雅黑" panose="020B0503020204020204" pitchFamily="34" charset="-122"/>
                </a:rPr>
                <a:t>生产资源组织方式</a:t>
              </a:r>
              <a:endParaRPr lang="zh-CN" altLang="en-US" b="1" dirty="0">
                <a:solidFill>
                  <a:srgbClr val="202A36"/>
                </a:solidFill>
                <a:latin typeface="微软雅黑" panose="020B0503020204020204" pitchFamily="34" charset="-122"/>
                <a:ea typeface="微软雅黑" panose="020B0503020204020204" pitchFamily="34" charset="-122"/>
              </a:endParaRPr>
            </a:p>
          </p:txBody>
        </p:sp>
        <p:sp>
          <p:nvSpPr>
            <p:cNvPr id="33818" name="矩形 47"/>
            <p:cNvSpPr/>
            <p:nvPr/>
          </p:nvSpPr>
          <p:spPr>
            <a:xfrm>
              <a:off x="7552" y="7740"/>
              <a:ext cx="7867" cy="925"/>
            </a:xfrm>
            <a:prstGeom prst="rect">
              <a:avLst/>
            </a:prstGeom>
            <a:noFill/>
            <a:ln w="9525">
              <a:noFill/>
            </a:ln>
          </p:spPr>
          <p:txBody>
            <a:bodyPr wrap="square" lIns="91431" tIns="45716" rIns="91431" bIns="45716" anchor="t">
              <a:spAutoFit/>
            </a:bodyPr>
            <a:p>
              <a:pPr>
                <a:lnSpc>
                  <a:spcPct val="140000"/>
                </a:lnSpc>
                <a:spcBef>
                  <a:spcPct val="20000"/>
                </a:spcBef>
              </a:pPr>
              <a:r>
                <a:rPr lang="zh-CN" altLang="en-US" sz="1400" dirty="0">
                  <a:latin typeface="微软雅黑" panose="020B0503020204020204" pitchFamily="34" charset="-122"/>
                  <a:ea typeface="微软雅黑" panose="020B0503020204020204" pitchFamily="34" charset="-122"/>
                  <a:sym typeface="Calibri" panose="020F0502020204030204" charset="0"/>
                </a:rPr>
                <a:t>施工策划（冲塔策划）、施工工艺分析研究、施工部署策划、各施工专项策划（整体施工策划、工期策划、重难点策划交通组织和平面策划）</a:t>
              </a:r>
              <a:endParaRPr lang="zh-CN" altLang="en-US" sz="1400" dirty="0">
                <a:latin typeface="微软雅黑" panose="020B0503020204020204" pitchFamily="34" charset="-122"/>
                <a:ea typeface="微软雅黑" panose="020B0503020204020204" pitchFamily="34" charset="-122"/>
                <a:sym typeface="Calibri" panose="020F0502020204030204" charset="0"/>
              </a:endParaRPr>
            </a:p>
          </p:txBody>
        </p:sp>
      </p:grpSp>
      <p:sp>
        <p:nvSpPr>
          <p:cNvPr id="44" name="矩形 43"/>
          <p:cNvSpPr/>
          <p:nvPr/>
        </p:nvSpPr>
        <p:spPr>
          <a:xfrm>
            <a:off x="9409113" y="631825"/>
            <a:ext cx="2281238" cy="398780"/>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项目策划主要内容</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0" name="Picture 190" descr="53b38a10177df"/>
          <p:cNvPicPr>
            <a:picLocks noChangeAspect="1"/>
          </p:cNvPicPr>
          <p:nvPr/>
        </p:nvPicPr>
        <p:blipFill>
          <a:blip r:embed="rId1"/>
          <a:stretch>
            <a:fillRect/>
          </a:stretch>
        </p:blipFill>
        <p:spPr>
          <a:xfrm>
            <a:off x="152400" y="525463"/>
            <a:ext cx="1130300" cy="852487"/>
          </a:xfrm>
          <a:prstGeom prst="rect">
            <a:avLst/>
          </a:prstGeom>
          <a:noFill/>
          <a:ln w="9525">
            <a:noFill/>
          </a:ln>
        </p:spPr>
      </p:pic>
      <p:sp>
        <p:nvSpPr>
          <p:cNvPr id="129038" name="Text Box 16"/>
          <p:cNvSpPr txBox="1"/>
          <p:nvPr/>
        </p:nvSpPr>
        <p:spPr>
          <a:xfrm>
            <a:off x="1046480" y="694055"/>
            <a:ext cx="4981575" cy="460375"/>
          </a:xfrm>
          <a:prstGeom prst="rect">
            <a:avLst/>
          </a:prstGeom>
          <a:noFill/>
          <a:ln w="9525">
            <a:noFill/>
          </a:ln>
        </p:spPr>
        <p:txBody>
          <a:bodyPr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zh-CN" sz="2400" b="1" dirty="0">
                <a:latin typeface="Arial" panose="020B0604020202020204" pitchFamily="34" charset="0"/>
                <a:ea typeface="黑体" panose="02010609060101010101" pitchFamily="49" charset="-122"/>
                <a:sym typeface="Calibri" panose="020F0502020204030204" charset="0"/>
              </a:rPr>
              <a:t>1.</a:t>
            </a:r>
            <a:r>
              <a:rPr lang="zh-CN" altLang="en-US" sz="2400" b="1" dirty="0">
                <a:latin typeface="Arial" panose="020B0604020202020204" pitchFamily="34" charset="0"/>
                <a:ea typeface="黑体" panose="02010609060101010101" pitchFamily="49" charset="-122"/>
                <a:sym typeface="Calibri" panose="020F0502020204030204" charset="0"/>
              </a:rPr>
              <a:t>外部环境的客观需求</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15" name="文本框 14"/>
          <p:cNvSpPr txBox="1"/>
          <p:nvPr/>
        </p:nvSpPr>
        <p:spPr>
          <a:xfrm>
            <a:off x="3426460" y="30480"/>
            <a:ext cx="44500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一、总承包管理的整体背景</a:t>
            </a:r>
            <a:endParaRPr lang="zh-CN" altLang="en-US" sz="2800"/>
          </a:p>
        </p:txBody>
      </p:sp>
      <p:sp>
        <p:nvSpPr>
          <p:cNvPr id="3" name="TextBox 28"/>
          <p:cNvSpPr txBox="1"/>
          <p:nvPr/>
        </p:nvSpPr>
        <p:spPr>
          <a:xfrm>
            <a:off x="5885666" y="1758603"/>
            <a:ext cx="184731" cy="414985"/>
          </a:xfrm>
          <a:prstGeom prst="rect">
            <a:avLst/>
          </a:prstGeom>
          <a:noFill/>
        </p:spPr>
        <p:txBody>
          <a:bodyPr wrap="none" rtlCol="0">
            <a:spAutoFit/>
          </a:bodyPr>
          <a:p>
            <a:pPr marL="0" marR="0" lvl="0" indent="0" algn="l" defTabSz="914400" rtl="0" eaLnBrk="1" fontAlgn="auto" latinLnBrk="0" hangingPunct="1">
              <a:lnSpc>
                <a:spcPct val="130000"/>
              </a:lnSpc>
              <a:spcBef>
                <a:spcPts val="0"/>
              </a:spcBef>
              <a:spcAft>
                <a:spcPts val="0"/>
              </a:spcAft>
              <a:buClrTx/>
              <a:buSzTx/>
              <a:buFontTx/>
              <a:buNone/>
              <a:defRPr/>
            </a:pPr>
            <a:endParaRPr kumimoji="0" lang="en-GB" sz="1800" b="1" i="0" u="none" strike="noStrike" kern="1200" cap="none" spc="0" normalizeH="0" baseline="0" noProof="0" dirty="0">
              <a:ln>
                <a:noFill/>
              </a:ln>
              <a:solidFill>
                <a:srgbClr val="AB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7" name="文本框 106"/>
          <p:cNvSpPr txBox="1"/>
          <p:nvPr/>
        </p:nvSpPr>
        <p:spPr>
          <a:xfrm>
            <a:off x="1282700" y="1288415"/>
            <a:ext cx="9457690" cy="147637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dirty="0" smtClean="0">
                <a:solidFill>
                  <a:prstClr val="black"/>
                </a:solidFill>
                <a:latin typeface="微软雅黑" panose="020B0503020204020204" pitchFamily="34" charset="-122"/>
                <a:ea typeface="微软雅黑" panose="020B0503020204020204" pitchFamily="34" charset="-122"/>
                <a:sym typeface="+mn-ea"/>
              </a:rPr>
              <a:t>       </a:t>
            </a:r>
            <a:r>
              <a:rPr lang="zh-CN" altLang="en-US" sz="2000" dirty="0" smtClean="0">
                <a:solidFill>
                  <a:prstClr val="black"/>
                </a:solidFill>
                <a:latin typeface="+mn-ea"/>
                <a:sym typeface="+mn-ea"/>
              </a:rPr>
              <a:t>近年来，建筑行业发生剧烈变化，EPC、E+PC、联合体EPC等新型合作模式层出不穷， 总承包市场发展势头迅猛，以一批知名电商、大型地产开发商、物流企业为代表的业主，逐步开始尝试工程总承包管理模式，市场需求越来越大。</a:t>
            </a:r>
            <a:endParaRPr kumimoji="0" lang="zh-CN" altLang="en-US" sz="2000" b="0" i="0" u="none" strike="noStrike" kern="1200" cap="none" spc="0" normalizeH="0" baseline="0" noProof="0" dirty="0" smtClean="0">
              <a:ln>
                <a:noFill/>
              </a:ln>
              <a:solidFill>
                <a:prstClr val="black"/>
              </a:solidFill>
              <a:effectLst/>
              <a:uLnTx/>
              <a:uFillTx/>
              <a:latin typeface="+mn-ea"/>
              <a:cs typeface="+mn-cs"/>
              <a:sym typeface="+mn-ea"/>
            </a:endParaRPr>
          </a:p>
        </p:txBody>
      </p:sp>
      <p:grpSp>
        <p:nvGrpSpPr>
          <p:cNvPr id="5" name="组合 4"/>
          <p:cNvGrpSpPr/>
          <p:nvPr/>
        </p:nvGrpSpPr>
        <p:grpSpPr>
          <a:xfrm>
            <a:off x="2513330" y="3041650"/>
            <a:ext cx="6585585" cy="2749550"/>
            <a:chOff x="2314647" y="3247840"/>
            <a:chExt cx="7346389" cy="3219212"/>
          </a:xfrm>
          <a:effectLst>
            <a:outerShdw blurRad="50800" dist="38100" dir="2700000" algn="tl" rotWithShape="0">
              <a:prstClr val="black">
                <a:alpha val="40000"/>
              </a:prstClr>
            </a:outerShdw>
          </a:effectLst>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647" y="3247840"/>
              <a:ext cx="2400227" cy="150923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107" y="3247840"/>
              <a:ext cx="1503473" cy="150923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46" y="4953923"/>
              <a:ext cx="2729768" cy="151312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814" y="3247840"/>
              <a:ext cx="2140077" cy="150923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7069" y="4953924"/>
              <a:ext cx="3963967" cy="151312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spTree>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启动与策划管理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101" name="任意多边形 100"/>
          <p:cNvSpPr/>
          <p:nvPr/>
        </p:nvSpPr>
        <p:spPr>
          <a:xfrm>
            <a:off x="6619875" y="750888"/>
            <a:ext cx="4048125" cy="2219325"/>
          </a:xfrm>
          <a:custGeom>
            <a:avLst/>
            <a:gdLst>
              <a:gd name="connsiteX0" fmla="*/ 6103034 w 12192000"/>
              <a:gd name="connsiteY0" fmla="*/ 1716258 h 6858000"/>
              <a:gd name="connsiteX1" fmla="*/ 3985846 w 12192000"/>
              <a:gd name="connsiteY1" fmla="*/ 3833446 h 6858000"/>
              <a:gd name="connsiteX2" fmla="*/ 6103034 w 12192000"/>
              <a:gd name="connsiteY2" fmla="*/ 5950634 h 6858000"/>
              <a:gd name="connsiteX3" fmla="*/ 8220222 w 12192000"/>
              <a:gd name="connsiteY3" fmla="*/ 3833446 h 6858000"/>
              <a:gd name="connsiteX4" fmla="*/ 6103034 w 12192000"/>
              <a:gd name="connsiteY4" fmla="*/ 171625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6103034" y="1716258"/>
                </a:moveTo>
                <a:cubicBezTo>
                  <a:pt x="4933743" y="1716258"/>
                  <a:pt x="3985846" y="2664155"/>
                  <a:pt x="3985846" y="3833446"/>
                </a:cubicBezTo>
                <a:cubicBezTo>
                  <a:pt x="3985846" y="5002737"/>
                  <a:pt x="4933743" y="5950634"/>
                  <a:pt x="6103034" y="5950634"/>
                </a:cubicBezTo>
                <a:cubicBezTo>
                  <a:pt x="7272325" y="5950634"/>
                  <a:pt x="8220222" y="5002737"/>
                  <a:pt x="8220222" y="3833446"/>
                </a:cubicBezTo>
                <a:cubicBezTo>
                  <a:pt x="8220222" y="2664155"/>
                  <a:pt x="7272325" y="1716258"/>
                  <a:pt x="6103034" y="1716258"/>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16" name="矩形 15"/>
          <p:cNvSpPr/>
          <p:nvPr/>
        </p:nvSpPr>
        <p:spPr>
          <a:xfrm>
            <a:off x="785813" y="2111375"/>
            <a:ext cx="1209675" cy="400050"/>
          </a:xfrm>
          <a:prstGeom prst="rect">
            <a:avLst/>
          </a:prstGeom>
          <a:solidFill>
            <a:srgbClr val="E24F14"/>
          </a:solidFill>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两层分离</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781050" y="2825750"/>
            <a:ext cx="1209675" cy="400050"/>
          </a:xfrm>
          <a:prstGeom prst="rect">
            <a:avLst/>
          </a:prstGeom>
          <a:solidFill>
            <a:srgbClr val="E24F14"/>
          </a:solidFill>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统筹协调</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781050" y="3540125"/>
            <a:ext cx="1209675" cy="400050"/>
          </a:xfrm>
          <a:prstGeom prst="rect">
            <a:avLst/>
          </a:prstGeom>
          <a:solidFill>
            <a:srgbClr val="E24F14"/>
          </a:solidFill>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公平公正</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781050" y="4211638"/>
            <a:ext cx="1209675" cy="400050"/>
          </a:xfrm>
          <a:prstGeom prst="rect">
            <a:avLst/>
          </a:prstGeom>
          <a:solidFill>
            <a:srgbClr val="E24F14"/>
          </a:solidFill>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完美履约</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34822" name="图片 6"/>
          <p:cNvPicPr>
            <a:picLocks noChangeAspect="1"/>
          </p:cNvPicPr>
          <p:nvPr/>
        </p:nvPicPr>
        <p:blipFill>
          <a:blip r:embed="rId2"/>
          <a:stretch>
            <a:fillRect/>
          </a:stretch>
        </p:blipFill>
        <p:spPr>
          <a:xfrm>
            <a:off x="2428875" y="1134110"/>
            <a:ext cx="8338185" cy="4782820"/>
          </a:xfrm>
          <a:prstGeom prst="rect">
            <a:avLst/>
          </a:prstGeom>
          <a:noFill/>
          <a:ln w="9525">
            <a:noFill/>
          </a:ln>
        </p:spPr>
      </p:pic>
      <p:sp>
        <p:nvSpPr>
          <p:cNvPr id="34823" name="文本框 1"/>
          <p:cNvSpPr txBox="1"/>
          <p:nvPr/>
        </p:nvSpPr>
        <p:spPr>
          <a:xfrm>
            <a:off x="2416175" y="5942013"/>
            <a:ext cx="8535988" cy="398462"/>
          </a:xfrm>
          <a:prstGeom prst="rect">
            <a:avLst/>
          </a:prstGeom>
          <a:noFill/>
          <a:ln w="9525">
            <a:noFill/>
          </a:ln>
        </p:spPr>
        <p:txBody>
          <a:bodyPr wrap="square" anchor="t">
            <a:spAutoFit/>
          </a:bodyPr>
          <a:p>
            <a:r>
              <a:rPr lang="zh-CN" altLang="en-US" sz="2000" b="1">
                <a:latin typeface="微软雅黑" panose="020B0503020204020204" pitchFamily="34" charset="-122"/>
                <a:ea typeface="微软雅黑" panose="020B0503020204020204" pitchFamily="34" charset="-122"/>
              </a:rPr>
              <a:t>总包与土建分包签订目标责任状，锁定确保工期、质量、安全、成本目标。</a:t>
            </a:r>
            <a:endParaRPr lang="zh-CN" altLang="en-US" sz="2000" b="1">
              <a:latin typeface="微软雅黑" panose="020B0503020204020204" pitchFamily="34" charset="-122"/>
              <a:ea typeface="微软雅黑" panose="020B0503020204020204" pitchFamily="34" charset="-122"/>
            </a:endParaRPr>
          </a:p>
        </p:txBody>
      </p:sp>
      <p:sp>
        <p:nvSpPr>
          <p:cNvPr id="2" name="矩形 1"/>
          <p:cNvSpPr/>
          <p:nvPr/>
        </p:nvSpPr>
        <p:spPr>
          <a:xfrm>
            <a:off x="9409113" y="631825"/>
            <a:ext cx="2281238" cy="398780"/>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项目组织架构图</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启动与策划管理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aphicFrame>
        <p:nvGraphicFramePr>
          <p:cNvPr id="2" name="表格 1"/>
          <p:cNvGraphicFramePr/>
          <p:nvPr/>
        </p:nvGraphicFramePr>
        <p:xfrm>
          <a:off x="731838" y="1503363"/>
          <a:ext cx="11103610" cy="4870450"/>
        </p:xfrm>
        <a:graphic>
          <a:graphicData uri="http://schemas.openxmlformats.org/drawingml/2006/table">
            <a:tbl>
              <a:tblPr firstRow="1" bandRow="1">
                <a:tableStyleId>{5940675A-B579-460E-94D1-54222C63F5DA}</a:tableStyleId>
              </a:tblPr>
              <a:tblGrid>
                <a:gridCol w="429895"/>
                <a:gridCol w="1144270"/>
                <a:gridCol w="819785"/>
                <a:gridCol w="727710"/>
                <a:gridCol w="727075"/>
                <a:gridCol w="777875"/>
                <a:gridCol w="6477000"/>
              </a:tblGrid>
              <a:tr h="487680">
                <a:tc>
                  <a:txBody>
                    <a:bodyPr/>
                    <a:p>
                      <a:pPr indent="0" algn="ctr">
                        <a:buNone/>
                      </a:pPr>
                      <a:r>
                        <a:rPr lang="zh-CN" altLang="en-US" sz="1600" b="1">
                          <a:latin typeface="微软雅黑" panose="020B0503020204020204" pitchFamily="34" charset="-122"/>
                          <a:ea typeface="微软雅黑" panose="020B0503020204020204" pitchFamily="34" charset="-122"/>
                          <a:cs typeface="仿宋" panose="02010609060101010101" charset="-122"/>
                        </a:rPr>
                        <a:t>序号</a:t>
                      </a:r>
                      <a:endParaRPr lang="zh-CN" altLang="en-US" sz="16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altLang="zh-CN" sz="1600" b="1">
                          <a:latin typeface="微软雅黑" panose="020B0503020204020204" pitchFamily="34" charset="-122"/>
                          <a:ea typeface="微软雅黑" panose="020B0503020204020204" pitchFamily="34" charset="-122"/>
                          <a:cs typeface="仿宋" panose="02010609060101010101" charset="-122"/>
                        </a:rPr>
                        <a:t>PIMS</a:t>
                      </a:r>
                      <a:r>
                        <a:rPr lang="zh-CN" altLang="en-US" sz="1600" b="1">
                          <a:latin typeface="微软雅黑" panose="020B0503020204020204" pitchFamily="34" charset="-122"/>
                          <a:ea typeface="微软雅黑" panose="020B0503020204020204" pitchFamily="34" charset="-122"/>
                          <a:cs typeface="仿宋" panose="02010609060101010101" charset="-122"/>
                        </a:rPr>
                        <a:t>篇章</a:t>
                      </a:r>
                      <a:endParaRPr lang="zh-CN" altLang="en-US" sz="16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altLang="en-US" sz="1600" b="1">
                          <a:latin typeface="微软雅黑" panose="020B0503020204020204" pitchFamily="34" charset="-122"/>
                          <a:ea typeface="微软雅黑" panose="020B0503020204020204" pitchFamily="34" charset="-122"/>
                          <a:cs typeface="仿宋" panose="02010609060101010101" charset="-122"/>
                        </a:rPr>
                        <a:t>管理活动基准数量</a:t>
                      </a:r>
                      <a:endParaRPr lang="zh-CN" altLang="en-US" sz="16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altLang="en-US" sz="1600" b="1">
                          <a:latin typeface="微软雅黑" panose="020B0503020204020204" pitchFamily="34" charset="-122"/>
                          <a:ea typeface="微软雅黑" panose="020B0503020204020204" pitchFamily="34" charset="-122"/>
                          <a:cs typeface="仿宋" panose="02010609060101010101" charset="-122"/>
                        </a:rPr>
                        <a:t>计划实践数量</a:t>
                      </a:r>
                      <a:endParaRPr lang="zh-CN" altLang="en-US" sz="16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altLang="en-US" sz="1600" b="1">
                          <a:latin typeface="微软雅黑" panose="020B0503020204020204" pitchFamily="34" charset="-122"/>
                          <a:ea typeface="微软雅黑" panose="020B0503020204020204" pitchFamily="34" charset="-122"/>
                          <a:cs typeface="仿宋" panose="02010609060101010101" charset="-122"/>
                        </a:rPr>
                        <a:t>当前实践数量</a:t>
                      </a:r>
                      <a:endParaRPr lang="zh-CN" altLang="en-US" sz="16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altLang="en-US" sz="1600" b="1">
                          <a:latin typeface="微软雅黑" panose="020B0503020204020204" pitchFamily="34" charset="-122"/>
                          <a:ea typeface="微软雅黑" panose="020B0503020204020204" pitchFamily="34" charset="-122"/>
                          <a:cs typeface="仿宋" panose="02010609060101010101" charset="-122"/>
                        </a:rPr>
                        <a:t>实践比例</a:t>
                      </a:r>
                      <a:endParaRPr lang="zh-CN" altLang="en-US" sz="16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altLang="en-US" sz="1600" b="1">
                          <a:latin typeface="微软雅黑" panose="020B0503020204020204" pitchFamily="34" charset="-122"/>
                          <a:ea typeface="微软雅黑" panose="020B0503020204020204" pitchFamily="34" charset="-122"/>
                          <a:cs typeface="仿宋" panose="02010609060101010101" charset="-122"/>
                        </a:rPr>
                        <a:t>实践取得主要成果说明</a:t>
                      </a:r>
                      <a:endParaRPr lang="zh-CN" altLang="en-US" sz="16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00"/>
                    </a:solidFill>
                  </a:tcPr>
                </a:tc>
              </a:tr>
              <a:tr h="21336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启动与策划</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9</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9</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90%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）项目定义文件（</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）项目策划书（</a:t>
                      </a:r>
                      <a:r>
                        <a:rPr lang="en-US" altLang="zh-CN" sz="1400" b="0">
                          <a:latin typeface="微软雅黑" panose="020B0503020204020204" pitchFamily="34" charset="-122"/>
                          <a:ea typeface="微软雅黑" panose="020B0503020204020204" pitchFamily="34" charset="-122"/>
                          <a:cs typeface="仿宋" panose="02010609060101010101" charset="-122"/>
                        </a:rPr>
                        <a:t>3</a:t>
                      </a:r>
                      <a:r>
                        <a:rPr lang="zh-CN" altLang="en-US" sz="1400" b="0">
                          <a:latin typeface="微软雅黑" panose="020B0503020204020204" pitchFamily="34" charset="-122"/>
                          <a:ea typeface="微软雅黑" panose="020B0503020204020204" pitchFamily="34" charset="-122"/>
                          <a:cs typeface="仿宋" panose="02010609060101010101" charset="-122"/>
                        </a:rPr>
                        <a:t>）项目部实施计划</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5565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2</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设计管理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68</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57</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51</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75%</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）设计启动与策划</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设计管控方案（</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）设计管理流程（</a:t>
                      </a:r>
                      <a:r>
                        <a:rPr lang="en-US" altLang="zh-CN" sz="1400" b="0">
                          <a:latin typeface="微软雅黑" panose="020B0503020204020204" pitchFamily="34" charset="-122"/>
                          <a:ea typeface="微软雅黑" panose="020B0503020204020204" pitchFamily="34" charset="-122"/>
                          <a:cs typeface="仿宋" panose="02010609060101010101" charset="-122"/>
                        </a:rPr>
                        <a:t>3</a:t>
                      </a:r>
                      <a:r>
                        <a:rPr lang="zh-CN" altLang="en-US" sz="1400" b="0">
                          <a:latin typeface="微软雅黑" panose="020B0503020204020204" pitchFamily="34" charset="-122"/>
                          <a:ea typeface="微软雅黑" panose="020B0503020204020204" pitchFamily="34" charset="-122"/>
                          <a:cs typeface="仿宋" panose="02010609060101010101" charset="-122"/>
                        </a:rPr>
                        <a:t>）设计图纸会审</a:t>
                      </a:r>
                      <a:endParaRPr lang="zh-CN" altLang="en-US" sz="1400" b="0">
                        <a:latin typeface="微软雅黑" panose="020B0503020204020204" pitchFamily="34" charset="-122"/>
                        <a:ea typeface="微软雅黑" panose="020B0503020204020204" pitchFamily="34" charset="-122"/>
                        <a:cs typeface="仿宋" panose="02010609060101010101" charset="-122"/>
                      </a:endParaRPr>
                    </a:p>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4</a:t>
                      </a:r>
                      <a:r>
                        <a:rPr lang="zh-CN" altLang="en-US" sz="1400" b="0">
                          <a:latin typeface="微软雅黑" panose="020B0503020204020204" pitchFamily="34" charset="-122"/>
                          <a:ea typeface="微软雅黑" panose="020B0503020204020204" pitchFamily="34" charset="-122"/>
                          <a:cs typeface="仿宋" panose="02010609060101010101" charset="-122"/>
                        </a:rPr>
                        <a:t>）会议纪要（</a:t>
                      </a:r>
                      <a:r>
                        <a:rPr lang="en-US" altLang="zh-CN" sz="1400" b="0">
                          <a:latin typeface="微软雅黑" panose="020B0503020204020204" pitchFamily="34" charset="-122"/>
                          <a:ea typeface="微软雅黑" panose="020B0503020204020204" pitchFamily="34" charset="-122"/>
                          <a:cs typeface="仿宋" panose="02010609060101010101" charset="-122"/>
                        </a:rPr>
                        <a:t>5</a:t>
                      </a:r>
                      <a:r>
                        <a:rPr lang="zh-CN" altLang="en-US" sz="1400" b="0">
                          <a:latin typeface="微软雅黑" panose="020B0503020204020204" pitchFamily="34" charset="-122"/>
                          <a:ea typeface="微软雅黑" panose="020B0503020204020204" pitchFamily="34" charset="-122"/>
                          <a:cs typeface="仿宋" panose="02010609060101010101" charset="-122"/>
                        </a:rPr>
                        <a:t>）变更管理流程（</a:t>
                      </a:r>
                      <a:r>
                        <a:rPr lang="en-US" altLang="zh-CN" sz="1400" b="0">
                          <a:latin typeface="微软雅黑" panose="020B0503020204020204" pitchFamily="34" charset="-122"/>
                          <a:ea typeface="微软雅黑" panose="020B0503020204020204" pitchFamily="34" charset="-122"/>
                          <a:cs typeface="仿宋" panose="02010609060101010101" charset="-122"/>
                        </a:rPr>
                        <a:t>6</a:t>
                      </a:r>
                      <a:r>
                        <a:rPr lang="zh-CN" altLang="en-US" sz="1400" b="0">
                          <a:latin typeface="微软雅黑" panose="020B0503020204020204" pitchFamily="34" charset="-122"/>
                          <a:ea typeface="微软雅黑" panose="020B0503020204020204" pitchFamily="34" charset="-122"/>
                          <a:cs typeface="仿宋" panose="02010609060101010101" charset="-122"/>
                        </a:rPr>
                        <a:t>）机电设计标准（</a:t>
                      </a:r>
                      <a:r>
                        <a:rPr lang="en-US" altLang="zh-CN" sz="1400" b="0">
                          <a:latin typeface="微软雅黑" panose="020B0503020204020204" pitchFamily="34" charset="-122"/>
                          <a:ea typeface="微软雅黑" panose="020B0503020204020204" pitchFamily="34" charset="-122"/>
                          <a:cs typeface="仿宋" panose="02010609060101010101" charset="-122"/>
                        </a:rPr>
                        <a:t>7</a:t>
                      </a:r>
                      <a:r>
                        <a:rPr lang="zh-CN" altLang="en-US" sz="1400" b="0">
                          <a:latin typeface="微软雅黑" panose="020B0503020204020204" pitchFamily="34" charset="-122"/>
                          <a:ea typeface="微软雅黑" panose="020B0503020204020204" pitchFamily="34" charset="-122"/>
                          <a:cs typeface="仿宋" panose="02010609060101010101" charset="-122"/>
                        </a:rPr>
                        <a:t>）设计管理成果框架</a:t>
                      </a:r>
                      <a:endParaRPr lang="zh-CN" altLang="en-US" sz="1400" b="0">
                        <a:latin typeface="微软雅黑" panose="020B0503020204020204" pitchFamily="34" charset="-122"/>
                        <a:ea typeface="微软雅黑" panose="020B0503020204020204" pitchFamily="34" charset="-122"/>
                        <a:cs typeface="仿宋" panose="02010609060101010101" charset="-122"/>
                      </a:endParaRPr>
                    </a:p>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8</a:t>
                      </a:r>
                      <a:r>
                        <a:rPr lang="zh-CN" altLang="en-US" sz="1400" b="0">
                          <a:latin typeface="微软雅黑" panose="020B0503020204020204" pitchFamily="34" charset="-122"/>
                          <a:ea typeface="微软雅黑" panose="020B0503020204020204" pitchFamily="34" charset="-122"/>
                          <a:cs typeface="仿宋" panose="02010609060101010101" charset="-122"/>
                        </a:rPr>
                        <a:t>）设计计划模板（</a:t>
                      </a:r>
                      <a:r>
                        <a:rPr lang="en-US" altLang="zh-CN" sz="1400" b="0">
                          <a:latin typeface="微软雅黑" panose="020B0503020204020204" pitchFamily="34" charset="-122"/>
                          <a:ea typeface="微软雅黑" panose="020B0503020204020204" pitchFamily="34" charset="-122"/>
                          <a:cs typeface="仿宋" panose="02010609060101010101" charset="-122"/>
                        </a:rPr>
                        <a:t>9</a:t>
                      </a:r>
                      <a:r>
                        <a:rPr lang="zh-CN" altLang="en-US" sz="1400" b="0">
                          <a:latin typeface="微软雅黑" panose="020B0503020204020204" pitchFamily="34" charset="-122"/>
                          <a:ea typeface="微软雅黑" panose="020B0503020204020204" pitchFamily="34" charset="-122"/>
                          <a:cs typeface="仿宋" panose="02010609060101010101" charset="-122"/>
                        </a:rPr>
                        <a:t>）设计任务书模板（</a:t>
                      </a:r>
                      <a:r>
                        <a:rPr lang="en-US" altLang="zh-CN" sz="1400" b="0">
                          <a:latin typeface="微软雅黑" panose="020B0503020204020204" pitchFamily="34" charset="-122"/>
                          <a:ea typeface="微软雅黑" panose="020B0503020204020204" pitchFamily="34" charset="-122"/>
                          <a:cs typeface="仿宋" panose="02010609060101010101" charset="-122"/>
                        </a:rPr>
                        <a:t>10</a:t>
                      </a:r>
                      <a:r>
                        <a:rPr lang="zh-CN" altLang="en-US" sz="1400" b="0">
                          <a:latin typeface="微软雅黑" panose="020B0503020204020204" pitchFamily="34" charset="-122"/>
                          <a:ea typeface="微软雅黑" panose="020B0503020204020204" pitchFamily="34" charset="-122"/>
                          <a:cs typeface="仿宋" panose="02010609060101010101" charset="-122"/>
                        </a:rPr>
                        <a:t>）设计提资管理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建造管理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75</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69</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63</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84%</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）组织启动</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见面会（</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）监督分包商采购实施计划管理（</a:t>
                      </a:r>
                      <a:r>
                        <a:rPr lang="en-US" altLang="zh-CN" sz="1400" b="0">
                          <a:latin typeface="微软雅黑" panose="020B0503020204020204" pitchFamily="34" charset="-122"/>
                          <a:ea typeface="微软雅黑" panose="020B0503020204020204" pitchFamily="34" charset="-122"/>
                          <a:cs typeface="仿宋" panose="02010609060101010101" charset="-122"/>
                        </a:rPr>
                        <a:t>3</a:t>
                      </a:r>
                      <a:r>
                        <a:rPr lang="zh-CN" altLang="en-US" sz="1400" b="0">
                          <a:latin typeface="微软雅黑" panose="020B0503020204020204" pitchFamily="34" charset="-122"/>
                          <a:ea typeface="微软雅黑" panose="020B0503020204020204" pitchFamily="34" charset="-122"/>
                          <a:cs typeface="仿宋" panose="02010609060101010101" charset="-122"/>
                        </a:rPr>
                        <a:t>）现场施工和安装管理（</a:t>
                      </a:r>
                      <a:r>
                        <a:rPr lang="en-US" altLang="zh-CN" sz="1400" b="0">
                          <a:latin typeface="微软雅黑" panose="020B0503020204020204" pitchFamily="34" charset="-122"/>
                          <a:ea typeface="微软雅黑" panose="020B0503020204020204" pitchFamily="34" charset="-122"/>
                          <a:cs typeface="仿宋" panose="02010609060101010101" charset="-122"/>
                        </a:rPr>
                        <a:t>4</a:t>
                      </a:r>
                      <a:r>
                        <a:rPr lang="zh-CN" altLang="en-US" sz="1400" b="0">
                          <a:latin typeface="微软雅黑" panose="020B0503020204020204" pitchFamily="34" charset="-122"/>
                          <a:ea typeface="微软雅黑" panose="020B0503020204020204" pitchFamily="34" charset="-122"/>
                          <a:cs typeface="仿宋" panose="02010609060101010101" charset="-122"/>
                        </a:rPr>
                        <a:t>）设计阶段接口管理（</a:t>
                      </a:r>
                      <a:r>
                        <a:rPr lang="en-US" altLang="zh-CN" sz="1400" b="0">
                          <a:latin typeface="微软雅黑" panose="020B0503020204020204" pitchFamily="34" charset="-122"/>
                          <a:ea typeface="微软雅黑" panose="020B0503020204020204" pitchFamily="34" charset="-122"/>
                          <a:cs typeface="仿宋" panose="02010609060101010101" charset="-122"/>
                        </a:rPr>
                        <a:t>5</a:t>
                      </a:r>
                      <a:r>
                        <a:rPr lang="zh-CN" altLang="en-US" sz="1400" b="0">
                          <a:latin typeface="微软雅黑" panose="020B0503020204020204" pitchFamily="34" charset="-122"/>
                          <a:ea typeface="微软雅黑" panose="020B0503020204020204" pitchFamily="34" charset="-122"/>
                          <a:cs typeface="仿宋" panose="02010609060101010101" charset="-122"/>
                        </a:rPr>
                        <a:t>）风险监控</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施工阶段）</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4</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测与调试管理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31</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29</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4</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13%</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项目检测与调试总进度计划</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的管理（</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）工程建造检测验收</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5</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收尾管理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15</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14</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 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400" b="0">
                          <a:latin typeface="微软雅黑" panose="020B0503020204020204" pitchFamily="34" charset="-122"/>
                          <a:ea typeface="微软雅黑" panose="020B0503020204020204" pitchFamily="34" charset="-122"/>
                          <a:cs typeface="仿宋" panose="02010609060101010101" charset="-122"/>
                        </a:rPr>
                        <a:t> </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6</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组织管理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22</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20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18</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82%</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）项目部组织架构（</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）项目部其他管理人员配置（</a:t>
                      </a:r>
                      <a:r>
                        <a:rPr lang="en-US" altLang="zh-CN" sz="1400" b="0">
                          <a:latin typeface="微软雅黑" panose="020B0503020204020204" pitchFamily="34" charset="-122"/>
                          <a:ea typeface="微软雅黑" panose="020B0503020204020204" pitchFamily="34" charset="-122"/>
                          <a:cs typeface="仿宋" panose="02010609060101010101" charset="-122"/>
                        </a:rPr>
                        <a:t>3</a:t>
                      </a:r>
                      <a:r>
                        <a:rPr lang="zh-CN" altLang="en-US" sz="1400" b="0">
                          <a:latin typeface="微软雅黑" panose="020B0503020204020204" pitchFamily="34" charset="-122"/>
                          <a:ea typeface="微软雅黑" panose="020B0503020204020204" pitchFamily="34" charset="-122"/>
                          <a:cs typeface="仿宋" panose="02010609060101010101" charset="-122"/>
                        </a:rPr>
                        <a:t>）岗位管理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7</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信息与沟通管理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25</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21</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20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）会议管理，会议纪要（</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）报告管理，</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项目经理月报</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施工月度报告</a:t>
                      </a:r>
                      <a:r>
                        <a:rPr lang="en-US" altLang="zh-CN" sz="1400" b="0">
                          <a:latin typeface="微软雅黑" panose="020B0503020204020204" pitchFamily="34" charset="-122"/>
                          <a:ea typeface="微软雅黑" panose="020B0503020204020204" pitchFamily="34" charset="-122"/>
                          <a:cs typeface="仿宋" panose="02010609060101010101" charset="-122"/>
                        </a:rPr>
                        <a:t>》</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商务管理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54</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46</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38</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70%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）招标采购，工期履约（</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）风险化解目标、措施（</a:t>
                      </a:r>
                      <a:r>
                        <a:rPr lang="en-US" altLang="zh-CN" sz="1400" b="0">
                          <a:latin typeface="微软雅黑" panose="020B0503020204020204" pitchFamily="34" charset="-122"/>
                          <a:ea typeface="微软雅黑" panose="020B0503020204020204" pitchFamily="34" charset="-122"/>
                          <a:cs typeface="仿宋" panose="02010609060101010101" charset="-122"/>
                        </a:rPr>
                        <a:t>3</a:t>
                      </a:r>
                      <a:r>
                        <a:rPr lang="zh-CN" altLang="en-US" sz="1400" b="0">
                          <a:latin typeface="微软雅黑" panose="020B0503020204020204" pitchFamily="34" charset="-122"/>
                          <a:ea typeface="微软雅黑" panose="020B0503020204020204" pitchFamily="34" charset="-122"/>
                          <a:cs typeface="仿宋" panose="02010609060101010101" charset="-122"/>
                        </a:rPr>
                        <a:t>）成本控制</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9</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风险管理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36</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13</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57%</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）组织风险评审</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10</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进度管理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36</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34</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32</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89%</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）项目总进度计划、季、月、周计划（</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）项目周、月计划实施情况报告（</a:t>
                      </a:r>
                      <a:r>
                        <a:rPr lang="en-US" altLang="zh-CN" sz="1400" b="0">
                          <a:latin typeface="微软雅黑" panose="020B0503020204020204" pitchFamily="34" charset="-122"/>
                          <a:ea typeface="微软雅黑" panose="020B0503020204020204" pitchFamily="34" charset="-122"/>
                          <a:cs typeface="仿宋" panose="02010609060101010101" charset="-122"/>
                        </a:rPr>
                        <a:t>3</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项目经理月报</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月度评估报告</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万科月报</a:t>
                      </a:r>
                      <a:r>
                        <a:rPr lang="en-US" altLang="zh-CN" sz="1400" b="0">
                          <a:latin typeface="微软雅黑" panose="020B0503020204020204" pitchFamily="34" charset="-122"/>
                          <a:ea typeface="微软雅黑" panose="020B0503020204020204" pitchFamily="34" charset="-122"/>
                          <a:cs typeface="仿宋" panose="02010609060101010101" charset="-122"/>
                        </a:rPr>
                        <a:t>》</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008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11</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质安环管理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38</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37</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32</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84%</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项目危险源清单</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2</a:t>
                      </a:r>
                      <a:r>
                        <a:rPr lang="zh-CN" altLang="en-US" sz="1400" b="0">
                          <a:latin typeface="微软雅黑" panose="020B0503020204020204" pitchFamily="34" charset="-122"/>
                          <a:ea typeface="微软雅黑" panose="020B0503020204020204" pitchFamily="34" charset="-122"/>
                          <a:cs typeface="仿宋" panose="02010609060101010101" charset="-122"/>
                        </a:rPr>
                        <a:t>）项目安全管理运行控制：安全培训、安全标准化、安全检查、安全交底、应急预案等（</a:t>
                      </a:r>
                      <a:r>
                        <a:rPr lang="en-US" altLang="zh-CN" sz="1400" b="0">
                          <a:latin typeface="微软雅黑" panose="020B0503020204020204" pitchFamily="34" charset="-122"/>
                          <a:ea typeface="微软雅黑" panose="020B0503020204020204" pitchFamily="34" charset="-122"/>
                          <a:cs typeface="仿宋" panose="02010609060101010101" charset="-122"/>
                        </a:rPr>
                        <a:t>3</a:t>
                      </a:r>
                      <a:r>
                        <a:rPr lang="zh-CN" altLang="en-US" sz="1400" b="0">
                          <a:latin typeface="微软雅黑" panose="020B0503020204020204" pitchFamily="34" charset="-122"/>
                          <a:ea typeface="微软雅黑" panose="020B0503020204020204" pitchFamily="34" charset="-122"/>
                          <a:cs typeface="仿宋" panose="02010609060101010101" charset="-122"/>
                        </a:rPr>
                        <a:t>）职业健康、安全及环保管理</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作业工人信息管理（</a:t>
                      </a:r>
                      <a:r>
                        <a:rPr lang="en-US" altLang="zh-CN" sz="1400" b="0">
                          <a:latin typeface="微软雅黑" panose="020B0503020204020204" pitchFamily="34" charset="-122"/>
                          <a:ea typeface="微软雅黑" panose="020B0503020204020204" pitchFamily="34" charset="-122"/>
                          <a:cs typeface="仿宋" panose="02010609060101010101" charset="-122"/>
                        </a:rPr>
                        <a:t>4</a:t>
                      </a:r>
                      <a:r>
                        <a:rPr lang="zh-CN" altLang="en-US" sz="1400" b="0">
                          <a:latin typeface="微软雅黑" panose="020B0503020204020204" pitchFamily="34" charset="-122"/>
                          <a:ea typeface="微软雅黑" panose="020B0503020204020204" pitchFamily="34" charset="-122"/>
                          <a:cs typeface="仿宋" panose="02010609060101010101" charset="-122"/>
                        </a:rPr>
                        <a:t>）质量检查、整改通知单、</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质量报告</a:t>
                      </a:r>
                      <a:r>
                        <a:rPr lang="en-US" altLang="zh-CN" sz="1400" b="0">
                          <a:latin typeface="微软雅黑" panose="020B0503020204020204" pitchFamily="34" charset="-122"/>
                          <a:ea typeface="微软雅黑" panose="020B0503020204020204" pitchFamily="34" charset="-122"/>
                          <a:cs typeface="仿宋" panose="02010609060101010101" charset="-122"/>
                        </a:rPr>
                        <a:t>》</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12</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0">
                          <a:latin typeface="微软雅黑" panose="020B0503020204020204" pitchFamily="34" charset="-122"/>
                          <a:ea typeface="微软雅黑" panose="020B0503020204020204" pitchFamily="34" charset="-122"/>
                          <a:cs typeface="仿宋" panose="02010609060101010101" charset="-122"/>
                        </a:rPr>
                        <a:t>绩效管理</a:t>
                      </a:r>
                      <a:endParaRPr lang="zh-CN" altLang="en-US"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13</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8</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6</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0">
                          <a:latin typeface="微软雅黑" panose="020B0503020204020204" pitchFamily="34" charset="-122"/>
                          <a:ea typeface="微软雅黑" panose="020B0503020204020204" pitchFamily="34" charset="-122"/>
                          <a:cs typeface="仿宋" panose="02010609060101010101" charset="-122"/>
                        </a:rPr>
                        <a:t>46%</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1</a:t>
                      </a:r>
                      <a:r>
                        <a:rPr lang="zh-CN" altLang="en-US" sz="1400" b="0">
                          <a:latin typeface="微软雅黑" panose="020B0503020204020204" pitchFamily="34" charset="-122"/>
                          <a:ea typeface="微软雅黑" panose="020B0503020204020204" pitchFamily="34" charset="-122"/>
                          <a:cs typeface="仿宋" panose="02010609060101010101" charset="-122"/>
                        </a:rPr>
                        <a:t>）</a:t>
                      </a:r>
                      <a:r>
                        <a:rPr lang="en-US" altLang="zh-CN" sz="1400" b="0">
                          <a:latin typeface="微软雅黑" panose="020B0503020204020204" pitchFamily="34" charset="-122"/>
                          <a:ea typeface="微软雅黑" panose="020B0503020204020204" pitchFamily="34" charset="-122"/>
                          <a:cs typeface="仿宋" panose="02010609060101010101" charset="-122"/>
                        </a:rPr>
                        <a:t>KPI</a:t>
                      </a:r>
                      <a:r>
                        <a:rPr lang="zh-CN" altLang="en-US" sz="1400" b="0">
                          <a:latin typeface="微软雅黑" panose="020B0503020204020204" pitchFamily="34" charset="-122"/>
                          <a:ea typeface="微软雅黑" panose="020B0503020204020204" pitchFamily="34" charset="-122"/>
                          <a:cs typeface="仿宋" panose="02010609060101010101" charset="-122"/>
                        </a:rPr>
                        <a:t>的报告：</a:t>
                      </a:r>
                      <a:r>
                        <a:rPr lang="en-US" altLang="zh-CN" sz="1400" b="0">
                          <a:latin typeface="微软雅黑" panose="020B0503020204020204" pitchFamily="34" charset="-122"/>
                          <a:ea typeface="微软雅黑" panose="020B0503020204020204" pitchFamily="34" charset="-122"/>
                          <a:cs typeface="仿宋" panose="02010609060101010101" charset="-122"/>
                        </a:rPr>
                        <a:t>《</a:t>
                      </a:r>
                      <a:r>
                        <a:rPr lang="zh-CN" altLang="en-US" sz="1400" b="0">
                          <a:latin typeface="微软雅黑" panose="020B0503020204020204" pitchFamily="34" charset="-122"/>
                          <a:ea typeface="微软雅黑" panose="020B0503020204020204" pitchFamily="34" charset="-122"/>
                          <a:cs typeface="仿宋" panose="02010609060101010101" charset="-122"/>
                        </a:rPr>
                        <a:t>项目经理月度报告</a:t>
                      </a:r>
                      <a:r>
                        <a:rPr lang="en-US" altLang="zh-CN" sz="1400" b="0">
                          <a:latin typeface="微软雅黑" panose="020B0503020204020204" pitchFamily="34" charset="-122"/>
                          <a:ea typeface="微软雅黑" panose="020B0503020204020204" pitchFamily="34" charset="-122"/>
                          <a:cs typeface="仿宋" panose="02010609060101010101" charset="-122"/>
                        </a:rPr>
                        <a:t>》</a:t>
                      </a: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400" b="1">
                          <a:latin typeface="微软雅黑" panose="020B0503020204020204" pitchFamily="34" charset="-122"/>
                          <a:ea typeface="微软雅黑" panose="020B0503020204020204" pitchFamily="34" charset="-122"/>
                          <a:cs typeface="仿宋" panose="02010609060101010101" charset="-122"/>
                        </a:rPr>
                        <a:t>合计</a:t>
                      </a:r>
                      <a:endParaRPr lang="zh-CN" altLang="en-US" sz="1400" b="1">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rPr>
                        <a:t>401</a:t>
                      </a:r>
                      <a:endPar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rPr>
                        <a:t>357</a:t>
                      </a:r>
                      <a:endPar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rPr>
                        <a:t>281</a:t>
                      </a:r>
                      <a:endPar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rPr>
                        <a:t>70%</a:t>
                      </a:r>
                      <a:endParaRPr lang="en-US" altLang="zh-CN" sz="1400" b="1">
                        <a:solidFill>
                          <a:srgbClr val="FF0000"/>
                        </a:solidFill>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zh-CN" sz="1400" b="0">
                        <a:latin typeface="微软雅黑" panose="020B0503020204020204" pitchFamily="34" charset="-122"/>
                        <a:ea typeface="微软雅黑" panose="020B0503020204020204" pitchFamily="34" charset="-122"/>
                        <a:cs typeface="仿宋"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6989" name="文本框 99"/>
          <p:cNvSpPr txBox="1"/>
          <p:nvPr/>
        </p:nvSpPr>
        <p:spPr>
          <a:xfrm>
            <a:off x="339725" y="990600"/>
            <a:ext cx="11823700" cy="400050"/>
          </a:xfrm>
          <a:prstGeom prst="rect">
            <a:avLst/>
          </a:prstGeom>
          <a:noFill/>
          <a:ln w="9525">
            <a:noFill/>
          </a:ln>
        </p:spPr>
        <p:txBody>
          <a:bodyPr wrap="square" anchor="t">
            <a:spAutoFit/>
          </a:bodyPr>
          <a:p>
            <a:pPr indent="304800"/>
            <a:r>
              <a:rPr lang="zh-CN" altLang="en-US">
                <a:latin typeface="微软雅黑 Light" panose="020B0502040204020203" pitchFamily="34" charset="-122"/>
                <a:ea typeface="微软雅黑 Light" panose="020B0502040204020203" pitchFamily="34" charset="-122"/>
              </a:rPr>
              <a:t>在</a:t>
            </a:r>
            <a:r>
              <a:rPr lang="en-US" altLang="zh-CN">
                <a:latin typeface="微软雅黑 Light" panose="020B0502040204020203" pitchFamily="34" charset="-122"/>
                <a:ea typeface="微软雅黑 Light" panose="020B0502040204020203" pitchFamily="34" charset="-122"/>
              </a:rPr>
              <a:t>PIMS401</a:t>
            </a:r>
            <a:r>
              <a:rPr lang="zh-CN" altLang="en-US">
                <a:latin typeface="微软雅黑 Light" panose="020B0502040204020203" pitchFamily="34" charset="-122"/>
                <a:ea typeface="微软雅黑 Light" panose="020B0502040204020203" pitchFamily="34" charset="-122"/>
              </a:rPr>
              <a:t>实践活动中，万科项目计划实践</a:t>
            </a:r>
            <a:r>
              <a:rPr lang="en-US" altLang="zh-CN" sz="2000" b="1" u="sng">
                <a:solidFill>
                  <a:srgbClr val="FF0000"/>
                </a:solidFill>
                <a:latin typeface="微软雅黑 Light" panose="020B0502040204020203" pitchFamily="34" charset="-122"/>
                <a:ea typeface="微软雅黑 Light" panose="020B0502040204020203" pitchFamily="34" charset="-122"/>
              </a:rPr>
              <a:t>357</a:t>
            </a:r>
            <a:r>
              <a:rPr lang="zh-CN" altLang="en-US" sz="2000" b="1" u="sng">
                <a:solidFill>
                  <a:srgbClr val="FF0000"/>
                </a:solidFill>
                <a:latin typeface="微软雅黑 Light" panose="020B0502040204020203" pitchFamily="34" charset="-122"/>
                <a:ea typeface="微软雅黑 Light" panose="020B0502040204020203" pitchFamily="34" charset="-122"/>
              </a:rPr>
              <a:t>项，实践率达</a:t>
            </a:r>
            <a:r>
              <a:rPr lang="en-US" altLang="zh-CN" sz="2000" b="1" u="sng">
                <a:solidFill>
                  <a:srgbClr val="FF0000"/>
                </a:solidFill>
                <a:latin typeface="微软雅黑 Light" panose="020B0502040204020203" pitchFamily="34" charset="-122"/>
                <a:ea typeface="微软雅黑 Light" panose="020B0502040204020203" pitchFamily="34" charset="-122"/>
              </a:rPr>
              <a:t>90%</a:t>
            </a:r>
            <a:r>
              <a:rPr lang="zh-CN" altLang="en-US">
                <a:latin typeface="微软雅黑 Light" panose="020B0502040204020203" pitchFamily="34" charset="-122"/>
                <a:ea typeface="微软雅黑 Light" panose="020B0502040204020203" pitchFamily="34" charset="-122"/>
              </a:rPr>
              <a:t>，截至</a:t>
            </a:r>
            <a:r>
              <a:rPr lang="en-US" altLang="zh-CN">
                <a:latin typeface="微软雅黑 Light" panose="020B0502040204020203" pitchFamily="34" charset="-122"/>
                <a:ea typeface="微软雅黑 Light" panose="020B0502040204020203" pitchFamily="34" charset="-122"/>
              </a:rPr>
              <a:t>7</a:t>
            </a:r>
            <a:r>
              <a:rPr lang="zh-CN" altLang="en-US">
                <a:latin typeface="微软雅黑 Light" panose="020B0502040204020203" pitchFamily="34" charset="-122"/>
                <a:ea typeface="微软雅黑 Light" panose="020B0502040204020203" pitchFamily="34" charset="-122"/>
              </a:rPr>
              <a:t>月份已完成</a:t>
            </a:r>
            <a:r>
              <a:rPr lang="en-US" altLang="zh-CN" sz="2000" b="1" u="sng">
                <a:solidFill>
                  <a:srgbClr val="FF0000"/>
                </a:solidFill>
                <a:latin typeface="微软雅黑 Light" panose="020B0502040204020203" pitchFamily="34" charset="-122"/>
                <a:ea typeface="微软雅黑 Light" panose="020B0502040204020203" pitchFamily="34" charset="-122"/>
              </a:rPr>
              <a:t>281</a:t>
            </a:r>
            <a:r>
              <a:rPr lang="zh-CN" altLang="en-US" sz="2000" b="1" u="sng">
                <a:solidFill>
                  <a:srgbClr val="FF0000"/>
                </a:solidFill>
                <a:latin typeface="微软雅黑 Light" panose="020B0502040204020203" pitchFamily="34" charset="-122"/>
                <a:ea typeface="微软雅黑 Light" panose="020B0502040204020203" pitchFamily="34" charset="-122"/>
              </a:rPr>
              <a:t>项，实践率达</a:t>
            </a:r>
            <a:r>
              <a:rPr lang="en-US" altLang="zh-CN" sz="2000" b="1" u="sng">
                <a:solidFill>
                  <a:srgbClr val="FF0000"/>
                </a:solidFill>
                <a:latin typeface="微软雅黑 Light" panose="020B0502040204020203" pitchFamily="34" charset="-122"/>
                <a:ea typeface="微软雅黑 Light" panose="020B0502040204020203" pitchFamily="34" charset="-122"/>
              </a:rPr>
              <a:t>70%</a:t>
            </a:r>
            <a:r>
              <a:rPr lang="zh-CN" altLang="en-US">
                <a:latin typeface="微软雅黑 Light" panose="020B0502040204020203" pitchFamily="34" charset="-122"/>
                <a:ea typeface="微软雅黑 Light" panose="020B0502040204020203" pitchFamily="34" charset="-122"/>
              </a:rPr>
              <a:t>。</a:t>
            </a:r>
            <a:endParaRPr lang="zh-CN" altLang="en-US">
              <a:latin typeface="微软雅黑 Light" panose="020B0502040204020203" pitchFamily="34" charset="-122"/>
              <a:ea typeface="微软雅黑 Light" panose="020B0502040204020203" pitchFamily="34" charset="-122"/>
            </a:endParaRPr>
          </a:p>
        </p:txBody>
      </p:sp>
      <p:sp>
        <p:nvSpPr>
          <p:cNvPr id="4" name="矩形 3"/>
          <p:cNvSpPr/>
          <p:nvPr/>
        </p:nvSpPr>
        <p:spPr>
          <a:xfrm>
            <a:off x="7534275" y="581025"/>
            <a:ext cx="4514850"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项目总承包管理制度编制与运行情况</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47105" name="组合 29"/>
          <p:cNvGrpSpPr/>
          <p:nvPr/>
        </p:nvGrpSpPr>
        <p:grpSpPr>
          <a:xfrm>
            <a:off x="1136650" y="1071563"/>
            <a:ext cx="10255250" cy="3035300"/>
            <a:chOff x="2626660" y="1247990"/>
            <a:chExt cx="6518860" cy="2128672"/>
          </a:xfrm>
        </p:grpSpPr>
        <p:sp>
          <p:nvSpPr>
            <p:cNvPr id="2" name="燕尾形 1"/>
            <p:cNvSpPr/>
            <p:nvPr/>
          </p:nvSpPr>
          <p:spPr>
            <a:xfrm>
              <a:off x="2752165" y="2761131"/>
              <a:ext cx="2052918" cy="547677"/>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z="2000" b="1" strike="noStrike" noProof="1" dirty="0" smtClean="0">
                  <a:solidFill>
                    <a:srgbClr val="FF0000"/>
                  </a:solidFill>
                  <a:latin typeface="微软雅黑" panose="020B0503020204020204" pitchFamily="34" charset="-122"/>
                  <a:ea typeface="微软雅黑" panose="020B0503020204020204" pitchFamily="34" charset="-122"/>
                  <a:cs typeface="+mn-ea"/>
                  <a:sym typeface="微软雅黑" panose="020B0503020204020204" pitchFamily="34" charset="-122"/>
                </a:rPr>
                <a:t>P</a:t>
              </a:r>
              <a:r>
                <a:rPr lang="en-US" altLang="zh-CN" sz="2000" b="1" strike="noStrike" noProof="1" dirty="0" smtClean="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lanning</a:t>
              </a:r>
              <a:endParaRPr lang="en-US" altLang="zh-CN" sz="2000" b="1" strike="noStrike" noProof="1" dirty="0" smtClean="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fontAlgn="base"/>
              <a:r>
                <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设计策划</a:t>
              </a:r>
              <a:endPar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燕尾形 25"/>
            <p:cNvSpPr/>
            <p:nvPr/>
          </p:nvSpPr>
          <p:spPr>
            <a:xfrm>
              <a:off x="4805083" y="2761131"/>
              <a:ext cx="2052918" cy="547677"/>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z="2000" b="1" strike="noStrike" noProof="1" dirty="0">
                  <a:solidFill>
                    <a:srgbClr val="FF0000"/>
                  </a:solidFill>
                  <a:latin typeface="微软雅黑" panose="020B0503020204020204" pitchFamily="34" charset="-122"/>
                  <a:ea typeface="微软雅黑" panose="020B0503020204020204" pitchFamily="34" charset="-122"/>
                  <a:cs typeface="+mn-ea"/>
                  <a:sym typeface="微软雅黑" panose="020B0503020204020204" pitchFamily="34" charset="-122"/>
                </a:rPr>
                <a:t>E</a:t>
              </a:r>
              <a:r>
                <a:rPr lang="en-US" altLang="zh-CN"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nlargement</a:t>
              </a:r>
              <a:endParaRPr lang="en-US" altLang="zh-CN"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fontAlgn="base"/>
              <a:r>
                <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扩初设计</a:t>
              </a:r>
              <a:endPar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8" name="燕尾形 27"/>
            <p:cNvSpPr/>
            <p:nvPr/>
          </p:nvSpPr>
          <p:spPr>
            <a:xfrm>
              <a:off x="6858001" y="2761131"/>
              <a:ext cx="2052918" cy="547677"/>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z="2000" b="1" strike="noStrike" noProof="1" dirty="0">
                  <a:solidFill>
                    <a:srgbClr val="FF0000"/>
                  </a:solidFill>
                  <a:latin typeface="微软雅黑" panose="020B0503020204020204" pitchFamily="34" charset="-122"/>
                  <a:ea typeface="微软雅黑" panose="020B0503020204020204" pitchFamily="34" charset="-122"/>
                  <a:cs typeface="+mn-ea"/>
                  <a:sym typeface="微软雅黑" panose="020B0503020204020204" pitchFamily="34" charset="-122"/>
                </a:rPr>
                <a:t>C</a:t>
              </a:r>
              <a:r>
                <a:rPr lang="en-US" altLang="zh-CN"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onstruction</a:t>
              </a:r>
              <a:endParaRPr lang="en-US" altLang="zh-CN"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fontAlgn="base"/>
              <a:r>
                <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精细化施工图</a:t>
              </a:r>
              <a:endPar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31" name="直接连接符 30"/>
            <p:cNvCxnSpPr/>
            <p:nvPr/>
          </p:nvCxnSpPr>
          <p:spPr>
            <a:xfrm>
              <a:off x="2626660" y="2224261"/>
              <a:ext cx="4231341" cy="2497"/>
            </a:xfrm>
            <a:prstGeom prst="line">
              <a:avLst/>
            </a:prstGeom>
            <a:ln w="28575">
              <a:solidFill>
                <a:schemeClr val="bg2">
                  <a:lumMod val="75000"/>
                </a:schemeClr>
              </a:solidFill>
              <a:prstDash val="sysDash"/>
              <a:headEnd type="triangle" w="lg" len="lg"/>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626660" y="1257788"/>
              <a:ext cx="0" cy="21188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826790" y="2224151"/>
              <a:ext cx="4209349" cy="0"/>
            </a:xfrm>
            <a:prstGeom prst="line">
              <a:avLst/>
            </a:prstGeom>
            <a:ln w="28575">
              <a:headEnd type="none" w="lg" len="lg"/>
              <a:tailEnd type="triangle" w="lg" len="lg"/>
            </a:ln>
          </p:spPr>
          <p:style>
            <a:lnRef idx="3">
              <a:schemeClr val="accent2"/>
            </a:lnRef>
            <a:fillRef idx="0">
              <a:schemeClr val="accent2"/>
            </a:fillRef>
            <a:effectRef idx="2">
              <a:schemeClr val="accent2"/>
            </a:effectRef>
            <a:fontRef idx="minor">
              <a:schemeClr val="tx1"/>
            </a:fontRef>
          </p:style>
        </p:cxnSp>
        <p:cxnSp>
          <p:nvCxnSpPr>
            <p:cNvPr id="38" name="直接连接符 37"/>
            <p:cNvCxnSpPr/>
            <p:nvPr/>
          </p:nvCxnSpPr>
          <p:spPr>
            <a:xfrm>
              <a:off x="9036543" y="1247990"/>
              <a:ext cx="0" cy="21001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2626661" y="1694329"/>
              <a:ext cx="6409763" cy="0"/>
            </a:xfrm>
            <a:prstGeom prst="straightConnector1">
              <a:avLst/>
            </a:prstGeom>
            <a:ln w="28575">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47114" name="文本框 4"/>
            <p:cNvSpPr txBox="1"/>
            <p:nvPr/>
          </p:nvSpPr>
          <p:spPr>
            <a:xfrm>
              <a:off x="5200542" y="1315235"/>
              <a:ext cx="2100033" cy="301488"/>
            </a:xfrm>
            <a:prstGeom prst="rect">
              <a:avLst/>
            </a:prstGeom>
            <a:noFill/>
            <a:ln w="9525">
              <a:noFill/>
            </a:ln>
          </p:spPr>
          <p:txBody>
            <a:bodyPr wrap="square" anchor="t">
              <a:spAutoFit/>
            </a:bodyPr>
            <a:p>
              <a:r>
                <a:rPr lang="en-US" altLang="zh-CN" sz="2200" b="1" dirty="0">
                  <a:solidFill>
                    <a:srgbClr val="007AD6"/>
                  </a:solidFill>
                  <a:latin typeface="微软雅黑" panose="020B0503020204020204" pitchFamily="34" charset="-122"/>
                  <a:ea typeface="微软雅黑" panose="020B0503020204020204" pitchFamily="34" charset="-122"/>
                  <a:sym typeface="微软雅黑" panose="020B0503020204020204" pitchFamily="34" charset="-122"/>
                </a:rPr>
                <a:t>EPC</a:t>
              </a:r>
              <a:r>
                <a:rPr lang="zh-CN" altLang="en-US" sz="2200" b="1" dirty="0">
                  <a:solidFill>
                    <a:srgbClr val="007AD6"/>
                  </a:solidFill>
                  <a:latin typeface="微软雅黑" panose="020B0503020204020204" pitchFamily="34" charset="-122"/>
                  <a:ea typeface="微软雅黑" panose="020B0503020204020204" pitchFamily="34" charset="-122"/>
                  <a:sym typeface="微软雅黑" panose="020B0503020204020204" pitchFamily="34" charset="-122"/>
                </a:rPr>
                <a:t>设计管理全过程</a:t>
              </a:r>
              <a:endParaRPr lang="zh-CN" altLang="en-US" sz="2200" b="1" dirty="0">
                <a:solidFill>
                  <a:srgbClr val="007AD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115" name="文本框 28"/>
            <p:cNvSpPr txBox="1"/>
            <p:nvPr/>
          </p:nvSpPr>
          <p:spPr>
            <a:xfrm>
              <a:off x="5866514" y="1877685"/>
              <a:ext cx="3279006" cy="279666"/>
            </a:xfrm>
            <a:prstGeom prst="rect">
              <a:avLst/>
            </a:prstGeom>
            <a:noFill/>
            <a:ln w="9525">
              <a:noFill/>
            </a:ln>
          </p:spPr>
          <p:txBody>
            <a:bodyPr wrap="square" anchor="t">
              <a:spAutoFit/>
            </a:bodyPr>
            <a:p>
              <a:r>
                <a:rPr lang="zh-CN" altLang="en-US" sz="2000" b="1" dirty="0">
                  <a:solidFill>
                    <a:srgbClr val="007AD6"/>
                  </a:solidFill>
                  <a:latin typeface="微软雅黑" panose="020B0503020204020204" pitchFamily="34" charset="-122"/>
                  <a:ea typeface="微软雅黑" panose="020B0503020204020204" pitchFamily="34" charset="-122"/>
                  <a:sym typeface="微软雅黑" panose="020B0503020204020204" pitchFamily="34" charset="-122"/>
                </a:rPr>
                <a:t>设计过程管理（事前、事中、事后控制）</a:t>
              </a:r>
              <a:endParaRPr lang="en-US" altLang="zh-CN" sz="2000" b="1" dirty="0">
                <a:solidFill>
                  <a:srgbClr val="007AD6"/>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40" name="直接箭头连接符 39"/>
          <p:cNvCxnSpPr/>
          <p:nvPr/>
        </p:nvCxnSpPr>
        <p:spPr>
          <a:xfrm>
            <a:off x="8489950" y="3997325"/>
            <a:ext cx="0" cy="38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a:off x="5080000" y="3997325"/>
            <a:ext cx="0" cy="38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a:off x="1622425" y="4010025"/>
            <a:ext cx="0" cy="38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7119" name="组合 8"/>
          <p:cNvGrpSpPr/>
          <p:nvPr/>
        </p:nvGrpSpPr>
        <p:grpSpPr>
          <a:xfrm>
            <a:off x="1136650" y="4362450"/>
            <a:ext cx="3275013" cy="1847850"/>
            <a:chOff x="8763" y="3721"/>
            <a:chExt cx="5158" cy="2908"/>
          </a:xfrm>
        </p:grpSpPr>
        <p:sp>
          <p:nvSpPr>
            <p:cNvPr id="41" name="圆角矩形 40"/>
            <p:cNvSpPr/>
            <p:nvPr/>
          </p:nvSpPr>
          <p:spPr>
            <a:xfrm>
              <a:off x="8763" y="3721"/>
              <a:ext cx="5158" cy="2909"/>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p>
              <a:pPr algn="ctr" fontAlgn="base"/>
              <a:endParaRPr lang="zh-CN" altLang="en-US" strike="noStrike" noProof="1"/>
            </a:p>
          </p:txBody>
        </p:sp>
        <p:grpSp>
          <p:nvGrpSpPr>
            <p:cNvPr id="47121" name="组合 11"/>
            <p:cNvGrpSpPr/>
            <p:nvPr/>
          </p:nvGrpSpPr>
          <p:grpSpPr>
            <a:xfrm>
              <a:off x="9287" y="3896"/>
              <a:ext cx="2870" cy="2560"/>
              <a:chOff x="7861" y="7850"/>
              <a:chExt cx="2870" cy="2560"/>
            </a:xfrm>
          </p:grpSpPr>
          <p:sp>
            <p:nvSpPr>
              <p:cNvPr id="42" name="圆角矩形 41"/>
              <p:cNvSpPr/>
              <p:nvPr/>
            </p:nvSpPr>
            <p:spPr>
              <a:xfrm>
                <a:off x="7861" y="10010"/>
                <a:ext cx="2849"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对标嘉里建设</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7861" y="9297"/>
                <a:ext cx="2849"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交付标准研究</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sp>
            <p:nvSpPr>
              <p:cNvPr id="44" name="圆角矩形 43"/>
              <p:cNvSpPr/>
              <p:nvPr/>
            </p:nvSpPr>
            <p:spPr>
              <a:xfrm>
                <a:off x="7861" y="8584"/>
                <a:ext cx="2870"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en-US" altLang="zh-CN" b="1" strike="noStrike" noProof="1">
                    <a:solidFill>
                      <a:srgbClr val="FF0000"/>
                    </a:solidFill>
                    <a:latin typeface="微软雅黑" panose="020B0503020204020204" pitchFamily="34" charset="-122"/>
                    <a:ea typeface="微软雅黑" panose="020B0503020204020204" pitchFamily="34" charset="-122"/>
                  </a:rPr>
                  <a:t>EPC</a:t>
                </a:r>
                <a:r>
                  <a:rPr lang="zh-CN" altLang="en-US" b="1" strike="noStrike" noProof="1">
                    <a:solidFill>
                      <a:srgbClr val="FF0000"/>
                    </a:solidFill>
                    <a:latin typeface="微软雅黑" panose="020B0503020204020204" pitchFamily="34" charset="-122"/>
                    <a:ea typeface="微软雅黑" panose="020B0503020204020204" pitchFamily="34" charset="-122"/>
                  </a:rPr>
                  <a:t>基础数据库</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sp>
            <p:nvSpPr>
              <p:cNvPr id="45" name="圆角矩形 44"/>
              <p:cNvSpPr/>
              <p:nvPr/>
            </p:nvSpPr>
            <p:spPr>
              <a:xfrm>
                <a:off x="7861" y="7850"/>
                <a:ext cx="2871"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设计管控方案</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grpSp>
        <p:sp>
          <p:nvSpPr>
            <p:cNvPr id="46" name="下箭头 45"/>
            <p:cNvSpPr/>
            <p:nvPr/>
          </p:nvSpPr>
          <p:spPr>
            <a:xfrm>
              <a:off x="12341" y="3896"/>
              <a:ext cx="333" cy="248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fontAlgn="base"/>
              <a:endParaRPr lang="zh-CN" altLang="en-US" strike="noStrike" noProof="1"/>
            </a:p>
          </p:txBody>
        </p:sp>
        <p:sp>
          <p:nvSpPr>
            <p:cNvPr id="47" name="圆角矩形 46"/>
            <p:cNvSpPr/>
            <p:nvPr/>
          </p:nvSpPr>
          <p:spPr>
            <a:xfrm>
              <a:off x="12674" y="4428"/>
              <a:ext cx="1247" cy="1628"/>
            </a:xfrm>
            <a:prstGeom prst="roundRect">
              <a:avLst/>
            </a:prstGeom>
            <a:noFill/>
            <a:ln>
              <a:no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p>
              <a:pPr algn="ctr" fontAlgn="base"/>
              <a:r>
                <a:rPr lang="zh-CN" altLang="en-US" b="1" strike="noStrike" noProof="1">
                  <a:solidFill>
                    <a:srgbClr val="3366FF"/>
                  </a:solidFill>
                  <a:latin typeface="微软雅黑" panose="020B0503020204020204" pitchFamily="34" charset="-122"/>
                  <a:ea typeface="微软雅黑" panose="020B0503020204020204" pitchFamily="34" charset="-122"/>
                </a:rPr>
                <a:t>确定业主需求</a:t>
              </a:r>
              <a:endParaRPr lang="zh-CN" altLang="en-US" b="1" strike="noStrike" noProof="1">
                <a:solidFill>
                  <a:srgbClr val="3366FF"/>
                </a:solidFill>
                <a:latin typeface="微软雅黑" panose="020B0503020204020204" pitchFamily="34" charset="-122"/>
                <a:ea typeface="微软雅黑" panose="020B0503020204020204" pitchFamily="34" charset="-122"/>
              </a:endParaRPr>
            </a:p>
          </p:txBody>
        </p:sp>
      </p:grpSp>
      <p:grpSp>
        <p:nvGrpSpPr>
          <p:cNvPr id="47128" name="组合 23"/>
          <p:cNvGrpSpPr/>
          <p:nvPr/>
        </p:nvGrpSpPr>
        <p:grpSpPr>
          <a:xfrm>
            <a:off x="4541838" y="4362450"/>
            <a:ext cx="3303587" cy="1846263"/>
            <a:chOff x="8763" y="3721"/>
            <a:chExt cx="5204" cy="2908"/>
          </a:xfrm>
        </p:grpSpPr>
        <p:sp>
          <p:nvSpPr>
            <p:cNvPr id="48" name="圆角矩形 47"/>
            <p:cNvSpPr/>
            <p:nvPr/>
          </p:nvSpPr>
          <p:spPr>
            <a:xfrm>
              <a:off x="8763" y="3721"/>
              <a:ext cx="5158" cy="2909"/>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p>
              <a:pPr algn="ctr" fontAlgn="base"/>
              <a:endParaRPr lang="zh-CN" altLang="en-US" strike="noStrike" noProof="1"/>
            </a:p>
          </p:txBody>
        </p:sp>
        <p:grpSp>
          <p:nvGrpSpPr>
            <p:cNvPr id="47130" name="组合 30"/>
            <p:cNvGrpSpPr/>
            <p:nvPr/>
          </p:nvGrpSpPr>
          <p:grpSpPr>
            <a:xfrm>
              <a:off x="9066" y="3896"/>
              <a:ext cx="2870" cy="2560"/>
              <a:chOff x="7861" y="7850"/>
              <a:chExt cx="2870" cy="2560"/>
            </a:xfrm>
          </p:grpSpPr>
          <p:sp>
            <p:nvSpPr>
              <p:cNvPr id="49" name="圆角矩形 48"/>
              <p:cNvSpPr/>
              <p:nvPr/>
            </p:nvSpPr>
            <p:spPr>
              <a:xfrm>
                <a:off x="7861" y="10010"/>
                <a:ext cx="2849"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en-US" altLang="zh-CN" sz="1200" b="1" strike="noStrike" noProof="1">
                    <a:solidFill>
                      <a:srgbClr val="FF0000"/>
                    </a:solidFill>
                    <a:latin typeface="微软雅黑" panose="020B0503020204020204" pitchFamily="34" charset="-122"/>
                    <a:ea typeface="微软雅黑" panose="020B0503020204020204" pitchFamily="34" charset="-122"/>
                  </a:rPr>
                  <a:t>BIM</a:t>
                </a:r>
                <a:r>
                  <a:rPr lang="zh-CN" altLang="en-US" sz="1200" b="1" strike="noStrike" noProof="1">
                    <a:solidFill>
                      <a:srgbClr val="FF0000"/>
                    </a:solidFill>
                    <a:latin typeface="微软雅黑" panose="020B0503020204020204" pitchFamily="34" charset="-122"/>
                    <a:ea typeface="微软雅黑" panose="020B0503020204020204" pitchFamily="34" charset="-122"/>
                  </a:rPr>
                  <a:t>设计施工一体化</a:t>
                </a:r>
                <a:endParaRPr lang="zh-CN" altLang="en-US" sz="1200" b="1" strike="noStrike" noProof="1">
                  <a:solidFill>
                    <a:srgbClr val="FF0000"/>
                  </a:solidFill>
                  <a:latin typeface="微软雅黑" panose="020B0503020204020204" pitchFamily="34" charset="-122"/>
                  <a:ea typeface="微软雅黑" panose="020B0503020204020204" pitchFamily="34" charset="-122"/>
                </a:endParaRPr>
              </a:p>
            </p:txBody>
          </p:sp>
          <p:sp>
            <p:nvSpPr>
              <p:cNvPr id="50" name="圆角矩形 49"/>
              <p:cNvSpPr/>
              <p:nvPr/>
            </p:nvSpPr>
            <p:spPr>
              <a:xfrm>
                <a:off x="7861" y="9297"/>
                <a:ext cx="2849"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专项前置提资</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sp>
            <p:nvSpPr>
              <p:cNvPr id="51" name="圆角矩形 50"/>
              <p:cNvSpPr/>
              <p:nvPr/>
            </p:nvSpPr>
            <p:spPr>
              <a:xfrm>
                <a:off x="7861" y="8584"/>
                <a:ext cx="2870"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sz="1400" b="1" strike="noStrike" noProof="1">
                    <a:solidFill>
                      <a:srgbClr val="FF0000"/>
                    </a:solidFill>
                    <a:latin typeface="微软雅黑" panose="020B0503020204020204" pitchFamily="34" charset="-122"/>
                    <a:ea typeface="微软雅黑" panose="020B0503020204020204" pitchFamily="34" charset="-122"/>
                  </a:rPr>
                  <a:t>办公建筑构造做法</a:t>
                </a:r>
                <a:endParaRPr lang="zh-CN" altLang="en-US" sz="1400" b="1" strike="noStrike" noProof="1">
                  <a:solidFill>
                    <a:srgbClr val="FF0000"/>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7861" y="7850"/>
                <a:ext cx="2871"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前置审图</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grpSp>
        <p:sp>
          <p:nvSpPr>
            <p:cNvPr id="53" name="下箭头 52"/>
            <p:cNvSpPr/>
            <p:nvPr/>
          </p:nvSpPr>
          <p:spPr>
            <a:xfrm>
              <a:off x="12008" y="3896"/>
              <a:ext cx="333" cy="248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fontAlgn="base"/>
              <a:endParaRPr lang="zh-CN" altLang="en-US" strike="noStrike" noProof="1"/>
            </a:p>
          </p:txBody>
        </p:sp>
        <p:sp>
          <p:nvSpPr>
            <p:cNvPr id="54" name="圆角矩形 53"/>
            <p:cNvSpPr/>
            <p:nvPr/>
          </p:nvSpPr>
          <p:spPr>
            <a:xfrm>
              <a:off x="12674" y="4428"/>
              <a:ext cx="1247" cy="1628"/>
            </a:xfrm>
            <a:prstGeom prst="roundRect">
              <a:avLst/>
            </a:prstGeom>
            <a:noFill/>
            <a:ln>
              <a:no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p>
              <a:pPr algn="ctr" fontAlgn="base"/>
              <a:endParaRPr lang="zh-CN" altLang="en-US" b="1" strike="noStrike" noProof="1">
                <a:solidFill>
                  <a:srgbClr val="3366FF"/>
                </a:solidFill>
                <a:latin typeface="微软雅黑" panose="020B0503020204020204" pitchFamily="34" charset="-122"/>
                <a:ea typeface="微软雅黑" panose="020B0503020204020204" pitchFamily="34" charset="-122"/>
              </a:endParaRPr>
            </a:p>
          </p:txBody>
        </p:sp>
        <p:sp>
          <p:nvSpPr>
            <p:cNvPr id="47137" name="文本框 37"/>
            <p:cNvSpPr txBox="1"/>
            <p:nvPr/>
          </p:nvSpPr>
          <p:spPr>
            <a:xfrm>
              <a:off x="12341" y="4296"/>
              <a:ext cx="1627" cy="1537"/>
            </a:xfrm>
            <a:prstGeom prst="rect">
              <a:avLst/>
            </a:prstGeom>
            <a:noFill/>
            <a:ln w="9525">
              <a:noFill/>
            </a:ln>
          </p:spPr>
          <p:txBody>
            <a:bodyPr wrap="square" anchor="t">
              <a:spAutoFit/>
            </a:bodyPr>
            <a:p>
              <a:pPr>
                <a:lnSpc>
                  <a:spcPct val="120000"/>
                </a:lnSpc>
                <a:buFont typeface="Wingdings" panose="05000000000000000000" pitchFamily="2" charset="2"/>
                <a:buNone/>
              </a:pPr>
              <a:r>
                <a:rPr lang="zh-CN" altLang="en-US" sz="1600" b="1">
                  <a:solidFill>
                    <a:srgbClr val="3366FF"/>
                  </a:solidFill>
                  <a:latin typeface="微软雅黑" panose="020B0503020204020204" pitchFamily="34" charset="-122"/>
                  <a:ea typeface="微软雅黑" panose="020B0503020204020204" pitchFamily="34" charset="-122"/>
                </a:rPr>
                <a:t>各专业深化，确定技术指标</a:t>
              </a:r>
              <a:endParaRPr lang="zh-CN" altLang="en-US" sz="1600" b="1">
                <a:solidFill>
                  <a:srgbClr val="3366FF"/>
                </a:solidFill>
                <a:latin typeface="微软雅黑" panose="020B0503020204020204" pitchFamily="34" charset="-122"/>
                <a:ea typeface="微软雅黑" panose="020B0503020204020204" pitchFamily="34" charset="-122"/>
              </a:endParaRPr>
            </a:p>
          </p:txBody>
        </p:sp>
      </p:grpSp>
      <p:grpSp>
        <p:nvGrpSpPr>
          <p:cNvPr id="47138" name="组合 38"/>
          <p:cNvGrpSpPr/>
          <p:nvPr/>
        </p:nvGrpSpPr>
        <p:grpSpPr>
          <a:xfrm>
            <a:off x="7945438" y="4362450"/>
            <a:ext cx="3305175" cy="1847850"/>
            <a:chOff x="8763" y="3721"/>
            <a:chExt cx="5205" cy="2909"/>
          </a:xfrm>
        </p:grpSpPr>
        <p:sp>
          <p:nvSpPr>
            <p:cNvPr id="55" name="圆角矩形 54"/>
            <p:cNvSpPr/>
            <p:nvPr/>
          </p:nvSpPr>
          <p:spPr>
            <a:xfrm>
              <a:off x="8763" y="3721"/>
              <a:ext cx="5158" cy="2909"/>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p>
              <a:pPr algn="ctr" fontAlgn="base"/>
              <a:endParaRPr lang="zh-CN" altLang="en-US" strike="noStrike" noProof="1"/>
            </a:p>
          </p:txBody>
        </p:sp>
        <p:grpSp>
          <p:nvGrpSpPr>
            <p:cNvPr id="47140" name="组合 40"/>
            <p:cNvGrpSpPr/>
            <p:nvPr/>
          </p:nvGrpSpPr>
          <p:grpSpPr>
            <a:xfrm>
              <a:off x="9066" y="3896"/>
              <a:ext cx="2870" cy="2560"/>
              <a:chOff x="7861" y="7850"/>
              <a:chExt cx="2870" cy="2560"/>
            </a:xfrm>
          </p:grpSpPr>
          <p:sp>
            <p:nvSpPr>
              <p:cNvPr id="56" name="圆角矩形 55"/>
              <p:cNvSpPr/>
              <p:nvPr/>
            </p:nvSpPr>
            <p:spPr>
              <a:xfrm>
                <a:off x="7861" y="10010"/>
                <a:ext cx="2849"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en-US" altLang="zh-CN" sz="1200" b="1" strike="noStrike" noProof="1">
                    <a:solidFill>
                      <a:srgbClr val="FF0000"/>
                    </a:solidFill>
                    <a:latin typeface="微软雅黑" panose="020B0503020204020204" pitchFamily="34" charset="-122"/>
                    <a:ea typeface="微软雅黑" panose="020B0503020204020204" pitchFamily="34" charset="-122"/>
                  </a:rPr>
                  <a:t>BIM</a:t>
                </a:r>
                <a:r>
                  <a:rPr lang="zh-CN" altLang="en-US" sz="1200" b="1" strike="noStrike" noProof="1">
                    <a:solidFill>
                      <a:srgbClr val="FF0000"/>
                    </a:solidFill>
                    <a:latin typeface="微软雅黑" panose="020B0503020204020204" pitchFamily="34" charset="-122"/>
                    <a:ea typeface="微软雅黑" panose="020B0503020204020204" pitchFamily="34" charset="-122"/>
                  </a:rPr>
                  <a:t>管综优化、出图</a:t>
                </a:r>
                <a:endParaRPr lang="zh-CN" altLang="en-US" sz="1200" b="1" strike="noStrike" noProof="1">
                  <a:solidFill>
                    <a:srgbClr val="FF0000"/>
                  </a:solidFill>
                  <a:latin typeface="微软雅黑" panose="020B0503020204020204" pitchFamily="34" charset="-122"/>
                  <a:ea typeface="微软雅黑" panose="020B0503020204020204" pitchFamily="34" charset="-122"/>
                </a:endParaRPr>
              </a:p>
            </p:txBody>
          </p:sp>
          <p:sp>
            <p:nvSpPr>
              <p:cNvPr id="57" name="圆角矩形 56"/>
              <p:cNvSpPr/>
              <p:nvPr/>
            </p:nvSpPr>
            <p:spPr>
              <a:xfrm>
                <a:off x="7861" y="9297"/>
                <a:ext cx="2849"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支撑建造策划</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sp>
            <p:nvSpPr>
              <p:cNvPr id="58" name="圆角矩形 57"/>
              <p:cNvSpPr/>
              <p:nvPr/>
            </p:nvSpPr>
            <p:spPr>
              <a:xfrm>
                <a:off x="7861" y="8584"/>
                <a:ext cx="2870"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深化设计前置</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sp>
            <p:nvSpPr>
              <p:cNvPr id="59" name="圆角矩形 58"/>
              <p:cNvSpPr/>
              <p:nvPr/>
            </p:nvSpPr>
            <p:spPr>
              <a:xfrm>
                <a:off x="7861" y="7850"/>
                <a:ext cx="2871" cy="40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p>
                <a:pPr algn="ctr" fontAlgn="base"/>
                <a:r>
                  <a:rPr lang="zh-CN" altLang="en-US" b="1" strike="noStrike" noProof="1">
                    <a:solidFill>
                      <a:srgbClr val="FF0000"/>
                    </a:solidFill>
                    <a:latin typeface="微软雅黑" panose="020B0503020204020204" pitchFamily="34" charset="-122"/>
                    <a:ea typeface="微软雅黑" panose="020B0503020204020204" pitchFamily="34" charset="-122"/>
                  </a:rPr>
                  <a:t>编制出图标准</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grpSp>
        <p:sp>
          <p:nvSpPr>
            <p:cNvPr id="60" name="下箭头 59"/>
            <p:cNvSpPr/>
            <p:nvPr/>
          </p:nvSpPr>
          <p:spPr>
            <a:xfrm>
              <a:off x="12008" y="3896"/>
              <a:ext cx="333" cy="248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fontAlgn="base"/>
              <a:endParaRPr lang="zh-CN" altLang="en-US" strike="noStrike" noProof="1"/>
            </a:p>
          </p:txBody>
        </p:sp>
        <p:sp>
          <p:nvSpPr>
            <p:cNvPr id="61" name="圆角矩形 60"/>
            <p:cNvSpPr/>
            <p:nvPr/>
          </p:nvSpPr>
          <p:spPr>
            <a:xfrm>
              <a:off x="12674" y="4428"/>
              <a:ext cx="1247" cy="1628"/>
            </a:xfrm>
            <a:prstGeom prst="roundRect">
              <a:avLst/>
            </a:prstGeom>
            <a:noFill/>
            <a:ln>
              <a:no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p>
              <a:pPr algn="ctr" fontAlgn="base"/>
              <a:endParaRPr lang="zh-CN" altLang="en-US" b="1" strike="noStrike" noProof="1">
                <a:solidFill>
                  <a:srgbClr val="3366FF"/>
                </a:solidFill>
                <a:latin typeface="微软雅黑" panose="020B0503020204020204" pitchFamily="34" charset="-122"/>
                <a:ea typeface="微软雅黑" panose="020B0503020204020204" pitchFamily="34" charset="-122"/>
              </a:endParaRPr>
            </a:p>
          </p:txBody>
        </p:sp>
        <p:sp>
          <p:nvSpPr>
            <p:cNvPr id="47147" name="文本框 47"/>
            <p:cNvSpPr txBox="1"/>
            <p:nvPr/>
          </p:nvSpPr>
          <p:spPr>
            <a:xfrm>
              <a:off x="12341" y="4296"/>
              <a:ext cx="1627" cy="2002"/>
            </a:xfrm>
            <a:prstGeom prst="rect">
              <a:avLst/>
            </a:prstGeom>
            <a:noFill/>
            <a:ln w="9525">
              <a:noFill/>
            </a:ln>
          </p:spPr>
          <p:txBody>
            <a:bodyPr wrap="square" anchor="t">
              <a:spAutoFit/>
            </a:bodyPr>
            <a:p>
              <a:pPr>
                <a:lnSpc>
                  <a:spcPct val="120000"/>
                </a:lnSpc>
                <a:buFont typeface="Wingdings" panose="05000000000000000000" pitchFamily="2" charset="2"/>
                <a:buNone/>
              </a:pPr>
              <a:r>
                <a:rPr lang="zh-CN" altLang="en-US" sz="1600" b="1">
                  <a:solidFill>
                    <a:srgbClr val="3366FF"/>
                  </a:solidFill>
                  <a:latin typeface="微软雅黑" panose="020B0503020204020204" pitchFamily="34" charset="-122"/>
                  <a:ea typeface="微软雅黑" panose="020B0503020204020204" pitchFamily="34" charset="-122"/>
                </a:rPr>
                <a:t>总价包干锁定成本控制</a:t>
              </a:r>
              <a:r>
                <a:rPr lang="en-US" altLang="zh-CN" sz="1600" b="1">
                  <a:solidFill>
                    <a:srgbClr val="3366FF"/>
                  </a:solidFill>
                  <a:latin typeface="微软雅黑" panose="020B0503020204020204" pitchFamily="34" charset="-122"/>
                  <a:ea typeface="微软雅黑" panose="020B0503020204020204" pitchFamily="34" charset="-122"/>
                </a:rPr>
                <a:t>1%</a:t>
              </a:r>
              <a:r>
                <a:rPr lang="zh-CN" altLang="en-US" sz="1600" b="1">
                  <a:solidFill>
                    <a:srgbClr val="3366FF"/>
                  </a:solidFill>
                  <a:latin typeface="微软雅黑" panose="020B0503020204020204" pitchFamily="34" charset="-122"/>
                  <a:ea typeface="微软雅黑" panose="020B0503020204020204" pitchFamily="34" charset="-122"/>
                </a:rPr>
                <a:t>变更率</a:t>
              </a:r>
              <a:endParaRPr lang="zh-CN" altLang="en-US" sz="1600" b="1">
                <a:solidFill>
                  <a:srgbClr val="3366FF"/>
                </a:solidFill>
                <a:latin typeface="微软雅黑" panose="020B0503020204020204" pitchFamily="34" charset="-122"/>
                <a:ea typeface="微软雅黑" panose="020B0503020204020204" pitchFamily="34" charset="-122"/>
              </a:endParaRPr>
            </a:p>
          </p:txBody>
        </p:sp>
      </p:grpSp>
      <p:sp>
        <p:nvSpPr>
          <p:cNvPr id="47148" name="文本框 48"/>
          <p:cNvSpPr txBox="1"/>
          <p:nvPr/>
        </p:nvSpPr>
        <p:spPr>
          <a:xfrm>
            <a:off x="1628775" y="1970088"/>
            <a:ext cx="2290763" cy="398462"/>
          </a:xfrm>
          <a:prstGeom prst="rect">
            <a:avLst/>
          </a:prstGeom>
          <a:noFill/>
          <a:ln w="9525">
            <a:noFill/>
          </a:ln>
        </p:spPr>
        <p:txBody>
          <a:bodyPr wrap="square" anchor="t">
            <a:spAutoFit/>
          </a:bodyPr>
          <a:p>
            <a:r>
              <a:rPr lang="zh-CN" altLang="en-US" sz="2000" b="1">
                <a:solidFill>
                  <a:srgbClr val="3366FF"/>
                </a:solidFill>
                <a:latin typeface="微软雅黑" panose="020B0503020204020204" pitchFamily="34" charset="-122"/>
                <a:ea typeface="微软雅黑" panose="020B0503020204020204" pitchFamily="34" charset="-122"/>
              </a:rPr>
              <a:t>前期策划方案</a:t>
            </a:r>
            <a:endParaRPr lang="zh-CN" altLang="en-US" sz="2000" b="1">
              <a:solidFill>
                <a:srgbClr val="3366FF"/>
              </a:solidFill>
              <a:latin typeface="微软雅黑" panose="020B0503020204020204" pitchFamily="34" charset="-122"/>
              <a:ea typeface="微软雅黑" panose="020B0503020204020204" pitchFamily="34" charset="-122"/>
            </a:endParaRPr>
          </a:p>
        </p:txBody>
      </p:sp>
      <p:sp>
        <p:nvSpPr>
          <p:cNvPr id="47149" name="文本框 49"/>
          <p:cNvSpPr txBox="1"/>
          <p:nvPr/>
        </p:nvSpPr>
        <p:spPr>
          <a:xfrm>
            <a:off x="9371013" y="1136650"/>
            <a:ext cx="1652587" cy="460375"/>
          </a:xfrm>
          <a:prstGeom prst="rect">
            <a:avLst/>
          </a:prstGeom>
          <a:noFill/>
          <a:ln w="9525">
            <a:noFill/>
          </a:ln>
        </p:spPr>
        <p:txBody>
          <a:bodyPr wrap="square" anchor="t">
            <a:spAutoFit/>
          </a:bodyPr>
          <a:p>
            <a:r>
              <a:rPr lang="zh-CN" altLang="en-US" sz="2400" b="1">
                <a:solidFill>
                  <a:srgbClr val="FF0000"/>
                </a:solidFill>
                <a:latin typeface="微软雅黑" panose="020B0503020204020204" pitchFamily="34" charset="-122"/>
                <a:ea typeface="微软雅黑" panose="020B0503020204020204" pitchFamily="34" charset="-122"/>
              </a:rPr>
              <a:t>质量</a:t>
            </a:r>
            <a:r>
              <a:rPr lang="en-US" altLang="zh-CN" sz="2400" b="1">
                <a:solidFill>
                  <a:srgbClr val="FF0000"/>
                </a:solidFill>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进度</a:t>
            </a:r>
            <a:endParaRPr lang="zh-CN" altLang="en-US"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62" name="Freeform 10"/>
          <p:cNvSpPr/>
          <p:nvPr/>
        </p:nvSpPr>
        <p:spPr bwMode="auto">
          <a:xfrm>
            <a:off x="4464050" y="3162300"/>
            <a:ext cx="1377950" cy="1312863"/>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400" strike="noStrike" noProof="1"/>
          </a:p>
        </p:txBody>
      </p:sp>
      <p:sp>
        <p:nvSpPr>
          <p:cNvPr id="63" name="Rectangle 15"/>
          <p:cNvSpPr>
            <a:spLocks noChangeArrowheads="1"/>
          </p:cNvSpPr>
          <p:nvPr/>
        </p:nvSpPr>
        <p:spPr bwMode="auto">
          <a:xfrm>
            <a:off x="4464050" y="3806825"/>
            <a:ext cx="1588" cy="1588"/>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
            <a:pPr fontAlgn="base"/>
            <a:endParaRPr lang="zh-CN" altLang="en-US" sz="1400" strike="noStrike" noProof="1"/>
          </a:p>
        </p:txBody>
      </p:sp>
      <p:sp>
        <p:nvSpPr>
          <p:cNvPr id="72" name="Freeform 16"/>
          <p:cNvSpPr/>
          <p:nvPr/>
        </p:nvSpPr>
        <p:spPr bwMode="auto">
          <a:xfrm>
            <a:off x="4464050" y="380682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fontAlgn="base"/>
            <a:endParaRPr lang="zh-CN" altLang="en-US" sz="1400" strike="noStrike" noProof="1"/>
          </a:p>
        </p:txBody>
      </p:sp>
      <p:sp>
        <p:nvSpPr>
          <p:cNvPr id="48132" name="文本框 2"/>
          <p:cNvSpPr txBox="1"/>
          <p:nvPr/>
        </p:nvSpPr>
        <p:spPr>
          <a:xfrm>
            <a:off x="3014663" y="1466850"/>
            <a:ext cx="1768475" cy="337185"/>
          </a:xfrm>
          <a:prstGeom prst="rect">
            <a:avLst/>
          </a:prstGeom>
          <a:solidFill>
            <a:srgbClr val="24A6DD"/>
          </a:solidFill>
          <a:ln w="9525">
            <a:noFill/>
          </a:ln>
        </p:spPr>
        <p:txBody>
          <a:bodyPr wrap="square" anchor="t">
            <a:spAutoFit/>
          </a:bodyPr>
          <a:p>
            <a:r>
              <a:rPr lang="zh-CN" altLang="en-US" sz="1600" dirty="0">
                <a:solidFill>
                  <a:srgbClr val="000000"/>
                </a:solidFill>
                <a:latin typeface="微软雅黑 Light" panose="020B0502040204020203" pitchFamily="34" charset="-122"/>
                <a:ea typeface="微软雅黑 Light" panose="020B0502040204020203" pitchFamily="34" charset="-122"/>
              </a:rPr>
              <a:t>为什么对标？</a:t>
            </a:r>
            <a:endParaRPr lang="zh-CN" altLang="en-US" sz="1600" dirty="0">
              <a:solidFill>
                <a:srgbClr val="000000"/>
              </a:solidFill>
              <a:latin typeface="微软雅黑 Light" panose="020B0502040204020203" pitchFamily="34" charset="-122"/>
              <a:ea typeface="微软雅黑 Light" panose="020B0502040204020203" pitchFamily="34" charset="-122"/>
            </a:endParaRPr>
          </a:p>
        </p:txBody>
      </p:sp>
      <p:sp>
        <p:nvSpPr>
          <p:cNvPr id="48133" name="TextBox 4"/>
          <p:cNvSpPr txBox="1"/>
          <p:nvPr/>
        </p:nvSpPr>
        <p:spPr>
          <a:xfrm>
            <a:off x="2886075" y="3708400"/>
            <a:ext cx="3536950" cy="2242820"/>
          </a:xfrm>
          <a:prstGeom prst="rect">
            <a:avLst/>
          </a:prstGeom>
          <a:noFill/>
          <a:ln w="9525">
            <a:noFill/>
          </a:ln>
        </p:spPr>
        <p:txBody>
          <a:bodyPr wrap="square" anchor="t">
            <a:spAutoFit/>
          </a:bodyPr>
          <a:p>
            <a:pPr marL="342900" indent="-342900">
              <a:lnSpc>
                <a:spcPct val="140000"/>
              </a:lnSpc>
              <a:buFont typeface="Wingdings" panose="05000000000000000000" pitchFamily="2" charset="2"/>
              <a:buChar char="ü"/>
            </a:pPr>
            <a:r>
              <a:rPr lang="zh-CN" altLang="en-US" sz="1600" dirty="0">
                <a:solidFill>
                  <a:srgbClr val="FF0000"/>
                </a:solidFill>
                <a:latin typeface="微软雅黑 Light" panose="020B0502040204020203" pitchFamily="34" charset="-122"/>
                <a:ea typeface="微软雅黑 Light" panose="020B0502040204020203" pitchFamily="34" charset="-122"/>
              </a:rPr>
              <a:t>建筑装修做法及机电系统</a:t>
            </a:r>
            <a:r>
              <a:rPr lang="zh-CN" altLang="en-US" dirty="0">
                <a:solidFill>
                  <a:srgbClr val="FF0000"/>
                </a:solidFill>
                <a:latin typeface="微软雅黑 Light" panose="020B0502040204020203" pitchFamily="34" charset="-122"/>
                <a:ea typeface="微软雅黑 Light" panose="020B0502040204020203" pitchFamily="34" charset="-122"/>
              </a:rPr>
              <a:t>设备</a:t>
            </a:r>
            <a:endParaRPr lang="zh-CN" altLang="en-US" dirty="0">
              <a:solidFill>
                <a:srgbClr val="FF0000"/>
              </a:solidFill>
              <a:latin typeface="微软雅黑 Light" panose="020B0502040204020203" pitchFamily="34" charset="-122"/>
              <a:ea typeface="微软雅黑 Light" panose="020B0502040204020203" pitchFamily="34" charset="-122"/>
            </a:endParaRPr>
          </a:p>
          <a:p>
            <a:pPr marL="342900" indent="-342900">
              <a:lnSpc>
                <a:spcPct val="140000"/>
              </a:lnSpc>
              <a:buFont typeface="Wingdings" panose="05000000000000000000" pitchFamily="2" charset="2"/>
              <a:buChar char="ü"/>
            </a:pPr>
            <a:r>
              <a:rPr lang="zh-CN" altLang="en-US" sz="1600" dirty="0">
                <a:solidFill>
                  <a:srgbClr val="FF0000"/>
                </a:solidFill>
                <a:latin typeface="微软雅黑 Light" panose="020B0502040204020203" pitchFamily="34" charset="-122"/>
                <a:ea typeface="微软雅黑 Light" panose="020B0502040204020203" pitchFamily="34" charset="-122"/>
              </a:rPr>
              <a:t>从质量控制、工程进度、一次性成本投入、运营维护方面</a:t>
            </a:r>
            <a:r>
              <a:rPr lang="zh-CN" altLang="zh-CN" sz="1600" dirty="0">
                <a:solidFill>
                  <a:srgbClr val="000000"/>
                </a:solidFill>
                <a:latin typeface="微软雅黑 Light" panose="020B0502040204020203" pitchFamily="34" charset="-122"/>
                <a:ea typeface="微软雅黑 Light" panose="020B0502040204020203" pitchFamily="34" charset="-122"/>
              </a:rPr>
              <a:t>分析目前设计的合理性、</a:t>
            </a:r>
            <a:r>
              <a:rPr lang="zh-CN" altLang="zh-CN" dirty="0">
                <a:solidFill>
                  <a:srgbClr val="000000"/>
                </a:solidFill>
                <a:latin typeface="微软雅黑 Light" panose="020B0502040204020203" pitchFamily="34" charset="-122"/>
                <a:ea typeface="微软雅黑 Light" panose="020B0502040204020203" pitchFamily="34" charset="-122"/>
              </a:rPr>
              <a:t>经济型</a:t>
            </a:r>
            <a:endParaRPr lang="zh-CN" altLang="zh-CN" dirty="0">
              <a:solidFill>
                <a:srgbClr val="000000"/>
              </a:solidFill>
              <a:latin typeface="微软雅黑 Light" panose="020B0502040204020203" pitchFamily="34" charset="-122"/>
              <a:ea typeface="微软雅黑 Light" panose="020B0502040204020203" pitchFamily="34" charset="-122"/>
            </a:endParaRPr>
          </a:p>
          <a:p>
            <a:pPr marL="342900" indent="-342900">
              <a:lnSpc>
                <a:spcPct val="140000"/>
              </a:lnSpc>
              <a:buFont typeface="Wingdings" panose="05000000000000000000" pitchFamily="2" charset="2"/>
              <a:buChar char="ü"/>
            </a:pPr>
            <a:r>
              <a:rPr lang="zh-CN" altLang="zh-CN" sz="1600" dirty="0">
                <a:solidFill>
                  <a:srgbClr val="000000"/>
                </a:solidFill>
                <a:latin typeface="微软雅黑 Light" panose="020B0502040204020203" pitchFamily="34" charset="-122"/>
                <a:ea typeface="微软雅黑 Light" panose="020B0502040204020203" pitchFamily="34" charset="-122"/>
              </a:rPr>
              <a:t>对其</a:t>
            </a:r>
            <a:r>
              <a:rPr lang="zh-CN" altLang="en-US" sz="1600" dirty="0">
                <a:solidFill>
                  <a:srgbClr val="000000"/>
                </a:solidFill>
                <a:latin typeface="微软雅黑 Light" panose="020B0502040204020203" pitchFamily="34" charset="-122"/>
                <a:ea typeface="微软雅黑 Light" panose="020B0502040204020203" pitchFamily="34" charset="-122"/>
              </a:rPr>
              <a:t>使用的</a:t>
            </a:r>
            <a:r>
              <a:rPr lang="zh-CN" altLang="zh-CN" sz="1600" dirty="0">
                <a:solidFill>
                  <a:srgbClr val="000000"/>
                </a:solidFill>
                <a:latin typeface="微软雅黑 Light" panose="020B0502040204020203" pitchFamily="34" charset="-122"/>
                <a:ea typeface="微软雅黑 Light" panose="020B0502040204020203" pitchFamily="34" charset="-122"/>
              </a:rPr>
              <a:t>设备</a:t>
            </a:r>
            <a:r>
              <a:rPr lang="zh-CN" altLang="en-US" sz="1600" dirty="0">
                <a:solidFill>
                  <a:srgbClr val="000000"/>
                </a:solidFill>
                <a:latin typeface="微软雅黑 Light" panose="020B0502040204020203" pitchFamily="34" charset="-122"/>
                <a:ea typeface="微软雅黑 Light" panose="020B0502040204020203" pitchFamily="34" charset="-122"/>
              </a:rPr>
              <a:t>、</a:t>
            </a:r>
            <a:r>
              <a:rPr lang="zh-CN" altLang="zh-CN" sz="1600" dirty="0">
                <a:solidFill>
                  <a:srgbClr val="000000"/>
                </a:solidFill>
                <a:latin typeface="微软雅黑 Light" panose="020B0502040204020203" pitchFamily="34" charset="-122"/>
                <a:ea typeface="微软雅黑 Light" panose="020B0502040204020203" pitchFamily="34" charset="-122"/>
              </a:rPr>
              <a:t>材料品牌提升</a:t>
            </a:r>
            <a:r>
              <a:rPr lang="zh-CN" altLang="en-US" sz="1600" dirty="0">
                <a:solidFill>
                  <a:srgbClr val="000000"/>
                </a:solidFill>
                <a:latin typeface="微软雅黑 Light" panose="020B0502040204020203" pitchFamily="34" charset="-122"/>
                <a:ea typeface="微软雅黑 Light" panose="020B0502040204020203" pitchFamily="34" charset="-122"/>
              </a:rPr>
              <a:t>或</a:t>
            </a:r>
            <a:r>
              <a:rPr lang="zh-CN" altLang="zh-CN" sz="1600" dirty="0">
                <a:solidFill>
                  <a:srgbClr val="000000"/>
                </a:solidFill>
                <a:latin typeface="微软雅黑 Light" panose="020B0502040204020203" pitchFamily="34" charset="-122"/>
                <a:ea typeface="微软雅黑 Light" panose="020B0502040204020203" pitchFamily="34" charset="-122"/>
              </a:rPr>
              <a:t>降档</a:t>
            </a:r>
            <a:endParaRPr lang="zh-CN" altLang="zh-CN" sz="1600" dirty="0">
              <a:solidFill>
                <a:srgbClr val="000000"/>
              </a:solidFill>
              <a:latin typeface="微软雅黑 Light" panose="020B0502040204020203" pitchFamily="34" charset="-122"/>
              <a:ea typeface="微软雅黑 Light" panose="020B0502040204020203" pitchFamily="34" charset="-122"/>
            </a:endParaRPr>
          </a:p>
        </p:txBody>
      </p:sp>
      <p:sp>
        <p:nvSpPr>
          <p:cNvPr id="48134" name="TextBox 4"/>
          <p:cNvSpPr txBox="1"/>
          <p:nvPr/>
        </p:nvSpPr>
        <p:spPr>
          <a:xfrm>
            <a:off x="2965450" y="1860550"/>
            <a:ext cx="2876550" cy="1123950"/>
          </a:xfrm>
          <a:prstGeom prst="rect">
            <a:avLst/>
          </a:prstGeom>
          <a:noFill/>
          <a:ln w="9525">
            <a:noFill/>
          </a:ln>
        </p:spPr>
        <p:txBody>
          <a:bodyPr wrap="square" anchor="t">
            <a:spAutoFit/>
          </a:bodyPr>
          <a:p>
            <a:pPr marL="342900" indent="-342900">
              <a:lnSpc>
                <a:spcPct val="140000"/>
              </a:lnSpc>
              <a:buFont typeface="Wingdings" panose="05000000000000000000" pitchFamily="2" charset="2"/>
              <a:buChar char="ü"/>
            </a:pPr>
            <a:r>
              <a:rPr lang="zh-CN" altLang="en-US" sz="1600" dirty="0">
                <a:solidFill>
                  <a:srgbClr val="000000"/>
                </a:solidFill>
                <a:latin typeface="微软雅黑 Light" panose="020B0502040204020203" pitchFamily="34" charset="-122"/>
                <a:ea typeface="微软雅黑 Light" panose="020B0502040204020203" pitchFamily="34" charset="-122"/>
              </a:rPr>
              <a:t>因业主万科很少涉足开发办公楼建筑，无办公楼建筑的相关经验及数据沉淀</a:t>
            </a:r>
            <a:endParaRPr lang="zh-CN" altLang="en-US" sz="1600" dirty="0">
              <a:solidFill>
                <a:srgbClr val="000000"/>
              </a:solidFill>
              <a:latin typeface="微软雅黑 Light" panose="020B0502040204020203" pitchFamily="34" charset="-122"/>
              <a:ea typeface="微软雅黑 Light" panose="020B0502040204020203" pitchFamily="34" charset="-122"/>
            </a:endParaRPr>
          </a:p>
        </p:txBody>
      </p:sp>
      <p:pic>
        <p:nvPicPr>
          <p:cNvPr id="73" name="图片 72" descr="嘉里建设广场"/>
          <p:cNvPicPr>
            <a:picLocks noChangeAspect="1"/>
          </p:cNvPicPr>
          <p:nvPr/>
        </p:nvPicPr>
        <p:blipFill>
          <a:blip r:embed="rId2" cstate="print"/>
          <a:stretch>
            <a:fillRect/>
          </a:stretch>
        </p:blipFill>
        <p:spPr>
          <a:xfrm>
            <a:off x="66672" y="1525905"/>
            <a:ext cx="2995298" cy="33705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8136" name="文本框 2"/>
          <p:cNvSpPr txBox="1"/>
          <p:nvPr/>
        </p:nvSpPr>
        <p:spPr>
          <a:xfrm>
            <a:off x="3016250" y="3241675"/>
            <a:ext cx="1766888" cy="337185"/>
          </a:xfrm>
          <a:prstGeom prst="rect">
            <a:avLst/>
          </a:prstGeom>
          <a:solidFill>
            <a:srgbClr val="24A6DD"/>
          </a:solidFill>
          <a:ln w="9525">
            <a:noFill/>
          </a:ln>
        </p:spPr>
        <p:txBody>
          <a:bodyPr wrap="square" anchor="t">
            <a:spAutoFit/>
          </a:bodyPr>
          <a:p>
            <a:r>
              <a:rPr lang="zh-CN" altLang="en-US" sz="1600" dirty="0">
                <a:solidFill>
                  <a:srgbClr val="000000"/>
                </a:solidFill>
                <a:latin typeface="微软雅黑 Light" panose="020B0502040204020203" pitchFamily="34" charset="-122"/>
                <a:ea typeface="微软雅黑 Light" panose="020B0502040204020203" pitchFamily="34" charset="-122"/>
              </a:rPr>
              <a:t>怎么样对标？</a:t>
            </a:r>
            <a:endParaRPr lang="zh-CN" altLang="en-US" sz="1600" dirty="0">
              <a:solidFill>
                <a:srgbClr val="000000"/>
              </a:solidFill>
              <a:latin typeface="微软雅黑 Light" panose="020B0502040204020203" pitchFamily="34" charset="-122"/>
              <a:ea typeface="微软雅黑 Light" panose="020B0502040204020203" pitchFamily="34" charset="-122"/>
            </a:endParaRPr>
          </a:p>
        </p:txBody>
      </p:sp>
      <p:sp>
        <p:nvSpPr>
          <p:cNvPr id="48137" name="文本框 2"/>
          <p:cNvSpPr txBox="1"/>
          <p:nvPr/>
        </p:nvSpPr>
        <p:spPr>
          <a:xfrm>
            <a:off x="133350" y="5130800"/>
            <a:ext cx="2605088" cy="1076325"/>
          </a:xfrm>
          <a:prstGeom prst="rect">
            <a:avLst/>
          </a:prstGeom>
          <a:solidFill>
            <a:srgbClr val="24A6DD"/>
          </a:solidFill>
          <a:ln w="9525">
            <a:noFill/>
          </a:ln>
        </p:spPr>
        <p:txBody>
          <a:bodyPr wrap="square" anchor="t">
            <a:spAutoFit/>
          </a:bodyPr>
          <a:p>
            <a:r>
              <a:rPr lang="zh-CN" altLang="en-US" sz="1600" b="1" dirty="0">
                <a:solidFill>
                  <a:srgbClr val="000000"/>
                </a:solidFill>
                <a:latin typeface="微软雅黑 Light" panose="020B0502040204020203" pitchFamily="34" charset="-122"/>
                <a:ea typeface="微软雅黑 Light" panose="020B0502040204020203" pitchFamily="34" charset="-122"/>
              </a:rPr>
              <a:t>成果建议</a:t>
            </a:r>
            <a:endParaRPr lang="zh-CN" altLang="en-US" sz="1600" b="1" dirty="0">
              <a:solidFill>
                <a:srgbClr val="000000"/>
              </a:solidFill>
              <a:latin typeface="微软雅黑 Light" panose="020B0502040204020203" pitchFamily="34" charset="-122"/>
              <a:ea typeface="微软雅黑 Light" panose="020B0502040204020203" pitchFamily="34" charset="-122"/>
            </a:endParaRPr>
          </a:p>
          <a:p>
            <a:r>
              <a:rPr lang="zh-CN" altLang="en-US" sz="1600" dirty="0">
                <a:solidFill>
                  <a:srgbClr val="000000"/>
                </a:solidFill>
                <a:latin typeface="微软雅黑 Light" panose="020B0502040204020203" pitchFamily="34" charset="-122"/>
                <a:ea typeface="微软雅黑 Light" panose="020B0502040204020203" pitchFamily="34" charset="-122"/>
              </a:rPr>
              <a:t>形成装修做法建议</a:t>
            </a:r>
            <a:endParaRPr lang="zh-CN" altLang="en-US" sz="1600" dirty="0">
              <a:solidFill>
                <a:srgbClr val="000000"/>
              </a:solidFill>
              <a:latin typeface="微软雅黑 Light" panose="020B0502040204020203" pitchFamily="34" charset="-122"/>
              <a:ea typeface="微软雅黑 Light" panose="020B0502040204020203" pitchFamily="34" charset="-122"/>
            </a:endParaRPr>
          </a:p>
          <a:p>
            <a:r>
              <a:rPr lang="zh-CN" altLang="en-US" sz="1600" dirty="0">
                <a:solidFill>
                  <a:srgbClr val="000000"/>
                </a:solidFill>
                <a:latin typeface="微软雅黑 Light" panose="020B0502040204020203" pitchFamily="34" charset="-122"/>
                <a:ea typeface="微软雅黑 Light" panose="020B0502040204020203" pitchFamily="34" charset="-122"/>
              </a:rPr>
              <a:t>装修品牌档次建议</a:t>
            </a:r>
            <a:endParaRPr lang="zh-CN" altLang="en-US" sz="1600" dirty="0">
              <a:solidFill>
                <a:srgbClr val="000000"/>
              </a:solidFill>
              <a:latin typeface="微软雅黑 Light" panose="020B0502040204020203" pitchFamily="34" charset="-122"/>
              <a:ea typeface="微软雅黑 Light" panose="020B0502040204020203" pitchFamily="34" charset="-122"/>
            </a:endParaRPr>
          </a:p>
          <a:p>
            <a:r>
              <a:rPr lang="zh-CN" altLang="en-US" sz="1600" dirty="0">
                <a:solidFill>
                  <a:srgbClr val="000000"/>
                </a:solidFill>
                <a:latin typeface="微软雅黑 Light" panose="020B0502040204020203" pitchFamily="34" charset="-122"/>
                <a:ea typeface="微软雅黑 Light" panose="020B0502040204020203" pitchFamily="34" charset="-122"/>
              </a:rPr>
              <a:t>提出系统优化建议</a:t>
            </a:r>
            <a:endParaRPr lang="zh-CN" altLang="en-US" sz="1600" dirty="0">
              <a:solidFill>
                <a:srgbClr val="000000"/>
              </a:solidFill>
              <a:latin typeface="微软雅黑 Light" panose="020B0502040204020203" pitchFamily="34" charset="-122"/>
              <a:ea typeface="微软雅黑 Light" panose="020B0502040204020203" pitchFamily="34" charset="-122"/>
            </a:endParaRPr>
          </a:p>
        </p:txBody>
      </p:sp>
      <p:grpSp>
        <p:nvGrpSpPr>
          <p:cNvPr id="48138" name="组合 4"/>
          <p:cNvGrpSpPr/>
          <p:nvPr/>
        </p:nvGrpSpPr>
        <p:grpSpPr>
          <a:xfrm>
            <a:off x="5895975" y="1789113"/>
            <a:ext cx="6127750" cy="4478337"/>
            <a:chOff x="654920" y="517405"/>
            <a:chExt cx="7880560" cy="5757983"/>
          </a:xfrm>
        </p:grpSpPr>
        <p:sp>
          <p:nvSpPr>
            <p:cNvPr id="74" name="Freeform 106"/>
            <p:cNvSpPr>
              <a:spLocks noEditPoints="1"/>
            </p:cNvSpPr>
            <p:nvPr/>
          </p:nvSpPr>
          <p:spPr bwMode="auto">
            <a:xfrm>
              <a:off x="1909055" y="970755"/>
              <a:ext cx="5240312" cy="5242046"/>
            </a:xfrm>
            <a:custGeom>
              <a:avLst/>
              <a:gdLst>
                <a:gd name="T0" fmla="*/ 252 w 504"/>
                <a:gd name="T1" fmla="*/ 366 h 504"/>
                <a:gd name="T2" fmla="*/ 138 w 504"/>
                <a:gd name="T3" fmla="*/ 251 h 504"/>
                <a:gd name="T4" fmla="*/ 138 w 504"/>
                <a:gd name="T5" fmla="*/ 249 h 504"/>
                <a:gd name="T6" fmla="*/ 250 w 504"/>
                <a:gd name="T7" fmla="*/ 138 h 504"/>
                <a:gd name="T8" fmla="*/ 254 w 504"/>
                <a:gd name="T9" fmla="*/ 138 h 504"/>
                <a:gd name="T10" fmla="*/ 366 w 504"/>
                <a:gd name="T11" fmla="*/ 249 h 504"/>
                <a:gd name="T12" fmla="*/ 366 w 504"/>
                <a:gd name="T13" fmla="*/ 250 h 504"/>
                <a:gd name="T14" fmla="*/ 252 w 504"/>
                <a:gd name="T15" fmla="*/ 366 h 504"/>
                <a:gd name="T16" fmla="*/ 308 w 504"/>
                <a:gd name="T17" fmla="*/ 0 h 504"/>
                <a:gd name="T18" fmla="*/ 195 w 504"/>
                <a:gd name="T19" fmla="*/ 0 h 504"/>
                <a:gd name="T20" fmla="*/ 182 w 504"/>
                <a:gd name="T21" fmla="*/ 13 h 504"/>
                <a:gd name="T22" fmla="*/ 182 w 504"/>
                <a:gd name="T23" fmla="*/ 69 h 504"/>
                <a:gd name="T24" fmla="*/ 71 w 504"/>
                <a:gd name="T25" fmla="*/ 180 h 504"/>
                <a:gd name="T26" fmla="*/ 13 w 504"/>
                <a:gd name="T27" fmla="*/ 180 h 504"/>
                <a:gd name="T28" fmla="*/ 0 w 504"/>
                <a:gd name="T29" fmla="*/ 193 h 504"/>
                <a:gd name="T30" fmla="*/ 0 w 504"/>
                <a:gd name="T31" fmla="*/ 305 h 504"/>
                <a:gd name="T32" fmla="*/ 13 w 504"/>
                <a:gd name="T33" fmla="*/ 318 h 504"/>
                <a:gd name="T34" fmla="*/ 69 w 504"/>
                <a:gd name="T35" fmla="*/ 318 h 504"/>
                <a:gd name="T36" fmla="*/ 182 w 504"/>
                <a:gd name="T37" fmla="*/ 433 h 504"/>
                <a:gd name="T38" fmla="*/ 182 w 504"/>
                <a:gd name="T39" fmla="*/ 491 h 504"/>
                <a:gd name="T40" fmla="*/ 195 w 504"/>
                <a:gd name="T41" fmla="*/ 504 h 504"/>
                <a:gd name="T42" fmla="*/ 308 w 504"/>
                <a:gd name="T43" fmla="*/ 504 h 504"/>
                <a:gd name="T44" fmla="*/ 320 w 504"/>
                <a:gd name="T45" fmla="*/ 491 h 504"/>
                <a:gd name="T46" fmla="*/ 320 w 504"/>
                <a:gd name="T47" fmla="*/ 434 h 504"/>
                <a:gd name="T48" fmla="*/ 435 w 504"/>
                <a:gd name="T49" fmla="*/ 318 h 504"/>
                <a:gd name="T50" fmla="*/ 491 w 504"/>
                <a:gd name="T51" fmla="*/ 318 h 504"/>
                <a:gd name="T52" fmla="*/ 504 w 504"/>
                <a:gd name="T53" fmla="*/ 305 h 504"/>
                <a:gd name="T54" fmla="*/ 504 w 504"/>
                <a:gd name="T55" fmla="*/ 193 h 504"/>
                <a:gd name="T56" fmla="*/ 491 w 504"/>
                <a:gd name="T57" fmla="*/ 180 h 504"/>
                <a:gd name="T58" fmla="*/ 433 w 504"/>
                <a:gd name="T59" fmla="*/ 180 h 504"/>
                <a:gd name="T60" fmla="*/ 320 w 504"/>
                <a:gd name="T61" fmla="*/ 69 h 504"/>
                <a:gd name="T62" fmla="*/ 320 w 504"/>
                <a:gd name="T63" fmla="*/ 13 h 504"/>
                <a:gd name="T64" fmla="*/ 308 w 504"/>
                <a:gd name="T65"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4" h="504">
                  <a:moveTo>
                    <a:pt x="252" y="366"/>
                  </a:moveTo>
                  <a:cubicBezTo>
                    <a:pt x="188" y="365"/>
                    <a:pt x="138" y="314"/>
                    <a:pt x="138" y="251"/>
                  </a:cubicBezTo>
                  <a:cubicBezTo>
                    <a:pt x="138" y="249"/>
                    <a:pt x="138" y="249"/>
                    <a:pt x="138" y="249"/>
                  </a:cubicBezTo>
                  <a:cubicBezTo>
                    <a:pt x="139" y="185"/>
                    <a:pt x="186" y="138"/>
                    <a:pt x="250" y="138"/>
                  </a:cubicBezTo>
                  <a:cubicBezTo>
                    <a:pt x="254" y="138"/>
                    <a:pt x="254" y="138"/>
                    <a:pt x="254" y="138"/>
                  </a:cubicBezTo>
                  <a:cubicBezTo>
                    <a:pt x="317" y="138"/>
                    <a:pt x="365" y="186"/>
                    <a:pt x="366" y="249"/>
                  </a:cubicBezTo>
                  <a:cubicBezTo>
                    <a:pt x="366" y="250"/>
                    <a:pt x="366" y="250"/>
                    <a:pt x="366" y="250"/>
                  </a:cubicBezTo>
                  <a:cubicBezTo>
                    <a:pt x="366" y="314"/>
                    <a:pt x="316" y="365"/>
                    <a:pt x="252" y="366"/>
                  </a:cubicBezTo>
                  <a:moveTo>
                    <a:pt x="308" y="0"/>
                  </a:moveTo>
                  <a:cubicBezTo>
                    <a:pt x="195" y="0"/>
                    <a:pt x="195" y="0"/>
                    <a:pt x="195" y="0"/>
                  </a:cubicBezTo>
                  <a:cubicBezTo>
                    <a:pt x="188" y="0"/>
                    <a:pt x="182" y="6"/>
                    <a:pt x="182" y="13"/>
                  </a:cubicBezTo>
                  <a:cubicBezTo>
                    <a:pt x="182" y="69"/>
                    <a:pt x="182" y="69"/>
                    <a:pt x="182" y="69"/>
                  </a:cubicBezTo>
                  <a:cubicBezTo>
                    <a:pt x="182" y="133"/>
                    <a:pt x="135" y="180"/>
                    <a:pt x="71" y="180"/>
                  </a:cubicBezTo>
                  <a:cubicBezTo>
                    <a:pt x="13" y="180"/>
                    <a:pt x="13" y="180"/>
                    <a:pt x="13" y="180"/>
                  </a:cubicBezTo>
                  <a:cubicBezTo>
                    <a:pt x="6" y="180"/>
                    <a:pt x="0" y="186"/>
                    <a:pt x="0" y="193"/>
                  </a:cubicBezTo>
                  <a:cubicBezTo>
                    <a:pt x="0" y="305"/>
                    <a:pt x="0" y="305"/>
                    <a:pt x="0" y="305"/>
                  </a:cubicBezTo>
                  <a:cubicBezTo>
                    <a:pt x="0" y="312"/>
                    <a:pt x="6" y="318"/>
                    <a:pt x="13" y="318"/>
                  </a:cubicBezTo>
                  <a:cubicBezTo>
                    <a:pt x="69" y="318"/>
                    <a:pt x="69" y="318"/>
                    <a:pt x="69" y="318"/>
                  </a:cubicBezTo>
                  <a:cubicBezTo>
                    <a:pt x="132" y="319"/>
                    <a:pt x="182" y="369"/>
                    <a:pt x="182" y="433"/>
                  </a:cubicBezTo>
                  <a:cubicBezTo>
                    <a:pt x="182" y="491"/>
                    <a:pt x="182" y="491"/>
                    <a:pt x="182" y="491"/>
                  </a:cubicBezTo>
                  <a:cubicBezTo>
                    <a:pt x="182" y="498"/>
                    <a:pt x="188" y="504"/>
                    <a:pt x="195" y="504"/>
                  </a:cubicBezTo>
                  <a:cubicBezTo>
                    <a:pt x="308" y="504"/>
                    <a:pt x="308" y="504"/>
                    <a:pt x="308" y="504"/>
                  </a:cubicBezTo>
                  <a:cubicBezTo>
                    <a:pt x="315" y="504"/>
                    <a:pt x="320" y="498"/>
                    <a:pt x="320" y="491"/>
                  </a:cubicBezTo>
                  <a:cubicBezTo>
                    <a:pt x="320" y="434"/>
                    <a:pt x="320" y="434"/>
                    <a:pt x="320" y="434"/>
                  </a:cubicBezTo>
                  <a:cubicBezTo>
                    <a:pt x="320" y="369"/>
                    <a:pt x="371" y="319"/>
                    <a:pt x="435" y="318"/>
                  </a:cubicBezTo>
                  <a:cubicBezTo>
                    <a:pt x="491" y="318"/>
                    <a:pt x="491" y="318"/>
                    <a:pt x="491" y="318"/>
                  </a:cubicBezTo>
                  <a:cubicBezTo>
                    <a:pt x="498" y="318"/>
                    <a:pt x="504" y="312"/>
                    <a:pt x="504" y="305"/>
                  </a:cubicBezTo>
                  <a:cubicBezTo>
                    <a:pt x="504" y="193"/>
                    <a:pt x="504" y="193"/>
                    <a:pt x="504" y="193"/>
                  </a:cubicBezTo>
                  <a:cubicBezTo>
                    <a:pt x="504" y="186"/>
                    <a:pt x="498" y="180"/>
                    <a:pt x="491" y="180"/>
                  </a:cubicBezTo>
                  <a:cubicBezTo>
                    <a:pt x="433" y="180"/>
                    <a:pt x="433" y="180"/>
                    <a:pt x="433" y="180"/>
                  </a:cubicBezTo>
                  <a:cubicBezTo>
                    <a:pt x="369" y="180"/>
                    <a:pt x="321" y="132"/>
                    <a:pt x="320" y="69"/>
                  </a:cubicBezTo>
                  <a:cubicBezTo>
                    <a:pt x="320" y="13"/>
                    <a:pt x="320" y="13"/>
                    <a:pt x="320" y="13"/>
                  </a:cubicBezTo>
                  <a:cubicBezTo>
                    <a:pt x="320" y="6"/>
                    <a:pt x="315" y="0"/>
                    <a:pt x="308" y="0"/>
                  </a:cubicBezTo>
                </a:path>
              </a:pathLst>
            </a:custGeom>
            <a:noFill/>
            <a:ln>
              <a:solidFill>
                <a:schemeClr val="bg1">
                  <a:lumMod val="50000"/>
                </a:schemeClr>
              </a:solidFill>
            </a:ln>
            <a:effectLst>
              <a:outerShdw blurRad="279400" dist="165100" sx="99000" sy="99000" algn="ctr" rotWithShape="0">
                <a:prstClr val="black">
                  <a:alpha val="23000"/>
                </a:prstClr>
              </a:outerShdw>
            </a:effectLst>
          </p:spPr>
          <p:txBody>
            <a:bodyPr/>
            <a:p>
              <a:pPr eaLnBrk="1" fontAlgn="auto" hangingPunct="1">
                <a:defRPr/>
              </a:pPr>
              <a:endParaRPr lang="zh-CN" altLang="en-US" sz="1400" strike="noStrike" noProof="1"/>
            </a:p>
          </p:txBody>
        </p:sp>
        <p:sp>
          <p:nvSpPr>
            <p:cNvPr id="75" name="圆角矩形 74"/>
            <p:cNvSpPr/>
            <p:nvPr/>
          </p:nvSpPr>
          <p:spPr>
            <a:xfrm>
              <a:off x="3912320" y="4917363"/>
              <a:ext cx="1230281" cy="1230281"/>
            </a:xfrm>
            <a:prstGeom prst="roundRect">
              <a:avLst>
                <a:gd name="adj" fmla="val 9147"/>
              </a:avLst>
            </a:prstGeom>
            <a:gradFill flip="none" rotWithShape="1">
              <a:gsLst>
                <a:gs pos="100000">
                  <a:srgbClr val="FFFFFF">
                    <a:lumMod val="100000"/>
                  </a:srgbClr>
                </a:gs>
                <a:gs pos="0">
                  <a:srgbClr val="D9D9DA"/>
                </a:gs>
              </a:gsLst>
              <a:lin ang="2700000" scaled="1"/>
              <a:tileRect/>
            </a:gradFill>
            <a:ln w="28575">
              <a:gradFill flip="none" rotWithShape="1">
                <a:gsLst>
                  <a:gs pos="100000">
                    <a:srgbClr val="FFFFFF"/>
                  </a:gs>
                  <a:gs pos="0">
                    <a:srgbClr val="D9D9DA"/>
                  </a:gs>
                </a:gsLst>
                <a:lin ang="13500000" scaled="1"/>
                <a:tileRect/>
              </a:gradFill>
            </a:ln>
            <a:effectLst>
              <a:outerShdw blurRad="1524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defRPr/>
              </a:pPr>
              <a:endParaRPr lang="zh-CN" altLang="en-US" sz="1400" strike="noStrike" noProof="1"/>
            </a:p>
          </p:txBody>
        </p:sp>
        <p:sp>
          <p:nvSpPr>
            <p:cNvPr id="76" name="圆角矩形 75"/>
            <p:cNvSpPr/>
            <p:nvPr/>
          </p:nvSpPr>
          <p:spPr>
            <a:xfrm>
              <a:off x="2016571" y="2926439"/>
              <a:ext cx="1230281" cy="1230281"/>
            </a:xfrm>
            <a:prstGeom prst="roundRect">
              <a:avLst>
                <a:gd name="adj" fmla="val 9147"/>
              </a:avLst>
            </a:prstGeom>
            <a:gradFill flip="none" rotWithShape="1">
              <a:gsLst>
                <a:gs pos="100000">
                  <a:srgbClr val="FFFFFF">
                    <a:lumMod val="100000"/>
                  </a:srgbClr>
                </a:gs>
                <a:gs pos="0">
                  <a:srgbClr val="D9D9DA"/>
                </a:gs>
              </a:gsLst>
              <a:lin ang="2700000" scaled="1"/>
              <a:tileRect/>
            </a:gradFill>
            <a:ln w="28575">
              <a:gradFill flip="none" rotWithShape="1">
                <a:gsLst>
                  <a:gs pos="100000">
                    <a:srgbClr val="FFFFFF"/>
                  </a:gs>
                  <a:gs pos="0">
                    <a:srgbClr val="D9D9DA"/>
                  </a:gs>
                </a:gsLst>
                <a:lin ang="13500000" scaled="1"/>
                <a:tileRect/>
              </a:gradFill>
            </a:ln>
            <a:effectLst>
              <a:outerShdw blurRad="1524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defRPr/>
              </a:pPr>
              <a:endParaRPr lang="zh-CN" altLang="en-US" sz="1400" strike="noStrike" noProof="1"/>
            </a:p>
          </p:txBody>
        </p:sp>
        <p:sp>
          <p:nvSpPr>
            <p:cNvPr id="77" name="圆角矩形 76"/>
            <p:cNvSpPr/>
            <p:nvPr/>
          </p:nvSpPr>
          <p:spPr>
            <a:xfrm>
              <a:off x="5809360" y="2926439"/>
              <a:ext cx="1230281" cy="1230281"/>
            </a:xfrm>
            <a:prstGeom prst="roundRect">
              <a:avLst>
                <a:gd name="adj" fmla="val 9147"/>
              </a:avLst>
            </a:prstGeom>
            <a:gradFill flip="none" rotWithShape="1">
              <a:gsLst>
                <a:gs pos="100000">
                  <a:srgbClr val="FFFFFF">
                    <a:lumMod val="100000"/>
                  </a:srgbClr>
                </a:gs>
                <a:gs pos="0">
                  <a:srgbClr val="D9D9DA"/>
                </a:gs>
              </a:gsLst>
              <a:lin ang="2700000" scaled="1"/>
              <a:tileRect/>
            </a:gradFill>
            <a:ln w="28575">
              <a:gradFill flip="none" rotWithShape="1">
                <a:gsLst>
                  <a:gs pos="100000">
                    <a:srgbClr val="FFFFFF"/>
                  </a:gs>
                  <a:gs pos="0">
                    <a:srgbClr val="D9D9DA"/>
                  </a:gs>
                </a:gsLst>
                <a:lin ang="13500000" scaled="1"/>
                <a:tileRect/>
              </a:gradFill>
            </a:ln>
            <a:effectLst>
              <a:outerShdw blurRad="1524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defRPr/>
              </a:pPr>
              <a:endParaRPr lang="zh-CN" altLang="en-US" sz="1400" strike="noStrike" noProof="1"/>
            </a:p>
          </p:txBody>
        </p:sp>
        <p:sp>
          <p:nvSpPr>
            <p:cNvPr id="78" name="圆角矩形 77"/>
            <p:cNvSpPr/>
            <p:nvPr/>
          </p:nvSpPr>
          <p:spPr>
            <a:xfrm>
              <a:off x="3912320" y="1033417"/>
              <a:ext cx="1230281" cy="1230281"/>
            </a:xfrm>
            <a:prstGeom prst="roundRect">
              <a:avLst>
                <a:gd name="adj" fmla="val 9147"/>
              </a:avLst>
            </a:prstGeom>
            <a:gradFill flip="none" rotWithShape="1">
              <a:gsLst>
                <a:gs pos="100000">
                  <a:srgbClr val="FFFFFF">
                    <a:lumMod val="100000"/>
                  </a:srgbClr>
                </a:gs>
                <a:gs pos="0">
                  <a:srgbClr val="D9D9DA"/>
                </a:gs>
              </a:gsLst>
              <a:lin ang="2700000" scaled="1"/>
              <a:tileRect/>
            </a:gradFill>
            <a:ln w="28575">
              <a:gradFill flip="none" rotWithShape="1">
                <a:gsLst>
                  <a:gs pos="100000">
                    <a:srgbClr val="FFFFFF"/>
                  </a:gs>
                  <a:gs pos="0">
                    <a:srgbClr val="D9D9DA"/>
                  </a:gs>
                </a:gsLst>
                <a:lin ang="13500000" scaled="1"/>
                <a:tileRect/>
              </a:gradFill>
            </a:ln>
            <a:effectLst>
              <a:outerShdw blurRad="1524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defRPr/>
              </a:pPr>
              <a:endParaRPr lang="zh-CN" altLang="en-US" sz="1400" strike="noStrike" noProof="1"/>
            </a:p>
          </p:txBody>
        </p:sp>
        <p:sp>
          <p:nvSpPr>
            <p:cNvPr id="79" name="Freeform 108"/>
            <p:cNvSpPr>
              <a:spLocks noChangeArrowheads="1"/>
            </p:cNvSpPr>
            <p:nvPr/>
          </p:nvSpPr>
          <p:spPr bwMode="auto">
            <a:xfrm>
              <a:off x="5008563" y="1460500"/>
              <a:ext cx="1652587" cy="614363"/>
            </a:xfrm>
            <a:custGeom>
              <a:avLst/>
              <a:gdLst>
                <a:gd name="T0" fmla="*/ 2147483646 w 159"/>
                <a:gd name="T1" fmla="*/ 2147483646 h 59"/>
                <a:gd name="T2" fmla="*/ 2147483646 w 159"/>
                <a:gd name="T3" fmla="*/ 2147483646 h 59"/>
                <a:gd name="T4" fmla="*/ 2147483646 w 159"/>
                <a:gd name="T5" fmla="*/ 0 h 59"/>
                <a:gd name="T6" fmla="*/ 2147483646 w 159"/>
                <a:gd name="T7" fmla="*/ 2147483646 h 59"/>
                <a:gd name="T8" fmla="*/ 2147483646 w 159"/>
                <a:gd name="T9" fmla="*/ 0 h 59"/>
                <a:gd name="T10" fmla="*/ 2147483646 w 159"/>
                <a:gd name="T11" fmla="*/ 0 h 59"/>
                <a:gd name="T12" fmla="*/ 2147483646 w 159"/>
                <a:gd name="T13" fmla="*/ 2147483646 h 59"/>
                <a:gd name="T14" fmla="*/ 2147483646 w 159"/>
                <a:gd name="T15" fmla="*/ 2147483646 h 59"/>
                <a:gd name="T16" fmla="*/ 2147483646 w 159"/>
                <a:gd name="T17" fmla="*/ 2147483646 h 59"/>
                <a:gd name="T18" fmla="*/ 2147483646 w 159"/>
                <a:gd name="T19" fmla="*/ 2147483646 h 59"/>
                <a:gd name="T20" fmla="*/ 2147483646 w 159"/>
                <a:gd name="T21" fmla="*/ 2147483646 h 59"/>
                <a:gd name="T22" fmla="*/ 0 w 159"/>
                <a:gd name="T23" fmla="*/ 2147483646 h 59"/>
                <a:gd name="T24" fmla="*/ 2147483646 w 159"/>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59">
                  <a:moveTo>
                    <a:pt x="5" y="49"/>
                  </a:moveTo>
                  <a:cubicBezTo>
                    <a:pt x="6" y="49"/>
                    <a:pt x="6" y="49"/>
                    <a:pt x="7" y="49"/>
                  </a:cubicBezTo>
                  <a:cubicBezTo>
                    <a:pt x="39" y="0"/>
                    <a:pt x="39" y="0"/>
                    <a:pt x="39" y="0"/>
                  </a:cubicBezTo>
                  <a:cubicBezTo>
                    <a:pt x="39" y="1"/>
                    <a:pt x="39" y="1"/>
                    <a:pt x="39" y="1"/>
                  </a:cubicBezTo>
                  <a:cubicBezTo>
                    <a:pt x="39" y="0"/>
                    <a:pt x="39" y="0"/>
                    <a:pt x="39" y="0"/>
                  </a:cubicBezTo>
                  <a:cubicBezTo>
                    <a:pt x="159" y="0"/>
                    <a:pt x="159" y="0"/>
                    <a:pt x="159" y="0"/>
                  </a:cubicBezTo>
                  <a:cubicBezTo>
                    <a:pt x="159" y="1"/>
                    <a:pt x="159" y="1"/>
                    <a:pt x="159" y="1"/>
                  </a:cubicBezTo>
                  <a:cubicBezTo>
                    <a:pt x="39" y="1"/>
                    <a:pt x="39" y="1"/>
                    <a:pt x="39" y="1"/>
                  </a:cubicBezTo>
                  <a:cubicBezTo>
                    <a:pt x="8" y="50"/>
                    <a:pt x="8" y="50"/>
                    <a:pt x="8" y="50"/>
                  </a:cubicBezTo>
                  <a:cubicBezTo>
                    <a:pt x="9" y="50"/>
                    <a:pt x="10" y="52"/>
                    <a:pt x="10" y="54"/>
                  </a:cubicBezTo>
                  <a:cubicBezTo>
                    <a:pt x="10" y="56"/>
                    <a:pt x="7" y="59"/>
                    <a:pt x="5" y="59"/>
                  </a:cubicBezTo>
                  <a:cubicBezTo>
                    <a:pt x="2" y="59"/>
                    <a:pt x="0" y="56"/>
                    <a:pt x="0" y="54"/>
                  </a:cubicBezTo>
                  <a:cubicBezTo>
                    <a:pt x="0" y="51"/>
                    <a:pt x="2" y="49"/>
                    <a:pt x="5" y="49"/>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400" strike="noStrike" noProof="1"/>
            </a:p>
          </p:txBody>
        </p:sp>
        <p:sp>
          <p:nvSpPr>
            <p:cNvPr id="80" name="Freeform 108"/>
            <p:cNvSpPr>
              <a:spLocks noChangeArrowheads="1"/>
            </p:cNvSpPr>
            <p:nvPr/>
          </p:nvSpPr>
          <p:spPr bwMode="auto">
            <a:xfrm flipH="1">
              <a:off x="1573213" y="2481263"/>
              <a:ext cx="1614487" cy="654050"/>
            </a:xfrm>
            <a:custGeom>
              <a:avLst/>
              <a:gdLst>
                <a:gd name="T0" fmla="*/ 2147483646 w 159"/>
                <a:gd name="T1" fmla="*/ 2147483646 h 59"/>
                <a:gd name="T2" fmla="*/ 2147483646 w 159"/>
                <a:gd name="T3" fmla="*/ 2147483646 h 59"/>
                <a:gd name="T4" fmla="*/ 2147483646 w 159"/>
                <a:gd name="T5" fmla="*/ 0 h 59"/>
                <a:gd name="T6" fmla="*/ 2147483646 w 159"/>
                <a:gd name="T7" fmla="*/ 2147483646 h 59"/>
                <a:gd name="T8" fmla="*/ 2147483646 w 159"/>
                <a:gd name="T9" fmla="*/ 0 h 59"/>
                <a:gd name="T10" fmla="*/ 2147483646 w 159"/>
                <a:gd name="T11" fmla="*/ 0 h 59"/>
                <a:gd name="T12" fmla="*/ 2147483646 w 159"/>
                <a:gd name="T13" fmla="*/ 2147483646 h 59"/>
                <a:gd name="T14" fmla="*/ 2147483646 w 159"/>
                <a:gd name="T15" fmla="*/ 2147483646 h 59"/>
                <a:gd name="T16" fmla="*/ 2147483646 w 159"/>
                <a:gd name="T17" fmla="*/ 2147483646 h 59"/>
                <a:gd name="T18" fmla="*/ 2147483646 w 159"/>
                <a:gd name="T19" fmla="*/ 2147483646 h 59"/>
                <a:gd name="T20" fmla="*/ 2147483646 w 159"/>
                <a:gd name="T21" fmla="*/ 2147483646 h 59"/>
                <a:gd name="T22" fmla="*/ 0 w 159"/>
                <a:gd name="T23" fmla="*/ 2147483646 h 59"/>
                <a:gd name="T24" fmla="*/ 2147483646 w 159"/>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59">
                  <a:moveTo>
                    <a:pt x="5" y="49"/>
                  </a:moveTo>
                  <a:cubicBezTo>
                    <a:pt x="6" y="49"/>
                    <a:pt x="6" y="49"/>
                    <a:pt x="7" y="49"/>
                  </a:cubicBezTo>
                  <a:cubicBezTo>
                    <a:pt x="39" y="0"/>
                    <a:pt x="39" y="0"/>
                    <a:pt x="39" y="0"/>
                  </a:cubicBezTo>
                  <a:cubicBezTo>
                    <a:pt x="39" y="1"/>
                    <a:pt x="39" y="1"/>
                    <a:pt x="39" y="1"/>
                  </a:cubicBezTo>
                  <a:cubicBezTo>
                    <a:pt x="39" y="0"/>
                    <a:pt x="39" y="0"/>
                    <a:pt x="39" y="0"/>
                  </a:cubicBezTo>
                  <a:cubicBezTo>
                    <a:pt x="159" y="0"/>
                    <a:pt x="159" y="0"/>
                    <a:pt x="159" y="0"/>
                  </a:cubicBezTo>
                  <a:cubicBezTo>
                    <a:pt x="159" y="1"/>
                    <a:pt x="159" y="1"/>
                    <a:pt x="159" y="1"/>
                  </a:cubicBezTo>
                  <a:cubicBezTo>
                    <a:pt x="39" y="1"/>
                    <a:pt x="39" y="1"/>
                    <a:pt x="39" y="1"/>
                  </a:cubicBezTo>
                  <a:cubicBezTo>
                    <a:pt x="8" y="50"/>
                    <a:pt x="8" y="50"/>
                    <a:pt x="8" y="50"/>
                  </a:cubicBezTo>
                  <a:cubicBezTo>
                    <a:pt x="9" y="50"/>
                    <a:pt x="10" y="52"/>
                    <a:pt x="10" y="54"/>
                  </a:cubicBezTo>
                  <a:cubicBezTo>
                    <a:pt x="10" y="56"/>
                    <a:pt x="7" y="59"/>
                    <a:pt x="5" y="59"/>
                  </a:cubicBezTo>
                  <a:cubicBezTo>
                    <a:pt x="2" y="59"/>
                    <a:pt x="0" y="56"/>
                    <a:pt x="0" y="54"/>
                  </a:cubicBezTo>
                  <a:cubicBezTo>
                    <a:pt x="0" y="51"/>
                    <a:pt x="2" y="49"/>
                    <a:pt x="5" y="49"/>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400" strike="noStrike" noProof="1"/>
            </a:p>
          </p:txBody>
        </p:sp>
        <p:sp>
          <p:nvSpPr>
            <p:cNvPr id="84" name="Freeform 108"/>
            <p:cNvSpPr>
              <a:spLocks noChangeArrowheads="1"/>
            </p:cNvSpPr>
            <p:nvPr/>
          </p:nvSpPr>
          <p:spPr bwMode="auto">
            <a:xfrm flipV="1">
              <a:off x="5921375" y="4021138"/>
              <a:ext cx="1652588" cy="614362"/>
            </a:xfrm>
            <a:custGeom>
              <a:avLst/>
              <a:gdLst>
                <a:gd name="T0" fmla="*/ 2147483646 w 159"/>
                <a:gd name="T1" fmla="*/ 2147483646 h 59"/>
                <a:gd name="T2" fmla="*/ 2147483646 w 159"/>
                <a:gd name="T3" fmla="*/ 2147483646 h 59"/>
                <a:gd name="T4" fmla="*/ 2147483646 w 159"/>
                <a:gd name="T5" fmla="*/ 0 h 59"/>
                <a:gd name="T6" fmla="*/ 2147483646 w 159"/>
                <a:gd name="T7" fmla="*/ 2147483646 h 59"/>
                <a:gd name="T8" fmla="*/ 2147483646 w 159"/>
                <a:gd name="T9" fmla="*/ 0 h 59"/>
                <a:gd name="T10" fmla="*/ 2147483646 w 159"/>
                <a:gd name="T11" fmla="*/ 0 h 59"/>
                <a:gd name="T12" fmla="*/ 2147483646 w 159"/>
                <a:gd name="T13" fmla="*/ 2147483646 h 59"/>
                <a:gd name="T14" fmla="*/ 2147483646 w 159"/>
                <a:gd name="T15" fmla="*/ 2147483646 h 59"/>
                <a:gd name="T16" fmla="*/ 2147483646 w 159"/>
                <a:gd name="T17" fmla="*/ 2147483646 h 59"/>
                <a:gd name="T18" fmla="*/ 2147483646 w 159"/>
                <a:gd name="T19" fmla="*/ 2147483646 h 59"/>
                <a:gd name="T20" fmla="*/ 2147483646 w 159"/>
                <a:gd name="T21" fmla="*/ 2147483646 h 59"/>
                <a:gd name="T22" fmla="*/ 0 w 159"/>
                <a:gd name="T23" fmla="*/ 2147483646 h 59"/>
                <a:gd name="T24" fmla="*/ 2147483646 w 159"/>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59">
                  <a:moveTo>
                    <a:pt x="5" y="49"/>
                  </a:moveTo>
                  <a:cubicBezTo>
                    <a:pt x="6" y="49"/>
                    <a:pt x="6" y="49"/>
                    <a:pt x="7" y="49"/>
                  </a:cubicBezTo>
                  <a:cubicBezTo>
                    <a:pt x="39" y="0"/>
                    <a:pt x="39" y="0"/>
                    <a:pt x="39" y="0"/>
                  </a:cubicBezTo>
                  <a:cubicBezTo>
                    <a:pt x="39" y="1"/>
                    <a:pt x="39" y="1"/>
                    <a:pt x="39" y="1"/>
                  </a:cubicBezTo>
                  <a:cubicBezTo>
                    <a:pt x="39" y="0"/>
                    <a:pt x="39" y="0"/>
                    <a:pt x="39" y="0"/>
                  </a:cubicBezTo>
                  <a:cubicBezTo>
                    <a:pt x="159" y="0"/>
                    <a:pt x="159" y="0"/>
                    <a:pt x="159" y="0"/>
                  </a:cubicBezTo>
                  <a:cubicBezTo>
                    <a:pt x="159" y="1"/>
                    <a:pt x="159" y="1"/>
                    <a:pt x="159" y="1"/>
                  </a:cubicBezTo>
                  <a:cubicBezTo>
                    <a:pt x="39" y="1"/>
                    <a:pt x="39" y="1"/>
                    <a:pt x="39" y="1"/>
                  </a:cubicBezTo>
                  <a:cubicBezTo>
                    <a:pt x="8" y="50"/>
                    <a:pt x="8" y="50"/>
                    <a:pt x="8" y="50"/>
                  </a:cubicBezTo>
                  <a:cubicBezTo>
                    <a:pt x="9" y="50"/>
                    <a:pt x="10" y="52"/>
                    <a:pt x="10" y="54"/>
                  </a:cubicBezTo>
                  <a:cubicBezTo>
                    <a:pt x="10" y="56"/>
                    <a:pt x="7" y="59"/>
                    <a:pt x="5" y="59"/>
                  </a:cubicBezTo>
                  <a:cubicBezTo>
                    <a:pt x="2" y="59"/>
                    <a:pt x="0" y="56"/>
                    <a:pt x="0" y="54"/>
                  </a:cubicBezTo>
                  <a:cubicBezTo>
                    <a:pt x="0" y="51"/>
                    <a:pt x="2" y="49"/>
                    <a:pt x="5" y="49"/>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400" strike="noStrike" noProof="1"/>
            </a:p>
          </p:txBody>
        </p:sp>
        <p:sp>
          <p:nvSpPr>
            <p:cNvPr id="31771" name="Freeform 108"/>
            <p:cNvSpPr>
              <a:spLocks noChangeArrowheads="1"/>
            </p:cNvSpPr>
            <p:nvPr/>
          </p:nvSpPr>
          <p:spPr bwMode="auto">
            <a:xfrm flipH="1" flipV="1">
              <a:off x="2416175" y="5661025"/>
              <a:ext cx="1652588" cy="614363"/>
            </a:xfrm>
            <a:custGeom>
              <a:avLst/>
              <a:gdLst>
                <a:gd name="T0" fmla="*/ 2147483646 w 159"/>
                <a:gd name="T1" fmla="*/ 2147483646 h 59"/>
                <a:gd name="T2" fmla="*/ 2147483646 w 159"/>
                <a:gd name="T3" fmla="*/ 2147483646 h 59"/>
                <a:gd name="T4" fmla="*/ 2147483646 w 159"/>
                <a:gd name="T5" fmla="*/ 0 h 59"/>
                <a:gd name="T6" fmla="*/ 2147483646 w 159"/>
                <a:gd name="T7" fmla="*/ 2147483646 h 59"/>
                <a:gd name="T8" fmla="*/ 2147483646 w 159"/>
                <a:gd name="T9" fmla="*/ 0 h 59"/>
                <a:gd name="T10" fmla="*/ 2147483646 w 159"/>
                <a:gd name="T11" fmla="*/ 0 h 59"/>
                <a:gd name="T12" fmla="*/ 2147483646 w 159"/>
                <a:gd name="T13" fmla="*/ 2147483646 h 59"/>
                <a:gd name="T14" fmla="*/ 2147483646 w 159"/>
                <a:gd name="T15" fmla="*/ 2147483646 h 59"/>
                <a:gd name="T16" fmla="*/ 2147483646 w 159"/>
                <a:gd name="T17" fmla="*/ 2147483646 h 59"/>
                <a:gd name="T18" fmla="*/ 2147483646 w 159"/>
                <a:gd name="T19" fmla="*/ 2147483646 h 59"/>
                <a:gd name="T20" fmla="*/ 2147483646 w 159"/>
                <a:gd name="T21" fmla="*/ 2147483646 h 59"/>
                <a:gd name="T22" fmla="*/ 0 w 159"/>
                <a:gd name="T23" fmla="*/ 2147483646 h 59"/>
                <a:gd name="T24" fmla="*/ 2147483646 w 159"/>
                <a:gd name="T25" fmla="*/ 214748364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59">
                  <a:moveTo>
                    <a:pt x="5" y="49"/>
                  </a:moveTo>
                  <a:cubicBezTo>
                    <a:pt x="6" y="49"/>
                    <a:pt x="6" y="49"/>
                    <a:pt x="7" y="49"/>
                  </a:cubicBezTo>
                  <a:cubicBezTo>
                    <a:pt x="39" y="0"/>
                    <a:pt x="39" y="0"/>
                    <a:pt x="39" y="0"/>
                  </a:cubicBezTo>
                  <a:cubicBezTo>
                    <a:pt x="39" y="1"/>
                    <a:pt x="39" y="1"/>
                    <a:pt x="39" y="1"/>
                  </a:cubicBezTo>
                  <a:cubicBezTo>
                    <a:pt x="39" y="0"/>
                    <a:pt x="39" y="0"/>
                    <a:pt x="39" y="0"/>
                  </a:cubicBezTo>
                  <a:cubicBezTo>
                    <a:pt x="159" y="0"/>
                    <a:pt x="159" y="0"/>
                    <a:pt x="159" y="0"/>
                  </a:cubicBezTo>
                  <a:cubicBezTo>
                    <a:pt x="159" y="1"/>
                    <a:pt x="159" y="1"/>
                    <a:pt x="159" y="1"/>
                  </a:cubicBezTo>
                  <a:cubicBezTo>
                    <a:pt x="39" y="1"/>
                    <a:pt x="39" y="1"/>
                    <a:pt x="39" y="1"/>
                  </a:cubicBezTo>
                  <a:cubicBezTo>
                    <a:pt x="8" y="50"/>
                    <a:pt x="8" y="50"/>
                    <a:pt x="8" y="50"/>
                  </a:cubicBezTo>
                  <a:cubicBezTo>
                    <a:pt x="9" y="50"/>
                    <a:pt x="10" y="52"/>
                    <a:pt x="10" y="54"/>
                  </a:cubicBezTo>
                  <a:cubicBezTo>
                    <a:pt x="10" y="56"/>
                    <a:pt x="7" y="59"/>
                    <a:pt x="5" y="59"/>
                  </a:cubicBezTo>
                  <a:cubicBezTo>
                    <a:pt x="2" y="59"/>
                    <a:pt x="0" y="56"/>
                    <a:pt x="0" y="54"/>
                  </a:cubicBezTo>
                  <a:cubicBezTo>
                    <a:pt x="0" y="51"/>
                    <a:pt x="2" y="49"/>
                    <a:pt x="5" y="49"/>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400" strike="noStrike" noProof="1"/>
            </a:p>
          </p:txBody>
        </p:sp>
        <p:sp>
          <p:nvSpPr>
            <p:cNvPr id="48148" name="文本框 198"/>
            <p:cNvSpPr txBox="1"/>
            <p:nvPr/>
          </p:nvSpPr>
          <p:spPr>
            <a:xfrm>
              <a:off x="4068763" y="1100138"/>
              <a:ext cx="1017944" cy="908704"/>
            </a:xfrm>
            <a:prstGeom prst="rect">
              <a:avLst/>
            </a:prstGeom>
            <a:noFill/>
            <a:ln w="9525">
              <a:noFill/>
            </a:ln>
          </p:spPr>
          <p:txBody>
            <a:bodyPr wrap="square" anchor="t">
              <a:spAutoFit/>
            </a:bodyPr>
            <a:p>
              <a:pPr>
                <a:buSzPct val="60000"/>
              </a:pPr>
              <a:r>
                <a:rPr lang="zh-CN" altLang="en-US" sz="2000" b="1">
                  <a:solidFill>
                    <a:srgbClr val="7F7F7F"/>
                  </a:solidFill>
                  <a:latin typeface="微软雅黑" panose="020B0503020204020204" pitchFamily="34" charset="-122"/>
                  <a:ea typeface="微软雅黑" panose="020B0503020204020204" pitchFamily="34" charset="-122"/>
                </a:rPr>
                <a:t>系统</a:t>
              </a:r>
              <a:endParaRPr lang="zh-CN" altLang="en-US" sz="2000" b="1">
                <a:solidFill>
                  <a:srgbClr val="7F7F7F"/>
                </a:solidFill>
                <a:latin typeface="微软雅黑" panose="020B0503020204020204" pitchFamily="34" charset="-122"/>
                <a:ea typeface="微软雅黑" panose="020B0503020204020204" pitchFamily="34" charset="-122"/>
              </a:endParaRPr>
            </a:p>
            <a:p>
              <a:pPr>
                <a:buSzPct val="60000"/>
              </a:pPr>
              <a:r>
                <a:rPr lang="zh-CN" altLang="en-US" sz="2000" b="1">
                  <a:solidFill>
                    <a:srgbClr val="7F7F7F"/>
                  </a:solidFill>
                  <a:latin typeface="微软雅黑" panose="020B0503020204020204" pitchFamily="34" charset="-122"/>
                  <a:ea typeface="微软雅黑" panose="020B0503020204020204" pitchFamily="34" charset="-122"/>
                </a:rPr>
                <a:t>选型</a:t>
              </a:r>
              <a:endParaRPr lang="zh-CN" altLang="en-US" sz="2000" b="1">
                <a:solidFill>
                  <a:srgbClr val="7F7F7F"/>
                </a:solidFill>
                <a:latin typeface="微软雅黑" panose="020B0503020204020204" pitchFamily="34" charset="-122"/>
                <a:ea typeface="微软雅黑" panose="020B0503020204020204" pitchFamily="34" charset="-122"/>
              </a:endParaRPr>
            </a:p>
          </p:txBody>
        </p:sp>
        <p:sp>
          <p:nvSpPr>
            <p:cNvPr id="48149" name="文本框 201"/>
            <p:cNvSpPr txBox="1"/>
            <p:nvPr/>
          </p:nvSpPr>
          <p:spPr>
            <a:xfrm>
              <a:off x="5949950" y="3055938"/>
              <a:ext cx="1089025" cy="908704"/>
            </a:xfrm>
            <a:prstGeom prst="rect">
              <a:avLst/>
            </a:prstGeom>
            <a:noFill/>
            <a:ln w="9525">
              <a:noFill/>
            </a:ln>
          </p:spPr>
          <p:txBody>
            <a:bodyPr anchor="t">
              <a:spAutoFit/>
            </a:bodyPr>
            <a:p>
              <a:pPr>
                <a:buSzPct val="60000"/>
              </a:pPr>
              <a:r>
                <a:rPr lang="zh-CN" altLang="en-US" sz="2000" b="1">
                  <a:solidFill>
                    <a:srgbClr val="7F7F7F"/>
                  </a:solidFill>
                  <a:latin typeface="微软雅黑" panose="020B0503020204020204" pitchFamily="34" charset="-122"/>
                  <a:ea typeface="微软雅黑" panose="020B0503020204020204" pitchFamily="34" charset="-122"/>
                  <a:sym typeface="Arial" panose="020B0604020202020204" pitchFamily="34" charset="0"/>
                </a:rPr>
                <a:t>设备品牌</a:t>
              </a:r>
              <a:endParaRPr lang="zh-CN" altLang="en-US" sz="2000" b="1">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150" name="文本框 98"/>
            <p:cNvSpPr txBox="1"/>
            <p:nvPr/>
          </p:nvSpPr>
          <p:spPr>
            <a:xfrm>
              <a:off x="5596343" y="517405"/>
              <a:ext cx="2368804" cy="829509"/>
            </a:xfrm>
            <a:prstGeom prst="rect">
              <a:avLst/>
            </a:prstGeom>
            <a:noFill/>
            <a:ln w="9525">
              <a:noFill/>
            </a:ln>
          </p:spPr>
          <p:txBody>
            <a:bodyPr wrap="square" anchor="t">
              <a:spAutoFit/>
            </a:bodyPr>
            <a:p>
              <a:pPr>
                <a:buSzPct val="60000"/>
              </a:pPr>
              <a:r>
                <a:rPr lang="zh-CN" altLang="en-US" sz="1600">
                  <a:latin typeface="微软雅黑 Light" panose="020B0502040204020203" pitchFamily="34" charset="-122"/>
                  <a:ea typeface="微软雅黑 Light" panose="020B0502040204020203" pitchFamily="34" charset="-122"/>
                  <a:sym typeface="宋体" panose="02010600030101010101" pitchFamily="2" charset="-122"/>
                </a:rPr>
                <a:t>建议采用</a:t>
              </a:r>
              <a:r>
                <a:rPr lang="zh-CN" altLang="en-US" b="1">
                  <a:solidFill>
                    <a:srgbClr val="E70012"/>
                  </a:solidFill>
                  <a:latin typeface="微软雅黑 Light" panose="020B0502040204020203" pitchFamily="34" charset="-122"/>
                  <a:ea typeface="微软雅黑 Light" panose="020B0502040204020203" pitchFamily="34" charset="-122"/>
                  <a:sym typeface="宋体" panose="02010600030101010101" pitchFamily="2" charset="-122"/>
                </a:rPr>
                <a:t>“新风</a:t>
              </a:r>
              <a:r>
                <a:rPr lang="en-US" altLang="zh-CN" b="1">
                  <a:solidFill>
                    <a:srgbClr val="E70012"/>
                  </a:solidFill>
                  <a:latin typeface="微软雅黑 Light" panose="020B0502040204020203" pitchFamily="34" charset="-122"/>
                  <a:ea typeface="微软雅黑 Light" panose="020B0502040204020203" pitchFamily="34" charset="-122"/>
                  <a:sym typeface="宋体" panose="02010600030101010101" pitchFamily="2" charset="-122"/>
                </a:rPr>
                <a:t>+</a:t>
              </a:r>
              <a:r>
                <a:rPr lang="zh-CN" altLang="en-US" b="1">
                  <a:solidFill>
                    <a:srgbClr val="E70012"/>
                  </a:solidFill>
                  <a:latin typeface="微软雅黑 Light" panose="020B0502040204020203" pitchFamily="34" charset="-122"/>
                  <a:ea typeface="微软雅黑 Light" panose="020B0502040204020203" pitchFamily="34" charset="-122"/>
                  <a:sym typeface="宋体" panose="02010600030101010101" pitchFamily="2" charset="-122"/>
                </a:rPr>
                <a:t>风机盘管系统”</a:t>
              </a:r>
              <a:endParaRPr lang="zh-CN" altLang="en-US" b="1">
                <a:solidFill>
                  <a:srgbClr val="E70012"/>
                </a:solidFill>
                <a:latin typeface="微软雅黑 Light" panose="020B0502040204020203" pitchFamily="34" charset="-122"/>
                <a:ea typeface="微软雅黑 Light" panose="020B0502040204020203" pitchFamily="34" charset="-122"/>
                <a:sym typeface="宋体" panose="02010600030101010101" pitchFamily="2" charset="-122"/>
              </a:endParaRPr>
            </a:p>
          </p:txBody>
        </p:sp>
        <p:sp>
          <p:nvSpPr>
            <p:cNvPr id="48151" name="文本框 1"/>
            <p:cNvSpPr txBox="1"/>
            <p:nvPr/>
          </p:nvSpPr>
          <p:spPr>
            <a:xfrm>
              <a:off x="5764051" y="4635127"/>
              <a:ext cx="2771429" cy="1581455"/>
            </a:xfrm>
            <a:prstGeom prst="rect">
              <a:avLst/>
            </a:prstGeom>
            <a:noFill/>
            <a:ln w="9525">
              <a:noFill/>
            </a:ln>
          </p:spPr>
          <p:txBody>
            <a:bodyPr wrap="square" anchor="t">
              <a:spAutoFit/>
            </a:bodyPr>
            <a:p>
              <a:pPr>
                <a:buSzPct val="60000"/>
              </a:pPr>
              <a:r>
                <a:rPr lang="zh-CN" altLang="en-US" sz="1400">
                  <a:latin typeface="微软雅黑 Light" panose="020B0502040204020203" pitchFamily="34" charset="-122"/>
                  <a:ea typeface="微软雅黑 Light" panose="020B0502040204020203" pitchFamily="34" charset="-122"/>
                  <a:sym typeface="Arial" panose="020B0604020202020204" pitchFamily="34" charset="0"/>
                </a:rPr>
                <a:t>核心设备、涉及到电气及控制部分的材料建议采用</a:t>
              </a:r>
              <a:r>
                <a:rPr lang="zh-CN" altLang="en-US" sz="1600" b="1">
                  <a:solidFill>
                    <a:srgbClr val="E70012"/>
                  </a:solidFill>
                  <a:latin typeface="微软雅黑 Light" panose="020B0502040204020203" pitchFamily="34" charset="-122"/>
                  <a:ea typeface="微软雅黑 Light" panose="020B0502040204020203" pitchFamily="34" charset="-122"/>
                  <a:sym typeface="Arial" panose="020B0604020202020204" pitchFamily="34" charset="0"/>
                </a:rPr>
                <a:t>核心</a:t>
              </a:r>
              <a:r>
                <a:rPr lang="zh-CN" altLang="en-US" sz="1400">
                  <a:latin typeface="微软雅黑 Light" panose="020B0502040204020203" pitchFamily="34" charset="-122"/>
                  <a:ea typeface="微软雅黑 Light" panose="020B0502040204020203" pitchFamily="34" charset="-122"/>
                  <a:sym typeface="Arial" panose="020B0604020202020204" pitchFamily="34" charset="0"/>
                </a:rPr>
                <a:t>品牌，常规设备及材料建议采用</a:t>
              </a:r>
              <a:r>
                <a:rPr lang="zh-CN" altLang="en-US" sz="1600" b="1">
                  <a:solidFill>
                    <a:srgbClr val="E70012"/>
                  </a:solidFill>
                  <a:latin typeface="微软雅黑 Light" panose="020B0502040204020203" pitchFamily="34" charset="-122"/>
                  <a:ea typeface="微软雅黑 Light" panose="020B0502040204020203" pitchFamily="34" charset="-122"/>
                  <a:sym typeface="Arial" panose="020B0604020202020204" pitchFamily="34" charset="0"/>
                </a:rPr>
                <a:t>国内</a:t>
              </a:r>
              <a:r>
                <a:rPr lang="zh-CN" altLang="en-US" sz="1400">
                  <a:latin typeface="微软雅黑 Light" panose="020B0502040204020203" pitchFamily="34" charset="-122"/>
                  <a:ea typeface="微软雅黑 Light" panose="020B0502040204020203" pitchFamily="34" charset="-122"/>
                  <a:sym typeface="Arial" panose="020B0604020202020204" pitchFamily="34" charset="0"/>
                </a:rPr>
                <a:t>优质品牌。</a:t>
              </a:r>
              <a:endParaRPr lang="zh-CN" altLang="en-US" sz="1400">
                <a:latin typeface="微软雅黑 Light" panose="020B0502040204020203" pitchFamily="34" charset="-122"/>
                <a:ea typeface="微软雅黑 Light" panose="020B0502040204020203" pitchFamily="34" charset="-122"/>
                <a:sym typeface="Arial" panose="020B0604020202020204" pitchFamily="34" charset="0"/>
              </a:endParaRPr>
            </a:p>
          </p:txBody>
        </p:sp>
        <p:sp>
          <p:nvSpPr>
            <p:cNvPr id="48152" name="文本框 2"/>
            <p:cNvSpPr txBox="1"/>
            <p:nvPr/>
          </p:nvSpPr>
          <p:spPr>
            <a:xfrm>
              <a:off x="4068763" y="5089274"/>
              <a:ext cx="1089025" cy="908704"/>
            </a:xfrm>
            <a:prstGeom prst="rect">
              <a:avLst/>
            </a:prstGeom>
            <a:noFill/>
            <a:ln w="9525">
              <a:noFill/>
            </a:ln>
          </p:spPr>
          <p:txBody>
            <a:bodyPr anchor="t">
              <a:spAutoFit/>
            </a:bodyPr>
            <a:p>
              <a:pPr>
                <a:buSzPct val="60000"/>
              </a:pPr>
              <a:r>
                <a:rPr lang="zh-CN" altLang="en-US" sz="2000" b="1">
                  <a:solidFill>
                    <a:srgbClr val="7F7F7F"/>
                  </a:solidFill>
                  <a:latin typeface="微软雅黑" panose="020B0503020204020204" pitchFamily="34" charset="-122"/>
                  <a:ea typeface="微软雅黑" panose="020B0503020204020204" pitchFamily="34" charset="-122"/>
                  <a:sym typeface="宋体" panose="02010600030101010101" pitchFamily="2" charset="-122"/>
                </a:rPr>
                <a:t>装修做法</a:t>
              </a:r>
              <a:endParaRPr lang="zh-CN" altLang="en-US" sz="2000" b="1">
                <a:solidFill>
                  <a:srgbClr val="7F7F7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8153" name="文本框 3"/>
            <p:cNvSpPr txBox="1"/>
            <p:nvPr/>
          </p:nvSpPr>
          <p:spPr>
            <a:xfrm>
              <a:off x="1415110" y="5490429"/>
              <a:ext cx="2038056" cy="711124"/>
            </a:xfrm>
            <a:prstGeom prst="rect">
              <a:avLst/>
            </a:prstGeom>
            <a:noFill/>
            <a:ln w="9525">
              <a:noFill/>
            </a:ln>
          </p:spPr>
          <p:txBody>
            <a:bodyPr wrap="square" anchor="t">
              <a:spAutoFit/>
            </a:bodyPr>
            <a:p>
              <a:pPr>
                <a:buSzPct val="60000"/>
              </a:pPr>
              <a:r>
                <a:rPr lang="zh-CN" altLang="en-US" sz="1400">
                  <a:latin typeface="微软雅黑 Light" panose="020B0502040204020203" pitchFamily="34" charset="-122"/>
                  <a:ea typeface="微软雅黑 Light" panose="020B0502040204020203" pitchFamily="34" charset="-122"/>
                  <a:sym typeface="Arial" panose="020B0604020202020204" pitchFamily="34" charset="0"/>
                </a:rPr>
                <a:t>局部做法我们适当做了</a:t>
              </a:r>
              <a:r>
                <a:rPr lang="zh-CN" altLang="en-US" sz="1600" b="1">
                  <a:solidFill>
                    <a:srgbClr val="E70012"/>
                  </a:solidFill>
                  <a:latin typeface="微软雅黑 Light" panose="020B0502040204020203" pitchFamily="34" charset="-122"/>
                  <a:ea typeface="微软雅黑 Light" panose="020B0502040204020203" pitchFamily="34" charset="-122"/>
                  <a:sym typeface="Arial" panose="020B0604020202020204" pitchFamily="34" charset="0"/>
                </a:rPr>
                <a:t>增减。</a:t>
              </a:r>
              <a:endParaRPr lang="zh-CN" altLang="en-US" sz="1600" b="1">
                <a:solidFill>
                  <a:srgbClr val="E70012"/>
                </a:solidFill>
                <a:latin typeface="微软雅黑 Light" panose="020B0502040204020203" pitchFamily="34" charset="-122"/>
                <a:ea typeface="微软雅黑 Light" panose="020B0502040204020203" pitchFamily="34" charset="-122"/>
                <a:sym typeface="Arial" panose="020B0604020202020204" pitchFamily="34" charset="0"/>
              </a:endParaRPr>
            </a:p>
          </p:txBody>
        </p:sp>
        <p:sp>
          <p:nvSpPr>
            <p:cNvPr id="48154" name="文本框 4"/>
            <p:cNvSpPr txBox="1"/>
            <p:nvPr/>
          </p:nvSpPr>
          <p:spPr>
            <a:xfrm>
              <a:off x="3886402" y="2800204"/>
              <a:ext cx="1709737" cy="1541450"/>
            </a:xfrm>
            <a:prstGeom prst="rect">
              <a:avLst/>
            </a:prstGeom>
            <a:noFill/>
            <a:ln w="9525">
              <a:noFill/>
            </a:ln>
          </p:spPr>
          <p:txBody>
            <a:bodyPr anchor="t">
              <a:spAutoFit/>
            </a:bodyPr>
            <a:p>
              <a:pPr>
                <a:buSzPct val="60000"/>
              </a:pPr>
              <a:r>
                <a:rPr lang="zh-CN" altLang="en-US" sz="3600" b="1">
                  <a:solidFill>
                    <a:srgbClr val="7F7F7F"/>
                  </a:solidFill>
                  <a:latin typeface="微软雅黑" panose="020B0503020204020204" pitchFamily="34" charset="-122"/>
                  <a:ea typeface="微软雅黑" panose="020B0503020204020204" pitchFamily="34" charset="-122"/>
                  <a:sym typeface="宋体" panose="02010600030101010101" pitchFamily="2" charset="-122"/>
                </a:rPr>
                <a:t>嘉里对标</a:t>
              </a:r>
              <a:endParaRPr lang="zh-CN" altLang="en-US" sz="3600" b="1">
                <a:solidFill>
                  <a:srgbClr val="7F7F7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8155" name="文本框 5"/>
            <p:cNvSpPr txBox="1"/>
            <p:nvPr/>
          </p:nvSpPr>
          <p:spPr>
            <a:xfrm>
              <a:off x="2110177" y="3096517"/>
              <a:ext cx="1089025" cy="908704"/>
            </a:xfrm>
            <a:prstGeom prst="rect">
              <a:avLst/>
            </a:prstGeom>
            <a:noFill/>
            <a:ln w="9525">
              <a:noFill/>
            </a:ln>
          </p:spPr>
          <p:txBody>
            <a:bodyPr anchor="t">
              <a:spAutoFit/>
            </a:bodyPr>
            <a:p>
              <a:pPr>
                <a:buSzPct val="60000"/>
              </a:pPr>
              <a:r>
                <a:rPr lang="zh-CN" altLang="en-US" sz="2000" b="1">
                  <a:solidFill>
                    <a:srgbClr val="7F7F7F"/>
                  </a:solidFill>
                  <a:latin typeface="微软雅黑" panose="020B0503020204020204" pitchFamily="34" charset="-122"/>
                  <a:ea typeface="微软雅黑" panose="020B0503020204020204" pitchFamily="34" charset="-122"/>
                  <a:sym typeface="宋体" panose="02010600030101010101" pitchFamily="2" charset="-122"/>
                </a:rPr>
                <a:t>装修主材</a:t>
              </a:r>
              <a:endParaRPr lang="zh-CN" altLang="en-US" sz="2000" b="1">
                <a:solidFill>
                  <a:srgbClr val="7F7F7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8156" name="文本框 6"/>
            <p:cNvSpPr txBox="1"/>
            <p:nvPr/>
          </p:nvSpPr>
          <p:spPr>
            <a:xfrm>
              <a:off x="654920" y="1461140"/>
              <a:ext cx="2798246" cy="1581455"/>
            </a:xfrm>
            <a:prstGeom prst="rect">
              <a:avLst/>
            </a:prstGeom>
            <a:noFill/>
            <a:ln w="9525">
              <a:noFill/>
            </a:ln>
          </p:spPr>
          <p:txBody>
            <a:bodyPr wrap="square" anchor="t">
              <a:spAutoFit/>
            </a:bodyPr>
            <a:p>
              <a:pPr>
                <a:buSzPct val="60000"/>
              </a:pPr>
              <a:r>
                <a:rPr lang="zh-CN" altLang="en-US" sz="1400">
                  <a:latin typeface="微软雅黑 Light" panose="020B0502040204020203" pitchFamily="34" charset="-122"/>
                  <a:ea typeface="微软雅黑 Light" panose="020B0502040204020203" pitchFamily="34" charset="-122"/>
                  <a:sym typeface="Arial" panose="020B0604020202020204" pitchFamily="34" charset="0"/>
                </a:rPr>
                <a:t>从材料构成、品牌方面提供高、中、低档次供对比选择，建议采用</a:t>
              </a:r>
              <a:r>
                <a:rPr lang="zh-CN" altLang="en-US" sz="1600" b="1">
                  <a:solidFill>
                    <a:srgbClr val="E70012"/>
                  </a:solidFill>
                  <a:latin typeface="微软雅黑 Light" panose="020B0502040204020203" pitchFamily="34" charset="-122"/>
                  <a:ea typeface="微软雅黑 Light" panose="020B0502040204020203" pitchFamily="34" charset="-122"/>
                  <a:sym typeface="Arial" panose="020B0604020202020204" pitchFamily="34" charset="0"/>
                </a:rPr>
                <a:t>高档品牌</a:t>
              </a:r>
              <a:r>
                <a:rPr lang="zh-CN" altLang="en-US" sz="1400">
                  <a:latin typeface="微软雅黑 Light" panose="020B0502040204020203" pitchFamily="34" charset="-122"/>
                  <a:ea typeface="微软雅黑 Light" panose="020B0502040204020203" pitchFamily="34" charset="-122"/>
                  <a:sym typeface="Arial" panose="020B0604020202020204" pitchFamily="34" charset="0"/>
                </a:rPr>
                <a:t>。</a:t>
              </a:r>
              <a:endParaRPr lang="zh-CN" altLang="en-US" sz="1400">
                <a:latin typeface="微软雅黑 Light" panose="020B0502040204020203" pitchFamily="34" charset="-122"/>
                <a:ea typeface="微软雅黑 Light" panose="020B0502040204020203" pitchFamily="34" charset="-122"/>
                <a:sym typeface="Arial" panose="020B0604020202020204" pitchFamily="34" charset="0"/>
              </a:endParaRPr>
            </a:p>
            <a:p>
              <a:pPr>
                <a:buSzPct val="60000"/>
              </a:pPr>
              <a:endParaRPr lang="zh-CN" altLang="en-US" sz="1400">
                <a:solidFill>
                  <a:srgbClr val="605E5E"/>
                </a:solidFill>
                <a:latin typeface="微软雅黑 Light" panose="020B0502040204020203" pitchFamily="34" charset="-122"/>
                <a:ea typeface="微软雅黑 Light" panose="020B0502040204020203" pitchFamily="34" charset="-122"/>
                <a:sym typeface="Arial" panose="020B0604020202020204" pitchFamily="34" charset="0"/>
              </a:endParaRPr>
            </a:p>
          </p:txBody>
        </p:sp>
      </p:grpSp>
      <p:sp>
        <p:nvSpPr>
          <p:cNvPr id="232" name="矩形 231"/>
          <p:cNvSpPr/>
          <p:nvPr/>
        </p:nvSpPr>
        <p:spPr>
          <a:xfrm>
            <a:off x="8959850" y="654050"/>
            <a:ext cx="22367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对标嘉里建设广场</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49153" name="矩形 1"/>
          <p:cNvSpPr/>
          <p:nvPr/>
        </p:nvSpPr>
        <p:spPr>
          <a:xfrm>
            <a:off x="2661920" y="1364933"/>
            <a:ext cx="8369300" cy="398780"/>
          </a:xfrm>
          <a:prstGeom prst="rect">
            <a:avLst/>
          </a:prstGeom>
          <a:noFill/>
          <a:ln w="9525">
            <a:noFill/>
          </a:ln>
        </p:spPr>
        <p:txBody>
          <a:bodyPr wrap="square" anchor="t">
            <a:spAutoFit/>
          </a:bodyPr>
          <a:p>
            <a:pPr algn="just"/>
            <a:r>
              <a:rPr lang="zh-CN" altLang="en-US" sz="2000" dirty="0">
                <a:latin typeface="微软雅黑" panose="020B0503020204020204" pitchFamily="34" charset="-122"/>
                <a:ea typeface="微软雅黑" panose="020B0503020204020204" pitchFamily="34" charset="-122"/>
              </a:rPr>
              <a:t>质量控制目标：常规变更为</a:t>
            </a:r>
            <a:r>
              <a:rPr lang="zh-CN" altLang="en-US" sz="2000" dirty="0">
                <a:solidFill>
                  <a:srgbClr val="FF0000"/>
                </a:solidFill>
                <a:latin typeface="微软雅黑" panose="020B0503020204020204" pitchFamily="34" charset="-122"/>
                <a:ea typeface="微软雅黑" panose="020B0503020204020204" pitchFamily="34" charset="-122"/>
              </a:rPr>
              <a:t>零</a:t>
            </a:r>
            <a:r>
              <a:rPr lang="zh-CN" altLang="en-US" sz="2000" dirty="0">
                <a:latin typeface="微软雅黑" panose="020B0503020204020204" pitchFamily="34" charset="-122"/>
                <a:ea typeface="微软雅黑" panose="020B0503020204020204" pitchFamily="34" charset="-122"/>
              </a:rPr>
              <a:t>，功能性变更不超过</a:t>
            </a:r>
            <a:r>
              <a:rPr lang="en-US" altLang="zh-CN" sz="2000" dirty="0">
                <a:solidFill>
                  <a:srgbClr val="FF0000"/>
                </a:solidFill>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grpSp>
        <p:nvGrpSpPr>
          <p:cNvPr id="49154" name="组合 6"/>
          <p:cNvGrpSpPr/>
          <p:nvPr/>
        </p:nvGrpSpPr>
        <p:grpSpPr>
          <a:xfrm>
            <a:off x="2757488" y="1958975"/>
            <a:ext cx="6664325" cy="4267700"/>
            <a:chOff x="4342" y="3086"/>
            <a:chExt cx="10271" cy="6575"/>
          </a:xfrm>
        </p:grpSpPr>
        <p:grpSp>
          <p:nvGrpSpPr>
            <p:cNvPr id="49155" name="组合 29"/>
            <p:cNvGrpSpPr/>
            <p:nvPr/>
          </p:nvGrpSpPr>
          <p:grpSpPr>
            <a:xfrm>
              <a:off x="6696" y="3888"/>
              <a:ext cx="4836" cy="4601"/>
              <a:chOff x="3952890" y="2059055"/>
              <a:chExt cx="4007761" cy="4049973"/>
            </a:xfrm>
          </p:grpSpPr>
          <p:sp>
            <p:nvSpPr>
              <p:cNvPr id="193" name="菱形 2"/>
              <p:cNvSpPr>
                <a:spLocks noChangeArrowheads="1"/>
              </p:cNvSpPr>
              <p:nvPr/>
            </p:nvSpPr>
            <p:spPr bwMode="auto">
              <a:xfrm>
                <a:off x="4345509" y="2411853"/>
                <a:ext cx="3257083" cy="3326059"/>
              </a:xfrm>
              <a:prstGeom prst="diamond">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p>
                <a:pPr algn="ctr" eaLnBrk="1" fontAlgn="base" hangingPunct="1">
                  <a:buFont typeface="Arial" panose="020B0604020202020204" pitchFamily="34" charset="0"/>
                  <a:buNone/>
                </a:pPr>
                <a:endParaRPr lang="zh-CN" altLang="zh-CN" sz="2000" strike="noStrike" noProof="1">
                  <a:solidFill>
                    <a:srgbClr val="FFFFFF"/>
                  </a:solidFill>
                  <a:latin typeface="宋体" panose="02010600030101010101" pitchFamily="2" charset="-122"/>
                  <a:sym typeface="宋体" panose="02010600030101010101" pitchFamily="2" charset="-122"/>
                </a:endParaRPr>
              </a:p>
            </p:txBody>
          </p:sp>
          <p:sp>
            <p:nvSpPr>
              <p:cNvPr id="194" name="任意多边形 28"/>
              <p:cNvSpPr>
                <a:spLocks noChangeArrowheads="1"/>
              </p:cNvSpPr>
              <p:nvPr/>
            </p:nvSpPr>
            <p:spPr bwMode="auto">
              <a:xfrm rot="-2782646">
                <a:off x="6754613" y="3745452"/>
                <a:ext cx="730971" cy="688467"/>
              </a:xfrm>
              <a:custGeom>
                <a:avLst/>
                <a:gdLst>
                  <a:gd name="T0" fmla="*/ 730971 w 821512"/>
                  <a:gd name="T1" fmla="*/ 0 h 790885"/>
                  <a:gd name="T2" fmla="*/ 730971 w 821512"/>
                  <a:gd name="T3" fmla="*/ 269588 h 790885"/>
                  <a:gd name="T4" fmla="*/ 667501 w 821512"/>
                  <a:gd name="T5" fmla="*/ 275848 h 790885"/>
                  <a:gd name="T6" fmla="*/ 251086 w 821512"/>
                  <a:gd name="T7" fmla="*/ 683238 h 790885"/>
                  <a:gd name="T8" fmla="*/ 250546 w 821512"/>
                  <a:gd name="T9" fmla="*/ 688467 h 790885"/>
                  <a:gd name="T10" fmla="*/ 0 w 821512"/>
                  <a:gd name="T11" fmla="*/ 673906 h 790885"/>
                  <a:gd name="T12" fmla="*/ 730971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chemeClr val="bg1"/>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195" name="任意多边形 29"/>
              <p:cNvSpPr>
                <a:spLocks noChangeArrowheads="1"/>
              </p:cNvSpPr>
              <p:nvPr/>
            </p:nvSpPr>
            <p:spPr bwMode="auto">
              <a:xfrm rot="2572536">
                <a:off x="5606316" y="4892638"/>
                <a:ext cx="714734" cy="702748"/>
              </a:xfrm>
              <a:custGeom>
                <a:avLst/>
                <a:gdLst>
                  <a:gd name="T0" fmla="*/ 714734 w 821512"/>
                  <a:gd name="T1" fmla="*/ 0 h 790885"/>
                  <a:gd name="T2" fmla="*/ 714734 w 821512"/>
                  <a:gd name="T3" fmla="*/ 275181 h 790885"/>
                  <a:gd name="T4" fmla="*/ 652674 w 821512"/>
                  <a:gd name="T5" fmla="*/ 281570 h 790885"/>
                  <a:gd name="T6" fmla="*/ 245508 w 821512"/>
                  <a:gd name="T7" fmla="*/ 697410 h 790885"/>
                  <a:gd name="T8" fmla="*/ 244981 w 821512"/>
                  <a:gd name="T9" fmla="*/ 702748 h 790885"/>
                  <a:gd name="T10" fmla="*/ 0 w 821512"/>
                  <a:gd name="T11" fmla="*/ 687885 h 790885"/>
                  <a:gd name="T12" fmla="*/ 714734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chemeClr val="bg1"/>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196" name="任意多边形 30"/>
              <p:cNvSpPr>
                <a:spLocks noChangeArrowheads="1"/>
              </p:cNvSpPr>
              <p:nvPr/>
            </p:nvSpPr>
            <p:spPr bwMode="auto">
              <a:xfrm rot="-8227463">
                <a:off x="5615993" y="2567078"/>
                <a:ext cx="716116" cy="702748"/>
              </a:xfrm>
              <a:custGeom>
                <a:avLst/>
                <a:gdLst>
                  <a:gd name="T0" fmla="*/ 716116 w 821512"/>
                  <a:gd name="T1" fmla="*/ 0 h 790885"/>
                  <a:gd name="T2" fmla="*/ 716116 w 821512"/>
                  <a:gd name="T3" fmla="*/ 275181 h 790885"/>
                  <a:gd name="T4" fmla="*/ 653936 w 821512"/>
                  <a:gd name="T5" fmla="*/ 281570 h 790885"/>
                  <a:gd name="T6" fmla="*/ 245983 w 821512"/>
                  <a:gd name="T7" fmla="*/ 697410 h 790885"/>
                  <a:gd name="T8" fmla="*/ 245455 w 821512"/>
                  <a:gd name="T9" fmla="*/ 702748 h 790885"/>
                  <a:gd name="T10" fmla="*/ 0 w 821512"/>
                  <a:gd name="T11" fmla="*/ 687885 h 790885"/>
                  <a:gd name="T12" fmla="*/ 716116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chemeClr val="bg1"/>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197" name="任意多边形 31"/>
              <p:cNvSpPr>
                <a:spLocks noChangeArrowheads="1"/>
              </p:cNvSpPr>
              <p:nvPr/>
            </p:nvSpPr>
            <p:spPr bwMode="auto">
              <a:xfrm rot="8017354">
                <a:off x="4443842" y="3730636"/>
                <a:ext cx="729560" cy="688467"/>
              </a:xfrm>
              <a:custGeom>
                <a:avLst/>
                <a:gdLst>
                  <a:gd name="T0" fmla="*/ 729560 w 821512"/>
                  <a:gd name="T1" fmla="*/ 0 h 790885"/>
                  <a:gd name="T2" fmla="*/ 729560 w 821512"/>
                  <a:gd name="T3" fmla="*/ 269588 h 790885"/>
                  <a:gd name="T4" fmla="*/ 666212 w 821512"/>
                  <a:gd name="T5" fmla="*/ 275848 h 790885"/>
                  <a:gd name="T6" fmla="*/ 250601 w 821512"/>
                  <a:gd name="T7" fmla="*/ 683238 h 790885"/>
                  <a:gd name="T8" fmla="*/ 250063 w 821512"/>
                  <a:gd name="T9" fmla="*/ 688467 h 790885"/>
                  <a:gd name="T10" fmla="*/ 0 w 821512"/>
                  <a:gd name="T11" fmla="*/ 673906 h 790885"/>
                  <a:gd name="T12" fmla="*/ 729560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chemeClr val="bg1"/>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198" name="任意多边形 32"/>
              <p:cNvSpPr>
                <a:spLocks noChangeArrowheads="1"/>
              </p:cNvSpPr>
              <p:nvPr/>
            </p:nvSpPr>
            <p:spPr bwMode="auto">
              <a:xfrm rot="-7857453">
                <a:off x="7221886" y="4305675"/>
                <a:ext cx="730971" cy="688467"/>
              </a:xfrm>
              <a:custGeom>
                <a:avLst/>
                <a:gdLst>
                  <a:gd name="T0" fmla="*/ 730971 w 821512"/>
                  <a:gd name="T1" fmla="*/ 0 h 790885"/>
                  <a:gd name="T2" fmla="*/ 730971 w 821512"/>
                  <a:gd name="T3" fmla="*/ 269588 h 790885"/>
                  <a:gd name="T4" fmla="*/ 667501 w 821512"/>
                  <a:gd name="T5" fmla="*/ 275848 h 790885"/>
                  <a:gd name="T6" fmla="*/ 251086 w 821512"/>
                  <a:gd name="T7" fmla="*/ 683238 h 790885"/>
                  <a:gd name="T8" fmla="*/ 250546 w 821512"/>
                  <a:gd name="T9" fmla="*/ 688467 h 790885"/>
                  <a:gd name="T10" fmla="*/ 0 w 821512"/>
                  <a:gd name="T11" fmla="*/ 673906 h 790885"/>
                  <a:gd name="T12" fmla="*/ 730971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199" name="任意多边形 33"/>
              <p:cNvSpPr>
                <a:spLocks noChangeArrowheads="1"/>
              </p:cNvSpPr>
              <p:nvPr/>
            </p:nvSpPr>
            <p:spPr bwMode="auto">
              <a:xfrm rot="7939288">
                <a:off x="6098651" y="5392960"/>
                <a:ext cx="729560" cy="688467"/>
              </a:xfrm>
              <a:custGeom>
                <a:avLst/>
                <a:gdLst>
                  <a:gd name="T0" fmla="*/ 729560 w 821512"/>
                  <a:gd name="T1" fmla="*/ 0 h 790885"/>
                  <a:gd name="T2" fmla="*/ 729560 w 821512"/>
                  <a:gd name="T3" fmla="*/ 269588 h 790885"/>
                  <a:gd name="T4" fmla="*/ 666212 w 821512"/>
                  <a:gd name="T5" fmla="*/ 275848 h 790885"/>
                  <a:gd name="T6" fmla="*/ 250601 w 821512"/>
                  <a:gd name="T7" fmla="*/ 683238 h 790885"/>
                  <a:gd name="T8" fmla="*/ 250063 w 821512"/>
                  <a:gd name="T9" fmla="*/ 688467 h 790885"/>
                  <a:gd name="T10" fmla="*/ 0 w 821512"/>
                  <a:gd name="T11" fmla="*/ 673906 h 790885"/>
                  <a:gd name="T12" fmla="*/ 729560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200" name="任意多边形 34"/>
              <p:cNvSpPr>
                <a:spLocks noChangeArrowheads="1"/>
              </p:cNvSpPr>
              <p:nvPr/>
            </p:nvSpPr>
            <p:spPr bwMode="auto">
              <a:xfrm rot="-8269133">
                <a:off x="3952890" y="4229402"/>
                <a:ext cx="716116" cy="702748"/>
              </a:xfrm>
              <a:custGeom>
                <a:avLst/>
                <a:gdLst>
                  <a:gd name="T0" fmla="*/ 716116 w 821512"/>
                  <a:gd name="T1" fmla="*/ 0 h 790885"/>
                  <a:gd name="T2" fmla="*/ 716116 w 821512"/>
                  <a:gd name="T3" fmla="*/ 275181 h 790885"/>
                  <a:gd name="T4" fmla="*/ 653936 w 821512"/>
                  <a:gd name="T5" fmla="*/ 281570 h 790885"/>
                  <a:gd name="T6" fmla="*/ 245983 w 821512"/>
                  <a:gd name="T7" fmla="*/ 697410 h 790885"/>
                  <a:gd name="T8" fmla="*/ 245455 w 821512"/>
                  <a:gd name="T9" fmla="*/ 702748 h 790885"/>
                  <a:gd name="T10" fmla="*/ 0 w 821512"/>
                  <a:gd name="T11" fmla="*/ 687885 h 790885"/>
                  <a:gd name="T12" fmla="*/ 716116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201" name="任意多边形 35"/>
              <p:cNvSpPr>
                <a:spLocks noChangeArrowheads="1"/>
              </p:cNvSpPr>
              <p:nvPr/>
            </p:nvSpPr>
            <p:spPr bwMode="auto">
              <a:xfrm rot="8493933">
                <a:off x="6178656" y="2098580"/>
                <a:ext cx="714734" cy="702748"/>
              </a:xfrm>
              <a:custGeom>
                <a:avLst/>
                <a:gdLst>
                  <a:gd name="T0" fmla="*/ 714734 w 821512"/>
                  <a:gd name="T1" fmla="*/ 0 h 790885"/>
                  <a:gd name="T2" fmla="*/ 714734 w 821512"/>
                  <a:gd name="T3" fmla="*/ 275181 h 790885"/>
                  <a:gd name="T4" fmla="*/ 652674 w 821512"/>
                  <a:gd name="T5" fmla="*/ 281570 h 790885"/>
                  <a:gd name="T6" fmla="*/ 245508 w 821512"/>
                  <a:gd name="T7" fmla="*/ 697410 h 790885"/>
                  <a:gd name="T8" fmla="*/ 244981 w 821512"/>
                  <a:gd name="T9" fmla="*/ 702748 h 790885"/>
                  <a:gd name="T10" fmla="*/ 0 w 821512"/>
                  <a:gd name="T11" fmla="*/ 687885 h 790885"/>
                  <a:gd name="T12" fmla="*/ 714734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202" name="任意多边形 36"/>
              <p:cNvSpPr>
                <a:spLocks noChangeArrowheads="1"/>
              </p:cNvSpPr>
              <p:nvPr/>
            </p:nvSpPr>
            <p:spPr bwMode="auto">
              <a:xfrm rot="-3112544">
                <a:off x="5083923" y="2079601"/>
                <a:ext cx="729560" cy="688467"/>
              </a:xfrm>
              <a:custGeom>
                <a:avLst/>
                <a:gdLst>
                  <a:gd name="T0" fmla="*/ 729560 w 821512"/>
                  <a:gd name="T1" fmla="*/ 0 h 790885"/>
                  <a:gd name="T2" fmla="*/ 729560 w 821512"/>
                  <a:gd name="T3" fmla="*/ 269588 h 790885"/>
                  <a:gd name="T4" fmla="*/ 666212 w 821512"/>
                  <a:gd name="T5" fmla="*/ 275848 h 790885"/>
                  <a:gd name="T6" fmla="*/ 250601 w 821512"/>
                  <a:gd name="T7" fmla="*/ 683238 h 790885"/>
                  <a:gd name="T8" fmla="*/ 250063 w 821512"/>
                  <a:gd name="T9" fmla="*/ 688467 h 790885"/>
                  <a:gd name="T10" fmla="*/ 0 w 821512"/>
                  <a:gd name="T11" fmla="*/ 673906 h 790885"/>
                  <a:gd name="T12" fmla="*/ 729560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203" name="任意多边形 37"/>
              <p:cNvSpPr>
                <a:spLocks noChangeArrowheads="1"/>
              </p:cNvSpPr>
              <p:nvPr/>
            </p:nvSpPr>
            <p:spPr bwMode="auto">
              <a:xfrm rot="2468283">
                <a:off x="7244535" y="3223259"/>
                <a:ext cx="716116" cy="702748"/>
              </a:xfrm>
              <a:custGeom>
                <a:avLst/>
                <a:gdLst>
                  <a:gd name="T0" fmla="*/ 716116 w 821512"/>
                  <a:gd name="T1" fmla="*/ 0 h 790885"/>
                  <a:gd name="T2" fmla="*/ 716116 w 821512"/>
                  <a:gd name="T3" fmla="*/ 275181 h 790885"/>
                  <a:gd name="T4" fmla="*/ 653936 w 821512"/>
                  <a:gd name="T5" fmla="*/ 281570 h 790885"/>
                  <a:gd name="T6" fmla="*/ 245983 w 821512"/>
                  <a:gd name="T7" fmla="*/ 697410 h 790885"/>
                  <a:gd name="T8" fmla="*/ 245455 w 821512"/>
                  <a:gd name="T9" fmla="*/ 702748 h 790885"/>
                  <a:gd name="T10" fmla="*/ 0 w 821512"/>
                  <a:gd name="T11" fmla="*/ 687885 h 790885"/>
                  <a:gd name="T12" fmla="*/ 716116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204" name="任意多边形 38"/>
              <p:cNvSpPr>
                <a:spLocks noChangeArrowheads="1"/>
              </p:cNvSpPr>
              <p:nvPr/>
            </p:nvSpPr>
            <p:spPr bwMode="auto">
              <a:xfrm rot="-2900869">
                <a:off x="5144044" y="5399309"/>
                <a:ext cx="730971" cy="688467"/>
              </a:xfrm>
              <a:custGeom>
                <a:avLst/>
                <a:gdLst>
                  <a:gd name="T0" fmla="*/ 730971 w 821512"/>
                  <a:gd name="T1" fmla="*/ 0 h 790885"/>
                  <a:gd name="T2" fmla="*/ 730971 w 821512"/>
                  <a:gd name="T3" fmla="*/ 269588 h 790885"/>
                  <a:gd name="T4" fmla="*/ 667501 w 821512"/>
                  <a:gd name="T5" fmla="*/ 275848 h 790885"/>
                  <a:gd name="T6" fmla="*/ 251086 w 821512"/>
                  <a:gd name="T7" fmla="*/ 683238 h 790885"/>
                  <a:gd name="T8" fmla="*/ 250546 w 821512"/>
                  <a:gd name="T9" fmla="*/ 688467 h 790885"/>
                  <a:gd name="T10" fmla="*/ 0 w 821512"/>
                  <a:gd name="T11" fmla="*/ 673906 h 790885"/>
                  <a:gd name="T12" fmla="*/ 730971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205" name="任意多边形 39"/>
              <p:cNvSpPr>
                <a:spLocks noChangeArrowheads="1"/>
              </p:cNvSpPr>
              <p:nvPr/>
            </p:nvSpPr>
            <p:spPr bwMode="auto">
              <a:xfrm rot="2853042">
                <a:off x="3964803" y="3210630"/>
                <a:ext cx="730971" cy="688467"/>
              </a:xfrm>
              <a:custGeom>
                <a:avLst/>
                <a:gdLst>
                  <a:gd name="T0" fmla="*/ 730971 w 821512"/>
                  <a:gd name="T1" fmla="*/ 0 h 790885"/>
                  <a:gd name="T2" fmla="*/ 730971 w 821512"/>
                  <a:gd name="T3" fmla="*/ 269588 h 790885"/>
                  <a:gd name="T4" fmla="*/ 667501 w 821512"/>
                  <a:gd name="T5" fmla="*/ 275848 h 790885"/>
                  <a:gd name="T6" fmla="*/ 251086 w 821512"/>
                  <a:gd name="T7" fmla="*/ 683238 h 790885"/>
                  <a:gd name="T8" fmla="*/ 250546 w 821512"/>
                  <a:gd name="T9" fmla="*/ 688467 h 790885"/>
                  <a:gd name="T10" fmla="*/ 0 w 821512"/>
                  <a:gd name="T11" fmla="*/ 673906 h 790885"/>
                  <a:gd name="T12" fmla="*/ 730971 w 821512"/>
                  <a:gd name="T13" fmla="*/ 0 h 7908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1512" h="790885">
                    <a:moveTo>
                      <a:pt x="821512" y="0"/>
                    </a:moveTo>
                    <a:lnTo>
                      <a:pt x="821512" y="309693"/>
                    </a:lnTo>
                    <a:lnTo>
                      <a:pt x="750180" y="316884"/>
                    </a:lnTo>
                    <a:cubicBezTo>
                      <a:pt x="515274" y="364953"/>
                      <a:pt x="330254" y="549972"/>
                      <a:pt x="282186" y="784878"/>
                    </a:cubicBezTo>
                    <a:lnTo>
                      <a:pt x="281580" y="790885"/>
                    </a:lnTo>
                    <a:lnTo>
                      <a:pt x="0" y="774158"/>
                    </a:lnTo>
                    <a:cubicBezTo>
                      <a:pt x="25829" y="339371"/>
                      <a:pt x="385958" y="0"/>
                      <a:pt x="821512" y="0"/>
                    </a:cubicBezTo>
                    <a:close/>
                  </a:path>
                </a:pathLst>
              </a:custGeom>
              <a:solidFill>
                <a:srgbClr val="00B0F0"/>
              </a:soli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2000" strike="noStrike" noProof="1"/>
              </a:p>
            </p:txBody>
          </p:sp>
          <p:sp>
            <p:nvSpPr>
              <p:cNvPr id="49169" name="文本框 51"/>
              <p:cNvSpPr/>
              <p:nvPr/>
            </p:nvSpPr>
            <p:spPr>
              <a:xfrm>
                <a:off x="5064060" y="3756328"/>
                <a:ext cx="1845745" cy="540798"/>
              </a:xfrm>
              <a:prstGeom prst="rect">
                <a:avLst/>
              </a:prstGeom>
              <a:noFill/>
              <a:ln w="9525">
                <a:noFill/>
              </a:ln>
            </p:spPr>
            <p:txBody>
              <a:bodyPr wrap="square" anchor="t">
                <a:spAutoFit/>
              </a:bodyPr>
              <a:p>
                <a:pPr algn="ctr"/>
                <a:r>
                  <a:rPr lang="zh-CN" altLang="en-US" sz="2000" dirty="0">
                    <a:solidFill>
                      <a:srgbClr val="CC3300"/>
                    </a:solidFill>
                    <a:latin typeface="微软雅黑" panose="020B0503020204020204" pitchFamily="34" charset="-122"/>
                    <a:ea typeface="微软雅黑" panose="020B0503020204020204" pitchFamily="34" charset="-122"/>
                  </a:rPr>
                  <a:t>零变更</a:t>
                </a:r>
                <a:endParaRPr lang="zh-CN" altLang="en-US" sz="2000" dirty="0">
                  <a:solidFill>
                    <a:srgbClr val="CC3300"/>
                  </a:solidFill>
                  <a:latin typeface="微软雅黑" panose="020B0503020204020204" pitchFamily="34" charset="-122"/>
                  <a:ea typeface="微软雅黑" panose="020B0503020204020204" pitchFamily="34" charset="-122"/>
                </a:endParaRPr>
              </a:p>
            </p:txBody>
          </p:sp>
        </p:grpSp>
        <p:sp>
          <p:nvSpPr>
            <p:cNvPr id="49170" name="矩形 207"/>
            <p:cNvSpPr/>
            <p:nvPr/>
          </p:nvSpPr>
          <p:spPr>
            <a:xfrm>
              <a:off x="4342" y="5701"/>
              <a:ext cx="2230" cy="614"/>
            </a:xfrm>
            <a:prstGeom prst="rect">
              <a:avLst/>
            </a:prstGeom>
            <a:noFill/>
            <a:ln w="9525">
              <a:noFill/>
            </a:ln>
          </p:spPr>
          <p:txBody>
            <a:bodyPr wrap="square" anchor="t">
              <a:spAutoFit/>
            </a:bodyPr>
            <a:p>
              <a:pPr algn="ctr"/>
              <a:r>
                <a:rPr lang="zh-CN" altLang="en-US" sz="2000">
                  <a:latin typeface="微软雅黑" panose="020B0503020204020204" pitchFamily="34" charset="-122"/>
                  <a:ea typeface="微软雅黑" panose="020B0503020204020204" pitchFamily="34" charset="-122"/>
                </a:rPr>
                <a:t>前置审图</a:t>
              </a:r>
              <a:endParaRPr lang="zh-CN" altLang="en-US" sz="2000">
                <a:latin typeface="微软雅黑" panose="020B0503020204020204" pitchFamily="34" charset="-122"/>
                <a:ea typeface="微软雅黑" panose="020B0503020204020204" pitchFamily="34" charset="-122"/>
              </a:endParaRPr>
            </a:p>
          </p:txBody>
        </p:sp>
        <p:sp>
          <p:nvSpPr>
            <p:cNvPr id="49171" name="矩形 208"/>
            <p:cNvSpPr/>
            <p:nvPr/>
          </p:nvSpPr>
          <p:spPr>
            <a:xfrm>
              <a:off x="11879" y="5540"/>
              <a:ext cx="2734" cy="1089"/>
            </a:xfrm>
            <a:prstGeom prst="rect">
              <a:avLst/>
            </a:prstGeom>
            <a:noFill/>
            <a:ln w="9525">
              <a:noFill/>
            </a:ln>
          </p:spPr>
          <p:txBody>
            <a:bodyPr wrap="square" anchor="t">
              <a:spAutoFit/>
            </a:bodyPr>
            <a:p>
              <a:pPr algn="ctr"/>
              <a:r>
                <a:rPr lang="en-US" altLang="zh-CN" sz="2000">
                  <a:latin typeface="微软雅黑" panose="020B0503020204020204" pitchFamily="34" charset="-122"/>
                  <a:ea typeface="微软雅黑" panose="020B0503020204020204" pitchFamily="34" charset="-122"/>
                </a:rPr>
                <a:t>BIM</a:t>
              </a:r>
              <a:r>
                <a:rPr lang="zh-CN" altLang="en-US" sz="2000">
                  <a:latin typeface="微软雅黑" panose="020B0503020204020204" pitchFamily="34" charset="-122"/>
                  <a:ea typeface="微软雅黑" panose="020B0503020204020204" pitchFamily="34" charset="-122"/>
                </a:rPr>
                <a:t>设计施</a:t>
              </a:r>
              <a:endParaRPr lang="en-US" altLang="zh-CN" sz="2000">
                <a:latin typeface="微软雅黑" panose="020B0503020204020204" pitchFamily="34" charset="-122"/>
                <a:ea typeface="微软雅黑" panose="020B0503020204020204" pitchFamily="34" charset="-122"/>
              </a:endParaRPr>
            </a:p>
            <a:p>
              <a:pPr algn="ctr"/>
              <a:r>
                <a:rPr lang="zh-CN" altLang="en-US" sz="2000">
                  <a:latin typeface="微软雅黑" panose="020B0503020204020204" pitchFamily="34" charset="-122"/>
                  <a:ea typeface="微软雅黑" panose="020B0503020204020204" pitchFamily="34" charset="-122"/>
                </a:rPr>
                <a:t>工一体化</a:t>
              </a:r>
              <a:endParaRPr lang="zh-CN" altLang="zh-CN" sz="2000">
                <a:latin typeface="微软雅黑" panose="020B0503020204020204" pitchFamily="34" charset="-122"/>
                <a:ea typeface="微软雅黑" panose="020B0503020204020204" pitchFamily="34" charset="-122"/>
              </a:endParaRPr>
            </a:p>
          </p:txBody>
        </p:sp>
        <p:sp>
          <p:nvSpPr>
            <p:cNvPr id="49172" name="矩形 209"/>
            <p:cNvSpPr/>
            <p:nvPr/>
          </p:nvSpPr>
          <p:spPr>
            <a:xfrm>
              <a:off x="7633" y="8572"/>
              <a:ext cx="3187" cy="1089"/>
            </a:xfrm>
            <a:prstGeom prst="rect">
              <a:avLst/>
            </a:prstGeom>
            <a:noFill/>
            <a:ln w="9525">
              <a:noFill/>
            </a:ln>
          </p:spPr>
          <p:txBody>
            <a:bodyPr wrap="square" anchor="t">
              <a:spAutoFit/>
            </a:bodyPr>
            <a:p>
              <a:pPr algn="ctr"/>
              <a:r>
                <a:rPr lang="zh-CN" altLang="en-US" sz="2000">
                  <a:latin typeface="微软雅黑" panose="020B0503020204020204" pitchFamily="34" charset="-122"/>
                  <a:ea typeface="微软雅黑" panose="020B0503020204020204" pitchFamily="34" charset="-122"/>
                </a:rPr>
                <a:t>建造策划设计</a:t>
              </a:r>
              <a:endParaRPr lang="en-US" altLang="zh-CN" sz="2000">
                <a:latin typeface="微软雅黑" panose="020B0503020204020204" pitchFamily="34" charset="-122"/>
                <a:ea typeface="微软雅黑" panose="020B0503020204020204" pitchFamily="34" charset="-122"/>
              </a:endParaRPr>
            </a:p>
            <a:p>
              <a:pPr algn="ctr"/>
              <a:r>
                <a:rPr lang="zh-CN" altLang="en-US" sz="2000">
                  <a:latin typeface="微软雅黑" panose="020B0503020204020204" pitchFamily="34" charset="-122"/>
                  <a:ea typeface="微软雅黑" panose="020B0503020204020204" pitchFamily="34" charset="-122"/>
                </a:rPr>
                <a:t>施工一体化</a:t>
              </a:r>
              <a:endParaRPr lang="zh-CN" altLang="en-US" sz="2000">
                <a:latin typeface="微软雅黑" panose="020B0503020204020204" pitchFamily="34" charset="-122"/>
                <a:ea typeface="微软雅黑" panose="020B0503020204020204" pitchFamily="34" charset="-122"/>
              </a:endParaRPr>
            </a:p>
          </p:txBody>
        </p:sp>
        <p:sp>
          <p:nvSpPr>
            <p:cNvPr id="49173" name="矩形 210"/>
            <p:cNvSpPr/>
            <p:nvPr/>
          </p:nvSpPr>
          <p:spPr>
            <a:xfrm>
              <a:off x="7550" y="3086"/>
              <a:ext cx="3199" cy="614"/>
            </a:xfrm>
            <a:prstGeom prst="rect">
              <a:avLst/>
            </a:prstGeom>
            <a:noFill/>
            <a:ln w="9525">
              <a:noFill/>
            </a:ln>
          </p:spPr>
          <p:txBody>
            <a:bodyPr wrap="square" anchor="t">
              <a:spAutoFit/>
            </a:bodyPr>
            <a:p>
              <a:pPr algn="ctr"/>
              <a:r>
                <a:rPr lang="zh-CN" altLang="en-US" sz="2000">
                  <a:latin typeface="微软雅黑" panose="020B0503020204020204" pitchFamily="34" charset="-122"/>
                  <a:ea typeface="微软雅黑" panose="020B0503020204020204" pitchFamily="34" charset="-122"/>
                </a:rPr>
                <a:t>精细化施工图</a:t>
              </a:r>
              <a:endParaRPr lang="zh-CN" altLang="en-US" sz="2000">
                <a:latin typeface="微软雅黑" panose="020B0503020204020204" pitchFamily="34" charset="-122"/>
                <a:ea typeface="微软雅黑" panose="020B0503020204020204" pitchFamily="34" charset="-122"/>
              </a:endParaRPr>
            </a:p>
          </p:txBody>
        </p:sp>
      </p:grpSp>
      <p:sp>
        <p:nvSpPr>
          <p:cNvPr id="2" name="矩形 1"/>
          <p:cNvSpPr/>
          <p:nvPr/>
        </p:nvSpPr>
        <p:spPr>
          <a:xfrm>
            <a:off x="9256713" y="654050"/>
            <a:ext cx="1892300"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设计质量管理</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50177" name="组合 65"/>
          <p:cNvGrpSpPr/>
          <p:nvPr/>
        </p:nvGrpSpPr>
        <p:grpSpPr>
          <a:xfrm>
            <a:off x="1103313" y="1454150"/>
            <a:ext cx="9702800" cy="5354638"/>
            <a:chOff x="467504" y="620011"/>
            <a:chExt cx="10426705" cy="5879883"/>
          </a:xfrm>
        </p:grpSpPr>
        <p:sp>
          <p:nvSpPr>
            <p:cNvPr id="67" name="等腰三角形 66"/>
            <p:cNvSpPr/>
            <p:nvPr/>
          </p:nvSpPr>
          <p:spPr>
            <a:xfrm flipV="1">
              <a:off x="5630509" y="5777145"/>
              <a:ext cx="534906" cy="261309"/>
            </a:xfrm>
            <a:prstGeom prst="triangle">
              <a:avLst>
                <a:gd name="adj" fmla="val 50907"/>
              </a:avLst>
            </a:prstGeom>
            <a:solidFill>
              <a:srgbClr val="FFB850"/>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68" name="等腰三角形 67"/>
            <p:cNvSpPr/>
            <p:nvPr/>
          </p:nvSpPr>
          <p:spPr>
            <a:xfrm rot="7200000" flipV="1">
              <a:off x="4254509" y="3435388"/>
              <a:ext cx="534712" cy="261404"/>
            </a:xfrm>
            <a:prstGeom prst="triangle">
              <a:avLst>
                <a:gd name="adj" fmla="val 50907"/>
              </a:avLst>
            </a:prstGeom>
            <a:solidFill>
              <a:srgbClr val="01ACBE"/>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69" name="等腰三角形 68"/>
            <p:cNvSpPr/>
            <p:nvPr/>
          </p:nvSpPr>
          <p:spPr>
            <a:xfrm rot="14400000" flipV="1">
              <a:off x="6923057" y="3308083"/>
              <a:ext cx="534712" cy="261404"/>
            </a:xfrm>
            <a:prstGeom prst="triangle">
              <a:avLst>
                <a:gd name="adj" fmla="val 50907"/>
              </a:avLst>
            </a:prstGeom>
            <a:solidFill>
              <a:srgbClr val="E87071"/>
            </a:solidFill>
            <a:ln>
              <a:no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70" name="任意多边形 17"/>
            <p:cNvSpPr/>
            <p:nvPr/>
          </p:nvSpPr>
          <p:spPr>
            <a:xfrm>
              <a:off x="3412450" y="3639218"/>
              <a:ext cx="2459776" cy="2125562"/>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gradFill flip="none" rotWithShape="1">
              <a:gsLst>
                <a:gs pos="100000">
                  <a:schemeClr val="bg1">
                    <a:lumMod val="95000"/>
                  </a:schemeClr>
                </a:gs>
                <a:gs pos="0">
                  <a:schemeClr val="bg1">
                    <a:lumMod val="75000"/>
                  </a:schemeClr>
                </a:gs>
              </a:gsLst>
              <a:lin ang="2700000" scaled="1"/>
              <a:tileRect/>
            </a:gradFill>
            <a:ln w="2540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71" name="任意多边形 18"/>
            <p:cNvSpPr/>
            <p:nvPr/>
          </p:nvSpPr>
          <p:spPr>
            <a:xfrm flipH="1">
              <a:off x="5906663" y="3635539"/>
              <a:ext cx="2459777" cy="2125562"/>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gradFill>
              <a:gsLst>
                <a:gs pos="0">
                  <a:schemeClr val="bg1">
                    <a:lumMod val="95000"/>
                  </a:schemeClr>
                </a:gs>
                <a:gs pos="100000">
                  <a:schemeClr val="bg1">
                    <a:lumMod val="75000"/>
                  </a:schemeClr>
                </a:gs>
              </a:gsLst>
              <a:lin ang="18900000" scaled="0"/>
            </a:gradFill>
            <a:ln w="25400">
              <a:gradFill>
                <a:gsLst>
                  <a:gs pos="0">
                    <a:schemeClr val="bg1"/>
                  </a:gs>
                  <a:gs pos="100000">
                    <a:schemeClr val="bg1">
                      <a:lumMod val="85000"/>
                    </a:schemeClr>
                  </a:gs>
                </a:gsLst>
                <a:lin ang="81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72" name="任意多边形 19"/>
            <p:cNvSpPr/>
            <p:nvPr/>
          </p:nvSpPr>
          <p:spPr>
            <a:xfrm rot="14400000" flipH="1">
              <a:off x="4351989" y="2006022"/>
              <a:ext cx="2458888" cy="2126331"/>
            </a:xfrm>
            <a:custGeom>
              <a:avLst/>
              <a:gdLst>
                <a:gd name="connsiteX0" fmla="*/ 1365925 w 2724354"/>
                <a:gd name="connsiteY0" fmla="*/ 0 h 2355042"/>
                <a:gd name="connsiteX1" fmla="*/ 2724354 w 2724354"/>
                <a:gd name="connsiteY1" fmla="*/ 784290 h 2355042"/>
                <a:gd name="connsiteX2" fmla="*/ 2724354 w 2724354"/>
                <a:gd name="connsiteY2" fmla="*/ 2355042 h 2355042"/>
                <a:gd name="connsiteX3" fmla="*/ 0 w 2724354"/>
                <a:gd name="connsiteY3" fmla="*/ 2355042 h 2355042"/>
              </a:gdLst>
              <a:ahLst/>
              <a:cxnLst>
                <a:cxn ang="0">
                  <a:pos x="connsiteX0" y="connsiteY0"/>
                </a:cxn>
                <a:cxn ang="0">
                  <a:pos x="connsiteX1" y="connsiteY1"/>
                </a:cxn>
                <a:cxn ang="0">
                  <a:pos x="connsiteX2" y="connsiteY2"/>
                </a:cxn>
                <a:cxn ang="0">
                  <a:pos x="connsiteX3" y="connsiteY3"/>
                </a:cxn>
              </a:cxnLst>
              <a:rect l="l" t="t" r="r" b="b"/>
              <a:pathLst>
                <a:path w="2724354" h="2355042">
                  <a:moveTo>
                    <a:pt x="1365925" y="0"/>
                  </a:moveTo>
                  <a:lnTo>
                    <a:pt x="2724354" y="784290"/>
                  </a:lnTo>
                  <a:lnTo>
                    <a:pt x="2724354" y="2355042"/>
                  </a:lnTo>
                  <a:lnTo>
                    <a:pt x="0" y="2355042"/>
                  </a:lnTo>
                  <a:close/>
                </a:path>
              </a:pathLst>
            </a:custGeom>
            <a:gradFill flip="none" rotWithShape="1">
              <a:gsLst>
                <a:gs pos="100000">
                  <a:schemeClr val="bg1">
                    <a:lumMod val="95000"/>
                  </a:schemeClr>
                </a:gs>
                <a:gs pos="0">
                  <a:schemeClr val="bg1">
                    <a:lumMod val="75000"/>
                  </a:schemeClr>
                </a:gs>
              </a:gsLst>
              <a:lin ang="900000" scaled="0"/>
              <a:tileRect/>
            </a:gradFill>
            <a:ln w="25400">
              <a:gradFill flip="none" rotWithShape="1">
                <a:gsLst>
                  <a:gs pos="0">
                    <a:schemeClr val="bg1"/>
                  </a:gs>
                  <a:gs pos="100000">
                    <a:schemeClr val="bg1">
                      <a:lumMod val="85000"/>
                    </a:schemeClr>
                  </a:gs>
                </a:gsLst>
                <a:lin ang="9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grpSp>
          <p:nvGrpSpPr>
            <p:cNvPr id="50184" name="组合 72"/>
            <p:cNvGrpSpPr/>
            <p:nvPr/>
          </p:nvGrpSpPr>
          <p:grpSpPr>
            <a:xfrm>
              <a:off x="4299582" y="2467132"/>
              <a:ext cx="1671930" cy="1047097"/>
              <a:chOff x="4299023" y="1921477"/>
              <a:chExt cx="1671712" cy="1047339"/>
            </a:xfrm>
          </p:grpSpPr>
          <p:sp>
            <p:nvSpPr>
              <p:cNvPr id="102" name="任意多边形 9"/>
              <p:cNvSpPr/>
              <p:nvPr/>
            </p:nvSpPr>
            <p:spPr>
              <a:xfrm rot="15321110">
                <a:off x="4611208" y="1609290"/>
                <a:ext cx="1047339" cy="1671712"/>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solidFill>
                <a:srgbClr val="01ACBE"/>
              </a:solid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50186" name="文本框 31"/>
              <p:cNvSpPr txBox="1"/>
              <p:nvPr/>
            </p:nvSpPr>
            <p:spPr>
              <a:xfrm>
                <a:off x="5091959" y="2124416"/>
                <a:ext cx="785133" cy="519311"/>
              </a:xfrm>
              <a:prstGeom prst="rect">
                <a:avLst/>
              </a:prstGeom>
              <a:noFill/>
              <a:ln w="9525">
                <a:noFill/>
              </a:ln>
            </p:spPr>
            <p:txBody>
              <a:bodyPr wrap="square" anchor="t">
                <a:spAutoFit/>
              </a:bodyPr>
              <a:p>
                <a:pPr algn="ctr"/>
                <a:r>
                  <a:rPr lang="en-US" altLang="zh-CN" sz="2400" dirty="0">
                    <a:solidFill>
                      <a:srgbClr val="FFFFFF"/>
                    </a:solidFill>
                    <a:latin typeface="Impact" panose="020B0806030902050204" pitchFamily="2" charset="0"/>
                    <a:ea typeface="宋体" panose="02010600030101010101" pitchFamily="2" charset="-122"/>
                  </a:rPr>
                  <a:t>01</a:t>
                </a:r>
                <a:endParaRPr lang="zh-CN" altLang="en-US" sz="2400" dirty="0">
                  <a:solidFill>
                    <a:srgbClr val="FFFFFF"/>
                  </a:solidFill>
                  <a:latin typeface="Impact" panose="020B0806030902050204" pitchFamily="2" charset="0"/>
                  <a:ea typeface="宋体" panose="02010600030101010101" pitchFamily="2" charset="-122"/>
                </a:endParaRPr>
              </a:p>
            </p:txBody>
          </p:sp>
        </p:grpSp>
        <p:grpSp>
          <p:nvGrpSpPr>
            <p:cNvPr id="50187" name="组合 73"/>
            <p:cNvGrpSpPr/>
            <p:nvPr/>
          </p:nvGrpSpPr>
          <p:grpSpPr>
            <a:xfrm>
              <a:off x="4376165" y="620011"/>
              <a:ext cx="6518044" cy="5879883"/>
              <a:chOff x="4375595" y="73929"/>
              <a:chExt cx="6517198" cy="5881244"/>
            </a:xfrm>
          </p:grpSpPr>
          <p:sp>
            <p:nvSpPr>
              <p:cNvPr id="99" name="任意多边形 8"/>
              <p:cNvSpPr/>
              <p:nvPr/>
            </p:nvSpPr>
            <p:spPr>
              <a:xfrm rot="8121110">
                <a:off x="4568290" y="4283461"/>
                <a:ext cx="1047339" cy="1671712"/>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solidFill>
                <a:srgbClr val="FFB850"/>
              </a:solid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50189" name="文本框 32"/>
              <p:cNvSpPr txBox="1"/>
              <p:nvPr/>
            </p:nvSpPr>
            <p:spPr>
              <a:xfrm>
                <a:off x="4375595" y="4611140"/>
                <a:ext cx="785133" cy="519311"/>
              </a:xfrm>
              <a:prstGeom prst="rect">
                <a:avLst/>
              </a:prstGeom>
              <a:noFill/>
              <a:ln w="9525">
                <a:noFill/>
              </a:ln>
            </p:spPr>
            <p:txBody>
              <a:bodyPr wrap="square" anchor="t">
                <a:spAutoFit/>
              </a:bodyPr>
              <a:p>
                <a:pPr algn="ctr"/>
                <a:r>
                  <a:rPr lang="en-US" altLang="zh-CN" sz="2400" dirty="0">
                    <a:solidFill>
                      <a:srgbClr val="FFFFFF"/>
                    </a:solidFill>
                    <a:latin typeface="Impact" panose="020B0806030902050204" pitchFamily="2" charset="0"/>
                    <a:ea typeface="宋体" panose="02010600030101010101" pitchFamily="2" charset="-122"/>
                  </a:rPr>
                  <a:t>03</a:t>
                </a:r>
                <a:endParaRPr lang="zh-CN" altLang="en-US" sz="2400" dirty="0">
                  <a:solidFill>
                    <a:srgbClr val="FFFFFF"/>
                  </a:solidFill>
                  <a:latin typeface="Impact" panose="020B0806030902050204" pitchFamily="2" charset="0"/>
                  <a:ea typeface="宋体" panose="02010600030101010101" pitchFamily="2" charset="-122"/>
                </a:endParaRPr>
              </a:p>
            </p:txBody>
          </p:sp>
          <p:sp>
            <p:nvSpPr>
              <p:cNvPr id="50190" name="文本框 32"/>
              <p:cNvSpPr txBox="1"/>
              <p:nvPr/>
            </p:nvSpPr>
            <p:spPr>
              <a:xfrm>
                <a:off x="10107660" y="73929"/>
                <a:ext cx="785133" cy="519311"/>
              </a:xfrm>
              <a:prstGeom prst="rect">
                <a:avLst/>
              </a:prstGeom>
              <a:noFill/>
              <a:ln w="9525">
                <a:noFill/>
              </a:ln>
            </p:spPr>
            <p:txBody>
              <a:bodyPr wrap="square" anchor="t">
                <a:spAutoFit/>
              </a:bodyPr>
              <a:p>
                <a:pPr algn="ctr"/>
                <a:r>
                  <a:rPr lang="en-US" altLang="zh-CN" sz="2400" dirty="0">
                    <a:solidFill>
                      <a:srgbClr val="FFFFFF"/>
                    </a:solidFill>
                    <a:latin typeface="Impact" panose="020B0806030902050204" pitchFamily="2" charset="0"/>
                    <a:ea typeface="宋体" panose="02010600030101010101" pitchFamily="2" charset="-122"/>
                  </a:rPr>
                  <a:t>03</a:t>
                </a:r>
                <a:endParaRPr lang="zh-CN" altLang="en-US" sz="2400" dirty="0">
                  <a:solidFill>
                    <a:srgbClr val="FFFFFF"/>
                  </a:solidFill>
                  <a:latin typeface="Impact" panose="020B0806030902050204" pitchFamily="2" charset="0"/>
                  <a:ea typeface="宋体" panose="02010600030101010101" pitchFamily="2" charset="-122"/>
                </a:endParaRPr>
              </a:p>
            </p:txBody>
          </p:sp>
        </p:grpSp>
        <p:grpSp>
          <p:nvGrpSpPr>
            <p:cNvPr id="50191" name="组合 74"/>
            <p:cNvGrpSpPr/>
            <p:nvPr/>
          </p:nvGrpSpPr>
          <p:grpSpPr>
            <a:xfrm>
              <a:off x="6858334" y="3422098"/>
              <a:ext cx="1047475" cy="1671325"/>
              <a:chOff x="6857441" y="2876664"/>
              <a:chExt cx="1047339" cy="1671712"/>
            </a:xfrm>
          </p:grpSpPr>
          <p:sp>
            <p:nvSpPr>
              <p:cNvPr id="97" name="任意多边形 10"/>
              <p:cNvSpPr/>
              <p:nvPr/>
            </p:nvSpPr>
            <p:spPr>
              <a:xfrm rot="921110">
                <a:off x="6857441" y="2876664"/>
                <a:ext cx="1047339" cy="1671712"/>
              </a:xfrm>
              <a:custGeom>
                <a:avLst/>
                <a:gdLst>
                  <a:gd name="connsiteX0" fmla="*/ 0 w 1543050"/>
                  <a:gd name="connsiteY0" fmla="*/ 1730751 h 2462944"/>
                  <a:gd name="connsiteX1" fmla="*/ 309567 w 1543050"/>
                  <a:gd name="connsiteY1" fmla="*/ 1730751 h 2462944"/>
                  <a:gd name="connsiteX2" fmla="*/ 309567 w 1543050"/>
                  <a:gd name="connsiteY2" fmla="*/ 0 h 2462944"/>
                  <a:gd name="connsiteX3" fmla="*/ 1233483 w 1543050"/>
                  <a:gd name="connsiteY3" fmla="*/ 912638 h 2462944"/>
                  <a:gd name="connsiteX4" fmla="*/ 1233483 w 1543050"/>
                  <a:gd name="connsiteY4" fmla="*/ 1730751 h 2462944"/>
                  <a:gd name="connsiteX5" fmla="*/ 1543050 w 1543050"/>
                  <a:gd name="connsiteY5" fmla="*/ 1730751 h 2462944"/>
                  <a:gd name="connsiteX6" fmla="*/ 771525 w 1543050"/>
                  <a:gd name="connsiteY6" fmla="*/ 2462944 h 246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50" h="2462944">
                    <a:moveTo>
                      <a:pt x="0" y="1730751"/>
                    </a:moveTo>
                    <a:lnTo>
                      <a:pt x="309567" y="1730751"/>
                    </a:lnTo>
                    <a:lnTo>
                      <a:pt x="309567" y="0"/>
                    </a:lnTo>
                    <a:lnTo>
                      <a:pt x="1233483" y="912638"/>
                    </a:lnTo>
                    <a:lnTo>
                      <a:pt x="1233483" y="1730751"/>
                    </a:lnTo>
                    <a:lnTo>
                      <a:pt x="1543050" y="1730751"/>
                    </a:lnTo>
                    <a:lnTo>
                      <a:pt x="771525" y="2462944"/>
                    </a:lnTo>
                    <a:close/>
                  </a:path>
                </a:pathLst>
              </a:custGeom>
              <a:solidFill>
                <a:srgbClr val="E87071"/>
              </a:solidFill>
              <a:ln>
                <a:noFill/>
              </a:ln>
              <a:effectLst>
                <a:outerShdw blurRad="152400" dist="1778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50193" name="文本框 33"/>
              <p:cNvSpPr txBox="1"/>
              <p:nvPr/>
            </p:nvSpPr>
            <p:spPr>
              <a:xfrm>
                <a:off x="6964271" y="3614308"/>
                <a:ext cx="785133" cy="519312"/>
              </a:xfrm>
              <a:prstGeom prst="rect">
                <a:avLst/>
              </a:prstGeom>
              <a:noFill/>
              <a:ln w="9525">
                <a:noFill/>
              </a:ln>
            </p:spPr>
            <p:txBody>
              <a:bodyPr wrap="square" anchor="t">
                <a:spAutoFit/>
              </a:bodyPr>
              <a:p>
                <a:pPr algn="ctr"/>
                <a:r>
                  <a:rPr lang="en-US" altLang="zh-CN" sz="2400" dirty="0">
                    <a:solidFill>
                      <a:srgbClr val="FFFFFF"/>
                    </a:solidFill>
                    <a:latin typeface="Impact" panose="020B0806030902050204" pitchFamily="2" charset="0"/>
                    <a:ea typeface="宋体" panose="02010600030101010101" pitchFamily="2" charset="-122"/>
                  </a:rPr>
                  <a:t>02</a:t>
                </a:r>
                <a:endParaRPr lang="zh-CN" altLang="en-US" sz="2400" dirty="0">
                  <a:solidFill>
                    <a:srgbClr val="FFFFFF"/>
                  </a:solidFill>
                  <a:latin typeface="Impact" panose="020B0806030902050204" pitchFamily="2" charset="0"/>
                  <a:ea typeface="宋体" panose="02010600030101010101" pitchFamily="2" charset="-122"/>
                </a:endParaRPr>
              </a:p>
            </p:txBody>
          </p:sp>
        </p:grpSp>
        <p:sp>
          <p:nvSpPr>
            <p:cNvPr id="76" name="文本框 51"/>
            <p:cNvSpPr txBox="1"/>
            <p:nvPr/>
          </p:nvSpPr>
          <p:spPr>
            <a:xfrm>
              <a:off x="5705434" y="3047875"/>
              <a:ext cx="1131360" cy="796093"/>
            </a:xfrm>
            <a:prstGeom prst="rect">
              <a:avLst/>
            </a:prstGeom>
            <a:noFill/>
          </p:spPr>
          <p:txBody>
            <a:bodyPr wrap="square" rtlCol="0">
              <a:spAutoFit/>
            </a:bodyPr>
            <a:p>
              <a:r>
                <a:rPr lang="en-US" altLang="zh-CN" sz="2000" b="1" noProof="1" dirty="0">
                  <a:solidFill>
                    <a:schemeClr val="accent5"/>
                  </a:solidFill>
                  <a:latin typeface="微软雅黑" panose="020B0503020204020204" pitchFamily="34" charset="-122"/>
                  <a:ea typeface="微软雅黑" panose="020B0503020204020204" pitchFamily="34" charset="-122"/>
                  <a:cs typeface="+mn-ea"/>
                </a:rPr>
                <a:t>EPC</a:t>
              </a:r>
              <a:r>
                <a:rPr lang="zh-CN" altLang="en-US" sz="2000" b="1" noProof="1" dirty="0">
                  <a:solidFill>
                    <a:schemeClr val="accent5"/>
                  </a:solidFill>
                  <a:latin typeface="微软雅黑" panose="020B0503020204020204" pitchFamily="34" charset="-122"/>
                  <a:ea typeface="微软雅黑" panose="020B0503020204020204" pitchFamily="34" charset="-122"/>
                  <a:cs typeface="+mn-ea"/>
                </a:rPr>
                <a:t>总包审图</a:t>
              </a:r>
              <a:endParaRPr lang="zh-CN" altLang="en-US" sz="2000" b="1" noProof="1" dirty="0">
                <a:solidFill>
                  <a:schemeClr val="accent5"/>
                </a:solidFill>
                <a:latin typeface="微软雅黑" panose="020B0503020204020204" pitchFamily="34" charset="-122"/>
                <a:ea typeface="微软雅黑" panose="020B0503020204020204" pitchFamily="34" charset="-122"/>
              </a:endParaRPr>
            </a:p>
          </p:txBody>
        </p:sp>
        <p:sp>
          <p:nvSpPr>
            <p:cNvPr id="50195" name="文本框 52"/>
            <p:cNvSpPr txBox="1"/>
            <p:nvPr/>
          </p:nvSpPr>
          <p:spPr>
            <a:xfrm>
              <a:off x="4414259" y="4275257"/>
              <a:ext cx="1216250" cy="796093"/>
            </a:xfrm>
            <a:prstGeom prst="rect">
              <a:avLst/>
            </a:prstGeom>
            <a:noFill/>
            <a:ln w="9525">
              <a:noFill/>
            </a:ln>
          </p:spPr>
          <p:txBody>
            <a:bodyPr wrap="square" anchor="t">
              <a:spAutoFit/>
            </a:bodyPr>
            <a:p>
              <a:r>
                <a:rPr lang="zh-CN" altLang="en-US" sz="2000" b="1" dirty="0">
                  <a:solidFill>
                    <a:srgbClr val="FF9A05"/>
                  </a:solidFill>
                  <a:latin typeface="微软雅黑" panose="020B0503020204020204" pitchFamily="34" charset="-122"/>
                  <a:ea typeface="微软雅黑" panose="020B0503020204020204" pitchFamily="34" charset="-122"/>
                </a:rPr>
                <a:t>万科商产内审</a:t>
              </a:r>
              <a:endParaRPr lang="zh-CN" altLang="en-US" sz="2000" b="1" dirty="0">
                <a:solidFill>
                  <a:srgbClr val="FF9A05"/>
                </a:solidFill>
                <a:latin typeface="微软雅黑" panose="020B0503020204020204" pitchFamily="34" charset="-122"/>
                <a:ea typeface="微软雅黑" panose="020B0503020204020204" pitchFamily="34" charset="-122"/>
              </a:endParaRPr>
            </a:p>
          </p:txBody>
        </p:sp>
        <p:sp>
          <p:nvSpPr>
            <p:cNvPr id="50196" name="文本框 53"/>
            <p:cNvSpPr txBox="1"/>
            <p:nvPr/>
          </p:nvSpPr>
          <p:spPr>
            <a:xfrm>
              <a:off x="6018685" y="4652932"/>
              <a:ext cx="1085102" cy="796093"/>
            </a:xfrm>
            <a:prstGeom prst="rect">
              <a:avLst/>
            </a:prstGeom>
            <a:noFill/>
            <a:ln w="9525">
              <a:noFill/>
            </a:ln>
          </p:spPr>
          <p:txBody>
            <a:bodyPr wrap="square" anchor="t">
              <a:spAutoFit/>
            </a:bodyPr>
            <a:p>
              <a:r>
                <a:rPr lang="zh-CN" altLang="en-US" sz="2000" b="1" dirty="0">
                  <a:solidFill>
                    <a:srgbClr val="FF0000"/>
                  </a:solidFill>
                  <a:latin typeface="微软雅黑" panose="020B0503020204020204" pitchFamily="34" charset="-122"/>
                  <a:ea typeface="微软雅黑" panose="020B0503020204020204" pitchFamily="34" charset="-122"/>
                </a:rPr>
                <a:t>项目参与审图</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nvGrpSpPr>
            <p:cNvPr id="50197" name="组合 78"/>
            <p:cNvGrpSpPr/>
            <p:nvPr/>
          </p:nvGrpSpPr>
          <p:grpSpPr>
            <a:xfrm>
              <a:off x="1318846" y="3615143"/>
              <a:ext cx="3120827" cy="1541355"/>
              <a:chOff x="1318674" y="3069754"/>
              <a:chExt cx="3120421" cy="1541712"/>
            </a:xfrm>
          </p:grpSpPr>
          <p:sp>
            <p:nvSpPr>
              <p:cNvPr id="93" name="任意多边形 21"/>
              <p:cNvSpPr/>
              <p:nvPr/>
            </p:nvSpPr>
            <p:spPr>
              <a:xfrm rot="5400000" flipH="1">
                <a:off x="1566831" y="2933867"/>
                <a:ext cx="1488088" cy="1808019"/>
              </a:xfrm>
              <a:custGeom>
                <a:avLst/>
                <a:gdLst>
                  <a:gd name="connsiteX0" fmla="*/ 2554514 w 2554514"/>
                  <a:gd name="connsiteY0" fmla="*/ 2249714 h 2249714"/>
                  <a:gd name="connsiteX1" fmla="*/ 2554514 w 2554514"/>
                  <a:gd name="connsiteY1" fmla="*/ 0 h 2249714"/>
                  <a:gd name="connsiteX2" fmla="*/ 0 w 2554514"/>
                  <a:gd name="connsiteY2" fmla="*/ 0 h 2249714"/>
                  <a:gd name="connsiteX0-1" fmla="*/ 1616857 w 1616857"/>
                  <a:gd name="connsiteY0-2" fmla="*/ 2249715 h 2249715"/>
                  <a:gd name="connsiteX1-3" fmla="*/ 1616857 w 1616857"/>
                  <a:gd name="connsiteY1-4" fmla="*/ 1 h 2249715"/>
                  <a:gd name="connsiteX2-5" fmla="*/ 1 w 1616857"/>
                  <a:gd name="connsiteY2-6" fmla="*/ 0 h 2249715"/>
                </a:gdLst>
                <a:ahLst/>
                <a:cxnLst>
                  <a:cxn ang="0">
                    <a:pos x="connsiteX0-1" y="connsiteY0-2"/>
                  </a:cxn>
                  <a:cxn ang="0">
                    <a:pos x="connsiteX1-3" y="connsiteY1-4"/>
                  </a:cxn>
                  <a:cxn ang="0">
                    <a:pos x="connsiteX2-5" y="connsiteY2-6"/>
                  </a:cxn>
                </a:cxnLst>
                <a:rect l="l" t="t" r="r" b="b"/>
                <a:pathLst>
                  <a:path w="1616857" h="2249715">
                    <a:moveTo>
                      <a:pt x="1616857" y="2249715"/>
                    </a:moveTo>
                    <a:lnTo>
                      <a:pt x="1616857" y="1"/>
                    </a:lnTo>
                    <a:lnTo>
                      <a:pt x="1"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94" name="椭圆 93"/>
              <p:cNvSpPr/>
              <p:nvPr/>
            </p:nvSpPr>
            <p:spPr>
              <a:xfrm rot="5400000" flipH="1">
                <a:off x="4377801" y="4550172"/>
                <a:ext cx="59088"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95" name="椭圆 94"/>
              <p:cNvSpPr/>
              <p:nvPr/>
            </p:nvSpPr>
            <p:spPr>
              <a:xfrm rot="5400000" flipH="1">
                <a:off x="1316611" y="3071815"/>
                <a:ext cx="67623"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cxnSp>
            <p:nvCxnSpPr>
              <p:cNvPr id="96" name="直接连接符 95"/>
              <p:cNvCxnSpPr>
                <a:stCxn id="93" idx="2"/>
              </p:cNvCxnSpPr>
              <p:nvPr/>
            </p:nvCxnSpPr>
            <p:spPr>
              <a:xfrm>
                <a:off x="3214886" y="4581921"/>
                <a:ext cx="1152128" cy="1"/>
              </a:xfrm>
              <a:prstGeom prst="line">
                <a:avLst/>
              </a:pr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50202" name="组合 79"/>
            <p:cNvGrpSpPr/>
            <p:nvPr/>
          </p:nvGrpSpPr>
          <p:grpSpPr>
            <a:xfrm>
              <a:off x="5967877" y="2073787"/>
              <a:ext cx="4296621" cy="739763"/>
              <a:chOff x="5967100" y="1528041"/>
              <a:chExt cx="4296062" cy="739934"/>
            </a:xfrm>
          </p:grpSpPr>
          <p:sp>
            <p:nvSpPr>
              <p:cNvPr id="89" name="任意多边形 28"/>
              <p:cNvSpPr/>
              <p:nvPr/>
            </p:nvSpPr>
            <p:spPr>
              <a:xfrm rot="5400000">
                <a:off x="6625878" y="986998"/>
                <a:ext cx="666846" cy="1808019"/>
              </a:xfrm>
              <a:custGeom>
                <a:avLst/>
                <a:gdLst>
                  <a:gd name="connsiteX0" fmla="*/ 2554514 w 2554514"/>
                  <a:gd name="connsiteY0" fmla="*/ 2249714 h 2249714"/>
                  <a:gd name="connsiteX1" fmla="*/ 2554514 w 2554514"/>
                  <a:gd name="connsiteY1" fmla="*/ 0 h 2249714"/>
                  <a:gd name="connsiteX2" fmla="*/ 0 w 2554514"/>
                  <a:gd name="connsiteY2" fmla="*/ 0 h 2249714"/>
                  <a:gd name="connsiteX0-1" fmla="*/ 1616857 w 1616857"/>
                  <a:gd name="connsiteY0-2" fmla="*/ 2249715 h 2249715"/>
                  <a:gd name="connsiteX1-3" fmla="*/ 1616857 w 1616857"/>
                  <a:gd name="connsiteY1-4" fmla="*/ 1 h 2249715"/>
                  <a:gd name="connsiteX2-5" fmla="*/ 1 w 1616857"/>
                  <a:gd name="connsiteY2-6" fmla="*/ 0 h 2249715"/>
                </a:gdLst>
                <a:ahLst/>
                <a:cxnLst>
                  <a:cxn ang="0">
                    <a:pos x="connsiteX0-1" y="connsiteY0-2"/>
                  </a:cxn>
                  <a:cxn ang="0">
                    <a:pos x="connsiteX1-3" y="connsiteY1-4"/>
                  </a:cxn>
                  <a:cxn ang="0">
                    <a:pos x="connsiteX2-5" y="connsiteY2-6"/>
                  </a:cxn>
                </a:cxnLst>
                <a:rect l="l" t="t" r="r" b="b"/>
                <a:pathLst>
                  <a:path w="1616857" h="2249715">
                    <a:moveTo>
                      <a:pt x="1616857" y="2249715"/>
                    </a:moveTo>
                    <a:lnTo>
                      <a:pt x="1616857" y="1"/>
                    </a:lnTo>
                    <a:lnTo>
                      <a:pt x="1"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90" name="椭圆 89"/>
              <p:cNvSpPr/>
              <p:nvPr/>
            </p:nvSpPr>
            <p:spPr>
              <a:xfrm rot="5400000" flipH="1">
                <a:off x="10201868" y="1525835"/>
                <a:ext cx="59088"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91" name="椭圆 90"/>
              <p:cNvSpPr/>
              <p:nvPr/>
            </p:nvSpPr>
            <p:spPr>
              <a:xfrm rot="5400000" flipH="1">
                <a:off x="5965037" y="2202413"/>
                <a:ext cx="67623"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cxnSp>
            <p:nvCxnSpPr>
              <p:cNvPr id="92" name="直接连接符 91"/>
              <p:cNvCxnSpPr>
                <a:stCxn id="93" idx="2"/>
              </p:cNvCxnSpPr>
              <p:nvPr/>
            </p:nvCxnSpPr>
            <p:spPr>
              <a:xfrm>
                <a:off x="7863312" y="1557585"/>
                <a:ext cx="2336350" cy="0"/>
              </a:xfrm>
              <a:prstGeom prst="line">
                <a:avLst/>
              </a:pr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50207" name="组合 80"/>
            <p:cNvGrpSpPr/>
            <p:nvPr/>
          </p:nvGrpSpPr>
          <p:grpSpPr>
            <a:xfrm>
              <a:off x="7104244" y="4393175"/>
              <a:ext cx="2952711" cy="739763"/>
              <a:chOff x="7103319" y="3847966"/>
              <a:chExt cx="2952327" cy="739934"/>
            </a:xfrm>
          </p:grpSpPr>
          <p:sp>
            <p:nvSpPr>
              <p:cNvPr id="85" name="任意多边形 37"/>
              <p:cNvSpPr/>
              <p:nvPr/>
            </p:nvSpPr>
            <p:spPr>
              <a:xfrm rot="5400000">
                <a:off x="7498068" y="3570955"/>
                <a:ext cx="666846" cy="1279958"/>
              </a:xfrm>
              <a:custGeom>
                <a:avLst/>
                <a:gdLst>
                  <a:gd name="connsiteX0" fmla="*/ 2554514 w 2554514"/>
                  <a:gd name="connsiteY0" fmla="*/ 2249714 h 2249714"/>
                  <a:gd name="connsiteX1" fmla="*/ 2554514 w 2554514"/>
                  <a:gd name="connsiteY1" fmla="*/ 0 h 2249714"/>
                  <a:gd name="connsiteX2" fmla="*/ 0 w 2554514"/>
                  <a:gd name="connsiteY2" fmla="*/ 0 h 2249714"/>
                  <a:gd name="connsiteX0-1" fmla="*/ 1616857 w 1616857"/>
                  <a:gd name="connsiteY0-2" fmla="*/ 2249715 h 2249715"/>
                  <a:gd name="connsiteX1-3" fmla="*/ 1616857 w 1616857"/>
                  <a:gd name="connsiteY1-4" fmla="*/ 1 h 2249715"/>
                  <a:gd name="connsiteX2-5" fmla="*/ 1 w 1616857"/>
                  <a:gd name="connsiteY2-6" fmla="*/ 0 h 2249715"/>
                </a:gdLst>
                <a:ahLst/>
                <a:cxnLst>
                  <a:cxn ang="0">
                    <a:pos x="connsiteX0-1" y="connsiteY0-2"/>
                  </a:cxn>
                  <a:cxn ang="0">
                    <a:pos x="connsiteX1-3" y="connsiteY1-4"/>
                  </a:cxn>
                  <a:cxn ang="0">
                    <a:pos x="connsiteX2-5" y="connsiteY2-6"/>
                  </a:cxn>
                </a:cxnLst>
                <a:rect l="l" t="t" r="r" b="b"/>
                <a:pathLst>
                  <a:path w="1616857" h="2249715">
                    <a:moveTo>
                      <a:pt x="1616857" y="2249715"/>
                    </a:moveTo>
                    <a:lnTo>
                      <a:pt x="1616857" y="1"/>
                    </a:lnTo>
                    <a:lnTo>
                      <a:pt x="1"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86" name="椭圆 85"/>
              <p:cNvSpPr/>
              <p:nvPr/>
            </p:nvSpPr>
            <p:spPr>
              <a:xfrm rot="5400000" flipH="1">
                <a:off x="9994352" y="3845760"/>
                <a:ext cx="59088"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sp>
            <p:nvSpPr>
              <p:cNvPr id="87" name="椭圆 86"/>
              <p:cNvSpPr/>
              <p:nvPr/>
            </p:nvSpPr>
            <p:spPr>
              <a:xfrm rot="5400000" flipH="1">
                <a:off x="7101256" y="4522338"/>
                <a:ext cx="67623" cy="635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prstClr val="white"/>
                  </a:solidFill>
                </a:endParaRPr>
              </a:p>
            </p:txBody>
          </p:sp>
          <p:cxnSp>
            <p:nvCxnSpPr>
              <p:cNvPr id="88" name="直接连接符 87"/>
              <p:cNvCxnSpPr>
                <a:stCxn id="93" idx="2"/>
              </p:cNvCxnSpPr>
              <p:nvPr/>
            </p:nvCxnSpPr>
            <p:spPr>
              <a:xfrm>
                <a:off x="8471470" y="3877510"/>
                <a:ext cx="1492211" cy="0"/>
              </a:xfrm>
              <a:prstGeom prst="line">
                <a:avLst/>
              </a:pr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50212" name="矩形 47"/>
            <p:cNvSpPr/>
            <p:nvPr/>
          </p:nvSpPr>
          <p:spPr>
            <a:xfrm>
              <a:off x="7942889" y="2203698"/>
              <a:ext cx="2485536" cy="1292481"/>
            </a:xfrm>
            <a:prstGeom prst="rect">
              <a:avLst/>
            </a:prstGeom>
            <a:solidFill>
              <a:srgbClr val="0192A1"/>
            </a:solidFill>
            <a:ln w="9525">
              <a:noFill/>
            </a:ln>
          </p:spPr>
          <p:txBody>
            <a:bodyPr wrap="square" lIns="68573" tIns="34287" rIns="68573" bIns="34287" anchor="t">
              <a:spAutoFit/>
            </a:bodyPr>
            <a:p>
              <a:r>
                <a:rPr lang="zh-CN" altLang="en-US" b="1">
                  <a:solidFill>
                    <a:schemeClr val="bg1"/>
                  </a:solidFill>
                  <a:latin typeface="微软雅黑" panose="020B0503020204020204" pitchFamily="34" charset="-122"/>
                  <a:ea typeface="微软雅黑" panose="020B0503020204020204" pitchFamily="34" charset="-122"/>
                  <a:sym typeface="幼圆" panose="02010509060101010101" charset="-122"/>
                </a:rPr>
                <a:t>系统优化</a:t>
              </a:r>
              <a:endParaRPr lang="en-US" altLang="zh-CN" b="1">
                <a:solidFill>
                  <a:schemeClr val="bg1"/>
                </a:solidFill>
                <a:latin typeface="微软雅黑" panose="020B0503020204020204" pitchFamily="34" charset="-122"/>
                <a:ea typeface="微软雅黑" panose="020B0503020204020204" pitchFamily="34" charset="-122"/>
                <a:sym typeface="幼圆" panose="02010509060101010101" charset="-122"/>
              </a:endParaRPr>
            </a:p>
            <a:p>
              <a:r>
                <a:rPr lang="zh-CN" altLang="en-US" b="1">
                  <a:solidFill>
                    <a:schemeClr val="bg1"/>
                  </a:solidFill>
                  <a:latin typeface="微软雅黑" panose="020B0503020204020204" pitchFamily="34" charset="-122"/>
                  <a:ea typeface="微软雅黑" panose="020B0503020204020204" pitchFamily="34" charset="-122"/>
                  <a:sym typeface="幼圆" panose="02010509060101010101" charset="-122"/>
                </a:rPr>
                <a:t>错漏碰缺</a:t>
              </a:r>
              <a:endParaRPr lang="en-US" altLang="zh-CN" b="1">
                <a:solidFill>
                  <a:schemeClr val="bg1"/>
                </a:solidFill>
                <a:latin typeface="微软雅黑" panose="020B0503020204020204" pitchFamily="34" charset="-122"/>
                <a:ea typeface="微软雅黑" panose="020B0503020204020204" pitchFamily="34" charset="-122"/>
                <a:sym typeface="幼圆" panose="02010509060101010101" charset="-122"/>
              </a:endParaRPr>
            </a:p>
            <a:p>
              <a:r>
                <a:rPr lang="zh-CN" altLang="en-US" b="1">
                  <a:solidFill>
                    <a:schemeClr val="bg1"/>
                  </a:solidFill>
                  <a:latin typeface="微软雅黑" panose="020B0503020204020204" pitchFamily="34" charset="-122"/>
                  <a:ea typeface="微软雅黑" panose="020B0503020204020204" pitchFamily="34" charset="-122"/>
                  <a:sym typeface="幼圆" panose="02010509060101010101" charset="-122"/>
                </a:rPr>
                <a:t>施工优化</a:t>
              </a:r>
              <a:endParaRPr lang="en-US" altLang="zh-CN" b="1">
                <a:solidFill>
                  <a:schemeClr val="bg1"/>
                </a:solidFill>
                <a:latin typeface="微软雅黑" panose="020B0503020204020204" pitchFamily="34" charset="-122"/>
                <a:ea typeface="微软雅黑" panose="020B0503020204020204" pitchFamily="34" charset="-122"/>
                <a:sym typeface="幼圆" panose="02010509060101010101" charset="-122"/>
              </a:endParaRPr>
            </a:p>
            <a:p>
              <a:r>
                <a:rPr lang="zh-CN" altLang="en-US" b="1">
                  <a:solidFill>
                    <a:schemeClr val="bg1"/>
                  </a:solidFill>
                  <a:latin typeface="微软雅黑" panose="020B0503020204020204" pitchFamily="34" charset="-122"/>
                  <a:ea typeface="微软雅黑" panose="020B0503020204020204" pitchFamily="34" charset="-122"/>
                  <a:sym typeface="幼圆" panose="02010509060101010101" charset="-122"/>
                </a:rPr>
                <a:t>专项设计提资审图</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0213" name="矩形 47"/>
            <p:cNvSpPr/>
            <p:nvPr/>
          </p:nvSpPr>
          <p:spPr>
            <a:xfrm>
              <a:off x="8544596" y="4489557"/>
              <a:ext cx="2182511" cy="1262069"/>
            </a:xfrm>
            <a:prstGeom prst="rect">
              <a:avLst/>
            </a:prstGeom>
            <a:solidFill>
              <a:srgbClr val="E24A4A"/>
            </a:solidFill>
            <a:ln w="9525">
              <a:noFill/>
            </a:ln>
          </p:spPr>
          <p:txBody>
            <a:bodyPr wrap="square" lIns="68573" tIns="34287" rIns="68573" bIns="34287" anchor="t">
              <a:spAutoFit/>
            </a:bodyPr>
            <a:p>
              <a:pPr>
                <a:lnSpc>
                  <a:spcPct val="130000"/>
                </a:lnSpc>
              </a:pPr>
              <a:r>
                <a:rPr lang="zh-CN" altLang="en-US" b="1">
                  <a:solidFill>
                    <a:schemeClr val="bg1"/>
                  </a:solidFill>
                  <a:latin typeface="微软雅黑" panose="020B0503020204020204" pitchFamily="34" charset="-122"/>
                  <a:ea typeface="微软雅黑" panose="020B0503020204020204" pitchFamily="34" charset="-122"/>
                  <a:sym typeface="幼圆" panose="02010509060101010101" charset="-122"/>
                </a:rPr>
                <a:t>针对机电系统、加建方案提供审核和优化意见</a:t>
              </a:r>
              <a:endPar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214" name="矩形 47"/>
            <p:cNvSpPr/>
            <p:nvPr/>
          </p:nvSpPr>
          <p:spPr>
            <a:xfrm>
              <a:off x="467504" y="3736417"/>
              <a:ext cx="2699309" cy="988366"/>
            </a:xfrm>
            <a:prstGeom prst="rect">
              <a:avLst/>
            </a:prstGeom>
            <a:solidFill>
              <a:srgbClr val="FA9500"/>
            </a:solidFill>
            <a:ln w="9525">
              <a:noFill/>
            </a:ln>
          </p:spPr>
          <p:txBody>
            <a:bodyPr wrap="square" lIns="68573" tIns="34287" rIns="68573" bIns="34287" anchor="t">
              <a:spAutoFit/>
            </a:bodyPr>
            <a:p>
              <a:r>
                <a:rPr lang="zh-CN" altLang="en-US" b="1">
                  <a:solidFill>
                    <a:schemeClr val="bg1"/>
                  </a:solidFill>
                  <a:latin typeface="微软雅黑" panose="020B0503020204020204" pitchFamily="34" charset="-122"/>
                  <a:ea typeface="微软雅黑" panose="020B0503020204020204" pitchFamily="34" charset="-122"/>
                  <a:sym typeface="幼圆" panose="02010509060101010101" charset="-122"/>
                </a:rPr>
                <a:t>针对商业流线、商铺机电需求、办公租户需求等进行提资和审查。</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50215" name="组合 104"/>
          <p:cNvGrpSpPr/>
          <p:nvPr/>
        </p:nvGrpSpPr>
        <p:grpSpPr>
          <a:xfrm>
            <a:off x="8059738" y="1439863"/>
            <a:ext cx="2871787" cy="1258887"/>
            <a:chOff x="4017963" y="1712664"/>
            <a:chExt cx="7666490" cy="4010025"/>
          </a:xfrm>
        </p:grpSpPr>
        <p:pic>
          <p:nvPicPr>
            <p:cNvPr id="50216" name="图片 3"/>
            <p:cNvPicPr>
              <a:picLocks noChangeAspect="1"/>
            </p:cNvPicPr>
            <p:nvPr/>
          </p:nvPicPr>
          <p:blipFill>
            <a:blip r:embed="rId2"/>
            <a:stretch>
              <a:fillRect/>
            </a:stretch>
          </p:blipFill>
          <p:spPr>
            <a:xfrm>
              <a:off x="4017963" y="1712664"/>
              <a:ext cx="3716337" cy="4010025"/>
            </a:xfrm>
            <a:prstGeom prst="rect">
              <a:avLst/>
            </a:prstGeom>
            <a:noFill/>
            <a:ln w="28575" cap="flat" cmpd="dbl">
              <a:solidFill>
                <a:srgbClr val="FF0000"/>
              </a:solidFill>
              <a:prstDash val="sysDot"/>
              <a:round/>
              <a:headEnd type="none" w="med" len="med"/>
              <a:tailEnd type="none" w="med" len="med"/>
            </a:ln>
          </p:spPr>
        </p:pic>
        <p:pic>
          <p:nvPicPr>
            <p:cNvPr id="50217" name="图片 4"/>
            <p:cNvPicPr>
              <a:picLocks noChangeAspect="1"/>
            </p:cNvPicPr>
            <p:nvPr/>
          </p:nvPicPr>
          <p:blipFill>
            <a:blip r:embed="rId3"/>
            <a:stretch>
              <a:fillRect/>
            </a:stretch>
          </p:blipFill>
          <p:spPr>
            <a:xfrm>
              <a:off x="8728528" y="1725364"/>
              <a:ext cx="2955925" cy="3997325"/>
            </a:xfrm>
            <a:prstGeom prst="rect">
              <a:avLst/>
            </a:prstGeom>
            <a:noFill/>
            <a:ln w="28575" cap="flat" cmpd="dbl">
              <a:solidFill>
                <a:srgbClr val="FF0000"/>
              </a:solidFill>
              <a:prstDash val="sysDot"/>
              <a:round/>
              <a:headEnd type="none" w="med" len="med"/>
              <a:tailEnd type="none" w="med" len="med"/>
            </a:ln>
          </p:spPr>
        </p:pic>
        <p:sp>
          <p:nvSpPr>
            <p:cNvPr id="108" name="虚尾箭头 107"/>
            <p:cNvSpPr/>
            <p:nvPr/>
          </p:nvSpPr>
          <p:spPr>
            <a:xfrm>
              <a:off x="7999637" y="3420814"/>
              <a:ext cx="622300" cy="3683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
              <a:pPr algn="ctr" fontAlgn="base">
                <a:defRPr/>
              </a:pPr>
              <a:endParaRPr lang="zh-CN" altLang="en-US" strike="noStrike" noProof="1">
                <a:solidFill>
                  <a:prstClr val="white"/>
                </a:solidFill>
              </a:endParaRPr>
            </a:p>
          </p:txBody>
        </p:sp>
      </p:grpSp>
      <p:sp>
        <p:nvSpPr>
          <p:cNvPr id="50219" name="文本框 108"/>
          <p:cNvSpPr txBox="1"/>
          <p:nvPr/>
        </p:nvSpPr>
        <p:spPr>
          <a:xfrm>
            <a:off x="9818688" y="946150"/>
            <a:ext cx="1108075" cy="369888"/>
          </a:xfrm>
          <a:prstGeom prst="rect">
            <a:avLst/>
          </a:prstGeom>
          <a:noFill/>
          <a:ln w="12700" cap="flat" cmpd="sng">
            <a:solidFill>
              <a:srgbClr val="FF0000"/>
            </a:solidFill>
            <a:prstDash val="sysDot"/>
            <a:round/>
            <a:headEnd type="none" w="med" len="med"/>
            <a:tailEnd type="none" w="med" len="med"/>
          </a:ln>
        </p:spPr>
        <p:txBody>
          <a:bodyPr wrap="none" anchor="t">
            <a:spAutoFit/>
          </a:bodyPr>
          <a:p>
            <a:r>
              <a:rPr lang="zh-CN" altLang="en-US" dirty="0">
                <a:solidFill>
                  <a:srgbClr val="979797"/>
                </a:solidFill>
                <a:latin typeface="微软雅黑" panose="020B0503020204020204" pitchFamily="34" charset="-122"/>
                <a:ea typeface="微软雅黑" panose="020B0503020204020204" pitchFamily="34" charset="-122"/>
              </a:rPr>
              <a:t>设计优化</a:t>
            </a:r>
            <a:endParaRPr lang="zh-CN" altLang="en-US" dirty="0">
              <a:solidFill>
                <a:srgbClr val="979797"/>
              </a:solidFill>
              <a:latin typeface="微软雅黑" panose="020B0503020204020204" pitchFamily="34" charset="-122"/>
              <a:ea typeface="微软雅黑" panose="020B0503020204020204" pitchFamily="34" charset="-122"/>
            </a:endParaRPr>
          </a:p>
        </p:txBody>
      </p:sp>
      <p:pic>
        <p:nvPicPr>
          <p:cNvPr id="50220" name="Picture 2"/>
          <p:cNvPicPr>
            <a:picLocks noChangeAspect="1"/>
          </p:cNvPicPr>
          <p:nvPr/>
        </p:nvPicPr>
        <p:blipFill>
          <a:blip r:embed="rId4"/>
          <a:stretch>
            <a:fillRect/>
          </a:stretch>
        </p:blipFill>
        <p:spPr>
          <a:xfrm>
            <a:off x="958850" y="2798763"/>
            <a:ext cx="2720975" cy="1296987"/>
          </a:xfrm>
          <a:prstGeom prst="rect">
            <a:avLst/>
          </a:prstGeom>
          <a:noFill/>
          <a:ln w="9525" cap="flat" cmpd="sng">
            <a:solidFill>
              <a:srgbClr val="0070C0"/>
            </a:solidFill>
            <a:prstDash val="solid"/>
            <a:miter/>
            <a:headEnd type="none" w="med" len="med"/>
            <a:tailEnd type="none" w="med" len="med"/>
          </a:ln>
        </p:spPr>
      </p:pic>
      <p:sp>
        <p:nvSpPr>
          <p:cNvPr id="50221" name="文本框 110"/>
          <p:cNvSpPr txBox="1"/>
          <p:nvPr/>
        </p:nvSpPr>
        <p:spPr>
          <a:xfrm>
            <a:off x="1855788" y="2146300"/>
            <a:ext cx="1108075" cy="369888"/>
          </a:xfrm>
          <a:prstGeom prst="rect">
            <a:avLst/>
          </a:prstGeom>
          <a:noFill/>
          <a:ln w="12700" cap="flat" cmpd="sng">
            <a:solidFill>
              <a:srgbClr val="FF0000"/>
            </a:solidFill>
            <a:prstDash val="sysDot"/>
            <a:round/>
            <a:headEnd type="none" w="med" len="med"/>
            <a:tailEnd type="none" w="med" len="med"/>
          </a:ln>
        </p:spPr>
        <p:txBody>
          <a:bodyPr wrap="none" anchor="t">
            <a:spAutoFit/>
          </a:bodyPr>
          <a:p>
            <a:r>
              <a:rPr lang="zh-CN" altLang="en-US" dirty="0">
                <a:solidFill>
                  <a:srgbClr val="979797"/>
                </a:solidFill>
                <a:latin typeface="微软雅黑" panose="020B0503020204020204" pitchFamily="34" charset="-122"/>
                <a:ea typeface="微软雅黑" panose="020B0503020204020204" pitchFamily="34" charset="-122"/>
              </a:rPr>
              <a:t>商产意见</a:t>
            </a:r>
            <a:endParaRPr lang="zh-CN" altLang="en-US" dirty="0">
              <a:solidFill>
                <a:srgbClr val="979797"/>
              </a:solidFill>
              <a:latin typeface="微软雅黑" panose="020B0503020204020204" pitchFamily="34" charset="-122"/>
              <a:ea typeface="微软雅黑" panose="020B0503020204020204" pitchFamily="34" charset="-122"/>
            </a:endParaRPr>
          </a:p>
        </p:txBody>
      </p:sp>
      <p:sp>
        <p:nvSpPr>
          <p:cNvPr id="50222" name="矩形 1"/>
          <p:cNvSpPr/>
          <p:nvPr/>
        </p:nvSpPr>
        <p:spPr>
          <a:xfrm>
            <a:off x="1136650" y="1290638"/>
            <a:ext cx="1939290" cy="398780"/>
          </a:xfrm>
          <a:prstGeom prst="rect">
            <a:avLst/>
          </a:prstGeom>
          <a:noFill/>
          <a:ln w="9525">
            <a:noFill/>
          </a:ln>
        </p:spPr>
        <p:txBody>
          <a:bodyPr wrap="none" anchor="t">
            <a:spAutoFit/>
          </a:bodyPr>
          <a:p>
            <a:r>
              <a:rPr lang="zh-CN" altLang="en-US" sz="2000" b="1" dirty="0">
                <a:solidFill>
                  <a:srgbClr val="2E75B6"/>
                </a:solidFill>
                <a:latin typeface="微软雅黑" panose="020B0503020204020204" pitchFamily="34" charset="-122"/>
                <a:ea typeface="微软雅黑" panose="020B0503020204020204" pitchFamily="34" charset="-122"/>
              </a:rPr>
              <a:t>（</a:t>
            </a:r>
            <a:r>
              <a:rPr lang="en-US" altLang="zh-CN" sz="2000" b="1" dirty="0">
                <a:solidFill>
                  <a:srgbClr val="2E75B6"/>
                </a:solidFill>
                <a:latin typeface="微软雅黑" panose="020B0503020204020204" pitchFamily="34" charset="-122"/>
                <a:ea typeface="微软雅黑" panose="020B0503020204020204" pitchFamily="34" charset="-122"/>
              </a:rPr>
              <a:t>1</a:t>
            </a:r>
            <a:r>
              <a:rPr lang="zh-CN" altLang="en-US" sz="2000" b="1" dirty="0">
                <a:solidFill>
                  <a:srgbClr val="2E75B6"/>
                </a:solidFill>
                <a:latin typeface="微软雅黑" panose="020B0503020204020204" pitchFamily="34" charset="-122"/>
                <a:ea typeface="微软雅黑" panose="020B0503020204020204" pitchFamily="34" charset="-122"/>
              </a:rPr>
              <a:t>）</a:t>
            </a:r>
            <a:r>
              <a:rPr lang="en-US" altLang="zh-CN" sz="2000" b="1" dirty="0">
                <a:solidFill>
                  <a:srgbClr val="2E75B6"/>
                </a:solidFill>
                <a:latin typeface="微软雅黑" panose="020B0503020204020204" pitchFamily="34" charset="-122"/>
                <a:ea typeface="微软雅黑" panose="020B0503020204020204" pitchFamily="34" charset="-122"/>
              </a:rPr>
              <a:t> </a:t>
            </a:r>
            <a:r>
              <a:rPr lang="zh-CN" altLang="en-US" sz="2000" b="1" dirty="0">
                <a:solidFill>
                  <a:srgbClr val="2E75B6"/>
                </a:solidFill>
                <a:latin typeface="微软雅黑" panose="020B0503020204020204" pitchFamily="34" charset="-122"/>
                <a:ea typeface="微软雅黑" panose="020B0503020204020204" pitchFamily="34" charset="-122"/>
              </a:rPr>
              <a:t>前置审图</a:t>
            </a:r>
            <a:endParaRPr lang="zh-CN" altLang="en-US" sz="2000" b="1" dirty="0">
              <a:solidFill>
                <a:srgbClr val="2E75B6"/>
              </a:solidFill>
              <a:latin typeface="微软雅黑" panose="020B0503020204020204" pitchFamily="34" charset="-122"/>
              <a:ea typeface="微软雅黑" panose="020B0503020204020204" pitchFamily="34" charset="-122"/>
            </a:endParaRPr>
          </a:p>
        </p:txBody>
      </p:sp>
      <p:sp>
        <p:nvSpPr>
          <p:cNvPr id="232" name="矩形 231"/>
          <p:cNvSpPr/>
          <p:nvPr/>
        </p:nvSpPr>
        <p:spPr>
          <a:xfrm>
            <a:off x="9320530" y="527050"/>
            <a:ext cx="1892300" cy="398780"/>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设计质量管理</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51201" name="组合 28"/>
          <p:cNvGrpSpPr/>
          <p:nvPr/>
        </p:nvGrpSpPr>
        <p:grpSpPr>
          <a:xfrm>
            <a:off x="976313" y="1625600"/>
            <a:ext cx="10396537" cy="4395788"/>
            <a:chOff x="-64293" y="1965722"/>
            <a:chExt cx="9158849" cy="3872525"/>
          </a:xfrm>
        </p:grpSpPr>
        <p:sp>
          <p:nvSpPr>
            <p:cNvPr id="30" name="圆角矩形 230406"/>
            <p:cNvSpPr>
              <a:spLocks noChangeArrowheads="1"/>
            </p:cNvSpPr>
            <p:nvPr/>
          </p:nvSpPr>
          <p:spPr bwMode="auto">
            <a:xfrm>
              <a:off x="2072879" y="2508647"/>
              <a:ext cx="1240631" cy="850106"/>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lstStyle/>
            <a:p>
              <a:pPr eaLnBrk="1" fontAlgn="auto" hangingPunct="1">
                <a:defRPr/>
              </a:pPr>
              <a:endParaRPr lang="zh-CN" altLang="en-US" sz="1350" strike="noStrike" noProof="1">
                <a:latin typeface="微软雅黑" panose="020B0503020204020204" pitchFamily="34" charset="-122"/>
                <a:ea typeface="微软雅黑" panose="020B0503020204020204" pitchFamily="34" charset="-122"/>
              </a:endParaRPr>
            </a:p>
          </p:txBody>
        </p:sp>
        <p:sp>
          <p:nvSpPr>
            <p:cNvPr id="51203" name="文本框 69"/>
            <p:cNvSpPr txBox="1"/>
            <p:nvPr/>
          </p:nvSpPr>
          <p:spPr>
            <a:xfrm>
              <a:off x="993118" y="4854989"/>
              <a:ext cx="2364307" cy="405516"/>
            </a:xfrm>
            <a:prstGeom prst="rect">
              <a:avLst/>
            </a:prstGeom>
            <a:noFill/>
            <a:ln w="9525" cap="flat" cmpd="sng">
              <a:solidFill>
                <a:srgbClr val="000000"/>
              </a:solidFill>
              <a:prstDash val="solid"/>
              <a:miter/>
              <a:headEnd type="none" w="med" len="med"/>
              <a:tailEnd type="none" w="med" len="med"/>
            </a:ln>
          </p:spPr>
          <p:txBody>
            <a:bodyPr wrap="square" anchor="t">
              <a:spAutoFit/>
            </a:bodyPr>
            <a:p>
              <a:pPr>
                <a:lnSpc>
                  <a:spcPct val="150000"/>
                </a:lnSpc>
                <a:buSzPct val="60000"/>
              </a:pPr>
              <a:r>
                <a:rPr lang="zh-CN" altLang="en-US" sz="1600" dirty="0">
                  <a:latin typeface="微软雅黑" panose="020B0503020204020204" pitchFamily="34" charset="-122"/>
                  <a:ea typeface="微软雅黑" panose="020B0503020204020204" pitchFamily="34" charset="-122"/>
                </a:rPr>
                <a:t>办公建筑构造做法（</a:t>
              </a:r>
              <a:r>
                <a:rPr lang="en-US" altLang="zh-CN" sz="1600" dirty="0">
                  <a:latin typeface="微软雅黑" panose="020B0503020204020204" pitchFamily="34" charset="-122"/>
                  <a:ea typeface="微软雅黑" panose="020B0503020204020204" pitchFamily="34" charset="-122"/>
                </a:rPr>
                <a:t>63</a:t>
              </a:r>
              <a:r>
                <a:rPr lang="zh-CN" altLang="en-US" sz="1600" dirty="0">
                  <a:latin typeface="微软雅黑" panose="020B0503020204020204" pitchFamily="34" charset="-122"/>
                  <a:ea typeface="微软雅黑" panose="020B0503020204020204" pitchFamily="34" charset="-122"/>
                </a:rPr>
                <a:t>页）</a:t>
              </a:r>
              <a:endParaRPr lang="en-US" altLang="zh-CN" sz="1600" dirty="0">
                <a:latin typeface="微软雅黑" panose="020B0503020204020204" pitchFamily="34" charset="-122"/>
                <a:ea typeface="微软雅黑" panose="020B0503020204020204" pitchFamily="34" charset="-122"/>
              </a:endParaRPr>
            </a:p>
          </p:txBody>
        </p:sp>
        <p:sp>
          <p:nvSpPr>
            <p:cNvPr id="32" name="右箭头 230402"/>
            <p:cNvSpPr>
              <a:spLocks noChangeArrowheads="1"/>
            </p:cNvSpPr>
            <p:nvPr/>
          </p:nvSpPr>
          <p:spPr bwMode="auto">
            <a:xfrm>
              <a:off x="3426619" y="2301479"/>
              <a:ext cx="2070497" cy="1264444"/>
            </a:xfrm>
            <a:prstGeom prst="rightArrow">
              <a:avLst>
                <a:gd name="adj1" fmla="val 62806"/>
                <a:gd name="adj2" fmla="val 32875"/>
              </a:avLst>
            </a:prstGeom>
          </p:spPr>
          <p:style>
            <a:lnRef idx="2">
              <a:schemeClr val="accent6"/>
            </a:lnRef>
            <a:fillRef idx="1">
              <a:schemeClr val="lt1"/>
            </a:fillRef>
            <a:effectRef idx="0">
              <a:schemeClr val="accent6"/>
            </a:effectRef>
            <a:fontRef idx="minor">
              <a:schemeClr val="dk1"/>
            </a:fontRef>
          </p:style>
          <p:txBody>
            <a:bodyPr wrap="none" anchor="ctr"/>
            <a:lstStyle/>
            <a:p>
              <a:pPr algn="ctr" eaLnBrk="1" fontAlgn="auto" hangingPunct="1">
                <a:defRPr/>
              </a:pPr>
              <a:r>
                <a:rPr lang="zh-CN" altLang="en-US" sz="2000" b="1" strike="noStrike" noProof="1">
                  <a:latin typeface="微软雅黑" panose="020B0503020204020204" pitchFamily="34" charset="-122"/>
                  <a:ea typeface="微软雅黑" panose="020B0503020204020204" pitchFamily="34" charset="-122"/>
                </a:rPr>
                <a:t>交互、深化</a:t>
              </a:r>
              <a:endParaRPr lang="zh-CN" altLang="en-US" sz="2000" b="1" strike="noStrike" noProof="1">
                <a:latin typeface="微软雅黑" panose="020B0503020204020204" pitchFamily="34" charset="-122"/>
                <a:ea typeface="微软雅黑" panose="020B0503020204020204" pitchFamily="34" charset="-122"/>
              </a:endParaRPr>
            </a:p>
          </p:txBody>
        </p:sp>
        <p:sp>
          <p:nvSpPr>
            <p:cNvPr id="51205" name="文本框 230403"/>
            <p:cNvSpPr txBox="1"/>
            <p:nvPr/>
          </p:nvSpPr>
          <p:spPr>
            <a:xfrm>
              <a:off x="2175272" y="2746979"/>
              <a:ext cx="1796653" cy="351310"/>
            </a:xfrm>
            <a:prstGeom prst="rect">
              <a:avLst/>
            </a:prstGeom>
            <a:noFill/>
            <a:ln w="9525">
              <a:noFill/>
            </a:ln>
          </p:spPr>
          <p:txBody>
            <a:bodyPr anchor="t">
              <a:spAutoFit/>
            </a:bodyPr>
            <a:p>
              <a:pPr marL="120650" indent="-120650">
                <a:buClr>
                  <a:srgbClr val="218321"/>
                </a:buClr>
                <a:buSzPct val="60000"/>
                <a:buFont typeface="Wingdings" panose="05000000000000000000" pitchFamily="2" charset="2"/>
                <a:buNone/>
              </a:pPr>
              <a:r>
                <a:rPr lang="en-US"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5.30</a:t>
              </a:r>
              <a:r>
                <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版</a:t>
              </a:r>
              <a:endPar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圆角矩形 230409"/>
            <p:cNvSpPr>
              <a:spLocks noChangeArrowheads="1"/>
            </p:cNvSpPr>
            <p:nvPr/>
          </p:nvSpPr>
          <p:spPr bwMode="auto">
            <a:xfrm>
              <a:off x="7094935" y="3471863"/>
              <a:ext cx="1999620" cy="694135"/>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defRPr/>
              </a:pPr>
              <a:r>
                <a:rPr lang="zh-CN" altLang="en-US" strike="noStrike" noProof="1">
                  <a:latin typeface="微软雅黑" panose="020B0503020204020204" pitchFamily="34" charset="-122"/>
                  <a:ea typeface="微软雅黑" panose="020B0503020204020204" pitchFamily="34" charset="-122"/>
                </a:rPr>
                <a:t>专项设计审核优化完成</a:t>
              </a:r>
              <a:endParaRPr lang="zh-CN" altLang="en-US" strike="noStrike" noProof="1">
                <a:latin typeface="微软雅黑" panose="020B0503020204020204" pitchFamily="34" charset="-122"/>
                <a:ea typeface="微软雅黑" panose="020B0503020204020204" pitchFamily="34" charset="-122"/>
              </a:endParaRPr>
            </a:p>
          </p:txBody>
        </p:sp>
        <p:sp>
          <p:nvSpPr>
            <p:cNvPr id="35" name="右箭头 230410"/>
            <p:cNvSpPr>
              <a:spLocks noChangeArrowheads="1"/>
            </p:cNvSpPr>
            <p:nvPr/>
          </p:nvSpPr>
          <p:spPr bwMode="auto">
            <a:xfrm>
              <a:off x="6815138" y="3663554"/>
              <a:ext cx="392906" cy="250031"/>
            </a:xfrm>
            <a:prstGeom prst="rightArrow">
              <a:avLst>
                <a:gd name="adj1" fmla="val 50000"/>
                <a:gd name="adj2" fmla="val 58172"/>
              </a:avLst>
            </a:prstGeom>
            <a:solidFill>
              <a:srgbClr val="FFFFFF"/>
            </a:solidFill>
            <a:ln w="9525">
              <a:solidFill>
                <a:srgbClr val="000000"/>
              </a:solidFill>
              <a:miter lim="800000"/>
            </a:ln>
          </p:spPr>
          <p:txBody>
            <a:bodyPr/>
            <a:lstStyle>
              <a:lvl1pPr>
                <a:lnSpc>
                  <a:spcPct val="90000"/>
                </a:lnSpc>
                <a:spcBef>
                  <a:spcPts val="1800"/>
                </a:spcBef>
                <a:buClr>
                  <a:schemeClr val="accent1"/>
                </a:buClr>
                <a:buSzPct val="60000"/>
                <a:buFont typeface="Wingdings 2" panose="05020102010507070707" pitchFamily="18" charset="2"/>
                <a:buChar char=""/>
                <a:defRPr sz="2400">
                  <a:solidFill>
                    <a:srgbClr val="1A93C8"/>
                  </a:solidFill>
                  <a:latin typeface="Times New Roman" panose="02020603050405020304" pitchFamily="18" charset="0"/>
                  <a:ea typeface="幼圆" panose="02010509060101010101" charset="-122"/>
                </a:defRPr>
              </a:lvl1pPr>
              <a:lvl2pPr marL="742950" indent="-285750">
                <a:lnSpc>
                  <a:spcPct val="130000"/>
                </a:lnSpc>
                <a:buFont typeface="Calibri" panose="020F0502020204030204" charset="0"/>
                <a:buChar char=" "/>
                <a:defRPr>
                  <a:solidFill>
                    <a:schemeClr val="tx1"/>
                  </a:solidFill>
                  <a:latin typeface="Times New Roman" panose="02020603050405020304" pitchFamily="18" charset="0"/>
                  <a:ea typeface="幼圆" panose="02010509060101010101" charset="-122"/>
                </a:defRPr>
              </a:lvl2pPr>
              <a:lvl3pPr marL="1143000" indent="-228600">
                <a:lnSpc>
                  <a:spcPct val="90000"/>
                </a:lnSpc>
                <a:spcBef>
                  <a:spcPts val="500"/>
                </a:spcBef>
                <a:buFont typeface="Arial" panose="020B0604020202020204" pitchFamily="34" charset="0"/>
                <a:buChar char="•"/>
                <a:defRPr sz="2000">
                  <a:solidFill>
                    <a:srgbClr val="7F7F7F"/>
                  </a:solidFill>
                  <a:latin typeface="Times New Roman" panose="02020603050405020304" pitchFamily="18" charset="0"/>
                  <a:ea typeface="幼圆" panose="02010509060101010101" charset="-122"/>
                </a:defRPr>
              </a:lvl3pPr>
              <a:lvl4pPr marL="16002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4pPr>
              <a:lvl5pPr marL="20574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9pPr>
            </a:lstStyle>
            <a:p>
              <a:pPr eaLnBrk="1" fontAlgn="base" hangingPunct="1">
                <a:lnSpc>
                  <a:spcPct val="100000"/>
                </a:lnSpc>
                <a:spcBef>
                  <a:spcPct val="0"/>
                </a:spcBef>
                <a:buClrTx/>
                <a:buSzTx/>
                <a:buFontTx/>
                <a:buNone/>
              </a:pPr>
              <a:endParaRPr lang="zh-CN" altLang="en-US" sz="1350" strike="noStrike" noProof="1">
                <a:solidFill>
                  <a:schemeClr val="tx1"/>
                </a:solidFill>
                <a:latin typeface="微软雅黑" panose="020B0503020204020204" pitchFamily="34" charset="-122"/>
                <a:ea typeface="微软雅黑" panose="020B0503020204020204" pitchFamily="34" charset="-122"/>
              </a:endParaRPr>
            </a:p>
          </p:txBody>
        </p:sp>
        <p:sp>
          <p:nvSpPr>
            <p:cNvPr id="36" name="圆角矩形 230406"/>
            <p:cNvSpPr>
              <a:spLocks noChangeArrowheads="1"/>
            </p:cNvSpPr>
            <p:nvPr/>
          </p:nvSpPr>
          <p:spPr bwMode="auto">
            <a:xfrm>
              <a:off x="5568554" y="2508647"/>
              <a:ext cx="1240631" cy="850106"/>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lstStyle/>
            <a:p>
              <a:pPr eaLnBrk="1" fontAlgn="auto" hangingPunct="1">
                <a:defRPr/>
              </a:pPr>
              <a:endParaRPr lang="zh-CN" altLang="en-US" sz="1350" strike="noStrike" noProof="1">
                <a:latin typeface="微软雅黑" panose="020B0503020204020204" pitchFamily="34" charset="-122"/>
                <a:ea typeface="微软雅黑" panose="020B0503020204020204" pitchFamily="34" charset="-122"/>
              </a:endParaRPr>
            </a:p>
          </p:txBody>
        </p:sp>
        <p:sp>
          <p:nvSpPr>
            <p:cNvPr id="51209" name="文本框 230403"/>
            <p:cNvSpPr txBox="1"/>
            <p:nvPr/>
          </p:nvSpPr>
          <p:spPr>
            <a:xfrm>
              <a:off x="5654279" y="2701528"/>
              <a:ext cx="1796653" cy="351310"/>
            </a:xfrm>
            <a:prstGeom prst="rect">
              <a:avLst/>
            </a:prstGeom>
            <a:noFill/>
            <a:ln w="9525">
              <a:noFill/>
            </a:ln>
          </p:spPr>
          <p:txBody>
            <a:bodyPr anchor="t">
              <a:spAutoFit/>
            </a:bodyPr>
            <a:p>
              <a:pPr marL="120650" indent="-120650">
                <a:buClr>
                  <a:srgbClr val="218321"/>
                </a:buClr>
                <a:buSzPct val="60000"/>
                <a:buFont typeface="Wingdings" panose="05000000000000000000" pitchFamily="2" charset="2"/>
                <a:buNone/>
              </a:pPr>
              <a:r>
                <a:rPr lang="en-US" altLang="zh-CN" sz="2000"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rPr>
                <a:t>9.14</a:t>
              </a:r>
              <a:r>
                <a:rPr lang="zh-CN" altLang="en-US" sz="2000"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rPr>
                <a:t>版</a:t>
              </a:r>
              <a:endParaRPr lang="zh-CN" altLang="en-US" sz="2000"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圆角矩形 230409"/>
            <p:cNvSpPr>
              <a:spLocks noChangeArrowheads="1"/>
            </p:cNvSpPr>
            <p:nvPr/>
          </p:nvSpPr>
          <p:spPr bwMode="auto">
            <a:xfrm>
              <a:off x="7094934" y="2751535"/>
              <a:ext cx="1999622" cy="694134"/>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defRPr/>
              </a:pPr>
              <a:r>
                <a:rPr lang="zh-CN" altLang="en-US" strike="noStrike" noProof="1">
                  <a:latin typeface="微软雅黑" panose="020B0503020204020204" pitchFamily="34" charset="-122"/>
                  <a:ea typeface="微软雅黑" panose="020B0503020204020204" pitchFamily="34" charset="-122"/>
                </a:rPr>
                <a:t>后续</a:t>
              </a:r>
              <a:r>
                <a:rPr lang="zh-CN" altLang="en-US" b="1" strike="noStrike" noProof="1">
                  <a:solidFill>
                    <a:srgbClr val="FF0000"/>
                  </a:solidFill>
                  <a:latin typeface="微软雅黑" panose="020B0503020204020204" pitchFamily="34" charset="-122"/>
                  <a:ea typeface="微软雅黑" panose="020B0503020204020204" pitchFamily="34" charset="-122"/>
                </a:rPr>
                <a:t>控制</a:t>
              </a:r>
              <a:r>
                <a:rPr lang="en-US" altLang="zh-CN" b="1" strike="noStrike" noProof="1">
                  <a:solidFill>
                    <a:srgbClr val="FF0000"/>
                  </a:solidFill>
                  <a:latin typeface="微软雅黑" panose="020B0503020204020204" pitchFamily="34" charset="-122"/>
                  <a:ea typeface="微软雅黑" panose="020B0503020204020204" pitchFamily="34" charset="-122"/>
                </a:rPr>
                <a:t>1%</a:t>
              </a:r>
              <a:r>
                <a:rPr lang="zh-CN" altLang="en-US" b="1" strike="noStrike" noProof="1">
                  <a:solidFill>
                    <a:srgbClr val="FF0000"/>
                  </a:solidFill>
                  <a:latin typeface="微软雅黑" panose="020B0503020204020204" pitchFamily="34" charset="-122"/>
                  <a:ea typeface="微软雅黑" panose="020B0503020204020204" pitchFamily="34" charset="-122"/>
                </a:rPr>
                <a:t>变更率</a:t>
              </a:r>
              <a:endParaRPr lang="zh-CN" altLang="en-US" b="1" strike="noStrike" noProof="1">
                <a:solidFill>
                  <a:srgbClr val="FF0000"/>
                </a:solidFill>
                <a:latin typeface="微软雅黑" panose="020B0503020204020204" pitchFamily="34" charset="-122"/>
                <a:ea typeface="微软雅黑" panose="020B0503020204020204" pitchFamily="34" charset="-122"/>
              </a:endParaRPr>
            </a:p>
          </p:txBody>
        </p:sp>
        <p:sp>
          <p:nvSpPr>
            <p:cNvPr id="39" name="右箭头 230410"/>
            <p:cNvSpPr>
              <a:spLocks noChangeArrowheads="1"/>
            </p:cNvSpPr>
            <p:nvPr/>
          </p:nvSpPr>
          <p:spPr bwMode="auto">
            <a:xfrm>
              <a:off x="6815138" y="2943225"/>
              <a:ext cx="392906" cy="250031"/>
            </a:xfrm>
            <a:prstGeom prst="rightArrow">
              <a:avLst>
                <a:gd name="adj1" fmla="val 50000"/>
                <a:gd name="adj2" fmla="val 58172"/>
              </a:avLst>
            </a:prstGeom>
            <a:solidFill>
              <a:srgbClr val="FFFFFF"/>
            </a:solidFill>
            <a:ln w="9525">
              <a:solidFill>
                <a:srgbClr val="000000"/>
              </a:solidFill>
              <a:miter lim="800000"/>
            </a:ln>
          </p:spPr>
          <p:txBody>
            <a:bodyPr/>
            <a:lstStyle>
              <a:lvl1pPr>
                <a:lnSpc>
                  <a:spcPct val="90000"/>
                </a:lnSpc>
                <a:spcBef>
                  <a:spcPts val="1800"/>
                </a:spcBef>
                <a:buClr>
                  <a:schemeClr val="accent1"/>
                </a:buClr>
                <a:buSzPct val="60000"/>
                <a:buFont typeface="Wingdings 2" panose="05020102010507070707" pitchFamily="18" charset="2"/>
                <a:buChar char=""/>
                <a:defRPr sz="2400">
                  <a:solidFill>
                    <a:srgbClr val="1A93C8"/>
                  </a:solidFill>
                  <a:latin typeface="Times New Roman" panose="02020603050405020304" pitchFamily="18" charset="0"/>
                  <a:ea typeface="幼圆" panose="02010509060101010101" charset="-122"/>
                </a:defRPr>
              </a:lvl1pPr>
              <a:lvl2pPr marL="742950" indent="-285750">
                <a:lnSpc>
                  <a:spcPct val="130000"/>
                </a:lnSpc>
                <a:buFont typeface="Calibri" panose="020F0502020204030204" charset="0"/>
                <a:buChar char=" "/>
                <a:defRPr>
                  <a:solidFill>
                    <a:schemeClr val="tx1"/>
                  </a:solidFill>
                  <a:latin typeface="Times New Roman" panose="02020603050405020304" pitchFamily="18" charset="0"/>
                  <a:ea typeface="幼圆" panose="02010509060101010101" charset="-122"/>
                </a:defRPr>
              </a:lvl2pPr>
              <a:lvl3pPr marL="1143000" indent="-228600">
                <a:lnSpc>
                  <a:spcPct val="90000"/>
                </a:lnSpc>
                <a:spcBef>
                  <a:spcPts val="500"/>
                </a:spcBef>
                <a:buFont typeface="Arial" panose="020B0604020202020204" pitchFamily="34" charset="0"/>
                <a:buChar char="•"/>
                <a:defRPr sz="2000">
                  <a:solidFill>
                    <a:srgbClr val="7F7F7F"/>
                  </a:solidFill>
                  <a:latin typeface="Times New Roman" panose="02020603050405020304" pitchFamily="18" charset="0"/>
                  <a:ea typeface="幼圆" panose="02010509060101010101" charset="-122"/>
                </a:defRPr>
              </a:lvl3pPr>
              <a:lvl4pPr marL="16002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4pPr>
              <a:lvl5pPr marL="20574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9pPr>
            </a:lstStyle>
            <a:p>
              <a:pPr eaLnBrk="1" fontAlgn="base" hangingPunct="1">
                <a:lnSpc>
                  <a:spcPct val="100000"/>
                </a:lnSpc>
                <a:spcBef>
                  <a:spcPct val="0"/>
                </a:spcBef>
                <a:buClrTx/>
                <a:buSzTx/>
                <a:buFontTx/>
                <a:buNone/>
              </a:pPr>
              <a:endParaRPr lang="zh-CN" altLang="en-US" sz="1350" strike="noStrike" noProof="1">
                <a:solidFill>
                  <a:schemeClr val="tx1"/>
                </a:solidFill>
                <a:latin typeface="微软雅黑" panose="020B0503020204020204" pitchFamily="34" charset="-122"/>
                <a:ea typeface="微软雅黑" panose="020B0503020204020204" pitchFamily="34" charset="-122"/>
              </a:endParaRPr>
            </a:p>
          </p:txBody>
        </p:sp>
        <p:sp>
          <p:nvSpPr>
            <p:cNvPr id="40" name="圆角矩形 230409"/>
            <p:cNvSpPr>
              <a:spLocks noChangeArrowheads="1"/>
            </p:cNvSpPr>
            <p:nvPr/>
          </p:nvSpPr>
          <p:spPr bwMode="auto">
            <a:xfrm>
              <a:off x="7094934" y="2012156"/>
              <a:ext cx="1999621" cy="694135"/>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defRPr/>
              </a:pPr>
              <a:r>
                <a:rPr lang="zh-CN" altLang="en-US" strike="noStrike" noProof="1">
                  <a:latin typeface="微软雅黑" panose="020B0503020204020204" pitchFamily="34" charset="-122"/>
                  <a:ea typeface="微软雅黑" panose="020B0503020204020204" pitchFamily="34" charset="-122"/>
                </a:rPr>
                <a:t>总价包干蓝图，锁定成本</a:t>
              </a:r>
              <a:endParaRPr lang="zh-CN" altLang="en-US" strike="noStrike" noProof="1">
                <a:latin typeface="微软雅黑" panose="020B0503020204020204" pitchFamily="34" charset="-122"/>
                <a:ea typeface="微软雅黑" panose="020B0503020204020204" pitchFamily="34" charset="-122"/>
              </a:endParaRPr>
            </a:p>
          </p:txBody>
        </p:sp>
        <p:sp>
          <p:nvSpPr>
            <p:cNvPr id="41" name="右箭头 230410"/>
            <p:cNvSpPr>
              <a:spLocks noChangeArrowheads="1"/>
            </p:cNvSpPr>
            <p:nvPr/>
          </p:nvSpPr>
          <p:spPr bwMode="auto">
            <a:xfrm>
              <a:off x="6815138" y="2205038"/>
              <a:ext cx="392906" cy="248841"/>
            </a:xfrm>
            <a:prstGeom prst="rightArrow">
              <a:avLst>
                <a:gd name="adj1" fmla="val 50000"/>
                <a:gd name="adj2" fmla="val 58450"/>
              </a:avLst>
            </a:prstGeom>
            <a:solidFill>
              <a:srgbClr val="FFFFFF"/>
            </a:solidFill>
            <a:ln w="9525">
              <a:solidFill>
                <a:srgbClr val="000000"/>
              </a:solidFill>
              <a:miter lim="800000"/>
            </a:ln>
          </p:spPr>
          <p:txBody>
            <a:bodyPr/>
            <a:lstStyle>
              <a:lvl1pPr>
                <a:lnSpc>
                  <a:spcPct val="90000"/>
                </a:lnSpc>
                <a:spcBef>
                  <a:spcPts val="1800"/>
                </a:spcBef>
                <a:buClr>
                  <a:schemeClr val="accent1"/>
                </a:buClr>
                <a:buSzPct val="60000"/>
                <a:buFont typeface="Wingdings 2" panose="05020102010507070707" pitchFamily="18" charset="2"/>
                <a:buChar char=""/>
                <a:defRPr sz="2400">
                  <a:solidFill>
                    <a:srgbClr val="1A93C8"/>
                  </a:solidFill>
                  <a:latin typeface="Times New Roman" panose="02020603050405020304" pitchFamily="18" charset="0"/>
                  <a:ea typeface="幼圆" panose="02010509060101010101" charset="-122"/>
                </a:defRPr>
              </a:lvl1pPr>
              <a:lvl2pPr marL="742950" indent="-285750">
                <a:lnSpc>
                  <a:spcPct val="130000"/>
                </a:lnSpc>
                <a:buFont typeface="Calibri" panose="020F0502020204030204" charset="0"/>
                <a:buChar char=" "/>
                <a:defRPr>
                  <a:solidFill>
                    <a:schemeClr val="tx1"/>
                  </a:solidFill>
                  <a:latin typeface="Times New Roman" panose="02020603050405020304" pitchFamily="18" charset="0"/>
                  <a:ea typeface="幼圆" panose="02010509060101010101" charset="-122"/>
                </a:defRPr>
              </a:lvl2pPr>
              <a:lvl3pPr marL="1143000" indent="-228600">
                <a:lnSpc>
                  <a:spcPct val="90000"/>
                </a:lnSpc>
                <a:spcBef>
                  <a:spcPts val="500"/>
                </a:spcBef>
                <a:buFont typeface="Arial" panose="020B0604020202020204" pitchFamily="34" charset="0"/>
                <a:buChar char="•"/>
                <a:defRPr sz="2000">
                  <a:solidFill>
                    <a:srgbClr val="7F7F7F"/>
                  </a:solidFill>
                  <a:latin typeface="Times New Roman" panose="02020603050405020304" pitchFamily="18" charset="0"/>
                  <a:ea typeface="幼圆" panose="02010509060101010101" charset="-122"/>
                </a:defRPr>
              </a:lvl3pPr>
              <a:lvl4pPr marL="16002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4pPr>
              <a:lvl5pPr marL="20574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9pPr>
            </a:lstStyle>
            <a:p>
              <a:pPr eaLnBrk="1" fontAlgn="base" hangingPunct="1">
                <a:lnSpc>
                  <a:spcPct val="100000"/>
                </a:lnSpc>
                <a:spcBef>
                  <a:spcPct val="0"/>
                </a:spcBef>
                <a:buClrTx/>
                <a:buSzTx/>
                <a:buFontTx/>
                <a:buNone/>
              </a:pPr>
              <a:endParaRPr lang="zh-CN" altLang="en-US" sz="1350" strike="noStrike" noProof="1">
                <a:solidFill>
                  <a:schemeClr val="tx1"/>
                </a:solidFill>
                <a:latin typeface="微软雅黑" panose="020B0503020204020204" pitchFamily="34" charset="-122"/>
                <a:ea typeface="微软雅黑" panose="020B0503020204020204" pitchFamily="34" charset="-122"/>
              </a:endParaRPr>
            </a:p>
          </p:txBody>
        </p:sp>
        <p:sp>
          <p:nvSpPr>
            <p:cNvPr id="42" name="右箭头 230410"/>
            <p:cNvSpPr>
              <a:spLocks noChangeArrowheads="1"/>
            </p:cNvSpPr>
            <p:nvPr/>
          </p:nvSpPr>
          <p:spPr bwMode="auto">
            <a:xfrm rot="17580138">
              <a:off x="2525911" y="3989188"/>
              <a:ext cx="1576388" cy="222647"/>
            </a:xfrm>
            <a:prstGeom prst="rightArrow">
              <a:avLst>
                <a:gd name="adj1" fmla="val 50000"/>
                <a:gd name="adj2" fmla="val 58275"/>
              </a:avLst>
            </a:prstGeom>
          </p:spPr>
          <p:style>
            <a:lnRef idx="2">
              <a:schemeClr val="accent6"/>
            </a:lnRef>
            <a:fillRef idx="1">
              <a:schemeClr val="lt1"/>
            </a:fillRef>
            <a:effectRef idx="0">
              <a:schemeClr val="accent6"/>
            </a:effectRef>
            <a:fontRef idx="minor">
              <a:schemeClr val="dk1"/>
            </a:fontRef>
          </p:style>
          <p:txBody>
            <a:bodyPr/>
            <a:lstStyle/>
            <a:p>
              <a:pPr eaLnBrk="1" fontAlgn="auto" hangingPunct="1">
                <a:defRPr/>
              </a:pPr>
              <a:endParaRPr lang="zh-CN" altLang="en-US" sz="1350" strike="noStrike" noProof="1">
                <a:latin typeface="微软雅黑" panose="020B0503020204020204" pitchFamily="34" charset="-122"/>
                <a:ea typeface="微软雅黑" panose="020B0503020204020204" pitchFamily="34" charset="-122"/>
              </a:endParaRPr>
            </a:p>
          </p:txBody>
        </p:sp>
        <p:sp>
          <p:nvSpPr>
            <p:cNvPr id="43" name="右箭头 230410"/>
            <p:cNvSpPr>
              <a:spLocks noChangeArrowheads="1"/>
            </p:cNvSpPr>
            <p:nvPr/>
          </p:nvSpPr>
          <p:spPr bwMode="auto">
            <a:xfrm rot="16200000">
              <a:off x="2921199" y="4210646"/>
              <a:ext cx="1889522" cy="223838"/>
            </a:xfrm>
            <a:prstGeom prst="rightArrow">
              <a:avLst>
                <a:gd name="adj1" fmla="val 50000"/>
                <a:gd name="adj2" fmla="val 58275"/>
              </a:avLst>
            </a:prstGeom>
          </p:spPr>
          <p:style>
            <a:lnRef idx="2">
              <a:schemeClr val="accent6"/>
            </a:lnRef>
            <a:fillRef idx="1">
              <a:schemeClr val="lt1"/>
            </a:fillRef>
            <a:effectRef idx="0">
              <a:schemeClr val="accent6"/>
            </a:effectRef>
            <a:fontRef idx="minor">
              <a:schemeClr val="dk1"/>
            </a:fontRef>
          </p:style>
          <p:txBody>
            <a:bodyPr/>
            <a:lstStyle/>
            <a:p>
              <a:pPr eaLnBrk="1" fontAlgn="auto" hangingPunct="1">
                <a:defRPr/>
              </a:pPr>
              <a:endParaRPr lang="zh-CN" altLang="en-US" sz="1350" strike="noStrike" noProof="1">
                <a:latin typeface="微软雅黑" panose="020B0503020204020204" pitchFamily="34" charset="-122"/>
                <a:ea typeface="微软雅黑" panose="020B0503020204020204" pitchFamily="34" charset="-122"/>
              </a:endParaRPr>
            </a:p>
          </p:txBody>
        </p:sp>
        <p:sp>
          <p:nvSpPr>
            <p:cNvPr id="44" name="右箭头 230410"/>
            <p:cNvSpPr>
              <a:spLocks noChangeArrowheads="1"/>
            </p:cNvSpPr>
            <p:nvPr/>
          </p:nvSpPr>
          <p:spPr bwMode="auto">
            <a:xfrm rot="15201903">
              <a:off x="3897510" y="3842742"/>
              <a:ext cx="1170385" cy="223838"/>
            </a:xfrm>
            <a:prstGeom prst="rightArrow">
              <a:avLst>
                <a:gd name="adj1" fmla="val 50000"/>
                <a:gd name="adj2" fmla="val 58275"/>
              </a:avLst>
            </a:prstGeom>
          </p:spPr>
          <p:style>
            <a:lnRef idx="2">
              <a:schemeClr val="accent6"/>
            </a:lnRef>
            <a:fillRef idx="1">
              <a:schemeClr val="lt1"/>
            </a:fillRef>
            <a:effectRef idx="0">
              <a:schemeClr val="accent6"/>
            </a:effectRef>
            <a:fontRef idx="minor">
              <a:schemeClr val="dk1"/>
            </a:fontRef>
          </p:style>
          <p:txBody>
            <a:bodyPr/>
            <a:lstStyle/>
            <a:p>
              <a:pPr eaLnBrk="1" fontAlgn="auto" hangingPunct="1">
                <a:defRPr/>
              </a:pPr>
              <a:endParaRPr lang="zh-CN" altLang="en-US" sz="1350" strike="noStrike" noProof="1">
                <a:latin typeface="微软雅黑" panose="020B0503020204020204" pitchFamily="34" charset="-122"/>
                <a:ea typeface="微软雅黑" panose="020B0503020204020204" pitchFamily="34" charset="-122"/>
              </a:endParaRPr>
            </a:p>
          </p:txBody>
        </p:sp>
        <p:sp>
          <p:nvSpPr>
            <p:cNvPr id="45" name="右箭头 230410"/>
            <p:cNvSpPr>
              <a:spLocks noChangeArrowheads="1"/>
            </p:cNvSpPr>
            <p:nvPr/>
          </p:nvSpPr>
          <p:spPr bwMode="auto">
            <a:xfrm rot="14613960">
              <a:off x="4189213" y="4079676"/>
              <a:ext cx="1793081" cy="244078"/>
            </a:xfrm>
            <a:prstGeom prst="rightArrow">
              <a:avLst>
                <a:gd name="adj1" fmla="val 50000"/>
                <a:gd name="adj2" fmla="val 58275"/>
              </a:avLst>
            </a:prstGeom>
          </p:spPr>
          <p:style>
            <a:lnRef idx="2">
              <a:schemeClr val="accent6"/>
            </a:lnRef>
            <a:fillRef idx="1">
              <a:schemeClr val="lt1"/>
            </a:fillRef>
            <a:effectRef idx="0">
              <a:schemeClr val="accent6"/>
            </a:effectRef>
            <a:fontRef idx="minor">
              <a:schemeClr val="dk1"/>
            </a:fontRef>
          </p:style>
          <p:txBody>
            <a:bodyPr/>
            <a:lstStyle/>
            <a:p>
              <a:pPr eaLnBrk="1" fontAlgn="auto" hangingPunct="1">
                <a:defRPr/>
              </a:pPr>
              <a:endParaRPr lang="zh-CN" altLang="en-US" sz="1350" strike="noStrike" noProof="1">
                <a:latin typeface="微软雅黑" panose="020B0503020204020204" pitchFamily="34" charset="-122"/>
                <a:ea typeface="微软雅黑" panose="020B0503020204020204" pitchFamily="34" charset="-122"/>
              </a:endParaRPr>
            </a:p>
          </p:txBody>
        </p:sp>
        <p:sp>
          <p:nvSpPr>
            <p:cNvPr id="46" name="圆角矩形 230409"/>
            <p:cNvSpPr>
              <a:spLocks noChangeArrowheads="1"/>
            </p:cNvSpPr>
            <p:nvPr/>
          </p:nvSpPr>
          <p:spPr bwMode="auto">
            <a:xfrm>
              <a:off x="-64293" y="3424238"/>
              <a:ext cx="1951434" cy="695325"/>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defRPr/>
              </a:pPr>
              <a:r>
                <a:rPr lang="zh-CN" altLang="en-US" strike="noStrike" noProof="1">
                  <a:latin typeface="微软雅黑" panose="020B0503020204020204" pitchFamily="34" charset="-122"/>
                  <a:ea typeface="微软雅黑" panose="020B0503020204020204" pitchFamily="34" charset="-122"/>
                </a:rPr>
                <a:t>专项设计底图提资</a:t>
              </a:r>
              <a:endParaRPr lang="zh-CN" altLang="en-US" strike="noStrike" noProof="1">
                <a:latin typeface="微软雅黑" panose="020B0503020204020204" pitchFamily="34" charset="-122"/>
                <a:ea typeface="微软雅黑" panose="020B0503020204020204" pitchFamily="34" charset="-122"/>
              </a:endParaRPr>
            </a:p>
          </p:txBody>
        </p:sp>
        <p:sp>
          <p:nvSpPr>
            <p:cNvPr id="47" name="右箭头 230410"/>
            <p:cNvSpPr>
              <a:spLocks noChangeArrowheads="1"/>
            </p:cNvSpPr>
            <p:nvPr/>
          </p:nvSpPr>
          <p:spPr bwMode="auto">
            <a:xfrm flipH="1">
              <a:off x="1700213" y="3659981"/>
              <a:ext cx="372666" cy="308372"/>
            </a:xfrm>
            <a:prstGeom prst="rightArrow">
              <a:avLst>
                <a:gd name="adj1" fmla="val 50000"/>
                <a:gd name="adj2" fmla="val 58220"/>
              </a:avLst>
            </a:prstGeom>
            <a:solidFill>
              <a:srgbClr val="FFFFFF"/>
            </a:solidFill>
            <a:ln w="9525">
              <a:solidFill>
                <a:srgbClr val="000000"/>
              </a:solidFill>
              <a:miter lim="800000"/>
            </a:ln>
          </p:spPr>
          <p:txBody>
            <a:bodyPr/>
            <a:lstStyle>
              <a:lvl1pPr>
                <a:lnSpc>
                  <a:spcPct val="90000"/>
                </a:lnSpc>
                <a:spcBef>
                  <a:spcPts val="1800"/>
                </a:spcBef>
                <a:buClr>
                  <a:schemeClr val="accent1"/>
                </a:buClr>
                <a:buSzPct val="60000"/>
                <a:buFont typeface="Wingdings 2" panose="05020102010507070707" pitchFamily="18" charset="2"/>
                <a:buChar char=""/>
                <a:defRPr sz="2400">
                  <a:solidFill>
                    <a:srgbClr val="1A93C8"/>
                  </a:solidFill>
                  <a:latin typeface="Times New Roman" panose="02020603050405020304" pitchFamily="18" charset="0"/>
                  <a:ea typeface="幼圆" panose="02010509060101010101" charset="-122"/>
                </a:defRPr>
              </a:lvl1pPr>
              <a:lvl2pPr marL="742950" indent="-285750">
                <a:lnSpc>
                  <a:spcPct val="130000"/>
                </a:lnSpc>
                <a:buFont typeface="Calibri" panose="020F0502020204030204" charset="0"/>
                <a:buChar char=" "/>
                <a:defRPr>
                  <a:solidFill>
                    <a:schemeClr val="tx1"/>
                  </a:solidFill>
                  <a:latin typeface="Times New Roman" panose="02020603050405020304" pitchFamily="18" charset="0"/>
                  <a:ea typeface="幼圆" panose="02010509060101010101" charset="-122"/>
                </a:defRPr>
              </a:lvl2pPr>
              <a:lvl3pPr marL="1143000" indent="-228600">
                <a:lnSpc>
                  <a:spcPct val="90000"/>
                </a:lnSpc>
                <a:spcBef>
                  <a:spcPts val="500"/>
                </a:spcBef>
                <a:buFont typeface="Arial" panose="020B0604020202020204" pitchFamily="34" charset="0"/>
                <a:buChar char="•"/>
                <a:defRPr sz="2000">
                  <a:solidFill>
                    <a:srgbClr val="7F7F7F"/>
                  </a:solidFill>
                  <a:latin typeface="Times New Roman" panose="02020603050405020304" pitchFamily="18" charset="0"/>
                  <a:ea typeface="幼圆" panose="02010509060101010101" charset="-122"/>
                </a:defRPr>
              </a:lvl3pPr>
              <a:lvl4pPr marL="16002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4pPr>
              <a:lvl5pPr marL="20574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9pPr>
            </a:lstStyle>
            <a:p>
              <a:pPr eaLnBrk="1" fontAlgn="base" hangingPunct="1">
                <a:lnSpc>
                  <a:spcPct val="100000"/>
                </a:lnSpc>
                <a:spcBef>
                  <a:spcPct val="0"/>
                </a:spcBef>
                <a:buClrTx/>
                <a:buSzTx/>
                <a:buFontTx/>
                <a:buNone/>
              </a:pPr>
              <a:endParaRPr lang="zh-CN" altLang="en-US" sz="1350" strike="noStrike" noProof="1">
                <a:solidFill>
                  <a:schemeClr val="tx1"/>
                </a:solidFill>
                <a:latin typeface="微软雅黑" panose="020B0503020204020204" pitchFamily="34" charset="-122"/>
                <a:ea typeface="微软雅黑" panose="020B0503020204020204" pitchFamily="34" charset="-122"/>
              </a:endParaRPr>
            </a:p>
          </p:txBody>
        </p:sp>
        <p:sp>
          <p:nvSpPr>
            <p:cNvPr id="48" name="圆角矩形 230409"/>
            <p:cNvSpPr>
              <a:spLocks noChangeArrowheads="1"/>
            </p:cNvSpPr>
            <p:nvPr/>
          </p:nvSpPr>
          <p:spPr bwMode="auto">
            <a:xfrm>
              <a:off x="-64292" y="2703910"/>
              <a:ext cx="1951433" cy="695325"/>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defRPr/>
              </a:pPr>
              <a:r>
                <a:rPr lang="zh-CN" altLang="en-US" strike="noStrike" noProof="1">
                  <a:latin typeface="微软雅黑" panose="020B0503020204020204" pitchFamily="34" charset="-122"/>
                  <a:ea typeface="微软雅黑" panose="020B0503020204020204" pitchFamily="34" charset="-122"/>
                </a:rPr>
                <a:t>启动</a:t>
              </a:r>
              <a:r>
                <a:rPr lang="en-US" altLang="zh-CN" strike="noStrike" noProof="1">
                  <a:latin typeface="微软雅黑" panose="020B0503020204020204" pitchFamily="34" charset="-122"/>
                  <a:ea typeface="微软雅黑" panose="020B0503020204020204" pitchFamily="34" charset="-122"/>
                </a:rPr>
                <a:t>BIM</a:t>
              </a:r>
              <a:r>
                <a:rPr lang="zh-CN" altLang="en-US" strike="noStrike" noProof="1">
                  <a:latin typeface="微软雅黑" panose="020B0503020204020204" pitchFamily="34" charset="-122"/>
                  <a:ea typeface="微软雅黑" panose="020B0503020204020204" pitchFamily="34" charset="-122"/>
                </a:rPr>
                <a:t>管综分析</a:t>
              </a:r>
              <a:endParaRPr lang="zh-CN" altLang="en-US" strike="noStrike" noProof="1">
                <a:latin typeface="微软雅黑" panose="020B0503020204020204" pitchFamily="34" charset="-122"/>
                <a:ea typeface="微软雅黑" panose="020B0503020204020204" pitchFamily="34" charset="-122"/>
              </a:endParaRPr>
            </a:p>
          </p:txBody>
        </p:sp>
        <p:sp>
          <p:nvSpPr>
            <p:cNvPr id="49" name="右箭头 230410"/>
            <p:cNvSpPr>
              <a:spLocks noChangeArrowheads="1"/>
            </p:cNvSpPr>
            <p:nvPr/>
          </p:nvSpPr>
          <p:spPr bwMode="auto">
            <a:xfrm flipH="1">
              <a:off x="1700213" y="2939654"/>
              <a:ext cx="372666" cy="308372"/>
            </a:xfrm>
            <a:prstGeom prst="rightArrow">
              <a:avLst>
                <a:gd name="adj1" fmla="val 50000"/>
                <a:gd name="adj2" fmla="val 58220"/>
              </a:avLst>
            </a:prstGeom>
            <a:solidFill>
              <a:srgbClr val="FFFFFF"/>
            </a:solidFill>
            <a:ln w="9525">
              <a:solidFill>
                <a:srgbClr val="000000"/>
              </a:solidFill>
              <a:miter lim="800000"/>
            </a:ln>
          </p:spPr>
          <p:txBody>
            <a:bodyPr/>
            <a:lstStyle>
              <a:lvl1pPr>
                <a:lnSpc>
                  <a:spcPct val="90000"/>
                </a:lnSpc>
                <a:spcBef>
                  <a:spcPts val="1800"/>
                </a:spcBef>
                <a:buClr>
                  <a:schemeClr val="accent1"/>
                </a:buClr>
                <a:buSzPct val="60000"/>
                <a:buFont typeface="Wingdings 2" panose="05020102010507070707" pitchFamily="18" charset="2"/>
                <a:buChar char=""/>
                <a:defRPr sz="2400">
                  <a:solidFill>
                    <a:srgbClr val="1A93C8"/>
                  </a:solidFill>
                  <a:latin typeface="Times New Roman" panose="02020603050405020304" pitchFamily="18" charset="0"/>
                  <a:ea typeface="幼圆" panose="02010509060101010101" charset="-122"/>
                </a:defRPr>
              </a:lvl1pPr>
              <a:lvl2pPr marL="742950" indent="-285750">
                <a:lnSpc>
                  <a:spcPct val="130000"/>
                </a:lnSpc>
                <a:buFont typeface="Calibri" panose="020F0502020204030204" charset="0"/>
                <a:buChar char=" "/>
                <a:defRPr>
                  <a:solidFill>
                    <a:schemeClr val="tx1"/>
                  </a:solidFill>
                  <a:latin typeface="Times New Roman" panose="02020603050405020304" pitchFamily="18" charset="0"/>
                  <a:ea typeface="幼圆" panose="02010509060101010101" charset="-122"/>
                </a:defRPr>
              </a:lvl2pPr>
              <a:lvl3pPr marL="1143000" indent="-228600">
                <a:lnSpc>
                  <a:spcPct val="90000"/>
                </a:lnSpc>
                <a:spcBef>
                  <a:spcPts val="500"/>
                </a:spcBef>
                <a:buFont typeface="Arial" panose="020B0604020202020204" pitchFamily="34" charset="0"/>
                <a:buChar char="•"/>
                <a:defRPr sz="2000">
                  <a:solidFill>
                    <a:srgbClr val="7F7F7F"/>
                  </a:solidFill>
                  <a:latin typeface="Times New Roman" panose="02020603050405020304" pitchFamily="18" charset="0"/>
                  <a:ea typeface="幼圆" panose="02010509060101010101" charset="-122"/>
                </a:defRPr>
              </a:lvl3pPr>
              <a:lvl4pPr marL="16002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4pPr>
              <a:lvl5pPr marL="20574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9pPr>
            </a:lstStyle>
            <a:p>
              <a:pPr eaLnBrk="1" fontAlgn="base" hangingPunct="1">
                <a:lnSpc>
                  <a:spcPct val="100000"/>
                </a:lnSpc>
                <a:spcBef>
                  <a:spcPct val="0"/>
                </a:spcBef>
                <a:buClrTx/>
                <a:buSzTx/>
                <a:buFontTx/>
                <a:buNone/>
              </a:pPr>
              <a:endParaRPr lang="zh-CN" altLang="en-US" sz="1350" strike="noStrike" noProof="1">
                <a:solidFill>
                  <a:schemeClr val="tx1"/>
                </a:solidFill>
                <a:latin typeface="微软雅黑" panose="020B0503020204020204" pitchFamily="34" charset="-122"/>
                <a:ea typeface="微软雅黑" panose="020B0503020204020204" pitchFamily="34" charset="-122"/>
              </a:endParaRPr>
            </a:p>
          </p:txBody>
        </p:sp>
        <p:sp>
          <p:nvSpPr>
            <p:cNvPr id="50" name="圆角矩形 230409"/>
            <p:cNvSpPr>
              <a:spLocks noChangeArrowheads="1"/>
            </p:cNvSpPr>
            <p:nvPr/>
          </p:nvSpPr>
          <p:spPr bwMode="auto">
            <a:xfrm>
              <a:off x="-64293" y="1965722"/>
              <a:ext cx="1951434" cy="691753"/>
            </a:xfrm>
            <a:prstGeom prst="roundRect">
              <a:avLst>
                <a:gd name="adj" fmla="val 10889"/>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defRPr/>
              </a:pPr>
              <a:r>
                <a:rPr lang="zh-CN" altLang="en-US" strike="noStrike" noProof="1">
                  <a:latin typeface="微软雅黑" panose="020B0503020204020204" pitchFamily="34" charset="-122"/>
                  <a:ea typeface="微软雅黑" panose="020B0503020204020204" pitchFamily="34" charset="-122"/>
                </a:rPr>
                <a:t>启动成本算量</a:t>
              </a:r>
              <a:endParaRPr lang="zh-CN" altLang="en-US" strike="noStrike" noProof="1">
                <a:latin typeface="微软雅黑" panose="020B0503020204020204" pitchFamily="34" charset="-122"/>
                <a:ea typeface="微软雅黑" panose="020B0503020204020204" pitchFamily="34" charset="-122"/>
              </a:endParaRPr>
            </a:p>
          </p:txBody>
        </p:sp>
        <p:sp>
          <p:nvSpPr>
            <p:cNvPr id="51" name="右箭头 230410"/>
            <p:cNvSpPr>
              <a:spLocks noChangeArrowheads="1"/>
            </p:cNvSpPr>
            <p:nvPr/>
          </p:nvSpPr>
          <p:spPr bwMode="auto">
            <a:xfrm flipH="1">
              <a:off x="1700213" y="2200275"/>
              <a:ext cx="372666" cy="308372"/>
            </a:xfrm>
            <a:prstGeom prst="rightArrow">
              <a:avLst>
                <a:gd name="adj1" fmla="val 50000"/>
                <a:gd name="adj2" fmla="val 58220"/>
              </a:avLst>
            </a:prstGeom>
            <a:solidFill>
              <a:srgbClr val="FFFFFF"/>
            </a:solidFill>
            <a:ln w="9525">
              <a:solidFill>
                <a:srgbClr val="000000"/>
              </a:solidFill>
              <a:miter lim="800000"/>
            </a:ln>
          </p:spPr>
          <p:txBody>
            <a:bodyPr/>
            <a:lstStyle>
              <a:lvl1pPr>
                <a:lnSpc>
                  <a:spcPct val="90000"/>
                </a:lnSpc>
                <a:spcBef>
                  <a:spcPts val="1800"/>
                </a:spcBef>
                <a:buClr>
                  <a:schemeClr val="accent1"/>
                </a:buClr>
                <a:buSzPct val="60000"/>
                <a:buFont typeface="Wingdings 2" panose="05020102010507070707" pitchFamily="18" charset="2"/>
                <a:buChar char=""/>
                <a:defRPr sz="2400">
                  <a:solidFill>
                    <a:srgbClr val="1A93C8"/>
                  </a:solidFill>
                  <a:latin typeface="Times New Roman" panose="02020603050405020304" pitchFamily="18" charset="0"/>
                  <a:ea typeface="幼圆" panose="02010509060101010101" charset="-122"/>
                </a:defRPr>
              </a:lvl1pPr>
              <a:lvl2pPr marL="742950" indent="-285750">
                <a:lnSpc>
                  <a:spcPct val="130000"/>
                </a:lnSpc>
                <a:buFont typeface="Calibri" panose="020F0502020204030204" charset="0"/>
                <a:buChar char=" "/>
                <a:defRPr>
                  <a:solidFill>
                    <a:schemeClr val="tx1"/>
                  </a:solidFill>
                  <a:latin typeface="Times New Roman" panose="02020603050405020304" pitchFamily="18" charset="0"/>
                  <a:ea typeface="幼圆" panose="02010509060101010101" charset="-122"/>
                </a:defRPr>
              </a:lvl2pPr>
              <a:lvl3pPr marL="1143000" indent="-228600">
                <a:lnSpc>
                  <a:spcPct val="90000"/>
                </a:lnSpc>
                <a:spcBef>
                  <a:spcPts val="500"/>
                </a:spcBef>
                <a:buFont typeface="Arial" panose="020B0604020202020204" pitchFamily="34" charset="0"/>
                <a:buChar char="•"/>
                <a:defRPr sz="2000">
                  <a:solidFill>
                    <a:srgbClr val="7F7F7F"/>
                  </a:solidFill>
                  <a:latin typeface="Times New Roman" panose="02020603050405020304" pitchFamily="18" charset="0"/>
                  <a:ea typeface="幼圆" panose="02010509060101010101" charset="-122"/>
                </a:defRPr>
              </a:lvl3pPr>
              <a:lvl4pPr marL="16002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4pPr>
              <a:lvl5pPr marL="2057400" indent="-228600">
                <a:lnSpc>
                  <a:spcPct val="90000"/>
                </a:lnSpc>
                <a:spcBef>
                  <a:spcPts val="500"/>
                </a:spcBef>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Times New Roman" panose="02020603050405020304" pitchFamily="18" charset="0"/>
                  <a:ea typeface="幼圆" panose="02010509060101010101" charset="-122"/>
                </a:defRPr>
              </a:lvl9pPr>
            </a:lstStyle>
            <a:p>
              <a:pPr eaLnBrk="1" fontAlgn="base" hangingPunct="1">
                <a:lnSpc>
                  <a:spcPct val="100000"/>
                </a:lnSpc>
                <a:spcBef>
                  <a:spcPct val="0"/>
                </a:spcBef>
                <a:buClrTx/>
                <a:buSzTx/>
                <a:buFontTx/>
                <a:buNone/>
              </a:pPr>
              <a:endParaRPr lang="zh-CN" altLang="en-US" sz="1350" strike="noStrike" noProof="1">
                <a:solidFill>
                  <a:schemeClr val="tx1"/>
                </a:solidFill>
                <a:latin typeface="微软雅黑" panose="020B0503020204020204" pitchFamily="34" charset="-122"/>
                <a:ea typeface="微软雅黑" panose="020B0503020204020204" pitchFamily="34" charset="-122"/>
              </a:endParaRPr>
            </a:p>
          </p:txBody>
        </p:sp>
        <p:sp>
          <p:nvSpPr>
            <p:cNvPr id="51224" name="文本框 69"/>
            <p:cNvSpPr txBox="1"/>
            <p:nvPr/>
          </p:nvSpPr>
          <p:spPr>
            <a:xfrm>
              <a:off x="2798616" y="5432731"/>
              <a:ext cx="2441972" cy="405516"/>
            </a:xfrm>
            <a:prstGeom prst="rect">
              <a:avLst/>
            </a:prstGeom>
            <a:noFill/>
            <a:ln w="9525" cap="flat" cmpd="sng">
              <a:solidFill>
                <a:srgbClr val="000000"/>
              </a:solidFill>
              <a:prstDash val="solid"/>
              <a:miter/>
              <a:headEnd type="none" w="med" len="med"/>
              <a:tailEnd type="none" w="med" len="med"/>
            </a:ln>
          </p:spPr>
          <p:txBody>
            <a:bodyPr wrap="square" anchor="t">
              <a:spAutoFit/>
            </a:bodyPr>
            <a:p>
              <a:pPr>
                <a:lnSpc>
                  <a:spcPct val="150000"/>
                </a:lnSpc>
                <a:buSzPct val="60000"/>
              </a:pPr>
              <a:r>
                <a:rPr lang="zh-CN" altLang="en-US" sz="1600" dirty="0">
                  <a:latin typeface="微软雅黑" panose="020B0503020204020204" pitchFamily="34" charset="-122"/>
                  <a:ea typeface="微软雅黑" panose="020B0503020204020204" pitchFamily="34" charset="-122"/>
                </a:rPr>
                <a:t>铝模、墙板、加建方案优化</a:t>
              </a:r>
              <a:endParaRPr lang="en-US" altLang="zh-CN" sz="1600" dirty="0">
                <a:latin typeface="微软雅黑" panose="020B0503020204020204" pitchFamily="34" charset="-122"/>
                <a:ea typeface="微软雅黑" panose="020B0503020204020204" pitchFamily="34" charset="-122"/>
              </a:endParaRPr>
            </a:p>
          </p:txBody>
        </p:sp>
        <p:sp>
          <p:nvSpPr>
            <p:cNvPr id="51225" name="文本框 69"/>
            <p:cNvSpPr txBox="1"/>
            <p:nvPr/>
          </p:nvSpPr>
          <p:spPr>
            <a:xfrm>
              <a:off x="4036080" y="4633612"/>
              <a:ext cx="1189434" cy="731047"/>
            </a:xfrm>
            <a:prstGeom prst="rect">
              <a:avLst/>
            </a:prstGeom>
            <a:noFill/>
            <a:ln w="9525" cap="flat" cmpd="sng">
              <a:solidFill>
                <a:srgbClr val="000000"/>
              </a:solidFill>
              <a:prstDash val="solid"/>
              <a:miter/>
              <a:headEnd type="none" w="med" len="med"/>
              <a:tailEnd type="none" w="med" len="med"/>
            </a:ln>
          </p:spPr>
          <p:txBody>
            <a:bodyPr wrap="square" anchor="t">
              <a:spAutoFit/>
            </a:bodyPr>
            <a:p>
              <a:pPr>
                <a:lnSpc>
                  <a:spcPct val="150000"/>
                </a:lnSpc>
                <a:buSzPct val="60000"/>
              </a:pPr>
              <a:r>
                <a:rPr lang="zh-CN" altLang="en-US" sz="1600" dirty="0">
                  <a:latin typeface="微软雅黑" panose="020B0503020204020204" pitchFamily="34" charset="-122"/>
                  <a:ea typeface="微软雅黑" panose="020B0503020204020204" pitchFamily="34" charset="-122"/>
                </a:rPr>
                <a:t>各专项设计</a:t>
              </a:r>
              <a:endParaRPr lang="en-US" altLang="zh-CN" sz="1600" dirty="0">
                <a:latin typeface="微软雅黑" panose="020B0503020204020204" pitchFamily="34" charset="-122"/>
                <a:ea typeface="微软雅黑" panose="020B0503020204020204" pitchFamily="34" charset="-122"/>
              </a:endParaRPr>
            </a:p>
            <a:p>
              <a:pPr>
                <a:lnSpc>
                  <a:spcPct val="150000"/>
                </a:lnSpc>
                <a:buSzPct val="60000"/>
              </a:pPr>
              <a:r>
                <a:rPr lang="zh-CN" altLang="en-US" sz="1600" dirty="0">
                  <a:latin typeface="微软雅黑" panose="020B0503020204020204" pitchFamily="34" charset="-122"/>
                  <a:ea typeface="微软雅黑" panose="020B0503020204020204" pitchFamily="34" charset="-122"/>
                </a:rPr>
                <a:t>审图意见</a:t>
              </a:r>
              <a:endParaRPr lang="en-US" altLang="zh-CN" sz="1600" dirty="0">
                <a:latin typeface="微软雅黑" panose="020B0503020204020204" pitchFamily="34" charset="-122"/>
                <a:ea typeface="微软雅黑" panose="020B0503020204020204" pitchFamily="34" charset="-122"/>
              </a:endParaRPr>
            </a:p>
          </p:txBody>
        </p:sp>
        <p:sp>
          <p:nvSpPr>
            <p:cNvPr id="51226" name="文本框 69"/>
            <p:cNvSpPr txBox="1"/>
            <p:nvPr/>
          </p:nvSpPr>
          <p:spPr>
            <a:xfrm>
              <a:off x="5393646" y="5071251"/>
              <a:ext cx="1680983" cy="405516"/>
            </a:xfrm>
            <a:prstGeom prst="rect">
              <a:avLst/>
            </a:prstGeom>
            <a:noFill/>
            <a:ln w="9525" cap="flat" cmpd="sng">
              <a:solidFill>
                <a:srgbClr val="000000"/>
              </a:solidFill>
              <a:prstDash val="solid"/>
              <a:miter/>
              <a:headEnd type="none" w="med" len="med"/>
              <a:tailEnd type="none" w="med" len="med"/>
            </a:ln>
          </p:spPr>
          <p:txBody>
            <a:bodyPr wrap="square" anchor="t">
              <a:spAutoFit/>
            </a:bodyPr>
            <a:p>
              <a:pPr>
                <a:lnSpc>
                  <a:spcPct val="150000"/>
                </a:lnSpc>
                <a:buSzPct val="60000"/>
              </a:pPr>
              <a:r>
                <a:rPr lang="en-US" altLang="zh-CN" sz="1600" dirty="0">
                  <a:latin typeface="微软雅黑" panose="020B0503020204020204" pitchFamily="34" charset="-122"/>
                  <a:ea typeface="微软雅黑" panose="020B0503020204020204" pitchFamily="34" charset="-122"/>
                </a:rPr>
                <a:t>BIM</a:t>
              </a:r>
              <a:r>
                <a:rPr lang="zh-CN" altLang="en-US" sz="1600" dirty="0">
                  <a:latin typeface="微软雅黑" panose="020B0503020204020204" pitchFamily="34" charset="-122"/>
                  <a:ea typeface="微软雅黑" panose="020B0503020204020204" pitchFamily="34" charset="-122"/>
                </a:rPr>
                <a:t>检查净高优化</a:t>
              </a:r>
              <a:endParaRPr lang="en-US" altLang="zh-CN" sz="1600" dirty="0">
                <a:latin typeface="微软雅黑" panose="020B0503020204020204" pitchFamily="34" charset="-122"/>
                <a:ea typeface="微软雅黑" panose="020B0503020204020204" pitchFamily="34" charset="-122"/>
              </a:endParaRPr>
            </a:p>
          </p:txBody>
        </p:sp>
        <p:sp>
          <p:nvSpPr>
            <p:cNvPr id="55" name="右箭头 230410"/>
            <p:cNvSpPr>
              <a:spLocks noChangeArrowheads="1"/>
            </p:cNvSpPr>
            <p:nvPr/>
          </p:nvSpPr>
          <p:spPr bwMode="auto">
            <a:xfrm rot="13883883">
              <a:off x="4630936" y="3918941"/>
              <a:ext cx="1576388" cy="222647"/>
            </a:xfrm>
            <a:prstGeom prst="rightArrow">
              <a:avLst>
                <a:gd name="adj1" fmla="val 50000"/>
                <a:gd name="adj2" fmla="val 58275"/>
              </a:avLst>
            </a:prstGeom>
          </p:spPr>
          <p:style>
            <a:lnRef idx="2">
              <a:schemeClr val="accent6"/>
            </a:lnRef>
            <a:fillRef idx="1">
              <a:schemeClr val="lt1"/>
            </a:fillRef>
            <a:effectRef idx="0">
              <a:schemeClr val="accent6"/>
            </a:effectRef>
            <a:fontRef idx="minor">
              <a:schemeClr val="dk1"/>
            </a:fontRef>
          </p:style>
          <p:txBody>
            <a:bodyPr/>
            <a:lstStyle/>
            <a:p>
              <a:pPr eaLnBrk="1" fontAlgn="auto" hangingPunct="1">
                <a:defRPr/>
              </a:pPr>
              <a:endParaRPr lang="zh-CN" altLang="en-US" sz="1350" strike="noStrike" noProof="1">
                <a:latin typeface="微软雅黑" panose="020B0503020204020204" pitchFamily="34" charset="-122"/>
                <a:ea typeface="微软雅黑" panose="020B0503020204020204" pitchFamily="34" charset="-122"/>
              </a:endParaRPr>
            </a:p>
          </p:txBody>
        </p:sp>
        <p:sp>
          <p:nvSpPr>
            <p:cNvPr id="51228" name="文本框 69"/>
            <p:cNvSpPr txBox="1"/>
            <p:nvPr/>
          </p:nvSpPr>
          <p:spPr>
            <a:xfrm>
              <a:off x="5978129" y="4558904"/>
              <a:ext cx="573881" cy="324413"/>
            </a:xfrm>
            <a:prstGeom prst="rect">
              <a:avLst/>
            </a:prstGeom>
            <a:noFill/>
            <a:ln w="9525" cap="flat" cmpd="sng">
              <a:solidFill>
                <a:srgbClr val="000000"/>
              </a:solidFill>
              <a:prstDash val="solid"/>
              <a:miter/>
              <a:headEnd type="none" w="med" len="med"/>
              <a:tailEnd type="none" w="med" len="med"/>
            </a:ln>
          </p:spPr>
          <p:txBody>
            <a:bodyPr anchor="t">
              <a:spAutoFit/>
            </a:bodyPr>
            <a:p>
              <a:pPr>
                <a:lnSpc>
                  <a:spcPct val="150000"/>
                </a:lnSpc>
                <a:buSzPct val="60000"/>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p:txBody>
        </p:sp>
      </p:grpSp>
      <p:sp>
        <p:nvSpPr>
          <p:cNvPr id="51229" name="文本框 1"/>
          <p:cNvSpPr txBox="1"/>
          <p:nvPr/>
        </p:nvSpPr>
        <p:spPr>
          <a:xfrm>
            <a:off x="3279775" y="1697038"/>
            <a:ext cx="1382713" cy="398780"/>
          </a:xfrm>
          <a:prstGeom prst="rect">
            <a:avLst/>
          </a:prstGeom>
          <a:noFill/>
          <a:ln w="9525">
            <a:noFill/>
          </a:ln>
        </p:spPr>
        <p:txBody>
          <a:bodyPr wrap="square" anchor="t">
            <a:spAutoFit/>
          </a:bodyPr>
          <a:p>
            <a:r>
              <a:rPr lang="zh-CN" altLang="en-US" sz="2000" b="1" dirty="0">
                <a:solidFill>
                  <a:srgbClr val="FF0000"/>
                </a:solidFill>
                <a:latin typeface="微软雅黑" panose="020B0503020204020204" pitchFamily="34" charset="-122"/>
                <a:ea typeface="微软雅黑" panose="020B0503020204020204" pitchFamily="34" charset="-122"/>
              </a:rPr>
              <a:t>报建图</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51230" name="文本框 1"/>
          <p:cNvSpPr txBox="1"/>
          <p:nvPr/>
        </p:nvSpPr>
        <p:spPr>
          <a:xfrm>
            <a:off x="7212013" y="1695450"/>
            <a:ext cx="1420812" cy="398780"/>
          </a:xfrm>
          <a:prstGeom prst="rect">
            <a:avLst/>
          </a:prstGeom>
          <a:noFill/>
          <a:ln w="9525">
            <a:noFill/>
          </a:ln>
        </p:spPr>
        <p:txBody>
          <a:bodyPr wrap="square" anchor="t">
            <a:spAutoFit/>
          </a:bodyPr>
          <a:p>
            <a:r>
              <a:rPr lang="zh-CN" altLang="en-US" sz="2000" b="1" dirty="0">
                <a:solidFill>
                  <a:srgbClr val="00B050"/>
                </a:solidFill>
                <a:latin typeface="微软雅黑" panose="020B0503020204020204" pitchFamily="34" charset="-122"/>
                <a:ea typeface="微软雅黑" panose="020B0503020204020204" pitchFamily="34" charset="-122"/>
              </a:rPr>
              <a:t>精细图</a:t>
            </a:r>
            <a:endParaRPr lang="zh-CN" altLang="en-US" sz="2000" b="1" dirty="0">
              <a:solidFill>
                <a:srgbClr val="00B050"/>
              </a:solidFill>
              <a:latin typeface="微软雅黑" panose="020B0503020204020204" pitchFamily="34" charset="-122"/>
              <a:ea typeface="微软雅黑" panose="020B0503020204020204" pitchFamily="34" charset="-122"/>
            </a:endParaRPr>
          </a:p>
        </p:txBody>
      </p:sp>
      <p:sp>
        <p:nvSpPr>
          <p:cNvPr id="51231" name="矩形 59"/>
          <p:cNvSpPr/>
          <p:nvPr/>
        </p:nvSpPr>
        <p:spPr>
          <a:xfrm>
            <a:off x="1001713" y="1046163"/>
            <a:ext cx="2879725" cy="398780"/>
          </a:xfrm>
          <a:prstGeom prst="rect">
            <a:avLst/>
          </a:prstGeom>
          <a:noFill/>
          <a:ln w="9525">
            <a:noFill/>
          </a:ln>
        </p:spPr>
        <p:txBody>
          <a:bodyPr wrap="none" anchor="t">
            <a:spAutoFit/>
          </a:bodyPr>
          <a:p>
            <a:r>
              <a:rPr lang="zh-CN" altLang="en-US" sz="2000" b="1" dirty="0">
                <a:solidFill>
                  <a:srgbClr val="2E75B6"/>
                </a:solidFill>
                <a:latin typeface="微软雅黑" panose="020B0503020204020204" pitchFamily="34" charset="-122"/>
                <a:ea typeface="微软雅黑" panose="020B0503020204020204" pitchFamily="34" charset="-122"/>
              </a:rPr>
              <a:t>（</a:t>
            </a:r>
            <a:r>
              <a:rPr lang="en-US" altLang="zh-CN" sz="2000" b="1" dirty="0">
                <a:solidFill>
                  <a:srgbClr val="2E75B6"/>
                </a:solidFill>
                <a:latin typeface="微软雅黑" panose="020B0503020204020204" pitchFamily="34" charset="-122"/>
                <a:ea typeface="微软雅黑" panose="020B0503020204020204" pitchFamily="34" charset="-122"/>
              </a:rPr>
              <a:t>2</a:t>
            </a:r>
            <a:r>
              <a:rPr lang="zh-CN" altLang="en-US" sz="2000" b="1" dirty="0">
                <a:solidFill>
                  <a:srgbClr val="2E75B6"/>
                </a:solidFill>
                <a:latin typeface="微软雅黑" panose="020B0503020204020204" pitchFamily="34" charset="-122"/>
                <a:ea typeface="微软雅黑" panose="020B0503020204020204" pitchFamily="34" charset="-122"/>
              </a:rPr>
              <a:t>）精细化施工图研究</a:t>
            </a:r>
            <a:endParaRPr lang="zh-CN" altLang="en-US" sz="2000" b="1" dirty="0">
              <a:solidFill>
                <a:srgbClr val="2E75B6"/>
              </a:solidFill>
              <a:latin typeface="微软雅黑" panose="020B0503020204020204" pitchFamily="34" charset="-122"/>
              <a:ea typeface="微软雅黑" panose="020B0503020204020204" pitchFamily="34" charset="-122"/>
            </a:endParaRPr>
          </a:p>
        </p:txBody>
      </p:sp>
      <p:sp>
        <p:nvSpPr>
          <p:cNvPr id="51232" name="文本框 1"/>
          <p:cNvSpPr txBox="1"/>
          <p:nvPr/>
        </p:nvSpPr>
        <p:spPr>
          <a:xfrm>
            <a:off x="4225925" y="6021388"/>
            <a:ext cx="3335338" cy="400050"/>
          </a:xfrm>
          <a:prstGeom prst="rect">
            <a:avLst/>
          </a:prstGeom>
          <a:noFill/>
          <a:ln w="9525">
            <a:noFill/>
          </a:ln>
        </p:spPr>
        <p:txBody>
          <a:bodyPr wrap="square" anchor="t">
            <a:spAutoFit/>
          </a:bodyPr>
          <a:p>
            <a:r>
              <a:rPr lang="zh-CN" altLang="en-US" sz="2000" b="1" dirty="0">
                <a:latin typeface="微软雅黑" panose="020B0503020204020204" pitchFamily="34" charset="-122"/>
                <a:ea typeface="微软雅黑" panose="020B0503020204020204" pitchFamily="34" charset="-122"/>
              </a:rPr>
              <a:t>精细化施工图形成流程图</a:t>
            </a:r>
            <a:endParaRPr lang="zh-CN" altLang="en-US" sz="2000" b="1" dirty="0">
              <a:latin typeface="微软雅黑" panose="020B0503020204020204" pitchFamily="34" charset="-122"/>
              <a:ea typeface="微软雅黑" panose="020B0503020204020204" pitchFamily="34" charset="-122"/>
            </a:endParaRPr>
          </a:p>
        </p:txBody>
      </p:sp>
      <p:sp>
        <p:nvSpPr>
          <p:cNvPr id="232" name="矩形 231"/>
          <p:cNvSpPr/>
          <p:nvPr/>
        </p:nvSpPr>
        <p:spPr>
          <a:xfrm>
            <a:off x="9320530" y="577850"/>
            <a:ext cx="1892300" cy="398780"/>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设计质量管理</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3" name="组合 66"/>
          <p:cNvGrpSpPr>
            <a:grpSpLocks noChangeAspect="1"/>
          </p:cNvGrpSpPr>
          <p:nvPr/>
        </p:nvGrpSpPr>
        <p:grpSpPr>
          <a:xfrm>
            <a:off x="6635750" y="1377950"/>
            <a:ext cx="4830763" cy="3181350"/>
            <a:chOff x="-675" y="2659"/>
            <a:chExt cx="10585" cy="7342"/>
          </a:xfrm>
        </p:grpSpPr>
        <p:sp>
          <p:nvSpPr>
            <p:cNvPr id="52226" name="矩形 60"/>
            <p:cNvSpPr/>
            <p:nvPr/>
          </p:nvSpPr>
          <p:spPr>
            <a:xfrm>
              <a:off x="-168" y="8619"/>
              <a:ext cx="2669" cy="778"/>
            </a:xfrm>
            <a:prstGeom prst="rect">
              <a:avLst/>
            </a:prstGeom>
            <a:noFill/>
            <a:ln w="9525">
              <a:noFill/>
            </a:ln>
          </p:spPr>
          <p:txBody>
            <a:bodyPr wrap="square" anchor="t">
              <a:spAutoFit/>
            </a:bodyPr>
            <a:p>
              <a:pPr algn="r"/>
              <a:r>
                <a:rPr lang="zh-CN" altLang="en-US" sz="1600" dirty="0">
                  <a:solidFill>
                    <a:srgbClr val="080808"/>
                  </a:solidFill>
                  <a:latin typeface="微软雅黑" panose="020B0503020204020204" pitchFamily="34" charset="-122"/>
                  <a:ea typeface="微软雅黑" panose="020B0503020204020204" pitchFamily="34" charset="-122"/>
                </a:rPr>
                <a:t>电梯扶梯</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52227" name="矩形 61"/>
            <p:cNvSpPr/>
            <p:nvPr/>
          </p:nvSpPr>
          <p:spPr>
            <a:xfrm>
              <a:off x="-675" y="7221"/>
              <a:ext cx="3278" cy="778"/>
            </a:xfrm>
            <a:prstGeom prst="rect">
              <a:avLst/>
            </a:prstGeom>
            <a:noFill/>
            <a:ln w="9525">
              <a:noFill/>
            </a:ln>
          </p:spPr>
          <p:txBody>
            <a:bodyPr anchor="t">
              <a:spAutoFit/>
            </a:bodyPr>
            <a:p>
              <a:r>
                <a:rPr lang="zh-CN" altLang="en-US" sz="1600" dirty="0">
                  <a:solidFill>
                    <a:srgbClr val="080808"/>
                  </a:solidFill>
                  <a:latin typeface="微软雅黑" panose="020B0503020204020204" pitchFamily="34" charset="-122"/>
                  <a:ea typeface="微软雅黑" panose="020B0503020204020204" pitchFamily="34" charset="-122"/>
                </a:rPr>
                <a:t>机械车库</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52228" name="矩形 62"/>
            <p:cNvSpPr/>
            <p:nvPr/>
          </p:nvSpPr>
          <p:spPr>
            <a:xfrm>
              <a:off x="-200" y="5939"/>
              <a:ext cx="3278" cy="778"/>
            </a:xfrm>
            <a:prstGeom prst="rect">
              <a:avLst/>
            </a:prstGeom>
            <a:noFill/>
            <a:ln w="9525">
              <a:noFill/>
            </a:ln>
          </p:spPr>
          <p:txBody>
            <a:bodyPr anchor="t">
              <a:spAutoFit/>
            </a:bodyPr>
            <a:p>
              <a:r>
                <a:rPr lang="zh-CN" altLang="en-US" sz="1600" dirty="0">
                  <a:solidFill>
                    <a:srgbClr val="080808"/>
                  </a:solidFill>
                  <a:latin typeface="微软雅黑" panose="020B0503020204020204" pitchFamily="34" charset="-122"/>
                  <a:ea typeface="微软雅黑" panose="020B0503020204020204" pitchFamily="34" charset="-122"/>
                </a:rPr>
                <a:t>铝模</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7" name="椭圆 357385"/>
            <p:cNvSpPr>
              <a:spLocks noChangeArrowheads="1"/>
            </p:cNvSpPr>
            <p:nvPr/>
          </p:nvSpPr>
          <p:spPr bwMode="auto">
            <a:xfrm>
              <a:off x="1764" y="4006"/>
              <a:ext cx="4480" cy="4515"/>
            </a:xfrm>
            <a:prstGeom prst="ellipse">
              <a:avLst/>
            </a:prstGeom>
            <a:noFill/>
            <a:ln w="9525">
              <a:solidFill>
                <a:srgbClr val="B2B2B2">
                  <a:alpha val="50000"/>
                </a:srgbClr>
              </a:solidFill>
              <a:round/>
            </a:ln>
            <a:extLst>
              <a:ext uri="{909E8E84-426E-40DD-AFC4-6F175D3DCCD1}">
                <a14:hiddenFill xmlns:a14="http://schemas.microsoft.com/office/drawing/2010/main">
                  <a:solidFill>
                    <a:srgbClr val="FFFFFF"/>
                  </a:solidFill>
                </a14:hiddenFill>
              </a:ext>
            </a:extLst>
          </p:spPr>
          <p:txBody>
            <a:bodyPr/>
            <a:p>
              <a:pPr fontAlgn="base"/>
              <a:endParaRPr lang="zh-CN" altLang="en-US" sz="1350" strike="noStrike" noProof="1">
                <a:solidFill>
                  <a:prstClr val="black"/>
                </a:solidFill>
              </a:endParaRPr>
            </a:p>
          </p:txBody>
        </p:sp>
        <p:grpSp>
          <p:nvGrpSpPr>
            <p:cNvPr id="52230" name="组合 357386"/>
            <p:cNvGrpSpPr/>
            <p:nvPr/>
          </p:nvGrpSpPr>
          <p:grpSpPr>
            <a:xfrm>
              <a:off x="2122" y="4398"/>
              <a:ext cx="3745" cy="3820"/>
              <a:chOff x="579" y="1589"/>
              <a:chExt cx="1358" cy="1358"/>
            </a:xfrm>
          </p:grpSpPr>
          <p:sp>
            <p:nvSpPr>
              <p:cNvPr id="59" name="椭圆 357387"/>
              <p:cNvSpPr>
                <a:spLocks noChangeArrowheads="1"/>
              </p:cNvSpPr>
              <p:nvPr/>
            </p:nvSpPr>
            <p:spPr bwMode="auto">
              <a:xfrm>
                <a:off x="579" y="1589"/>
                <a:ext cx="1358" cy="1358"/>
              </a:xfrm>
              <a:prstGeom prst="ellipse">
                <a:avLst/>
              </a:prstGeom>
              <a:gradFill rotWithShape="1">
                <a:gsLst>
                  <a:gs pos="0">
                    <a:srgbClr val="E6EBF1"/>
                  </a:gs>
                  <a:gs pos="100000">
                    <a:schemeClr val="tx2"/>
                  </a:gs>
                </a:gsLst>
                <a:lin ang="2700000" scaled="1"/>
              </a:gradFill>
              <a:ln w="38100">
                <a:solidFill>
                  <a:srgbClr val="F8F8F8"/>
                </a:solidFill>
                <a:round/>
              </a:ln>
              <a:effectLst>
                <a:outerShdw dist="45791" dir="3378596" algn="ctr" rotWithShape="0">
                  <a:srgbClr val="5F5F5F">
                    <a:alpha val="50000"/>
                  </a:srgbClr>
                </a:outerShdw>
              </a:effectLst>
            </p:spPr>
            <p:txBody>
              <a:bodyPr/>
              <a:p>
                <a:pPr fontAlgn="base"/>
                <a:endParaRPr lang="zh-CN" altLang="en-US" sz="1350" strike="noStrike" noProof="1">
                  <a:solidFill>
                    <a:prstClr val="black"/>
                  </a:solidFill>
                </a:endParaRPr>
              </a:p>
            </p:txBody>
          </p:sp>
          <p:sp>
            <p:nvSpPr>
              <p:cNvPr id="60" name="椭圆 357388"/>
              <p:cNvSpPr>
                <a:spLocks noChangeArrowheads="1"/>
              </p:cNvSpPr>
              <p:nvPr/>
            </p:nvSpPr>
            <p:spPr bwMode="auto">
              <a:xfrm>
                <a:off x="635" y="1642"/>
                <a:ext cx="1245" cy="1246"/>
              </a:xfrm>
              <a:prstGeom prst="ellipse">
                <a:avLst/>
              </a:prstGeom>
              <a:gradFill rotWithShape="1">
                <a:gsLst>
                  <a:gs pos="0">
                    <a:schemeClr val="tx2"/>
                  </a:gs>
                  <a:gs pos="100000">
                    <a:srgbClr val="879DB9"/>
                  </a:gs>
                </a:gsLst>
                <a:lin ang="2700000" scaled="1"/>
              </a:gradFill>
              <a:ln>
                <a:noFill/>
              </a:ln>
              <a:effectLst>
                <a:outerShdw algn="ctr" rotWithShape="0">
                  <a:srgbClr val="000000">
                    <a:alpha val="50000"/>
                  </a:srgbClr>
                </a:outerShdw>
              </a:effectLst>
              <a:extLst>
                <a:ext uri="{91240B29-F687-4F45-9708-019B960494DF}">
                  <a14:hiddenLine xmlns:a14="http://schemas.microsoft.com/office/drawing/2010/main" w="9525">
                    <a:solidFill>
                      <a:srgbClr val="000000"/>
                    </a:solidFill>
                    <a:round/>
                  </a14:hiddenLine>
                </a:ext>
              </a:extLst>
            </p:spPr>
            <p:txBody>
              <a:bodyPr/>
              <a:p>
                <a:pPr fontAlgn="base"/>
                <a:endParaRPr lang="zh-CN" altLang="en-US" sz="1350" strike="noStrike" noProof="1">
                  <a:solidFill>
                    <a:prstClr val="black"/>
                  </a:solidFill>
                </a:endParaRPr>
              </a:p>
            </p:txBody>
          </p:sp>
          <p:sp>
            <p:nvSpPr>
              <p:cNvPr id="61" name="椭圆 357389"/>
              <p:cNvSpPr>
                <a:spLocks noChangeArrowheads="1"/>
              </p:cNvSpPr>
              <p:nvPr/>
            </p:nvSpPr>
            <p:spPr bwMode="auto">
              <a:xfrm>
                <a:off x="865" y="1880"/>
                <a:ext cx="797" cy="798"/>
              </a:xfrm>
              <a:prstGeom prst="ellipse">
                <a:avLst/>
              </a:prstGeom>
              <a:gradFill rotWithShape="1">
                <a:gsLst>
                  <a:gs pos="0">
                    <a:srgbClr val="163357"/>
                  </a:gs>
                  <a:gs pos="100000">
                    <a:schemeClr val="tx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350" strike="noStrike" noProof="1">
                  <a:solidFill>
                    <a:prstClr val="black"/>
                  </a:solidFill>
                </a:endParaRPr>
              </a:p>
            </p:txBody>
          </p:sp>
        </p:grpSp>
        <p:sp>
          <p:nvSpPr>
            <p:cNvPr id="9" name="椭圆 357390"/>
            <p:cNvSpPr>
              <a:spLocks noChangeArrowheads="1"/>
            </p:cNvSpPr>
            <p:nvPr/>
          </p:nvSpPr>
          <p:spPr bwMode="auto">
            <a:xfrm>
              <a:off x="1487" y="3716"/>
              <a:ext cx="5065" cy="5112"/>
            </a:xfrm>
            <a:prstGeom prst="ellipse">
              <a:avLst/>
            </a:prstGeom>
            <a:noFill/>
            <a:ln w="19050">
              <a:solidFill>
                <a:srgbClr val="B2B2B2">
                  <a:alpha val="50000"/>
                </a:srgbClr>
              </a:solidFill>
              <a:round/>
            </a:ln>
            <a:extLst>
              <a:ext uri="{909E8E84-426E-40DD-AFC4-6F175D3DCCD1}">
                <a14:hiddenFill xmlns:a14="http://schemas.microsoft.com/office/drawing/2010/main">
                  <a:solidFill>
                    <a:srgbClr val="FFFFFF"/>
                  </a:solidFill>
                </a14:hiddenFill>
              </a:ext>
            </a:extLst>
          </p:spPr>
          <p:txBody>
            <a:bodyPr/>
            <a:p>
              <a:pPr fontAlgn="base"/>
              <a:endParaRPr lang="zh-CN" altLang="en-US" sz="1350" strike="noStrike" noProof="1">
                <a:solidFill>
                  <a:prstClr val="black"/>
                </a:solidFill>
              </a:endParaRPr>
            </a:p>
          </p:txBody>
        </p:sp>
        <p:sp>
          <p:nvSpPr>
            <p:cNvPr id="10" name="直接连接符 357391"/>
            <p:cNvSpPr>
              <a:spLocks noChangeShapeType="1"/>
            </p:cNvSpPr>
            <p:nvPr/>
          </p:nvSpPr>
          <p:spPr bwMode="auto">
            <a:xfrm>
              <a:off x="1209" y="6283"/>
              <a:ext cx="5595" cy="0"/>
            </a:xfrm>
            <a:prstGeom prst="line">
              <a:avLst/>
            </a:prstGeom>
            <a:noFill/>
            <a:ln w="12700">
              <a:solidFill>
                <a:srgbClr val="808080">
                  <a:alpha val="50000"/>
                </a:srgbClr>
              </a:solidFill>
              <a:round/>
            </a:ln>
            <a:extLst>
              <a:ext uri="{909E8E84-426E-40DD-AFC4-6F175D3DCCD1}">
                <a14:hiddenFill xmlns:a14="http://schemas.microsoft.com/office/drawing/2010/main">
                  <a:noFill/>
                </a14:hiddenFill>
              </a:ext>
            </a:extLst>
          </p:spPr>
          <p:txBody>
            <a:bodyPr/>
            <a:p>
              <a:pPr fontAlgn="base"/>
              <a:endParaRPr lang="zh-CN" altLang="en-US" sz="1350" strike="noStrike" noProof="1">
                <a:solidFill>
                  <a:prstClr val="black"/>
                </a:solidFill>
              </a:endParaRPr>
            </a:p>
          </p:txBody>
        </p:sp>
        <p:sp>
          <p:nvSpPr>
            <p:cNvPr id="11" name="直接连接符 357392"/>
            <p:cNvSpPr>
              <a:spLocks noChangeShapeType="1"/>
            </p:cNvSpPr>
            <p:nvPr/>
          </p:nvSpPr>
          <p:spPr bwMode="auto">
            <a:xfrm>
              <a:off x="4007" y="3338"/>
              <a:ext cx="0" cy="5885"/>
            </a:xfrm>
            <a:prstGeom prst="line">
              <a:avLst/>
            </a:prstGeom>
            <a:noFill/>
            <a:ln w="12700">
              <a:solidFill>
                <a:srgbClr val="808080">
                  <a:alpha val="50000"/>
                </a:srgbClr>
              </a:solidFill>
              <a:round/>
            </a:ln>
            <a:extLst>
              <a:ext uri="{909E8E84-426E-40DD-AFC4-6F175D3DCCD1}">
                <a14:hiddenFill xmlns:a14="http://schemas.microsoft.com/office/drawing/2010/main">
                  <a:noFill/>
                </a14:hiddenFill>
              </a:ext>
            </a:extLst>
          </p:spPr>
          <p:txBody>
            <a:bodyPr/>
            <a:p>
              <a:pPr fontAlgn="base"/>
              <a:endParaRPr lang="zh-CN" altLang="en-US" sz="1350" strike="noStrike" noProof="1">
                <a:solidFill>
                  <a:prstClr val="black"/>
                </a:solidFill>
              </a:endParaRPr>
            </a:p>
          </p:txBody>
        </p:sp>
        <p:grpSp>
          <p:nvGrpSpPr>
            <p:cNvPr id="52237" name="组合 357393"/>
            <p:cNvGrpSpPr/>
            <p:nvPr/>
          </p:nvGrpSpPr>
          <p:grpSpPr>
            <a:xfrm>
              <a:off x="5024" y="3671"/>
              <a:ext cx="535" cy="535"/>
              <a:chOff x="2928" y="2208"/>
              <a:chExt cx="262" cy="262"/>
            </a:xfrm>
          </p:grpSpPr>
          <p:sp>
            <p:nvSpPr>
              <p:cNvPr id="57" name="椭圆 357394"/>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58" name="椭圆 357395"/>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sp>
          <p:nvSpPr>
            <p:cNvPr id="13" name="矩形 357396"/>
            <p:cNvSpPr>
              <a:spLocks noChangeArrowheads="1"/>
            </p:cNvSpPr>
            <p:nvPr/>
          </p:nvSpPr>
          <p:spPr bwMode="auto">
            <a:xfrm>
              <a:off x="5512" y="3510"/>
              <a:ext cx="3206"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fontAlgn="base"/>
              <a:r>
                <a:rPr lang="zh-CN" altLang="en-US" sz="1350" strike="noStrike" noProof="1" dirty="0">
                  <a:solidFill>
                    <a:srgbClr val="080808"/>
                  </a:solidFill>
                  <a:latin typeface="Arial" panose="020B0604020202020204" pitchFamily="34" charset="0"/>
                  <a:ea typeface="宋体" panose="02010600030101010101" pitchFamily="2" charset="-122"/>
                  <a:cs typeface="+mn-ea"/>
                </a:rPr>
                <a:t> </a:t>
              </a:r>
              <a:r>
                <a:rPr lang="zh-CN" altLang="en-US" sz="1600" strike="noStrike" noProof="1" dirty="0">
                  <a:solidFill>
                    <a:srgbClr val="080808"/>
                  </a:solidFill>
                  <a:latin typeface="微软雅黑" panose="020B0503020204020204" pitchFamily="34" charset="-122"/>
                  <a:ea typeface="微软雅黑" panose="020B0503020204020204" pitchFamily="34" charset="-122"/>
                  <a:cs typeface="+mn-ea"/>
                </a:rPr>
                <a:t>室内精装修</a:t>
              </a:r>
              <a:endParaRPr lang="zh-CN" altLang="en-US" sz="1600" strike="noStrike" noProof="1" dirty="0">
                <a:solidFill>
                  <a:srgbClr val="080808"/>
                </a:solidFill>
                <a:latin typeface="微软雅黑" panose="020B0503020204020204" pitchFamily="34" charset="-122"/>
                <a:ea typeface="微软雅黑" panose="020B0503020204020204" pitchFamily="34" charset="-122"/>
              </a:endParaRPr>
            </a:p>
          </p:txBody>
        </p:sp>
        <p:sp>
          <p:nvSpPr>
            <p:cNvPr id="52241" name="矩形 357400"/>
            <p:cNvSpPr/>
            <p:nvPr/>
          </p:nvSpPr>
          <p:spPr>
            <a:xfrm>
              <a:off x="5288" y="8688"/>
              <a:ext cx="3278" cy="778"/>
            </a:xfrm>
            <a:prstGeom prst="rect">
              <a:avLst/>
            </a:prstGeom>
            <a:noFill/>
            <a:ln w="9525">
              <a:noFill/>
            </a:ln>
          </p:spPr>
          <p:txBody>
            <a:bodyPr anchor="t">
              <a:spAutoFit/>
            </a:bodyPr>
            <a:p>
              <a:r>
                <a:rPr lang="zh-CN" altLang="en-US" sz="1600" b="1" dirty="0">
                  <a:solidFill>
                    <a:srgbClr val="080808"/>
                  </a:solidFill>
                  <a:latin typeface="Arial" panose="020B0604020202020204" pitchFamily="34" charset="0"/>
                  <a:ea typeface="宋体" panose="02010600030101010101" pitchFamily="2" charset="-122"/>
                </a:rPr>
                <a:t> </a:t>
              </a:r>
              <a:r>
                <a:rPr lang="zh-CN" altLang="en-US" sz="1600" dirty="0">
                  <a:solidFill>
                    <a:srgbClr val="080808"/>
                  </a:solidFill>
                  <a:latin typeface="微软雅黑" panose="020B0503020204020204" pitchFamily="34" charset="-122"/>
                  <a:ea typeface="微软雅黑" panose="020B0503020204020204" pitchFamily="34" charset="-122"/>
                </a:rPr>
                <a:t>智能化</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52242" name="文本框 357401"/>
            <p:cNvSpPr txBox="1"/>
            <p:nvPr/>
          </p:nvSpPr>
          <p:spPr>
            <a:xfrm>
              <a:off x="2470" y="6008"/>
              <a:ext cx="3130" cy="1347"/>
            </a:xfrm>
            <a:prstGeom prst="rect">
              <a:avLst/>
            </a:prstGeom>
            <a:noFill/>
            <a:ln w="9525">
              <a:noFill/>
            </a:ln>
            <a:effectLst>
              <a:outerShdw dist="28398" dir="1593903" algn="ctr" rotWithShape="0">
                <a:srgbClr val="1C1C1C"/>
              </a:outerShdw>
            </a:effectLst>
          </p:spPr>
          <p:txBody>
            <a:bodyPr anchor="t">
              <a:spAutoFit/>
            </a:bodyPr>
            <a:p>
              <a:pPr algn="ctr">
                <a:spcBef>
                  <a:spcPct val="50000"/>
                </a:spcBef>
              </a:pPr>
              <a:r>
                <a:rPr lang="en-US" altLang="zh-CN" sz="1600" b="1" dirty="0">
                  <a:solidFill>
                    <a:srgbClr val="F8F8F8"/>
                  </a:solidFill>
                  <a:latin typeface="微软雅黑" panose="020B0503020204020204" pitchFamily="34" charset="-122"/>
                  <a:ea typeface="微软雅黑" panose="020B0503020204020204" pitchFamily="34" charset="-122"/>
                </a:rPr>
                <a:t>12</a:t>
              </a:r>
              <a:r>
                <a:rPr lang="zh-CN" altLang="en-US" sz="1600" b="1" dirty="0">
                  <a:solidFill>
                    <a:srgbClr val="F8F8F8"/>
                  </a:solidFill>
                  <a:latin typeface="微软雅黑" panose="020B0503020204020204" pitchFamily="34" charset="-122"/>
                  <a:ea typeface="微软雅黑" panose="020B0503020204020204" pitchFamily="34" charset="-122"/>
                </a:rPr>
                <a:t>项专项设计提资</a:t>
              </a:r>
              <a:endParaRPr lang="zh-CN" altLang="en-US" sz="1600" b="1" dirty="0">
                <a:solidFill>
                  <a:srgbClr val="F8F8F8"/>
                </a:solidFill>
                <a:latin typeface="微软雅黑" panose="020B0503020204020204" pitchFamily="34" charset="-122"/>
                <a:ea typeface="微软雅黑" panose="020B0503020204020204" pitchFamily="34" charset="-122"/>
              </a:endParaRPr>
            </a:p>
          </p:txBody>
        </p:sp>
        <p:grpSp>
          <p:nvGrpSpPr>
            <p:cNvPr id="52243" name="组合 357402"/>
            <p:cNvGrpSpPr/>
            <p:nvPr/>
          </p:nvGrpSpPr>
          <p:grpSpPr>
            <a:xfrm>
              <a:off x="6024" y="4798"/>
              <a:ext cx="535" cy="535"/>
              <a:chOff x="2928" y="2208"/>
              <a:chExt cx="262" cy="262"/>
            </a:xfrm>
          </p:grpSpPr>
          <p:sp>
            <p:nvSpPr>
              <p:cNvPr id="55" name="椭圆 357403"/>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56" name="椭圆 357404"/>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46" name="组合 357405"/>
            <p:cNvGrpSpPr/>
            <p:nvPr/>
          </p:nvGrpSpPr>
          <p:grpSpPr>
            <a:xfrm>
              <a:off x="6389" y="6008"/>
              <a:ext cx="535" cy="535"/>
              <a:chOff x="2928" y="2208"/>
              <a:chExt cx="262" cy="262"/>
            </a:xfrm>
          </p:grpSpPr>
          <p:sp>
            <p:nvSpPr>
              <p:cNvPr id="53" name="椭圆 357406"/>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54" name="椭圆 357407"/>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49" name="组合 357408"/>
            <p:cNvGrpSpPr/>
            <p:nvPr/>
          </p:nvGrpSpPr>
          <p:grpSpPr>
            <a:xfrm>
              <a:off x="6009" y="7293"/>
              <a:ext cx="535" cy="535"/>
              <a:chOff x="2928" y="2208"/>
              <a:chExt cx="262" cy="262"/>
            </a:xfrm>
          </p:grpSpPr>
          <p:sp>
            <p:nvSpPr>
              <p:cNvPr id="51" name="椭圆 357409"/>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52" name="椭圆 357410"/>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52" name="组合 357411"/>
            <p:cNvGrpSpPr/>
            <p:nvPr/>
          </p:nvGrpSpPr>
          <p:grpSpPr>
            <a:xfrm>
              <a:off x="5024" y="8273"/>
              <a:ext cx="535" cy="535"/>
              <a:chOff x="2928" y="2208"/>
              <a:chExt cx="262" cy="262"/>
            </a:xfrm>
          </p:grpSpPr>
          <p:sp>
            <p:nvSpPr>
              <p:cNvPr id="49" name="椭圆 357412"/>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50" name="椭圆 357413"/>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55" name="组合 31"/>
            <p:cNvGrpSpPr/>
            <p:nvPr/>
          </p:nvGrpSpPr>
          <p:grpSpPr>
            <a:xfrm>
              <a:off x="3738" y="3293"/>
              <a:ext cx="535" cy="535"/>
              <a:chOff x="2928" y="2208"/>
              <a:chExt cx="262" cy="262"/>
            </a:xfrm>
          </p:grpSpPr>
          <p:sp>
            <p:nvSpPr>
              <p:cNvPr id="47" name="椭圆 32"/>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48" name="椭圆 33"/>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58" name="组合 34"/>
            <p:cNvGrpSpPr/>
            <p:nvPr/>
          </p:nvGrpSpPr>
          <p:grpSpPr>
            <a:xfrm>
              <a:off x="3727" y="8608"/>
              <a:ext cx="535" cy="535"/>
              <a:chOff x="2928" y="2208"/>
              <a:chExt cx="262" cy="262"/>
            </a:xfrm>
          </p:grpSpPr>
          <p:sp>
            <p:nvSpPr>
              <p:cNvPr id="45" name="椭圆 35"/>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46" name="椭圆 36"/>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61" name="组合 40"/>
            <p:cNvGrpSpPr/>
            <p:nvPr/>
          </p:nvGrpSpPr>
          <p:grpSpPr>
            <a:xfrm>
              <a:off x="2470" y="3626"/>
              <a:ext cx="535" cy="535"/>
              <a:chOff x="2928" y="2208"/>
              <a:chExt cx="262" cy="262"/>
            </a:xfrm>
          </p:grpSpPr>
          <p:sp>
            <p:nvSpPr>
              <p:cNvPr id="43" name="椭圆 41"/>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44" name="椭圆 42"/>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64" name="组合 43"/>
            <p:cNvGrpSpPr/>
            <p:nvPr/>
          </p:nvGrpSpPr>
          <p:grpSpPr>
            <a:xfrm>
              <a:off x="1446" y="4727"/>
              <a:ext cx="535" cy="535"/>
              <a:chOff x="2928" y="2208"/>
              <a:chExt cx="262" cy="262"/>
            </a:xfrm>
          </p:grpSpPr>
          <p:sp>
            <p:nvSpPr>
              <p:cNvPr id="41" name="椭圆 44"/>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42" name="椭圆 45"/>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67" name="组合 46"/>
            <p:cNvGrpSpPr/>
            <p:nvPr/>
          </p:nvGrpSpPr>
          <p:grpSpPr>
            <a:xfrm>
              <a:off x="1079" y="5996"/>
              <a:ext cx="535" cy="535"/>
              <a:chOff x="2928" y="2208"/>
              <a:chExt cx="262" cy="262"/>
            </a:xfrm>
          </p:grpSpPr>
          <p:sp>
            <p:nvSpPr>
              <p:cNvPr id="39" name="椭圆 47"/>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40" name="椭圆 48"/>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70" name="组合 49"/>
            <p:cNvGrpSpPr/>
            <p:nvPr/>
          </p:nvGrpSpPr>
          <p:grpSpPr>
            <a:xfrm>
              <a:off x="1444" y="7293"/>
              <a:ext cx="535" cy="535"/>
              <a:chOff x="2928" y="2208"/>
              <a:chExt cx="262" cy="262"/>
            </a:xfrm>
          </p:grpSpPr>
          <p:sp>
            <p:nvSpPr>
              <p:cNvPr id="37" name="椭圆 50"/>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38" name="椭圆 51"/>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grpSp>
          <p:nvGrpSpPr>
            <p:cNvPr id="52273" name="组合 52"/>
            <p:cNvGrpSpPr/>
            <p:nvPr/>
          </p:nvGrpSpPr>
          <p:grpSpPr>
            <a:xfrm>
              <a:off x="2423" y="8273"/>
              <a:ext cx="535" cy="535"/>
              <a:chOff x="2928" y="2208"/>
              <a:chExt cx="262" cy="262"/>
            </a:xfrm>
          </p:grpSpPr>
          <p:sp>
            <p:nvSpPr>
              <p:cNvPr id="35" name="椭圆 53"/>
              <p:cNvSpPr>
                <a:spLocks noChangeArrowheads="1"/>
              </p:cNvSpPr>
              <p:nvPr/>
            </p:nvSpPr>
            <p:spPr bwMode="auto">
              <a:xfrm>
                <a:off x="2928" y="2208"/>
                <a:ext cx="262" cy="262"/>
              </a:xfrm>
              <a:prstGeom prst="ellipse">
                <a:avLst/>
              </a:prstGeom>
              <a:gradFill rotWithShape="1">
                <a:gsLst>
                  <a:gs pos="0">
                    <a:srgbClr val="BFCBDA"/>
                  </a:gs>
                  <a:gs pos="100000">
                    <a:schemeClr val="tx2"/>
                  </a:gs>
                </a:gsLst>
                <a:lin ang="2700000" scaled="1"/>
              </a:gradFill>
              <a:ln w="12700">
                <a:solidFill>
                  <a:srgbClr val="F8F8F8"/>
                </a:solidFill>
                <a:round/>
              </a:ln>
              <a:effectLst>
                <a:outerShdw dist="35921" dir="2700000" algn="ctr" rotWithShape="0">
                  <a:srgbClr val="1C1C1C">
                    <a:alpha val="50000"/>
                  </a:srgbClr>
                </a:outerShdw>
              </a:effectLst>
            </p:spPr>
            <p:txBody>
              <a:bodyPr/>
              <a:p>
                <a:pPr fontAlgn="base"/>
                <a:endParaRPr lang="zh-CN" altLang="en-US" sz="1350" strike="noStrike" noProof="1">
                  <a:solidFill>
                    <a:prstClr val="black"/>
                  </a:solidFill>
                </a:endParaRPr>
              </a:p>
            </p:txBody>
          </p:sp>
          <p:sp>
            <p:nvSpPr>
              <p:cNvPr id="36" name="椭圆 54"/>
              <p:cNvSpPr>
                <a:spLocks noChangeArrowheads="1"/>
              </p:cNvSpPr>
              <p:nvPr/>
            </p:nvSpPr>
            <p:spPr bwMode="auto">
              <a:xfrm>
                <a:off x="2949" y="2230"/>
                <a:ext cx="218" cy="218"/>
              </a:xfrm>
              <a:prstGeom prst="ellipse">
                <a:avLst/>
              </a:prstGeom>
              <a:gradFill rotWithShape="1">
                <a:gsLst>
                  <a:gs pos="0">
                    <a:schemeClr val="tx2"/>
                  </a:gs>
                  <a:gs pos="100000">
                    <a:srgbClr val="718BAC"/>
                  </a:gs>
                </a:gsLst>
                <a:lin ang="2700000" scaled="1"/>
              </a:gradFill>
              <a:ln>
                <a:noFill/>
              </a:ln>
              <a:extLst>
                <a:ext uri="{91240B29-F687-4F45-9708-019B960494DF}">
                  <a14:hiddenLine xmlns:a14="http://schemas.microsoft.com/office/drawing/2010/main" w="12700">
                    <a:solidFill>
                      <a:srgbClr val="000000"/>
                    </a:solidFill>
                    <a:round/>
                  </a14:hiddenLine>
                </a:ext>
              </a:extLst>
            </p:spPr>
            <p:txBody>
              <a:bodyPr/>
              <a:p>
                <a:pPr fontAlgn="base"/>
                <a:endParaRPr lang="zh-CN" altLang="en-US" sz="1350" strike="noStrike" noProof="1">
                  <a:solidFill>
                    <a:prstClr val="black"/>
                  </a:solidFill>
                </a:endParaRPr>
              </a:p>
            </p:txBody>
          </p:sp>
        </p:grpSp>
        <p:sp>
          <p:nvSpPr>
            <p:cNvPr id="52276" name="文本框 55"/>
            <p:cNvSpPr txBox="1"/>
            <p:nvPr/>
          </p:nvSpPr>
          <p:spPr>
            <a:xfrm>
              <a:off x="3309" y="2659"/>
              <a:ext cx="1453" cy="778"/>
            </a:xfrm>
            <a:prstGeom prst="rect">
              <a:avLst/>
            </a:prstGeom>
            <a:noFill/>
            <a:ln w="9525">
              <a:noFill/>
            </a:ln>
          </p:spPr>
          <p:txBody>
            <a:bodyPr anchor="t">
              <a:spAutoFit/>
            </a:bodyPr>
            <a:p>
              <a:r>
                <a:rPr lang="zh-CN" altLang="en-US" sz="1600" dirty="0">
                  <a:solidFill>
                    <a:srgbClr val="000000"/>
                  </a:solidFill>
                  <a:latin typeface="微软雅黑" panose="020B0503020204020204" pitchFamily="34" charset="-122"/>
                  <a:ea typeface="微软雅黑" panose="020B0503020204020204" pitchFamily="34" charset="-122"/>
                </a:rPr>
                <a:t>景观</a:t>
              </a:r>
              <a:endParaRPr lang="zh-CN" altLang="en-US" sz="1600" dirty="0">
                <a:solidFill>
                  <a:srgbClr val="000000"/>
                </a:solidFill>
                <a:latin typeface="微软雅黑" panose="020B0503020204020204" pitchFamily="34" charset="-122"/>
                <a:ea typeface="微软雅黑" panose="020B0503020204020204" pitchFamily="34" charset="-122"/>
              </a:endParaRPr>
            </a:p>
          </p:txBody>
        </p:sp>
        <p:sp>
          <p:nvSpPr>
            <p:cNvPr id="52277" name="矩形 56"/>
            <p:cNvSpPr/>
            <p:nvPr/>
          </p:nvSpPr>
          <p:spPr>
            <a:xfrm>
              <a:off x="6431" y="4612"/>
              <a:ext cx="1679" cy="778"/>
            </a:xfrm>
            <a:prstGeom prst="rect">
              <a:avLst/>
            </a:prstGeom>
            <a:noFill/>
            <a:ln w="9525">
              <a:noFill/>
            </a:ln>
          </p:spPr>
          <p:txBody>
            <a:bodyPr wrap="square" anchor="t">
              <a:spAutoFit/>
            </a:bodyPr>
            <a:p>
              <a:r>
                <a:rPr lang="zh-CN" altLang="en-US" sz="1600" dirty="0">
                  <a:solidFill>
                    <a:srgbClr val="080808"/>
                  </a:solidFill>
                  <a:latin typeface="Arial" panose="020B0604020202020204" pitchFamily="34" charset="0"/>
                  <a:ea typeface="宋体" panose="02010600030101010101" pitchFamily="2" charset="-122"/>
                </a:rPr>
                <a:t> </a:t>
              </a:r>
              <a:r>
                <a:rPr lang="zh-CN" altLang="en-US" sz="1600" dirty="0">
                  <a:solidFill>
                    <a:srgbClr val="080808"/>
                  </a:solidFill>
                  <a:latin typeface="微软雅黑" panose="020B0503020204020204" pitchFamily="34" charset="-122"/>
                  <a:ea typeface="微软雅黑" panose="020B0503020204020204" pitchFamily="34" charset="-122"/>
                </a:rPr>
                <a:t>燃气</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52278" name="矩形 57"/>
            <p:cNvSpPr/>
            <p:nvPr/>
          </p:nvSpPr>
          <p:spPr>
            <a:xfrm>
              <a:off x="6877" y="5892"/>
              <a:ext cx="1658" cy="778"/>
            </a:xfrm>
            <a:prstGeom prst="rect">
              <a:avLst/>
            </a:prstGeom>
            <a:noFill/>
            <a:ln w="9525">
              <a:noFill/>
            </a:ln>
          </p:spPr>
          <p:txBody>
            <a:bodyPr wrap="square" anchor="t">
              <a:spAutoFit/>
            </a:bodyPr>
            <a:p>
              <a:r>
                <a:rPr lang="zh-CN" altLang="en-US" sz="1600" dirty="0">
                  <a:solidFill>
                    <a:srgbClr val="080808"/>
                  </a:solidFill>
                  <a:latin typeface="Arial" panose="020B0604020202020204" pitchFamily="34" charset="0"/>
                  <a:ea typeface="宋体" panose="02010600030101010101" pitchFamily="2" charset="-122"/>
                </a:rPr>
                <a:t> </a:t>
              </a:r>
              <a:r>
                <a:rPr lang="zh-CN" altLang="en-US" sz="1600" dirty="0">
                  <a:solidFill>
                    <a:srgbClr val="080808"/>
                  </a:solidFill>
                  <a:latin typeface="微软雅黑" panose="020B0503020204020204" pitchFamily="34" charset="-122"/>
                  <a:ea typeface="微软雅黑" panose="020B0503020204020204" pitchFamily="34" charset="-122"/>
                </a:rPr>
                <a:t>幕墙</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31" name="矩形 58"/>
            <p:cNvSpPr>
              <a:spLocks noChangeArrowheads="1"/>
            </p:cNvSpPr>
            <p:nvPr/>
          </p:nvSpPr>
          <p:spPr bwMode="auto">
            <a:xfrm>
              <a:off x="6561" y="7225"/>
              <a:ext cx="3349" cy="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fontAlgn="base"/>
              <a:r>
                <a:rPr lang="zh-CN" altLang="en-US" sz="1350" strike="noStrike" noProof="1" dirty="0">
                  <a:solidFill>
                    <a:srgbClr val="080808"/>
                  </a:solidFill>
                  <a:latin typeface="微软雅黑" panose="020B0503020204020204" pitchFamily="34" charset="-122"/>
                  <a:ea typeface="微软雅黑" panose="020B0503020204020204" pitchFamily="34" charset="-122"/>
                  <a:cs typeface="+mn-ea"/>
                </a:rPr>
                <a:t> </a:t>
              </a:r>
              <a:r>
                <a:rPr lang="zh-CN" altLang="en-US" sz="1600" strike="noStrike" noProof="1" dirty="0">
                  <a:solidFill>
                    <a:srgbClr val="080808"/>
                  </a:solidFill>
                  <a:latin typeface="微软雅黑" panose="020B0503020204020204" pitchFamily="34" charset="-122"/>
                  <a:ea typeface="微软雅黑" panose="020B0503020204020204" pitchFamily="34" charset="-122"/>
                  <a:cs typeface="+mn-ea"/>
                </a:rPr>
                <a:t>泛光及</a:t>
              </a:r>
              <a:endParaRPr lang="en-US" altLang="zh-CN" sz="1600" strike="noStrike" noProof="1" dirty="0">
                <a:solidFill>
                  <a:srgbClr val="080808"/>
                </a:solidFill>
                <a:latin typeface="微软雅黑" panose="020B0503020204020204" pitchFamily="34" charset="-122"/>
                <a:ea typeface="微软雅黑" panose="020B0503020204020204" pitchFamily="34" charset="-122"/>
              </a:endParaRPr>
            </a:p>
            <a:p>
              <a:pPr fontAlgn="base"/>
              <a:r>
                <a:rPr lang="zh-CN" altLang="en-US" sz="1600" strike="noStrike" noProof="1" dirty="0">
                  <a:solidFill>
                    <a:srgbClr val="080808"/>
                  </a:solidFill>
                  <a:latin typeface="微软雅黑" panose="020B0503020204020204" pitchFamily="34" charset="-122"/>
                  <a:ea typeface="微软雅黑" panose="020B0503020204020204" pitchFamily="34" charset="-122"/>
                  <a:cs typeface="+mn-ea"/>
                </a:rPr>
                <a:t>室内照明</a:t>
              </a:r>
              <a:endParaRPr lang="zh-CN" altLang="en-US" sz="1600" strike="noStrike" noProof="1" dirty="0">
                <a:solidFill>
                  <a:srgbClr val="080808"/>
                </a:solidFill>
                <a:latin typeface="微软雅黑" panose="020B0503020204020204" pitchFamily="34" charset="-122"/>
                <a:ea typeface="微软雅黑" panose="020B0503020204020204" pitchFamily="34" charset="-122"/>
              </a:endParaRPr>
            </a:p>
          </p:txBody>
        </p:sp>
        <p:sp>
          <p:nvSpPr>
            <p:cNvPr id="52280" name="矩形 59"/>
            <p:cNvSpPr/>
            <p:nvPr/>
          </p:nvSpPr>
          <p:spPr>
            <a:xfrm>
              <a:off x="3421" y="9223"/>
              <a:ext cx="3278" cy="778"/>
            </a:xfrm>
            <a:prstGeom prst="rect">
              <a:avLst/>
            </a:prstGeom>
            <a:noFill/>
            <a:ln w="9525">
              <a:noFill/>
            </a:ln>
          </p:spPr>
          <p:txBody>
            <a:bodyPr anchor="t">
              <a:spAutoFit/>
            </a:bodyPr>
            <a:p>
              <a:r>
                <a:rPr lang="zh-CN" altLang="en-US" sz="1600" dirty="0">
                  <a:solidFill>
                    <a:srgbClr val="080808"/>
                  </a:solidFill>
                  <a:latin typeface="微软雅黑" panose="020B0503020204020204" pitchFamily="34" charset="-122"/>
                  <a:ea typeface="微软雅黑" panose="020B0503020204020204" pitchFamily="34" charset="-122"/>
                </a:rPr>
                <a:t> 标识</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52281" name="矩形 63"/>
            <p:cNvSpPr/>
            <p:nvPr/>
          </p:nvSpPr>
          <p:spPr>
            <a:xfrm>
              <a:off x="158" y="4624"/>
              <a:ext cx="3278" cy="778"/>
            </a:xfrm>
            <a:prstGeom prst="rect">
              <a:avLst/>
            </a:prstGeom>
            <a:noFill/>
            <a:ln w="9525">
              <a:noFill/>
            </a:ln>
          </p:spPr>
          <p:txBody>
            <a:bodyPr anchor="t">
              <a:spAutoFit/>
            </a:bodyPr>
            <a:p>
              <a:r>
                <a:rPr lang="zh-CN" altLang="en-US" sz="1600" dirty="0">
                  <a:solidFill>
                    <a:srgbClr val="080808"/>
                  </a:solidFill>
                  <a:latin typeface="微软雅黑" panose="020B0503020204020204" pitchFamily="34" charset="-122"/>
                  <a:ea typeface="微软雅黑" panose="020B0503020204020204" pitchFamily="34" charset="-122"/>
                </a:rPr>
                <a:t>绿建</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52282" name="矩形 64"/>
            <p:cNvSpPr/>
            <p:nvPr/>
          </p:nvSpPr>
          <p:spPr>
            <a:xfrm>
              <a:off x="320" y="3399"/>
              <a:ext cx="3278" cy="778"/>
            </a:xfrm>
            <a:prstGeom prst="rect">
              <a:avLst/>
            </a:prstGeom>
            <a:noFill/>
            <a:ln w="9525">
              <a:noFill/>
            </a:ln>
          </p:spPr>
          <p:txBody>
            <a:bodyPr anchor="t">
              <a:spAutoFit/>
            </a:bodyPr>
            <a:p>
              <a:r>
                <a:rPr lang="zh-CN" altLang="en-US" sz="1600" dirty="0">
                  <a:solidFill>
                    <a:srgbClr val="080808"/>
                  </a:solidFill>
                  <a:latin typeface="微软雅黑" panose="020B0503020204020204" pitchFamily="34" charset="-122"/>
                  <a:ea typeface="微软雅黑" panose="020B0503020204020204" pitchFamily="34" charset="-122"/>
                </a:rPr>
                <a:t>预制墙板</a:t>
              </a:r>
              <a:endParaRPr lang="zh-CN" altLang="en-US" sz="1600" dirty="0">
                <a:solidFill>
                  <a:srgbClr val="080808"/>
                </a:solidFill>
                <a:latin typeface="微软雅黑" panose="020B0503020204020204" pitchFamily="34" charset="-122"/>
                <a:ea typeface="微软雅黑" panose="020B0503020204020204" pitchFamily="34" charset="-122"/>
              </a:endParaRPr>
            </a:p>
          </p:txBody>
        </p:sp>
      </p:grpSp>
      <p:sp>
        <p:nvSpPr>
          <p:cNvPr id="52283" name="文本框 69"/>
          <p:cNvSpPr txBox="1"/>
          <p:nvPr/>
        </p:nvSpPr>
        <p:spPr>
          <a:xfrm>
            <a:off x="488950" y="2076450"/>
            <a:ext cx="5005388" cy="1530350"/>
          </a:xfrm>
          <a:prstGeom prst="rect">
            <a:avLst/>
          </a:prstGeom>
          <a:noFill/>
          <a:ln w="9525">
            <a:noFill/>
          </a:ln>
        </p:spPr>
        <p:txBody>
          <a:bodyPr wrap="square" anchor="t">
            <a:spAutoFit/>
          </a:bodyPr>
          <a:p>
            <a:pPr>
              <a:lnSpc>
                <a:spcPct val="130000"/>
              </a:lnSpc>
            </a:pPr>
            <a:r>
              <a:rPr lang="zh-CN" altLang="en-US" dirty="0">
                <a:latin typeface="微软雅黑" panose="020B0503020204020204" pitchFamily="34" charset="-122"/>
                <a:ea typeface="微软雅黑" panose="020B0503020204020204" pitchFamily="34" charset="-122"/>
              </a:rPr>
              <a:t>在土建蓝图阶段提前置入专项设计交圈检查，避免后期变更。（</a:t>
            </a:r>
            <a:r>
              <a:rPr lang="zh-CN" altLang="en-US" b="1" dirty="0">
                <a:latin typeface="微软雅黑" panose="020B0503020204020204" pitchFamily="34" charset="-122"/>
                <a:ea typeface="微软雅黑" panose="020B0503020204020204" pitchFamily="34" charset="-122"/>
              </a:rPr>
              <a:t>传统项目景观精装修出图时间往往滞后</a:t>
            </a:r>
            <a:r>
              <a:rPr lang="zh-CN" altLang="en-US" dirty="0">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集中在两三个月内完成</a:t>
            </a:r>
            <a:r>
              <a:rPr lang="zh-CN" altLang="en-US" dirty="0">
                <a:latin typeface="微软雅黑" panose="020B0503020204020204" pitchFamily="34" charset="-122"/>
                <a:ea typeface="微软雅黑" panose="020B0503020204020204" pitchFamily="34" charset="-122"/>
              </a:rPr>
              <a:t>，直接在蓝图里反映，控制变更率</a:t>
            </a:r>
            <a:r>
              <a:rPr lang="zh-CN" altLang="en-US" dirty="0">
                <a:latin typeface="微软雅黑 Light" panose="020B0502040204020203" pitchFamily="34" charset="-122"/>
                <a:ea typeface="微软雅黑 Light" panose="020B0502040204020203" pitchFamily="34" charset="-122"/>
              </a:rPr>
              <a:t>。</a:t>
            </a:r>
            <a:endParaRPr lang="zh-CN" altLang="en-US" dirty="0">
              <a:latin typeface="微软雅黑 Light" panose="020B0502040204020203" pitchFamily="34" charset="-122"/>
              <a:ea typeface="微软雅黑 Light" panose="020B0502040204020203" pitchFamily="34" charset="-122"/>
            </a:endParaRPr>
          </a:p>
        </p:txBody>
      </p:sp>
      <p:sp>
        <p:nvSpPr>
          <p:cNvPr id="62" name="矩形 61"/>
          <p:cNvSpPr/>
          <p:nvPr/>
        </p:nvSpPr>
        <p:spPr>
          <a:xfrm>
            <a:off x="839788" y="3673475"/>
            <a:ext cx="2722563" cy="5064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p>
            <a:pPr algn="just" fontAlgn="base">
              <a:lnSpc>
                <a:spcPct val="150000"/>
              </a:lnSpc>
            </a:pPr>
            <a:r>
              <a:rPr lang="zh-CN" altLang="en-US" b="1" strike="noStrike" noProof="1" dirty="0">
                <a:solidFill>
                  <a:prstClr val="black"/>
                </a:solidFill>
                <a:latin typeface="微软雅黑" panose="020B0503020204020204" pitchFamily="34" charset="-122"/>
                <a:ea typeface="微软雅黑" panose="020B0503020204020204" pitchFamily="34" charset="-122"/>
              </a:rPr>
              <a:t>接口管理流程</a:t>
            </a:r>
            <a:r>
              <a:rPr lang="zh-CN" altLang="en-US" strike="noStrike" noProof="1" dirty="0">
                <a:solidFill>
                  <a:prstClr val="black"/>
                </a:solidFill>
                <a:latin typeface="微软雅黑" panose="020B0503020204020204" pitchFamily="34" charset="-122"/>
                <a:ea typeface="微软雅黑" panose="020B0503020204020204" pitchFamily="34" charset="-122"/>
              </a:rPr>
              <a:t>：</a:t>
            </a:r>
            <a:endParaRPr lang="zh-CN" altLang="en-US" strike="noStrike" noProof="1" dirty="0">
              <a:solidFill>
                <a:prstClr val="black"/>
              </a:solidFill>
              <a:latin typeface="微软雅黑" panose="020B0503020204020204" pitchFamily="34" charset="-122"/>
              <a:ea typeface="微软雅黑" panose="020B0503020204020204" pitchFamily="34" charset="-122"/>
            </a:endParaRPr>
          </a:p>
        </p:txBody>
      </p:sp>
      <p:sp>
        <p:nvSpPr>
          <p:cNvPr id="63" name="矩形 62"/>
          <p:cNvSpPr/>
          <p:nvPr/>
        </p:nvSpPr>
        <p:spPr>
          <a:xfrm>
            <a:off x="865188" y="1504950"/>
            <a:ext cx="2697163" cy="50641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p>
            <a:pPr algn="just" fontAlgn="base">
              <a:lnSpc>
                <a:spcPct val="150000"/>
              </a:lnSpc>
            </a:pPr>
            <a:r>
              <a:rPr lang="zh-CN" altLang="en-US" b="1" strike="noStrike" noProof="1" dirty="0">
                <a:solidFill>
                  <a:prstClr val="black"/>
                </a:solidFill>
                <a:latin typeface="微软雅黑" panose="020B0503020204020204" pitchFamily="34" charset="-122"/>
                <a:ea typeface="微软雅黑" panose="020B0503020204020204" pitchFamily="34" charset="-122"/>
              </a:rPr>
              <a:t>专项设计</a:t>
            </a:r>
            <a:r>
              <a:rPr lang="zh-CN" altLang="en-US" b="1" strike="noStrike" noProof="1" dirty="0">
                <a:solidFill>
                  <a:srgbClr val="FF0000"/>
                </a:solidFill>
                <a:latin typeface="微软雅黑" panose="020B0503020204020204" pitchFamily="34" charset="-122"/>
                <a:ea typeface="微软雅黑" panose="020B0503020204020204" pitchFamily="34" charset="-122"/>
              </a:rPr>
              <a:t>交互提资</a:t>
            </a:r>
            <a:r>
              <a:rPr lang="zh-CN" altLang="en-US" b="1" strike="noStrike" noProof="1" dirty="0">
                <a:solidFill>
                  <a:prstClr val="black"/>
                </a:solidFill>
                <a:latin typeface="微软雅黑" panose="020B0503020204020204" pitchFamily="34" charset="-122"/>
                <a:ea typeface="微软雅黑" panose="020B0503020204020204" pitchFamily="34" charset="-122"/>
              </a:rPr>
              <a:t>前置：</a:t>
            </a:r>
            <a:endParaRPr lang="zh-CN" altLang="en-US" strike="noStrike" noProof="1" dirty="0">
              <a:solidFill>
                <a:prstClr val="black"/>
              </a:solidFill>
              <a:latin typeface="微软雅黑" panose="020B0503020204020204" pitchFamily="34" charset="-122"/>
              <a:ea typeface="微软雅黑" panose="020B0503020204020204" pitchFamily="34" charset="-122"/>
            </a:endParaRPr>
          </a:p>
        </p:txBody>
      </p:sp>
      <p:pic>
        <p:nvPicPr>
          <p:cNvPr id="68" name="Picture 2"/>
          <p:cNvPicPr>
            <a:picLocks noChangeAspect="1"/>
          </p:cNvPicPr>
          <p:nvPr/>
        </p:nvPicPr>
        <p:blipFill>
          <a:blip r:embed="rId2"/>
          <a:srcRect l="1486" t="92" r="3044" b="43678"/>
          <a:stretch>
            <a:fillRect/>
          </a:stretch>
        </p:blipFill>
        <p:spPr>
          <a:xfrm>
            <a:off x="6451600" y="4716463"/>
            <a:ext cx="4629150" cy="1749425"/>
          </a:xfrm>
          <a:prstGeom prst="rect">
            <a:avLst/>
          </a:prstGeom>
          <a:noFill/>
          <a:ln w="9525">
            <a:noFill/>
          </a:ln>
        </p:spPr>
      </p:pic>
      <p:sp>
        <p:nvSpPr>
          <p:cNvPr id="52287" name="矩形 68"/>
          <p:cNvSpPr/>
          <p:nvPr/>
        </p:nvSpPr>
        <p:spPr>
          <a:xfrm>
            <a:off x="720725" y="1033463"/>
            <a:ext cx="2371725" cy="398780"/>
          </a:xfrm>
          <a:prstGeom prst="rect">
            <a:avLst/>
          </a:prstGeom>
          <a:noFill/>
          <a:ln w="9525">
            <a:noFill/>
          </a:ln>
        </p:spPr>
        <p:txBody>
          <a:bodyPr wrap="none" anchor="t">
            <a:spAutoFit/>
          </a:bodyPr>
          <a:p>
            <a:r>
              <a:rPr lang="zh-CN" altLang="en-US" sz="2000" b="1" dirty="0">
                <a:solidFill>
                  <a:srgbClr val="2E75B6"/>
                </a:solidFill>
                <a:latin typeface="微软雅黑" panose="020B0503020204020204" pitchFamily="34" charset="-122"/>
                <a:ea typeface="微软雅黑" panose="020B0503020204020204" pitchFamily="34" charset="-122"/>
              </a:rPr>
              <a:t>（</a:t>
            </a:r>
            <a:r>
              <a:rPr lang="en-US" altLang="zh-CN" sz="2000" b="1" dirty="0">
                <a:solidFill>
                  <a:srgbClr val="2E75B6"/>
                </a:solidFill>
                <a:latin typeface="微软雅黑" panose="020B0503020204020204" pitchFamily="34" charset="-122"/>
                <a:ea typeface="微软雅黑" panose="020B0503020204020204" pitchFamily="34" charset="-122"/>
              </a:rPr>
              <a:t>3</a:t>
            </a:r>
            <a:r>
              <a:rPr lang="zh-CN" altLang="en-US" sz="2000" b="1" dirty="0">
                <a:solidFill>
                  <a:srgbClr val="2E75B6"/>
                </a:solidFill>
                <a:latin typeface="微软雅黑" panose="020B0503020204020204" pitchFamily="34" charset="-122"/>
                <a:ea typeface="微软雅黑" panose="020B0503020204020204" pitchFamily="34" charset="-122"/>
              </a:rPr>
              <a:t>）设计接口管理</a:t>
            </a:r>
            <a:endParaRPr lang="zh-CN" altLang="en-US" sz="2000" b="1" dirty="0">
              <a:solidFill>
                <a:srgbClr val="2E75B6"/>
              </a:solidFill>
              <a:latin typeface="微软雅黑" panose="020B0503020204020204" pitchFamily="34" charset="-122"/>
              <a:ea typeface="微软雅黑" panose="020B0503020204020204" pitchFamily="34" charset="-122"/>
            </a:endParaRPr>
          </a:p>
        </p:txBody>
      </p:sp>
      <p:sp>
        <p:nvSpPr>
          <p:cNvPr id="52291" name="文本框 66"/>
          <p:cNvSpPr txBox="1"/>
          <p:nvPr/>
        </p:nvSpPr>
        <p:spPr>
          <a:xfrm>
            <a:off x="488950" y="4222750"/>
            <a:ext cx="5005388" cy="2168525"/>
          </a:xfrm>
          <a:prstGeom prst="rect">
            <a:avLst/>
          </a:prstGeom>
          <a:noFill/>
          <a:ln w="9525">
            <a:noFill/>
          </a:ln>
        </p:spPr>
        <p:txBody>
          <a:bodyPr wrap="square" anchor="t">
            <a:spAutoFit/>
          </a:bodyPr>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sym typeface="幼圆" panose="02010509060101010101" charset="-122"/>
              </a:rPr>
              <a:t> </a:t>
            </a:r>
            <a:r>
              <a:rPr lang="en-US" altLang="zh-CN" dirty="0">
                <a:solidFill>
                  <a:srgbClr val="303030"/>
                </a:solidFill>
                <a:latin typeface="微软雅黑" panose="020B0503020204020204" pitchFamily="34" charset="-122"/>
                <a:ea typeface="微软雅黑" panose="020B0503020204020204" pitchFamily="34" charset="-122"/>
                <a:sym typeface="幼圆" panose="02010509060101010101" charset="-122"/>
              </a:rPr>
              <a:t>   为了明确内部设计和外部设计各自承担的设计范围、界限、职责及传递信息和产品的方式，以保证</a:t>
            </a:r>
            <a:r>
              <a:rPr lang="zh-CN" altLang="en-US" dirty="0">
                <a:solidFill>
                  <a:srgbClr val="303030"/>
                </a:solidFill>
                <a:latin typeface="微软雅黑" panose="020B0503020204020204" pitchFamily="34" charset="-122"/>
                <a:ea typeface="微软雅黑" panose="020B0503020204020204" pitchFamily="34" charset="-122"/>
                <a:sym typeface="幼圆" panose="02010509060101010101" charset="-122"/>
              </a:rPr>
              <a:t>本项目</a:t>
            </a:r>
            <a:r>
              <a:rPr lang="en-US" altLang="zh-CN" dirty="0">
                <a:solidFill>
                  <a:srgbClr val="303030"/>
                </a:solidFill>
                <a:latin typeface="微软雅黑" panose="020B0503020204020204" pitchFamily="34" charset="-122"/>
                <a:ea typeface="微软雅黑" panose="020B0503020204020204" pitchFamily="34" charset="-122"/>
                <a:sym typeface="幼圆" panose="02010509060101010101" charset="-122"/>
              </a:rPr>
              <a:t>内部设计接口与外部设计接口的质量得到控制，保持设计的整体性，避免遗漏、不衔接和不协调，制定</a:t>
            </a:r>
            <a:r>
              <a:rPr lang="zh-CN" altLang="en-US" b="1" dirty="0">
                <a:solidFill>
                  <a:srgbClr val="FF0000"/>
                </a:solidFill>
                <a:latin typeface="微软雅黑" panose="020B0503020204020204" pitchFamily="34" charset="-122"/>
                <a:ea typeface="微软雅黑" panose="020B0503020204020204" pitchFamily="34" charset="-122"/>
                <a:sym typeface="幼圆" panose="02010509060101010101" charset="-122"/>
              </a:rPr>
              <a:t>接口管理流程</a:t>
            </a:r>
            <a:r>
              <a:rPr lang="en-US" altLang="zh-CN" dirty="0">
                <a:solidFill>
                  <a:srgbClr val="FF0000"/>
                </a:solidFill>
                <a:latin typeface="微软雅黑" panose="020B0503020204020204" pitchFamily="34" charset="-122"/>
                <a:ea typeface="微软雅黑" panose="020B0503020204020204" pitchFamily="34" charset="-122"/>
                <a:sym typeface="幼圆" panose="02010509060101010101" charset="-122"/>
              </a:rPr>
              <a:t>。</a:t>
            </a:r>
            <a:endParaRPr lang="en-US" altLang="zh-CN" dirty="0">
              <a:solidFill>
                <a:srgbClr val="FF0000"/>
              </a:solidFill>
              <a:latin typeface="微软雅黑" panose="020B0503020204020204" pitchFamily="34" charset="-122"/>
              <a:ea typeface="微软雅黑" panose="020B0503020204020204" pitchFamily="34" charset="-122"/>
              <a:sym typeface="幼圆" panose="02010509060101010101" charset="-122"/>
            </a:endParaRPr>
          </a:p>
        </p:txBody>
      </p:sp>
      <p:pic>
        <p:nvPicPr>
          <p:cNvPr id="64" name="图片 63" descr="分包商接口管理流程"/>
          <p:cNvPicPr>
            <a:picLocks noChangeAspect="1"/>
          </p:cNvPicPr>
          <p:nvPr/>
        </p:nvPicPr>
        <p:blipFill>
          <a:blip r:embed="rId3"/>
          <a:stretch>
            <a:fillRect/>
          </a:stretch>
        </p:blipFill>
        <p:spPr>
          <a:xfrm>
            <a:off x="7982585" y="830263"/>
            <a:ext cx="4165600" cy="5753100"/>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ppt_x</p:attrName>
                                        </p:attrNameLst>
                                      </p:cBhvr>
                                      <p:tavLst>
                                        <p:tav tm="0">
                                          <p:val>
                                            <p:strVal val="#ppt_x"/>
                                          </p:val>
                                        </p:tav>
                                        <p:tav tm="100000">
                                          <p:val>
                                            <p:strVal val="#ppt_x"/>
                                          </p:val>
                                        </p:tav>
                                      </p:tavLst>
                                    </p:anim>
                                    <p:anim calcmode="lin" valueType="num">
                                      <p:cBhvr>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500" fill="hold"/>
                                        <p:tgtEl>
                                          <p:spTgt spid="64"/>
                                        </p:tgtEl>
                                        <p:attrNameLst>
                                          <p:attrName>ppt_x</p:attrName>
                                        </p:attrNameLst>
                                      </p:cBhvr>
                                      <p:tavLst>
                                        <p:tav tm="0">
                                          <p:val>
                                            <p:strVal val="#ppt_x"/>
                                          </p:val>
                                        </p:tav>
                                        <p:tav tm="100000">
                                          <p:val>
                                            <p:strVal val="#ppt_x"/>
                                          </p:val>
                                        </p:tav>
                                      </p:tavLst>
                                    </p:anim>
                                    <p:anim calcmode="lin" valueType="num">
                                      <p:cBhvr>
                                        <p:cTn id="2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54273" name="文本框 69"/>
          <p:cNvSpPr txBox="1"/>
          <p:nvPr/>
        </p:nvSpPr>
        <p:spPr>
          <a:xfrm>
            <a:off x="1068388" y="2414588"/>
            <a:ext cx="4341812" cy="2553335"/>
          </a:xfrm>
          <a:prstGeom prst="rect">
            <a:avLst/>
          </a:prstGeom>
          <a:noFill/>
          <a:ln w="9525">
            <a:noFill/>
          </a:ln>
        </p:spPr>
        <p:txBody>
          <a:bodyPr wrap="square" anchor="t">
            <a:spAutoFit/>
          </a:bodyPr>
          <a:p>
            <a:pPr marL="214630" indent="-214630">
              <a:lnSpc>
                <a:spcPct val="200000"/>
              </a:lnSpc>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全专业碰撞检查</a:t>
            </a:r>
            <a:endParaRPr lang="en-US" altLang="zh-CN" sz="2000" dirty="0">
              <a:latin typeface="微软雅黑" panose="020B0503020204020204" pitchFamily="34" charset="-122"/>
              <a:ea typeface="微软雅黑" panose="020B0503020204020204" pitchFamily="34" charset="-122"/>
            </a:endParaRPr>
          </a:p>
          <a:p>
            <a:pPr marL="214630" indent="-214630">
              <a:lnSpc>
                <a:spcPct val="200000"/>
              </a:lnSpc>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设计优化及复核</a:t>
            </a:r>
            <a:endParaRPr lang="en-US" altLang="zh-CN" sz="2000" dirty="0">
              <a:latin typeface="微软雅黑" panose="020B0503020204020204" pitchFamily="34" charset="-122"/>
              <a:ea typeface="微软雅黑" panose="020B0503020204020204" pitchFamily="34" charset="-122"/>
            </a:endParaRPr>
          </a:p>
          <a:p>
            <a:pPr marL="214630" indent="-214630">
              <a:lnSpc>
                <a:spcPct val="200000"/>
              </a:lnSpc>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机电管综</a:t>
            </a:r>
            <a:r>
              <a:rPr lang="en-US" altLang="zh-CN" sz="2000" dirty="0">
                <a:latin typeface="微软雅黑" panose="020B0503020204020204" pitchFamily="34" charset="-122"/>
                <a:ea typeface="微软雅黑" panose="020B0503020204020204" pitchFamily="34" charset="-122"/>
              </a:rPr>
              <a:t>BIM</a:t>
            </a:r>
            <a:r>
              <a:rPr lang="zh-CN" altLang="en-US" sz="2000" dirty="0">
                <a:latin typeface="微软雅黑" panose="020B0503020204020204" pitchFamily="34" charset="-122"/>
                <a:ea typeface="微软雅黑" panose="020B0503020204020204" pitchFamily="34" charset="-122"/>
              </a:rPr>
              <a:t>出图</a:t>
            </a:r>
            <a:endParaRPr lang="en-US" altLang="zh-CN" sz="2000" dirty="0">
              <a:latin typeface="微软雅黑" panose="020B0503020204020204" pitchFamily="34" charset="-122"/>
              <a:ea typeface="微软雅黑" panose="020B0503020204020204" pitchFamily="34" charset="-122"/>
            </a:endParaRPr>
          </a:p>
          <a:p>
            <a:pPr marL="214630" indent="-214630">
              <a:lnSpc>
                <a:spcPct val="200000"/>
              </a:lnSpc>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装修、幕墙</a:t>
            </a:r>
            <a:r>
              <a:rPr lang="en-US" altLang="zh-CN" sz="2000" dirty="0">
                <a:latin typeface="微软雅黑" panose="020B0503020204020204" pitchFamily="34" charset="-122"/>
                <a:ea typeface="微软雅黑" panose="020B0503020204020204" pitchFamily="34" charset="-122"/>
              </a:rPr>
              <a:t>BIM</a:t>
            </a:r>
            <a:r>
              <a:rPr lang="zh-CN" altLang="en-US" sz="2000" dirty="0">
                <a:latin typeface="微软雅黑" panose="020B0503020204020204" pitchFamily="34" charset="-122"/>
                <a:ea typeface="微软雅黑" panose="020B0503020204020204" pitchFamily="34" charset="-122"/>
              </a:rPr>
              <a:t>出图</a:t>
            </a:r>
            <a:endParaRPr lang="zh-CN" altLang="en-US" sz="2000" dirty="0">
              <a:latin typeface="微软雅黑" panose="020B0503020204020204" pitchFamily="34" charset="-122"/>
              <a:ea typeface="微软雅黑" panose="020B0503020204020204" pitchFamily="34" charset="-122"/>
            </a:endParaRPr>
          </a:p>
        </p:txBody>
      </p:sp>
      <p:grpSp>
        <p:nvGrpSpPr>
          <p:cNvPr id="54274" name="组合 2"/>
          <p:cNvGrpSpPr/>
          <p:nvPr/>
        </p:nvGrpSpPr>
        <p:grpSpPr>
          <a:xfrm>
            <a:off x="4765675" y="2128838"/>
            <a:ext cx="6299200" cy="3705225"/>
            <a:chOff x="5125448" y="2272014"/>
            <a:chExt cx="5122675" cy="3011964"/>
          </a:xfrm>
        </p:grpSpPr>
        <p:grpSp>
          <p:nvGrpSpPr>
            <p:cNvPr id="54275" name="组合 6"/>
            <p:cNvGrpSpPr/>
            <p:nvPr/>
          </p:nvGrpSpPr>
          <p:grpSpPr>
            <a:xfrm>
              <a:off x="8806165" y="3437021"/>
              <a:ext cx="1172572" cy="1196901"/>
              <a:chOff x="7160" y="3098"/>
              <a:chExt cx="2838" cy="2838"/>
            </a:xfrm>
          </p:grpSpPr>
          <p:sp>
            <p:nvSpPr>
              <p:cNvPr id="26" name="Oval 677"/>
              <p:cNvSpPr>
                <a:spLocks noChangeArrowheads="1"/>
              </p:cNvSpPr>
              <p:nvPr/>
            </p:nvSpPr>
            <p:spPr bwMode="auto">
              <a:xfrm rot="-324743">
                <a:off x="7160" y="3098"/>
                <a:ext cx="2838" cy="2838"/>
              </a:xfrm>
              <a:prstGeom prst="ellipse">
                <a:avLst/>
              </a:prstGeom>
              <a:gradFill rotWithShape="1">
                <a:gsLst>
                  <a:gs pos="0">
                    <a:srgbClr val="945803"/>
                  </a:gs>
                  <a:gs pos="100000">
                    <a:srgbClr val="79480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fontAlgn="base"/>
                <a:endParaRPr lang="ko-KR" altLang="en-US" sz="1350" b="1" strike="noStrike" noProof="1">
                  <a:solidFill>
                    <a:prstClr val="black"/>
                  </a:solidFill>
                  <a:latin typeface="微软雅黑" panose="020B0503020204020204" pitchFamily="34" charset="-122"/>
                  <a:ea typeface="Gulim" panose="020B0600000101010101" pitchFamily="34" charset="-127"/>
                </a:endParaRPr>
              </a:p>
            </p:txBody>
          </p:sp>
          <p:sp>
            <p:nvSpPr>
              <p:cNvPr id="54277" name="文本框 5"/>
              <p:cNvSpPr txBox="1"/>
              <p:nvPr/>
            </p:nvSpPr>
            <p:spPr>
              <a:xfrm>
                <a:off x="7426" y="3858"/>
                <a:ext cx="2493" cy="1244"/>
              </a:xfrm>
              <a:prstGeom prst="rect">
                <a:avLst/>
              </a:prstGeom>
              <a:noFill/>
              <a:ln w="9525">
                <a:noFill/>
              </a:ln>
            </p:spPr>
            <p:txBody>
              <a:bodyPr anchor="t">
                <a:spAutoFit/>
              </a:bodyPr>
              <a:p>
                <a:pPr algn="ctr"/>
                <a:r>
                  <a:rPr lang="zh-CN" altLang="en-US" b="1" dirty="0">
                    <a:solidFill>
                      <a:srgbClr val="FFFFFF"/>
                    </a:solidFill>
                    <a:latin typeface="微软雅黑" panose="020B0503020204020204" pitchFamily="34" charset="-122"/>
                    <a:ea typeface="微软雅黑" panose="020B0503020204020204" pitchFamily="34" charset="-122"/>
                  </a:rPr>
                  <a:t>机电综合模型</a:t>
                </a:r>
                <a:endParaRPr lang="zh-CN" altLang="en-US" b="1" dirty="0">
                  <a:solidFill>
                    <a:srgbClr val="FFFFFF"/>
                  </a:solidFill>
                  <a:latin typeface="微软雅黑" panose="020B0503020204020204" pitchFamily="34" charset="-122"/>
                  <a:ea typeface="微软雅黑" panose="020B0503020204020204" pitchFamily="34" charset="-122"/>
                </a:endParaRPr>
              </a:p>
            </p:txBody>
          </p:sp>
        </p:grpSp>
        <p:grpSp>
          <p:nvGrpSpPr>
            <p:cNvPr id="54278" name="组合 3"/>
            <p:cNvGrpSpPr/>
            <p:nvPr/>
          </p:nvGrpSpPr>
          <p:grpSpPr>
            <a:xfrm>
              <a:off x="6099897" y="2407478"/>
              <a:ext cx="1020456" cy="996142"/>
              <a:chOff x="1947" y="3133"/>
              <a:chExt cx="4441" cy="4243"/>
            </a:xfrm>
          </p:grpSpPr>
          <p:sp>
            <p:nvSpPr>
              <p:cNvPr id="22" name="Oval 676"/>
              <p:cNvSpPr>
                <a:spLocks noChangeArrowheads="1"/>
              </p:cNvSpPr>
              <p:nvPr/>
            </p:nvSpPr>
            <p:spPr bwMode="auto">
              <a:xfrm rot="-324743">
                <a:off x="1947" y="3133"/>
                <a:ext cx="4245" cy="4243"/>
              </a:xfrm>
              <a:prstGeom prst="ellipse">
                <a:avLst/>
              </a:prstGeom>
              <a:gradFill rotWithShape="1">
                <a:gsLst>
                  <a:gs pos="0">
                    <a:srgbClr val="F69D26"/>
                  </a:gs>
                  <a:gs pos="100000">
                    <a:srgbClr val="CA811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p>
                <a:pPr fontAlgn="base"/>
                <a:endParaRPr lang="ko-KR" altLang="en-US" sz="1350" strike="noStrike" noProof="1">
                  <a:solidFill>
                    <a:prstClr val="black"/>
                  </a:solidFill>
                  <a:ea typeface="Gulim" panose="020B0600000101010101" pitchFamily="34" charset="-127"/>
                </a:endParaRPr>
              </a:p>
            </p:txBody>
          </p:sp>
          <p:sp>
            <p:nvSpPr>
              <p:cNvPr id="54280" name="文本框 2"/>
              <p:cNvSpPr txBox="1"/>
              <p:nvPr/>
            </p:nvSpPr>
            <p:spPr>
              <a:xfrm>
                <a:off x="2025" y="4131"/>
                <a:ext cx="4363" cy="2234"/>
              </a:xfrm>
              <a:prstGeom prst="rect">
                <a:avLst/>
              </a:prstGeom>
              <a:noFill/>
              <a:ln w="9525">
                <a:noFill/>
              </a:ln>
            </p:spPr>
            <p:txBody>
              <a:bodyPr wrap="square" anchor="t">
                <a:spAutoFit/>
              </a:bodyPr>
              <a:p>
                <a:r>
                  <a:rPr lang="zh-CN" altLang="en-US" b="1" dirty="0">
                    <a:solidFill>
                      <a:srgbClr val="FFFFFF"/>
                    </a:solidFill>
                    <a:latin typeface="微软雅黑" panose="020B0503020204020204" pitchFamily="34" charset="-122"/>
                    <a:ea typeface="微软雅黑" panose="020B0503020204020204" pitchFamily="34" charset="-122"/>
                  </a:rPr>
                  <a:t>华阳建筑结构模型</a:t>
                </a:r>
                <a:endParaRPr lang="zh-CN" altLang="en-US" b="1" dirty="0">
                  <a:solidFill>
                    <a:srgbClr val="FFFFFF"/>
                  </a:solidFill>
                  <a:latin typeface="微软雅黑" panose="020B0503020204020204" pitchFamily="34" charset="-122"/>
                  <a:ea typeface="微软雅黑" panose="020B0503020204020204" pitchFamily="34" charset="-122"/>
                </a:endParaRPr>
              </a:p>
            </p:txBody>
          </p:sp>
        </p:grpSp>
        <p:grpSp>
          <p:nvGrpSpPr>
            <p:cNvPr id="54281" name="组合 9"/>
            <p:cNvGrpSpPr/>
            <p:nvPr/>
          </p:nvGrpSpPr>
          <p:grpSpPr>
            <a:xfrm>
              <a:off x="6080368" y="4135685"/>
              <a:ext cx="1012339" cy="933434"/>
              <a:chOff x="9425" y="6321"/>
              <a:chExt cx="2754" cy="2485"/>
            </a:xfrm>
          </p:grpSpPr>
          <p:sp>
            <p:nvSpPr>
              <p:cNvPr id="18" name="Oval 680"/>
              <p:cNvSpPr>
                <a:spLocks noChangeArrowheads="1"/>
              </p:cNvSpPr>
              <p:nvPr/>
            </p:nvSpPr>
            <p:spPr bwMode="auto">
              <a:xfrm rot="-324743">
                <a:off x="9425" y="6321"/>
                <a:ext cx="2485" cy="2485"/>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p>
                <a:pPr fontAlgn="base"/>
                <a:endParaRPr lang="ko-KR" altLang="en-US" sz="1350" strike="noStrike" noProof="1">
                  <a:solidFill>
                    <a:prstClr val="black"/>
                  </a:solidFill>
                  <a:ea typeface="Gulim" panose="020B0600000101010101" pitchFamily="34" charset="-127"/>
                </a:endParaRPr>
              </a:p>
            </p:txBody>
          </p:sp>
          <p:sp>
            <p:nvSpPr>
              <p:cNvPr id="54283" name="文本框 8"/>
              <p:cNvSpPr txBox="1"/>
              <p:nvPr/>
            </p:nvSpPr>
            <p:spPr>
              <a:xfrm>
                <a:off x="9484" y="7123"/>
                <a:ext cx="2695" cy="797"/>
              </a:xfrm>
              <a:prstGeom prst="rect">
                <a:avLst/>
              </a:prstGeom>
              <a:noFill/>
              <a:ln w="9525">
                <a:noFill/>
              </a:ln>
            </p:spPr>
            <p:txBody>
              <a:bodyPr anchor="t">
                <a:spAutoFit/>
              </a:bodyPr>
              <a:p>
                <a:r>
                  <a:rPr lang="zh-CN" altLang="en-US" b="1" dirty="0">
                    <a:solidFill>
                      <a:srgbClr val="FFFFFF"/>
                    </a:solidFill>
                    <a:latin typeface="微软雅黑" panose="020B0503020204020204" pitchFamily="34" charset="-122"/>
                    <a:ea typeface="微软雅黑" panose="020B0503020204020204" pitchFamily="34" charset="-122"/>
                  </a:rPr>
                  <a:t>三局</a:t>
                </a:r>
                <a:r>
                  <a:rPr lang="en-US" altLang="zh-CN" b="1" dirty="0">
                    <a:solidFill>
                      <a:srgbClr val="FFFFFF"/>
                    </a:solidFill>
                    <a:latin typeface="微软雅黑" panose="020B0503020204020204" pitchFamily="34" charset="-122"/>
                    <a:ea typeface="微软雅黑" panose="020B0503020204020204" pitchFamily="34" charset="-122"/>
                  </a:rPr>
                  <a:t>BIM</a:t>
                </a:r>
                <a:endParaRPr lang="zh-CN" altLang="en-US" b="1" dirty="0">
                  <a:solidFill>
                    <a:srgbClr val="FFFFFF"/>
                  </a:solidFill>
                  <a:latin typeface="微软雅黑" panose="020B0503020204020204" pitchFamily="34" charset="-122"/>
                  <a:ea typeface="微软雅黑" panose="020B0503020204020204" pitchFamily="34" charset="-122"/>
                </a:endParaRPr>
              </a:p>
            </p:txBody>
          </p:sp>
        </p:grpSp>
        <p:grpSp>
          <p:nvGrpSpPr>
            <p:cNvPr id="54284" name="组合 29"/>
            <p:cNvGrpSpPr/>
            <p:nvPr/>
          </p:nvGrpSpPr>
          <p:grpSpPr>
            <a:xfrm>
              <a:off x="5125448" y="3301109"/>
              <a:ext cx="1150119" cy="913638"/>
              <a:chOff x="3601447" y="3301109"/>
              <a:chExt cx="1150119" cy="913638"/>
            </a:xfrm>
          </p:grpSpPr>
          <p:sp>
            <p:nvSpPr>
              <p:cNvPr id="12" name="Arc 682"/>
              <p:cNvSpPr>
                <a:spLocks noChangeArrowheads="1"/>
              </p:cNvSpPr>
              <p:nvPr/>
            </p:nvSpPr>
            <p:spPr bwMode="auto">
              <a:xfrm rot="13646404">
                <a:off x="4013617" y="3476798"/>
                <a:ext cx="750057" cy="725838"/>
              </a:xfrm>
              <a:custGeom>
                <a:avLst/>
                <a:gdLst>
                  <a:gd name="T0" fmla="*/ 3237 w 21600"/>
                  <a:gd name="T1" fmla="*/ -1 h 21356"/>
                  <a:gd name="T2" fmla="*/ 21600 w 21600"/>
                  <a:gd name="T3" fmla="*/ 21356 h 21356"/>
                  <a:gd name="T4" fmla="*/ 3237 w 21600"/>
                  <a:gd name="T5" fmla="*/ -1 h 21356"/>
                  <a:gd name="T6" fmla="*/ 21600 w 21600"/>
                  <a:gd name="T7" fmla="*/ 21356 h 21356"/>
                  <a:gd name="T8" fmla="*/ 0 w 21600"/>
                  <a:gd name="T9" fmla="*/ 21356 h 21356"/>
                  <a:gd name="T10" fmla="*/ 3237 w 21600"/>
                  <a:gd name="T11" fmla="*/ -1 h 21356"/>
                </a:gdLst>
                <a:ahLst/>
                <a:cxnLst>
                  <a:cxn ang="0">
                    <a:pos x="T0" y="T1"/>
                  </a:cxn>
                  <a:cxn ang="0">
                    <a:pos x="T2" y="T3"/>
                  </a:cxn>
                  <a:cxn ang="0">
                    <a:pos x="T4" y="T5"/>
                  </a:cxn>
                  <a:cxn ang="0">
                    <a:pos x="T6" y="T7"/>
                  </a:cxn>
                  <a:cxn ang="0">
                    <a:pos x="T8" y="T9"/>
                  </a:cxn>
                  <a:cxn ang="0">
                    <a:pos x="T10" y="T11"/>
                  </a:cxn>
                </a:cxnLst>
                <a:rect l="0" t="0" r="r" b="b"/>
                <a:pathLst>
                  <a:path w="21600" h="21356" fill="none">
                    <a:moveTo>
                      <a:pt x="3237" y="-1"/>
                    </a:moveTo>
                    <a:cubicBezTo>
                      <a:pt x="13795" y="1600"/>
                      <a:pt x="21600" y="10676"/>
                      <a:pt x="21600" y="21356"/>
                    </a:cubicBezTo>
                  </a:path>
                  <a:path w="21600" h="21356" stroke="0">
                    <a:moveTo>
                      <a:pt x="3237" y="-1"/>
                    </a:moveTo>
                    <a:cubicBezTo>
                      <a:pt x="13795" y="1600"/>
                      <a:pt x="21600" y="10676"/>
                      <a:pt x="21600" y="21356"/>
                    </a:cubicBezTo>
                    <a:lnTo>
                      <a:pt x="0" y="21356"/>
                    </a:lnTo>
                    <a:lnTo>
                      <a:pt x="3237" y="-1"/>
                    </a:lnTo>
                    <a:close/>
                  </a:path>
                </a:pathLst>
              </a:custGeom>
              <a:noFill/>
              <a:ln w="76200">
                <a:solidFill>
                  <a:srgbClr val="E89424"/>
                </a:solidFill>
                <a:round/>
                <a:headEnd type="none" w="lg" len="lg"/>
                <a:tailEnd type="triangle" w="lg" len="lg"/>
              </a:ln>
              <a:extLst>
                <a:ext uri="{909E8E84-426E-40DD-AFC4-6F175D3DCCD1}">
                  <a14:hiddenFill xmlns:a14="http://schemas.microsoft.com/office/drawing/2010/main">
                    <a:solidFill>
                      <a:srgbClr val="FFFFFF"/>
                    </a:solidFill>
                  </a14:hiddenFill>
                </a:ext>
              </a:extLst>
            </p:spPr>
            <p:txBody>
              <a:bodyPr/>
              <a:p>
                <a:pPr fontAlgn="base"/>
                <a:endParaRPr lang="zh-CN" altLang="en-US" sz="1350" strike="noStrike" noProof="1">
                  <a:solidFill>
                    <a:prstClr val="black"/>
                  </a:solidFill>
                </a:endParaRPr>
              </a:p>
            </p:txBody>
          </p:sp>
          <p:sp>
            <p:nvSpPr>
              <p:cNvPr id="54286" name="文本框 21"/>
              <p:cNvSpPr txBox="1"/>
              <p:nvPr/>
            </p:nvSpPr>
            <p:spPr>
              <a:xfrm>
                <a:off x="3601447" y="3301109"/>
                <a:ext cx="1119967" cy="875091"/>
              </a:xfrm>
              <a:prstGeom prst="rect">
                <a:avLst/>
              </a:prstGeom>
              <a:noFill/>
              <a:ln w="9525">
                <a:noFill/>
              </a:ln>
            </p:spPr>
            <p:txBody>
              <a:bodyPr anchor="t">
                <a:spAutoFit/>
              </a:bodyPr>
              <a:p>
                <a:r>
                  <a:rPr lang="en-US" altLang="zh-CN" sz="1600" dirty="0">
                    <a:solidFill>
                      <a:srgbClr val="000000"/>
                    </a:solidFill>
                    <a:latin typeface="微软雅黑" panose="020B0503020204020204" pitchFamily="34" charset="-122"/>
                    <a:ea typeface="微软雅黑" panose="020B0503020204020204" pitchFamily="34" charset="-122"/>
                  </a:rPr>
                  <a:t>   </a:t>
                </a:r>
                <a:r>
                  <a:rPr lang="zh-CN" altLang="en-US" sz="1600" dirty="0">
                    <a:solidFill>
                      <a:srgbClr val="000000"/>
                    </a:solidFill>
                    <a:latin typeface="微软雅黑" panose="020B0503020204020204" pitchFamily="34" charset="-122"/>
                    <a:ea typeface="微软雅黑" panose="020B0503020204020204" pitchFamily="34" charset="-122"/>
                  </a:rPr>
                  <a:t>碰</a:t>
                </a:r>
                <a:endParaRPr lang="zh-CN" altLang="en-US" sz="1600" dirty="0">
                  <a:solidFill>
                    <a:srgbClr val="000000"/>
                  </a:solidFill>
                  <a:latin typeface="微软雅黑" panose="020B0503020204020204" pitchFamily="34" charset="-122"/>
                  <a:ea typeface="微软雅黑" panose="020B0503020204020204" pitchFamily="34" charset="-122"/>
                </a:endParaRPr>
              </a:p>
              <a:p>
                <a:r>
                  <a:rPr lang="zh-CN" altLang="en-US" sz="1600" dirty="0">
                    <a:solidFill>
                      <a:srgbClr val="000000"/>
                    </a:solidFill>
                    <a:latin typeface="微软雅黑" panose="020B0503020204020204" pitchFamily="34" charset="-122"/>
                    <a:ea typeface="微软雅黑" panose="020B0503020204020204" pitchFamily="34" charset="-122"/>
                  </a:rPr>
                  <a:t>  撞</a:t>
                </a:r>
                <a:endParaRPr lang="zh-CN" altLang="en-US" sz="1600" dirty="0">
                  <a:solidFill>
                    <a:srgbClr val="000000"/>
                  </a:solidFill>
                  <a:latin typeface="微软雅黑" panose="020B0503020204020204" pitchFamily="34" charset="-122"/>
                  <a:ea typeface="微软雅黑" panose="020B0503020204020204" pitchFamily="34" charset="-122"/>
                </a:endParaRPr>
              </a:p>
              <a:p>
                <a:r>
                  <a:rPr lang="zh-CN" altLang="en-US" sz="1600" dirty="0">
                    <a:solidFill>
                      <a:srgbClr val="000000"/>
                    </a:solidFill>
                    <a:latin typeface="微软雅黑" panose="020B0503020204020204" pitchFamily="34" charset="-122"/>
                    <a:ea typeface="微软雅黑" panose="020B0503020204020204" pitchFamily="34" charset="-122"/>
                  </a:rPr>
                  <a:t>  复</a:t>
                </a:r>
                <a:endParaRPr lang="zh-CN" altLang="en-US" sz="1600" dirty="0">
                  <a:solidFill>
                    <a:srgbClr val="000000"/>
                  </a:solidFill>
                  <a:latin typeface="微软雅黑" panose="020B0503020204020204" pitchFamily="34" charset="-122"/>
                  <a:ea typeface="微软雅黑" panose="020B0503020204020204" pitchFamily="34" charset="-122"/>
                </a:endParaRPr>
              </a:p>
              <a:p>
                <a:r>
                  <a:rPr lang="zh-CN" altLang="en-US" sz="1600" dirty="0">
                    <a:solidFill>
                      <a:srgbClr val="000000"/>
                    </a:solidFill>
                    <a:latin typeface="微软雅黑" panose="020B0503020204020204" pitchFamily="34" charset="-122"/>
                    <a:ea typeface="微软雅黑" panose="020B0503020204020204" pitchFamily="34" charset="-122"/>
                  </a:rPr>
                  <a:t>    核</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grpSp>
          <p:nvGrpSpPr>
            <p:cNvPr id="54287" name="组合 28"/>
            <p:cNvGrpSpPr/>
            <p:nvPr/>
          </p:nvGrpSpPr>
          <p:grpSpPr>
            <a:xfrm>
              <a:off x="6854400" y="3222626"/>
              <a:ext cx="1290915" cy="992121"/>
              <a:chOff x="5330399" y="3222626"/>
              <a:chExt cx="1290915" cy="992121"/>
            </a:xfrm>
          </p:grpSpPr>
          <p:sp>
            <p:nvSpPr>
              <p:cNvPr id="2" name="Arc 682"/>
              <p:cNvSpPr>
                <a:spLocks noChangeArrowheads="1"/>
              </p:cNvSpPr>
              <p:nvPr/>
            </p:nvSpPr>
            <p:spPr bwMode="auto">
              <a:xfrm rot="2726404">
                <a:off x="5318288" y="3476798"/>
                <a:ext cx="750057" cy="725838"/>
              </a:xfrm>
              <a:custGeom>
                <a:avLst/>
                <a:gdLst>
                  <a:gd name="T0" fmla="*/ 3237 w 21600"/>
                  <a:gd name="T1" fmla="*/ -1 h 21356"/>
                  <a:gd name="T2" fmla="*/ 21600 w 21600"/>
                  <a:gd name="T3" fmla="*/ 21356 h 21356"/>
                  <a:gd name="T4" fmla="*/ 3237 w 21600"/>
                  <a:gd name="T5" fmla="*/ -1 h 21356"/>
                  <a:gd name="T6" fmla="*/ 21600 w 21600"/>
                  <a:gd name="T7" fmla="*/ 21356 h 21356"/>
                  <a:gd name="T8" fmla="*/ 0 w 21600"/>
                  <a:gd name="T9" fmla="*/ 21356 h 21356"/>
                  <a:gd name="T10" fmla="*/ 3237 w 21600"/>
                  <a:gd name="T11" fmla="*/ -1 h 21356"/>
                </a:gdLst>
                <a:ahLst/>
                <a:cxnLst>
                  <a:cxn ang="0">
                    <a:pos x="T0" y="T1"/>
                  </a:cxn>
                  <a:cxn ang="0">
                    <a:pos x="T2" y="T3"/>
                  </a:cxn>
                  <a:cxn ang="0">
                    <a:pos x="T4" y="T5"/>
                  </a:cxn>
                  <a:cxn ang="0">
                    <a:pos x="T6" y="T7"/>
                  </a:cxn>
                  <a:cxn ang="0">
                    <a:pos x="T8" y="T9"/>
                  </a:cxn>
                  <a:cxn ang="0">
                    <a:pos x="T10" y="T11"/>
                  </a:cxn>
                </a:cxnLst>
                <a:rect l="0" t="0" r="r" b="b"/>
                <a:pathLst>
                  <a:path w="21600" h="21356" fill="none">
                    <a:moveTo>
                      <a:pt x="3237" y="-1"/>
                    </a:moveTo>
                    <a:cubicBezTo>
                      <a:pt x="13795" y="1600"/>
                      <a:pt x="21600" y="10676"/>
                      <a:pt x="21600" y="21356"/>
                    </a:cubicBezTo>
                  </a:path>
                  <a:path w="21600" h="21356" stroke="0">
                    <a:moveTo>
                      <a:pt x="3237" y="-1"/>
                    </a:moveTo>
                    <a:cubicBezTo>
                      <a:pt x="13795" y="1600"/>
                      <a:pt x="21600" y="10676"/>
                      <a:pt x="21600" y="21356"/>
                    </a:cubicBezTo>
                    <a:lnTo>
                      <a:pt x="0" y="21356"/>
                    </a:lnTo>
                    <a:lnTo>
                      <a:pt x="3237" y="-1"/>
                    </a:lnTo>
                    <a:close/>
                  </a:path>
                </a:pathLst>
              </a:custGeom>
              <a:noFill/>
              <a:ln w="76200">
                <a:solidFill>
                  <a:srgbClr val="0087B3"/>
                </a:solidFill>
                <a:round/>
                <a:headEnd type="none" w="lg" len="lg"/>
                <a:tailEnd type="triangle" w="lg" len="lg"/>
              </a:ln>
              <a:extLst>
                <a:ext uri="{909E8E84-426E-40DD-AFC4-6F175D3DCCD1}">
                  <a14:hiddenFill xmlns:a14="http://schemas.microsoft.com/office/drawing/2010/main">
                    <a:solidFill>
                      <a:srgbClr val="FFFFFF"/>
                    </a:solidFill>
                  </a14:hiddenFill>
                </a:ext>
              </a:extLst>
            </p:spPr>
            <p:txBody>
              <a:bodyPr/>
              <a:p>
                <a:pPr fontAlgn="base"/>
                <a:endParaRPr lang="zh-CN" altLang="en-US" sz="1350" strike="noStrike" noProof="1">
                  <a:solidFill>
                    <a:prstClr val="black"/>
                  </a:solidFill>
                </a:endParaRPr>
              </a:p>
            </p:txBody>
          </p:sp>
          <p:sp>
            <p:nvSpPr>
              <p:cNvPr id="54289" name="文本框 22"/>
              <p:cNvSpPr txBox="1"/>
              <p:nvPr/>
            </p:nvSpPr>
            <p:spPr>
              <a:xfrm>
                <a:off x="5835646" y="3222626"/>
                <a:ext cx="785668" cy="875091"/>
              </a:xfrm>
              <a:prstGeom prst="rect">
                <a:avLst/>
              </a:prstGeom>
              <a:noFill/>
              <a:ln w="9525">
                <a:noFill/>
              </a:ln>
            </p:spPr>
            <p:txBody>
              <a:bodyPr anchor="t">
                <a:spAutoFit/>
              </a:bodyPr>
              <a:p>
                <a:r>
                  <a:rPr lang="zh-CN" altLang="en-US" sz="1600" dirty="0">
                    <a:solidFill>
                      <a:srgbClr val="000000"/>
                    </a:solidFill>
                    <a:latin typeface="微软雅黑" panose="020B0503020204020204" pitchFamily="34" charset="-122"/>
                    <a:ea typeface="微软雅黑" panose="020B0503020204020204" pitchFamily="34" charset="-122"/>
                  </a:rPr>
                  <a:t>优</a:t>
                </a:r>
                <a:endParaRPr lang="zh-CN" altLang="en-US" sz="1600" dirty="0">
                  <a:solidFill>
                    <a:srgbClr val="000000"/>
                  </a:solidFill>
                  <a:latin typeface="微软雅黑" panose="020B0503020204020204" pitchFamily="34" charset="-122"/>
                  <a:ea typeface="微软雅黑" panose="020B0503020204020204" pitchFamily="34" charset="-122"/>
                </a:endParaRPr>
              </a:p>
              <a:p>
                <a:r>
                  <a:rPr lang="zh-CN" altLang="en-US" sz="1600" dirty="0">
                    <a:solidFill>
                      <a:srgbClr val="000000"/>
                    </a:solidFill>
                    <a:latin typeface="微软雅黑" panose="020B0503020204020204" pitchFamily="34" charset="-122"/>
                    <a:ea typeface="微软雅黑" panose="020B0503020204020204" pitchFamily="34" charset="-122"/>
                  </a:rPr>
                  <a:t> 化</a:t>
                </a:r>
                <a:endParaRPr lang="zh-CN" altLang="en-US" sz="1600" dirty="0">
                  <a:solidFill>
                    <a:srgbClr val="000000"/>
                  </a:solidFill>
                  <a:latin typeface="微软雅黑" panose="020B0503020204020204" pitchFamily="34" charset="-122"/>
                  <a:ea typeface="微软雅黑" panose="020B0503020204020204" pitchFamily="34" charset="-122"/>
                </a:endParaRPr>
              </a:p>
              <a:p>
                <a:r>
                  <a:rPr lang="zh-CN" altLang="en-US" sz="1600" dirty="0">
                    <a:solidFill>
                      <a:srgbClr val="000000"/>
                    </a:solidFill>
                    <a:latin typeface="微软雅黑" panose="020B0503020204020204" pitchFamily="34" charset="-122"/>
                    <a:ea typeface="微软雅黑" panose="020B0503020204020204" pitchFamily="34" charset="-122"/>
                  </a:rPr>
                  <a:t>  模</a:t>
                </a:r>
                <a:endParaRPr lang="zh-CN" altLang="en-US" sz="1600" dirty="0">
                  <a:solidFill>
                    <a:srgbClr val="000000"/>
                  </a:solidFill>
                  <a:latin typeface="微软雅黑" panose="020B0503020204020204" pitchFamily="34" charset="-122"/>
                  <a:ea typeface="微软雅黑" panose="020B0503020204020204" pitchFamily="34" charset="-122"/>
                </a:endParaRPr>
              </a:p>
              <a:p>
                <a:r>
                  <a:rPr lang="zh-CN" altLang="en-US" sz="1600" dirty="0">
                    <a:solidFill>
                      <a:srgbClr val="000000"/>
                    </a:solidFill>
                    <a:latin typeface="微软雅黑" panose="020B0503020204020204" pitchFamily="34" charset="-122"/>
                    <a:ea typeface="微软雅黑" panose="020B0503020204020204" pitchFamily="34" charset="-122"/>
                  </a:rPr>
                  <a:t> 型</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grpSp>
          <p:nvGrpSpPr>
            <p:cNvPr id="54290" name="组合 30"/>
            <p:cNvGrpSpPr/>
            <p:nvPr/>
          </p:nvGrpSpPr>
          <p:grpSpPr>
            <a:xfrm>
              <a:off x="6979943" y="2280107"/>
              <a:ext cx="1847725" cy="1751297"/>
              <a:chOff x="5455942" y="2280106"/>
              <a:chExt cx="1847725" cy="1751297"/>
            </a:xfrm>
          </p:grpSpPr>
          <p:sp>
            <p:nvSpPr>
              <p:cNvPr id="4" name="Arc 681"/>
              <p:cNvSpPr>
                <a:spLocks noChangeArrowheads="1"/>
              </p:cNvSpPr>
              <p:nvPr/>
            </p:nvSpPr>
            <p:spPr bwMode="auto">
              <a:xfrm rot="19021684">
                <a:off x="5455942" y="2675101"/>
                <a:ext cx="1526340" cy="1356302"/>
              </a:xfrm>
              <a:custGeom>
                <a:avLst/>
                <a:gdLst>
                  <a:gd name="T0" fmla="*/ 14840 w 21600"/>
                  <a:gd name="T1" fmla="*/ -1 h 15695"/>
                  <a:gd name="T2" fmla="*/ 21600 w 21600"/>
                  <a:gd name="T3" fmla="*/ 15695 h 15695"/>
                  <a:gd name="T4" fmla="*/ 14840 w 21600"/>
                  <a:gd name="T5" fmla="*/ -1 h 15695"/>
                  <a:gd name="T6" fmla="*/ 21600 w 21600"/>
                  <a:gd name="T7" fmla="*/ 15695 h 15695"/>
                  <a:gd name="T8" fmla="*/ 0 w 21600"/>
                  <a:gd name="T9" fmla="*/ 15695 h 15695"/>
                  <a:gd name="T10" fmla="*/ 14840 w 21600"/>
                  <a:gd name="T11" fmla="*/ -1 h 15695"/>
                </a:gdLst>
                <a:ahLst/>
                <a:cxnLst>
                  <a:cxn ang="0">
                    <a:pos x="T0" y="T1"/>
                  </a:cxn>
                  <a:cxn ang="0">
                    <a:pos x="T2" y="T3"/>
                  </a:cxn>
                  <a:cxn ang="0">
                    <a:pos x="T4" y="T5"/>
                  </a:cxn>
                  <a:cxn ang="0">
                    <a:pos x="T6" y="T7"/>
                  </a:cxn>
                  <a:cxn ang="0">
                    <a:pos x="T8" y="T9"/>
                  </a:cxn>
                  <a:cxn ang="0">
                    <a:pos x="T10" y="T11"/>
                  </a:cxn>
                </a:cxnLst>
                <a:rect l="0" t="0" r="r" b="b"/>
                <a:pathLst>
                  <a:path w="21600" h="15695" fill="none">
                    <a:moveTo>
                      <a:pt x="14840" y="-1"/>
                    </a:moveTo>
                    <a:cubicBezTo>
                      <a:pt x="19155" y="4079"/>
                      <a:pt x="21600" y="9756"/>
                      <a:pt x="21600" y="15695"/>
                    </a:cubicBezTo>
                  </a:path>
                  <a:path w="21600" h="15695" stroke="0">
                    <a:moveTo>
                      <a:pt x="14840" y="-1"/>
                    </a:moveTo>
                    <a:cubicBezTo>
                      <a:pt x="19155" y="4079"/>
                      <a:pt x="21600" y="9756"/>
                      <a:pt x="21600" y="15695"/>
                    </a:cubicBezTo>
                    <a:lnTo>
                      <a:pt x="0" y="15695"/>
                    </a:lnTo>
                    <a:lnTo>
                      <a:pt x="14840" y="-1"/>
                    </a:lnTo>
                    <a:close/>
                  </a:path>
                </a:pathLst>
              </a:custGeom>
              <a:noFill/>
              <a:ln w="76200">
                <a:solidFill>
                  <a:srgbClr val="008FBF"/>
                </a:solidFill>
                <a:round/>
                <a:headEnd type="none" w="lg" len="lg"/>
                <a:tailEnd type="triangle" w="lg" len="lg"/>
              </a:ln>
              <a:extLst>
                <a:ext uri="{909E8E84-426E-40DD-AFC4-6F175D3DCCD1}">
                  <a14:hiddenFill xmlns:a14="http://schemas.microsoft.com/office/drawing/2010/main">
                    <a:solidFill>
                      <a:srgbClr val="FFFFFF"/>
                    </a:solidFill>
                  </a14:hiddenFill>
                </a:ext>
              </a:extLst>
            </p:spPr>
            <p:txBody>
              <a:bodyPr/>
              <a:p>
                <a:pPr fontAlgn="base"/>
                <a:endParaRPr lang="zh-CN" altLang="en-US" sz="1350" strike="noStrike" noProof="1">
                  <a:solidFill>
                    <a:prstClr val="black"/>
                  </a:solidFill>
                </a:endParaRPr>
              </a:p>
            </p:txBody>
          </p:sp>
          <p:sp>
            <p:nvSpPr>
              <p:cNvPr id="54292" name="文本框 23"/>
              <p:cNvSpPr txBox="1"/>
              <p:nvPr/>
            </p:nvSpPr>
            <p:spPr>
              <a:xfrm rot="1620000">
                <a:off x="6204018" y="2280106"/>
                <a:ext cx="1099649" cy="499241"/>
              </a:xfrm>
              <a:prstGeom prst="rect">
                <a:avLst/>
              </a:prstGeom>
              <a:noFill/>
              <a:ln w="9525">
                <a:noFill/>
              </a:ln>
            </p:spPr>
            <p:txBody>
              <a:bodyPr wrap="square" anchor="t">
                <a:spAutoFit/>
              </a:bodyPr>
              <a:p>
                <a:endParaRPr lang="zh-CN" altLang="en-US" sz="900" dirty="0">
                  <a:solidFill>
                    <a:srgbClr val="000000"/>
                  </a:solidFill>
                  <a:latin typeface="方正兰亭超细黑简体" panose="02000000000000000000" charset="-122"/>
                  <a:ea typeface="方正兰亭超细黑简体" panose="02000000000000000000" charset="-122"/>
                </a:endParaRPr>
              </a:p>
              <a:p>
                <a:endParaRPr lang="zh-CN" altLang="en-US" sz="900" dirty="0">
                  <a:solidFill>
                    <a:srgbClr val="000000"/>
                  </a:solidFill>
                  <a:latin typeface="方正兰亭超细黑简体" panose="02000000000000000000" charset="-122"/>
                  <a:ea typeface="方正兰亭超细黑简体" panose="02000000000000000000" charset="-122"/>
                </a:endParaRPr>
              </a:p>
              <a:p>
                <a:r>
                  <a:rPr lang="zh-CN" altLang="en-US" sz="1600" dirty="0">
                    <a:solidFill>
                      <a:srgbClr val="000000"/>
                    </a:solidFill>
                    <a:latin typeface="微软雅黑" panose="020B0503020204020204" pitchFamily="34" charset="-122"/>
                    <a:ea typeface="微软雅黑" panose="020B0503020204020204" pitchFamily="34" charset="-122"/>
                  </a:rPr>
                  <a:t>优化模型</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grpSp>
          <p:nvGrpSpPr>
            <p:cNvPr id="54293" name="组合 35"/>
            <p:cNvGrpSpPr/>
            <p:nvPr/>
          </p:nvGrpSpPr>
          <p:grpSpPr>
            <a:xfrm>
              <a:off x="7359497" y="3448992"/>
              <a:ext cx="1578507" cy="1731288"/>
              <a:chOff x="5993799" y="3589792"/>
              <a:chExt cx="1578507" cy="1731288"/>
            </a:xfrm>
          </p:grpSpPr>
          <p:sp>
            <p:nvSpPr>
              <p:cNvPr id="7" name="Arc 681"/>
              <p:cNvSpPr>
                <a:spLocks noChangeArrowheads="1"/>
              </p:cNvSpPr>
              <p:nvPr/>
            </p:nvSpPr>
            <p:spPr bwMode="auto">
              <a:xfrm rot="5881683">
                <a:off x="5824254" y="3759333"/>
                <a:ext cx="1668477" cy="1329391"/>
              </a:xfrm>
              <a:custGeom>
                <a:avLst/>
                <a:gdLst>
                  <a:gd name="T0" fmla="*/ 14840 w 21600"/>
                  <a:gd name="T1" fmla="*/ -1 h 15695"/>
                  <a:gd name="T2" fmla="*/ 21600 w 21600"/>
                  <a:gd name="T3" fmla="*/ 15695 h 15695"/>
                  <a:gd name="T4" fmla="*/ 14840 w 21600"/>
                  <a:gd name="T5" fmla="*/ -1 h 15695"/>
                  <a:gd name="T6" fmla="*/ 21600 w 21600"/>
                  <a:gd name="T7" fmla="*/ 15695 h 15695"/>
                  <a:gd name="T8" fmla="*/ 0 w 21600"/>
                  <a:gd name="T9" fmla="*/ 15695 h 15695"/>
                  <a:gd name="T10" fmla="*/ 14840 w 21600"/>
                  <a:gd name="T11" fmla="*/ -1 h 15695"/>
                </a:gdLst>
                <a:ahLst/>
                <a:cxnLst>
                  <a:cxn ang="0">
                    <a:pos x="T0" y="T1"/>
                  </a:cxn>
                  <a:cxn ang="0">
                    <a:pos x="T2" y="T3"/>
                  </a:cxn>
                  <a:cxn ang="0">
                    <a:pos x="T4" y="T5"/>
                  </a:cxn>
                  <a:cxn ang="0">
                    <a:pos x="T6" y="T7"/>
                  </a:cxn>
                  <a:cxn ang="0">
                    <a:pos x="T8" y="T9"/>
                  </a:cxn>
                  <a:cxn ang="0">
                    <a:pos x="T10" y="T11"/>
                  </a:cxn>
                </a:cxnLst>
                <a:rect l="0" t="0" r="r" b="b"/>
                <a:pathLst>
                  <a:path w="21600" h="15695" fill="none">
                    <a:moveTo>
                      <a:pt x="14840" y="-1"/>
                    </a:moveTo>
                    <a:cubicBezTo>
                      <a:pt x="19155" y="4079"/>
                      <a:pt x="21600" y="9756"/>
                      <a:pt x="21600" y="15695"/>
                    </a:cubicBezTo>
                  </a:path>
                  <a:path w="21600" h="15695" stroke="0">
                    <a:moveTo>
                      <a:pt x="14840" y="-1"/>
                    </a:moveTo>
                    <a:cubicBezTo>
                      <a:pt x="19155" y="4079"/>
                      <a:pt x="21600" y="9756"/>
                      <a:pt x="21600" y="15695"/>
                    </a:cubicBezTo>
                    <a:lnTo>
                      <a:pt x="0" y="15695"/>
                    </a:lnTo>
                    <a:lnTo>
                      <a:pt x="14840" y="-1"/>
                    </a:lnTo>
                    <a:close/>
                  </a:path>
                </a:pathLst>
              </a:custGeom>
              <a:noFill/>
              <a:ln w="76200">
                <a:solidFill>
                  <a:srgbClr val="905603"/>
                </a:solidFill>
                <a:round/>
                <a:headEnd type="none" w="lg" len="lg"/>
                <a:tailEnd type="triangle" w="lg" len="lg"/>
              </a:ln>
              <a:extLst>
                <a:ext uri="{909E8E84-426E-40DD-AFC4-6F175D3DCCD1}">
                  <a14:hiddenFill xmlns:a14="http://schemas.microsoft.com/office/drawing/2010/main">
                    <a:solidFill>
                      <a:srgbClr val="FFFFFF"/>
                    </a:solidFill>
                  </a14:hiddenFill>
                </a:ext>
              </a:extLst>
            </p:spPr>
            <p:txBody>
              <a:bodyPr/>
              <a:p>
                <a:pPr fontAlgn="base"/>
                <a:endParaRPr lang="zh-CN" altLang="en-US" sz="1350" strike="noStrike" noProof="1">
                  <a:solidFill>
                    <a:prstClr val="black"/>
                  </a:solidFill>
                </a:endParaRPr>
              </a:p>
            </p:txBody>
          </p:sp>
          <p:sp>
            <p:nvSpPr>
              <p:cNvPr id="54295" name="文本框 33"/>
              <p:cNvSpPr txBox="1"/>
              <p:nvPr/>
            </p:nvSpPr>
            <p:spPr>
              <a:xfrm rot="-1140000">
                <a:off x="6276157" y="5046937"/>
                <a:ext cx="1296149" cy="274143"/>
              </a:xfrm>
              <a:prstGeom prst="rect">
                <a:avLst/>
              </a:prstGeom>
              <a:noFill/>
              <a:ln w="9525">
                <a:noFill/>
              </a:ln>
            </p:spPr>
            <p:txBody>
              <a:bodyPr wrap="square" anchor="t">
                <a:spAutoFit/>
              </a:bodyPr>
              <a:p>
                <a:r>
                  <a:rPr lang="en-US" altLang="zh-CN" sz="1600" dirty="0">
                    <a:solidFill>
                      <a:srgbClr val="000000"/>
                    </a:solidFill>
                    <a:latin typeface="方正兰亭超细黑简体" panose="02000000000000000000" charset="-122"/>
                    <a:ea typeface="方正兰亭超细黑简体" panose="02000000000000000000" charset="-122"/>
                  </a:rPr>
                  <a:t>   </a:t>
                </a:r>
                <a:r>
                  <a:rPr lang="zh-CN" altLang="en-US" sz="1600" dirty="0">
                    <a:solidFill>
                      <a:srgbClr val="000000"/>
                    </a:solidFill>
                    <a:latin typeface="微软雅黑" panose="020B0503020204020204" pitchFamily="34" charset="-122"/>
                    <a:ea typeface="微软雅黑" panose="020B0503020204020204" pitchFamily="34" charset="-122"/>
                  </a:rPr>
                  <a:t>碰撞复核</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sp>
          <p:nvSpPr>
            <p:cNvPr id="37" name="Freeform 673"/>
            <p:cNvSpPr>
              <a:spLocks noEditPoints="1" noChangeArrowheads="1"/>
            </p:cNvSpPr>
            <p:nvPr/>
          </p:nvSpPr>
          <p:spPr bwMode="auto">
            <a:xfrm rot="21275257">
              <a:off x="8537606" y="3162046"/>
              <a:ext cx="1710517" cy="1746851"/>
            </a:xfrm>
            <a:custGeom>
              <a:avLst/>
              <a:gdLst>
                <a:gd name="T0" fmla="*/ 1706 w 1816"/>
                <a:gd name="T1" fmla="*/ 792 h 1816"/>
                <a:gd name="T2" fmla="*/ 1774 w 1816"/>
                <a:gd name="T3" fmla="*/ 626 h 1816"/>
                <a:gd name="T4" fmla="*/ 1578 w 1816"/>
                <a:gd name="T5" fmla="*/ 460 h 1816"/>
                <a:gd name="T6" fmla="*/ 1498 w 1816"/>
                <a:gd name="T7" fmla="*/ 216 h 1816"/>
                <a:gd name="T8" fmla="*/ 1318 w 1816"/>
                <a:gd name="T9" fmla="*/ 214 h 1816"/>
                <a:gd name="T10" fmla="*/ 1150 w 1816"/>
                <a:gd name="T11" fmla="*/ 138 h 1816"/>
                <a:gd name="T12" fmla="*/ 978 w 1816"/>
                <a:gd name="T13" fmla="*/ 104 h 1816"/>
                <a:gd name="T14" fmla="*/ 792 w 1816"/>
                <a:gd name="T15" fmla="*/ 110 h 1816"/>
                <a:gd name="T16" fmla="*/ 626 w 1816"/>
                <a:gd name="T17" fmla="*/ 42 h 1816"/>
                <a:gd name="T18" fmla="*/ 460 w 1816"/>
                <a:gd name="T19" fmla="*/ 236 h 1816"/>
                <a:gd name="T20" fmla="*/ 216 w 1816"/>
                <a:gd name="T21" fmla="*/ 316 h 1816"/>
                <a:gd name="T22" fmla="*/ 214 w 1816"/>
                <a:gd name="T23" fmla="*/ 496 h 1816"/>
                <a:gd name="T24" fmla="*/ 138 w 1816"/>
                <a:gd name="T25" fmla="*/ 666 h 1816"/>
                <a:gd name="T26" fmla="*/ 104 w 1816"/>
                <a:gd name="T27" fmla="*/ 836 h 1816"/>
                <a:gd name="T28" fmla="*/ 108 w 1816"/>
                <a:gd name="T29" fmla="*/ 1022 h 1816"/>
                <a:gd name="T30" fmla="*/ 42 w 1816"/>
                <a:gd name="T31" fmla="*/ 1190 h 1816"/>
                <a:gd name="T32" fmla="*/ 236 w 1816"/>
                <a:gd name="T33" fmla="*/ 1356 h 1816"/>
                <a:gd name="T34" fmla="*/ 316 w 1816"/>
                <a:gd name="T35" fmla="*/ 1600 h 1816"/>
                <a:gd name="T36" fmla="*/ 496 w 1816"/>
                <a:gd name="T37" fmla="*/ 1602 h 1816"/>
                <a:gd name="T38" fmla="*/ 666 w 1816"/>
                <a:gd name="T39" fmla="*/ 1678 h 1816"/>
                <a:gd name="T40" fmla="*/ 836 w 1816"/>
                <a:gd name="T41" fmla="*/ 1712 h 1816"/>
                <a:gd name="T42" fmla="*/ 1022 w 1816"/>
                <a:gd name="T43" fmla="*/ 1706 h 1816"/>
                <a:gd name="T44" fmla="*/ 1188 w 1816"/>
                <a:gd name="T45" fmla="*/ 1774 h 1816"/>
                <a:gd name="T46" fmla="*/ 1356 w 1816"/>
                <a:gd name="T47" fmla="*/ 1578 h 1816"/>
                <a:gd name="T48" fmla="*/ 1600 w 1816"/>
                <a:gd name="T49" fmla="*/ 1500 h 1816"/>
                <a:gd name="T50" fmla="*/ 1602 w 1816"/>
                <a:gd name="T51" fmla="*/ 1320 h 1816"/>
                <a:gd name="T52" fmla="*/ 1678 w 1816"/>
                <a:gd name="T53" fmla="*/ 1150 h 1816"/>
                <a:gd name="T54" fmla="*/ 1710 w 1816"/>
                <a:gd name="T55" fmla="*/ 978 h 1816"/>
                <a:gd name="T56" fmla="*/ 872 w 1816"/>
                <a:gd name="T57" fmla="*/ 1612 h 1816"/>
                <a:gd name="T58" fmla="*/ 730 w 1816"/>
                <a:gd name="T59" fmla="*/ 1592 h 1816"/>
                <a:gd name="T60" fmla="*/ 602 w 1816"/>
                <a:gd name="T61" fmla="*/ 1544 h 1816"/>
                <a:gd name="T62" fmla="*/ 484 w 1816"/>
                <a:gd name="T63" fmla="*/ 1474 h 1816"/>
                <a:gd name="T64" fmla="*/ 384 w 1816"/>
                <a:gd name="T65" fmla="*/ 1382 h 1816"/>
                <a:gd name="T66" fmla="*/ 304 w 1816"/>
                <a:gd name="T67" fmla="*/ 1274 h 1816"/>
                <a:gd name="T68" fmla="*/ 244 w 1816"/>
                <a:gd name="T69" fmla="*/ 1150 h 1816"/>
                <a:gd name="T70" fmla="*/ 210 w 1816"/>
                <a:gd name="T71" fmla="*/ 1016 h 1816"/>
                <a:gd name="T72" fmla="*/ 202 w 1816"/>
                <a:gd name="T73" fmla="*/ 872 h 1816"/>
                <a:gd name="T74" fmla="*/ 224 w 1816"/>
                <a:gd name="T75" fmla="*/ 732 h 1816"/>
                <a:gd name="T76" fmla="*/ 272 w 1816"/>
                <a:gd name="T77" fmla="*/ 602 h 1816"/>
                <a:gd name="T78" fmla="*/ 342 w 1816"/>
                <a:gd name="T79" fmla="*/ 486 h 1816"/>
                <a:gd name="T80" fmla="*/ 432 w 1816"/>
                <a:gd name="T81" fmla="*/ 386 h 1816"/>
                <a:gd name="T82" fmla="*/ 542 w 1816"/>
                <a:gd name="T83" fmla="*/ 304 h 1816"/>
                <a:gd name="T84" fmla="*/ 664 w 1816"/>
                <a:gd name="T85" fmla="*/ 244 h 1816"/>
                <a:gd name="T86" fmla="*/ 800 w 1816"/>
                <a:gd name="T87" fmla="*/ 210 h 1816"/>
                <a:gd name="T88" fmla="*/ 944 w 1816"/>
                <a:gd name="T89" fmla="*/ 202 h 1816"/>
                <a:gd name="T90" fmla="*/ 1084 w 1816"/>
                <a:gd name="T91" fmla="*/ 224 h 1816"/>
                <a:gd name="T92" fmla="*/ 1214 w 1816"/>
                <a:gd name="T93" fmla="*/ 272 h 1816"/>
                <a:gd name="T94" fmla="*/ 1330 w 1816"/>
                <a:gd name="T95" fmla="*/ 342 h 1816"/>
                <a:gd name="T96" fmla="*/ 1430 w 1816"/>
                <a:gd name="T97" fmla="*/ 432 h 1816"/>
                <a:gd name="T98" fmla="*/ 1512 w 1816"/>
                <a:gd name="T99" fmla="*/ 542 h 1816"/>
                <a:gd name="T100" fmla="*/ 1570 w 1816"/>
                <a:gd name="T101" fmla="*/ 664 h 1816"/>
                <a:gd name="T102" fmla="*/ 1606 w 1816"/>
                <a:gd name="T103" fmla="*/ 800 h 1816"/>
                <a:gd name="T104" fmla="*/ 1612 w 1816"/>
                <a:gd name="T105" fmla="*/ 944 h 1816"/>
                <a:gd name="T106" fmla="*/ 1592 w 1816"/>
                <a:gd name="T107" fmla="*/ 1084 h 1816"/>
                <a:gd name="T108" fmla="*/ 1544 w 1816"/>
                <a:gd name="T109" fmla="*/ 1214 h 1816"/>
                <a:gd name="T110" fmla="*/ 1474 w 1816"/>
                <a:gd name="T111" fmla="*/ 1330 h 1816"/>
                <a:gd name="T112" fmla="*/ 1382 w 1816"/>
                <a:gd name="T113" fmla="*/ 1430 h 1816"/>
                <a:gd name="T114" fmla="*/ 1274 w 1816"/>
                <a:gd name="T115" fmla="*/ 1512 h 1816"/>
                <a:gd name="T116" fmla="*/ 1150 w 1816"/>
                <a:gd name="T117" fmla="*/ 1570 h 1816"/>
                <a:gd name="T118" fmla="*/ 1014 w 1816"/>
                <a:gd name="T119" fmla="*/ 160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350" strike="noStrike" noProof="1">
                <a:solidFill>
                  <a:prstClr val="black"/>
                </a:solidFill>
              </a:endParaRPr>
            </a:p>
          </p:txBody>
        </p:sp>
        <p:sp>
          <p:nvSpPr>
            <p:cNvPr id="38" name="Freeform 675"/>
            <p:cNvSpPr>
              <a:spLocks noEditPoints="1" noChangeArrowheads="1"/>
            </p:cNvSpPr>
            <p:nvPr/>
          </p:nvSpPr>
          <p:spPr bwMode="auto">
            <a:xfrm rot="21275257">
              <a:off x="5967314" y="2272014"/>
              <a:ext cx="1240814" cy="1267774"/>
            </a:xfrm>
            <a:custGeom>
              <a:avLst/>
              <a:gdLst>
                <a:gd name="T0" fmla="*/ 2512 w 2622"/>
                <a:gd name="T1" fmla="*/ 1152 h 2622"/>
                <a:gd name="T2" fmla="*/ 2460 w 2622"/>
                <a:gd name="T3" fmla="*/ 930 h 2622"/>
                <a:gd name="T4" fmla="*/ 2482 w 2622"/>
                <a:gd name="T5" fmla="*/ 718 h 2622"/>
                <a:gd name="T6" fmla="*/ 2244 w 2622"/>
                <a:gd name="T7" fmla="*/ 540 h 2622"/>
                <a:gd name="T8" fmla="*/ 2082 w 2622"/>
                <a:gd name="T9" fmla="*/ 378 h 2622"/>
                <a:gd name="T10" fmla="*/ 1906 w 2622"/>
                <a:gd name="T11" fmla="*/ 140 h 2622"/>
                <a:gd name="T12" fmla="*/ 1694 w 2622"/>
                <a:gd name="T13" fmla="*/ 162 h 2622"/>
                <a:gd name="T14" fmla="*/ 1470 w 2622"/>
                <a:gd name="T15" fmla="*/ 112 h 2622"/>
                <a:gd name="T16" fmla="*/ 1240 w 2622"/>
                <a:gd name="T17" fmla="*/ 104 h 2622"/>
                <a:gd name="T18" fmla="*/ 1042 w 2622"/>
                <a:gd name="T19" fmla="*/ 26 h 2622"/>
                <a:gd name="T20" fmla="*/ 808 w 2622"/>
                <a:gd name="T21" fmla="*/ 210 h 2622"/>
                <a:gd name="T22" fmla="*/ 610 w 2622"/>
                <a:gd name="T23" fmla="*/ 326 h 2622"/>
                <a:gd name="T24" fmla="*/ 334 w 2622"/>
                <a:gd name="T25" fmla="*/ 434 h 2622"/>
                <a:gd name="T26" fmla="*/ 302 w 2622"/>
                <a:gd name="T27" fmla="*/ 646 h 2622"/>
                <a:gd name="T28" fmla="*/ 194 w 2622"/>
                <a:gd name="T29" fmla="*/ 848 h 2622"/>
                <a:gd name="T30" fmla="*/ 126 w 2622"/>
                <a:gd name="T31" fmla="*/ 1068 h 2622"/>
                <a:gd name="T32" fmla="*/ 0 w 2622"/>
                <a:gd name="T33" fmla="*/ 1240 h 2622"/>
                <a:gd name="T34" fmla="*/ 118 w 2622"/>
                <a:gd name="T35" fmla="*/ 1512 h 2622"/>
                <a:gd name="T36" fmla="*/ 178 w 2622"/>
                <a:gd name="T37" fmla="*/ 1734 h 2622"/>
                <a:gd name="T38" fmla="*/ 212 w 2622"/>
                <a:gd name="T39" fmla="*/ 2028 h 2622"/>
                <a:gd name="T40" fmla="*/ 408 w 2622"/>
                <a:gd name="T41" fmla="*/ 2116 h 2622"/>
                <a:gd name="T42" fmla="*/ 576 w 2622"/>
                <a:gd name="T43" fmla="*/ 2272 h 2622"/>
                <a:gd name="T44" fmla="*/ 770 w 2622"/>
                <a:gd name="T45" fmla="*/ 2394 h 2622"/>
                <a:gd name="T46" fmla="*/ 904 w 2622"/>
                <a:gd name="T47" fmla="*/ 2560 h 2622"/>
                <a:gd name="T48" fmla="*/ 1196 w 2622"/>
                <a:gd name="T49" fmla="*/ 2516 h 2622"/>
                <a:gd name="T50" fmla="*/ 1426 w 2622"/>
                <a:gd name="T51" fmla="*/ 2516 h 2622"/>
                <a:gd name="T52" fmla="*/ 1720 w 2622"/>
                <a:gd name="T53" fmla="*/ 2560 h 2622"/>
                <a:gd name="T54" fmla="*/ 1854 w 2622"/>
                <a:gd name="T55" fmla="*/ 2394 h 2622"/>
                <a:gd name="T56" fmla="*/ 2048 w 2622"/>
                <a:gd name="T57" fmla="*/ 2272 h 2622"/>
                <a:gd name="T58" fmla="*/ 2216 w 2622"/>
                <a:gd name="T59" fmla="*/ 2116 h 2622"/>
                <a:gd name="T60" fmla="*/ 2412 w 2622"/>
                <a:gd name="T61" fmla="*/ 2028 h 2622"/>
                <a:gd name="T62" fmla="*/ 2446 w 2622"/>
                <a:gd name="T63" fmla="*/ 1734 h 2622"/>
                <a:gd name="T64" fmla="*/ 2506 w 2622"/>
                <a:gd name="T65" fmla="*/ 1512 h 2622"/>
                <a:gd name="T66" fmla="*/ 1312 w 2622"/>
                <a:gd name="T67" fmla="*/ 2420 h 2622"/>
                <a:gd name="T68" fmla="*/ 1088 w 2622"/>
                <a:gd name="T69" fmla="*/ 2398 h 2622"/>
                <a:gd name="T70" fmla="*/ 830 w 2622"/>
                <a:gd name="T71" fmla="*/ 2312 h 2622"/>
                <a:gd name="T72" fmla="*/ 606 w 2622"/>
                <a:gd name="T73" fmla="*/ 2168 h 2622"/>
                <a:gd name="T74" fmla="*/ 422 w 2622"/>
                <a:gd name="T75" fmla="*/ 1976 h 2622"/>
                <a:gd name="T76" fmla="*/ 290 w 2622"/>
                <a:gd name="T77" fmla="*/ 1744 h 2622"/>
                <a:gd name="T78" fmla="*/ 216 w 2622"/>
                <a:gd name="T79" fmla="*/ 1480 h 2622"/>
                <a:gd name="T80" fmla="*/ 208 w 2622"/>
                <a:gd name="T81" fmla="*/ 1198 h 2622"/>
                <a:gd name="T82" fmla="*/ 270 w 2622"/>
                <a:gd name="T83" fmla="*/ 930 h 2622"/>
                <a:gd name="T84" fmla="*/ 392 w 2622"/>
                <a:gd name="T85" fmla="*/ 692 h 2622"/>
                <a:gd name="T86" fmla="*/ 566 w 2622"/>
                <a:gd name="T87" fmla="*/ 490 h 2622"/>
                <a:gd name="T88" fmla="*/ 782 w 2622"/>
                <a:gd name="T89" fmla="*/ 336 h 2622"/>
                <a:gd name="T90" fmla="*/ 1034 w 2622"/>
                <a:gd name="T91" fmla="*/ 236 h 2622"/>
                <a:gd name="T92" fmla="*/ 1312 w 2622"/>
                <a:gd name="T93" fmla="*/ 202 h 2622"/>
                <a:gd name="T94" fmla="*/ 1588 w 2622"/>
                <a:gd name="T95" fmla="*/ 236 h 2622"/>
                <a:gd name="T96" fmla="*/ 1840 w 2622"/>
                <a:gd name="T97" fmla="*/ 336 h 2622"/>
                <a:gd name="T98" fmla="*/ 2058 w 2622"/>
                <a:gd name="T99" fmla="*/ 490 h 2622"/>
                <a:gd name="T100" fmla="*/ 2232 w 2622"/>
                <a:gd name="T101" fmla="*/ 692 h 2622"/>
                <a:gd name="T102" fmla="*/ 2354 w 2622"/>
                <a:gd name="T103" fmla="*/ 930 h 2622"/>
                <a:gd name="T104" fmla="*/ 2416 w 2622"/>
                <a:gd name="T105" fmla="*/ 1198 h 2622"/>
                <a:gd name="T106" fmla="*/ 2408 w 2622"/>
                <a:gd name="T107" fmla="*/ 1480 h 2622"/>
                <a:gd name="T108" fmla="*/ 2334 w 2622"/>
                <a:gd name="T109" fmla="*/ 1744 h 2622"/>
                <a:gd name="T110" fmla="*/ 2200 w 2622"/>
                <a:gd name="T111" fmla="*/ 1976 h 2622"/>
                <a:gd name="T112" fmla="*/ 2018 w 2622"/>
                <a:gd name="T113" fmla="*/ 2168 h 2622"/>
                <a:gd name="T114" fmla="*/ 1792 w 2622"/>
                <a:gd name="T115" fmla="*/ 2312 h 2622"/>
                <a:gd name="T116" fmla="*/ 1536 w 2622"/>
                <a:gd name="T117" fmla="*/ 2398 h 2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350" strike="noStrike" noProof="1">
                <a:solidFill>
                  <a:prstClr val="black"/>
                </a:solidFill>
              </a:endParaRPr>
            </a:p>
          </p:txBody>
        </p:sp>
        <p:sp>
          <p:nvSpPr>
            <p:cNvPr id="39" name="Freeform 679"/>
            <p:cNvSpPr>
              <a:spLocks noEditPoints="1" noChangeArrowheads="1"/>
            </p:cNvSpPr>
            <p:nvPr/>
          </p:nvSpPr>
          <p:spPr bwMode="auto">
            <a:xfrm rot="21275257">
              <a:off x="5870842" y="3920451"/>
              <a:ext cx="1333612" cy="1363527"/>
            </a:xfrm>
            <a:custGeom>
              <a:avLst/>
              <a:gdLst>
                <a:gd name="T0" fmla="*/ 1706 w 1816"/>
                <a:gd name="T1" fmla="*/ 792 h 1816"/>
                <a:gd name="T2" fmla="*/ 1774 w 1816"/>
                <a:gd name="T3" fmla="*/ 626 h 1816"/>
                <a:gd name="T4" fmla="*/ 1578 w 1816"/>
                <a:gd name="T5" fmla="*/ 460 h 1816"/>
                <a:gd name="T6" fmla="*/ 1498 w 1816"/>
                <a:gd name="T7" fmla="*/ 216 h 1816"/>
                <a:gd name="T8" fmla="*/ 1318 w 1816"/>
                <a:gd name="T9" fmla="*/ 214 h 1816"/>
                <a:gd name="T10" fmla="*/ 1150 w 1816"/>
                <a:gd name="T11" fmla="*/ 138 h 1816"/>
                <a:gd name="T12" fmla="*/ 978 w 1816"/>
                <a:gd name="T13" fmla="*/ 104 h 1816"/>
                <a:gd name="T14" fmla="*/ 792 w 1816"/>
                <a:gd name="T15" fmla="*/ 110 h 1816"/>
                <a:gd name="T16" fmla="*/ 626 w 1816"/>
                <a:gd name="T17" fmla="*/ 42 h 1816"/>
                <a:gd name="T18" fmla="*/ 460 w 1816"/>
                <a:gd name="T19" fmla="*/ 236 h 1816"/>
                <a:gd name="T20" fmla="*/ 216 w 1816"/>
                <a:gd name="T21" fmla="*/ 316 h 1816"/>
                <a:gd name="T22" fmla="*/ 214 w 1816"/>
                <a:gd name="T23" fmla="*/ 496 h 1816"/>
                <a:gd name="T24" fmla="*/ 138 w 1816"/>
                <a:gd name="T25" fmla="*/ 666 h 1816"/>
                <a:gd name="T26" fmla="*/ 104 w 1816"/>
                <a:gd name="T27" fmla="*/ 836 h 1816"/>
                <a:gd name="T28" fmla="*/ 108 w 1816"/>
                <a:gd name="T29" fmla="*/ 1022 h 1816"/>
                <a:gd name="T30" fmla="*/ 42 w 1816"/>
                <a:gd name="T31" fmla="*/ 1190 h 1816"/>
                <a:gd name="T32" fmla="*/ 236 w 1816"/>
                <a:gd name="T33" fmla="*/ 1356 h 1816"/>
                <a:gd name="T34" fmla="*/ 316 w 1816"/>
                <a:gd name="T35" fmla="*/ 1600 h 1816"/>
                <a:gd name="T36" fmla="*/ 496 w 1816"/>
                <a:gd name="T37" fmla="*/ 1602 h 1816"/>
                <a:gd name="T38" fmla="*/ 666 w 1816"/>
                <a:gd name="T39" fmla="*/ 1678 h 1816"/>
                <a:gd name="T40" fmla="*/ 836 w 1816"/>
                <a:gd name="T41" fmla="*/ 1712 h 1816"/>
                <a:gd name="T42" fmla="*/ 1022 w 1816"/>
                <a:gd name="T43" fmla="*/ 1706 h 1816"/>
                <a:gd name="T44" fmla="*/ 1188 w 1816"/>
                <a:gd name="T45" fmla="*/ 1774 h 1816"/>
                <a:gd name="T46" fmla="*/ 1356 w 1816"/>
                <a:gd name="T47" fmla="*/ 1578 h 1816"/>
                <a:gd name="T48" fmla="*/ 1600 w 1816"/>
                <a:gd name="T49" fmla="*/ 1500 h 1816"/>
                <a:gd name="T50" fmla="*/ 1602 w 1816"/>
                <a:gd name="T51" fmla="*/ 1320 h 1816"/>
                <a:gd name="T52" fmla="*/ 1678 w 1816"/>
                <a:gd name="T53" fmla="*/ 1150 h 1816"/>
                <a:gd name="T54" fmla="*/ 1710 w 1816"/>
                <a:gd name="T55" fmla="*/ 978 h 1816"/>
                <a:gd name="T56" fmla="*/ 872 w 1816"/>
                <a:gd name="T57" fmla="*/ 1612 h 1816"/>
                <a:gd name="T58" fmla="*/ 730 w 1816"/>
                <a:gd name="T59" fmla="*/ 1592 h 1816"/>
                <a:gd name="T60" fmla="*/ 602 w 1816"/>
                <a:gd name="T61" fmla="*/ 1544 h 1816"/>
                <a:gd name="T62" fmla="*/ 484 w 1816"/>
                <a:gd name="T63" fmla="*/ 1474 h 1816"/>
                <a:gd name="T64" fmla="*/ 384 w 1816"/>
                <a:gd name="T65" fmla="*/ 1382 h 1816"/>
                <a:gd name="T66" fmla="*/ 304 w 1816"/>
                <a:gd name="T67" fmla="*/ 1274 h 1816"/>
                <a:gd name="T68" fmla="*/ 244 w 1816"/>
                <a:gd name="T69" fmla="*/ 1150 h 1816"/>
                <a:gd name="T70" fmla="*/ 210 w 1816"/>
                <a:gd name="T71" fmla="*/ 1016 h 1816"/>
                <a:gd name="T72" fmla="*/ 202 w 1816"/>
                <a:gd name="T73" fmla="*/ 872 h 1816"/>
                <a:gd name="T74" fmla="*/ 224 w 1816"/>
                <a:gd name="T75" fmla="*/ 732 h 1816"/>
                <a:gd name="T76" fmla="*/ 272 w 1816"/>
                <a:gd name="T77" fmla="*/ 602 h 1816"/>
                <a:gd name="T78" fmla="*/ 342 w 1816"/>
                <a:gd name="T79" fmla="*/ 486 h 1816"/>
                <a:gd name="T80" fmla="*/ 432 w 1816"/>
                <a:gd name="T81" fmla="*/ 386 h 1816"/>
                <a:gd name="T82" fmla="*/ 542 w 1816"/>
                <a:gd name="T83" fmla="*/ 304 h 1816"/>
                <a:gd name="T84" fmla="*/ 664 w 1816"/>
                <a:gd name="T85" fmla="*/ 244 h 1816"/>
                <a:gd name="T86" fmla="*/ 800 w 1816"/>
                <a:gd name="T87" fmla="*/ 210 h 1816"/>
                <a:gd name="T88" fmla="*/ 944 w 1816"/>
                <a:gd name="T89" fmla="*/ 202 h 1816"/>
                <a:gd name="T90" fmla="*/ 1084 w 1816"/>
                <a:gd name="T91" fmla="*/ 224 h 1816"/>
                <a:gd name="T92" fmla="*/ 1214 w 1816"/>
                <a:gd name="T93" fmla="*/ 272 h 1816"/>
                <a:gd name="T94" fmla="*/ 1330 w 1816"/>
                <a:gd name="T95" fmla="*/ 342 h 1816"/>
                <a:gd name="T96" fmla="*/ 1430 w 1816"/>
                <a:gd name="T97" fmla="*/ 432 h 1816"/>
                <a:gd name="T98" fmla="*/ 1512 w 1816"/>
                <a:gd name="T99" fmla="*/ 542 h 1816"/>
                <a:gd name="T100" fmla="*/ 1570 w 1816"/>
                <a:gd name="T101" fmla="*/ 664 h 1816"/>
                <a:gd name="T102" fmla="*/ 1606 w 1816"/>
                <a:gd name="T103" fmla="*/ 800 h 1816"/>
                <a:gd name="T104" fmla="*/ 1612 w 1816"/>
                <a:gd name="T105" fmla="*/ 944 h 1816"/>
                <a:gd name="T106" fmla="*/ 1592 w 1816"/>
                <a:gd name="T107" fmla="*/ 1084 h 1816"/>
                <a:gd name="T108" fmla="*/ 1544 w 1816"/>
                <a:gd name="T109" fmla="*/ 1214 h 1816"/>
                <a:gd name="T110" fmla="*/ 1474 w 1816"/>
                <a:gd name="T111" fmla="*/ 1330 h 1816"/>
                <a:gd name="T112" fmla="*/ 1382 w 1816"/>
                <a:gd name="T113" fmla="*/ 1430 h 1816"/>
                <a:gd name="T114" fmla="*/ 1274 w 1816"/>
                <a:gd name="T115" fmla="*/ 1512 h 1816"/>
                <a:gd name="T116" fmla="*/ 1150 w 1816"/>
                <a:gd name="T117" fmla="*/ 1570 h 1816"/>
                <a:gd name="T118" fmla="*/ 1014 w 1816"/>
                <a:gd name="T119" fmla="*/ 160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14:hiddenLine>
              </a:ext>
            </a:extLst>
          </p:spPr>
          <p:txBody>
            <a:bodyPr/>
            <a:p>
              <a:pPr fontAlgn="base"/>
              <a:endParaRPr lang="zh-CN" altLang="en-US" sz="1350" strike="noStrike" noProof="1">
                <a:solidFill>
                  <a:prstClr val="black"/>
                </a:solidFill>
              </a:endParaRPr>
            </a:p>
          </p:txBody>
        </p:sp>
      </p:grpSp>
      <p:sp>
        <p:nvSpPr>
          <p:cNvPr id="54299" name="矩形 1"/>
          <p:cNvSpPr/>
          <p:nvPr/>
        </p:nvSpPr>
        <p:spPr>
          <a:xfrm>
            <a:off x="671513" y="1249363"/>
            <a:ext cx="3220720" cy="398780"/>
          </a:xfrm>
          <a:prstGeom prst="rect">
            <a:avLst/>
          </a:prstGeom>
          <a:noFill/>
          <a:ln w="9525">
            <a:noFill/>
          </a:ln>
        </p:spPr>
        <p:txBody>
          <a:bodyPr wrap="none" anchor="t">
            <a:spAutoFit/>
          </a:bodyPr>
          <a:p>
            <a:r>
              <a:rPr lang="zh-CN" altLang="en-US" sz="2000" b="1" dirty="0">
                <a:solidFill>
                  <a:srgbClr val="1A93C8"/>
                </a:solidFill>
                <a:latin typeface="微软雅黑" panose="020B0503020204020204" pitchFamily="34" charset="-122"/>
                <a:ea typeface="微软雅黑" panose="020B0503020204020204" pitchFamily="34" charset="-122"/>
              </a:rPr>
              <a:t>（</a:t>
            </a:r>
            <a:r>
              <a:rPr lang="en-US" altLang="zh-CN" sz="2000" b="1" dirty="0">
                <a:solidFill>
                  <a:srgbClr val="1A93C8"/>
                </a:solidFill>
                <a:latin typeface="微软雅黑" panose="020B0503020204020204" pitchFamily="34" charset="-122"/>
                <a:ea typeface="微软雅黑" panose="020B0503020204020204" pitchFamily="34" charset="-122"/>
              </a:rPr>
              <a:t>4</a:t>
            </a:r>
            <a:r>
              <a:rPr lang="zh-CN" altLang="en-US" sz="2000" b="1" dirty="0">
                <a:solidFill>
                  <a:srgbClr val="1A93C8"/>
                </a:solidFill>
                <a:latin typeface="微软雅黑" panose="020B0503020204020204" pitchFamily="34" charset="-122"/>
                <a:ea typeface="微软雅黑" panose="020B0503020204020204" pitchFamily="34" charset="-122"/>
              </a:rPr>
              <a:t>）</a:t>
            </a:r>
            <a:r>
              <a:rPr lang="en-US" altLang="zh-CN" sz="2000" b="1" dirty="0">
                <a:solidFill>
                  <a:srgbClr val="1A93C8"/>
                </a:solidFill>
                <a:latin typeface="微软雅黑" panose="020B0503020204020204" pitchFamily="34" charset="-122"/>
                <a:ea typeface="微软雅黑" panose="020B0503020204020204" pitchFamily="34" charset="-122"/>
              </a:rPr>
              <a:t> BIM</a:t>
            </a:r>
            <a:r>
              <a:rPr lang="zh-CN" altLang="en-US" sz="2000" b="1" dirty="0">
                <a:solidFill>
                  <a:srgbClr val="1A93C8"/>
                </a:solidFill>
                <a:latin typeface="微软雅黑" panose="020B0503020204020204" pitchFamily="34" charset="-122"/>
                <a:ea typeface="微软雅黑" panose="020B0503020204020204" pitchFamily="34" charset="-122"/>
              </a:rPr>
              <a:t>设计施工一体化</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设计管理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56321" name="组合 64"/>
          <p:cNvGrpSpPr/>
          <p:nvPr/>
        </p:nvGrpSpPr>
        <p:grpSpPr>
          <a:xfrm>
            <a:off x="1377950" y="1556385"/>
            <a:ext cx="9083675" cy="4733658"/>
            <a:chOff x="1046730" y="1866243"/>
            <a:chExt cx="7345255" cy="3976754"/>
          </a:xfrm>
        </p:grpSpPr>
        <p:grpSp>
          <p:nvGrpSpPr>
            <p:cNvPr id="11" name="组合 10"/>
            <p:cNvGrpSpPr/>
            <p:nvPr/>
          </p:nvGrpSpPr>
          <p:grpSpPr>
            <a:xfrm>
              <a:off x="2848997" y="2584676"/>
              <a:ext cx="3852424" cy="2516105"/>
              <a:chOff x="1706563" y="1090612"/>
              <a:chExt cx="7607300" cy="4565650"/>
            </a:xfrm>
            <a:solidFill>
              <a:schemeClr val="bg1">
                <a:lumMod val="85000"/>
              </a:schemeClr>
            </a:solidFill>
          </p:grpSpPr>
          <p:sp>
            <p:nvSpPr>
              <p:cNvPr id="57" name="Freeform 613"/>
              <p:cNvSpPr>
                <a:spLocks noEditPoints="1"/>
              </p:cNvSpPr>
              <p:nvPr/>
            </p:nvSpPr>
            <p:spPr bwMode="auto">
              <a:xfrm>
                <a:off x="5049838" y="2849563"/>
                <a:ext cx="801688" cy="1449388"/>
              </a:xfrm>
              <a:custGeom>
                <a:avLst/>
                <a:gdLst>
                  <a:gd name="T0" fmla="*/ 846 w 893"/>
                  <a:gd name="T1" fmla="*/ 184 h 1613"/>
                  <a:gd name="T2" fmla="*/ 765 w 893"/>
                  <a:gd name="T3" fmla="*/ 894 h 1613"/>
                  <a:gd name="T4" fmla="*/ 769 w 893"/>
                  <a:gd name="T5" fmla="*/ 911 h 1613"/>
                  <a:gd name="T6" fmla="*/ 771 w 893"/>
                  <a:gd name="T7" fmla="*/ 913 h 1613"/>
                  <a:gd name="T8" fmla="*/ 763 w 893"/>
                  <a:gd name="T9" fmla="*/ 1043 h 1613"/>
                  <a:gd name="T10" fmla="*/ 759 w 893"/>
                  <a:gd name="T11" fmla="*/ 1568 h 1613"/>
                  <a:gd name="T12" fmla="*/ 271 w 893"/>
                  <a:gd name="T13" fmla="*/ 1568 h 1613"/>
                  <a:gd name="T14" fmla="*/ 157 w 893"/>
                  <a:gd name="T15" fmla="*/ 1456 h 1613"/>
                  <a:gd name="T16" fmla="*/ 151 w 893"/>
                  <a:gd name="T17" fmla="*/ 1452 h 1613"/>
                  <a:gd name="T18" fmla="*/ 49 w 893"/>
                  <a:gd name="T19" fmla="*/ 1355 h 1613"/>
                  <a:gd name="T20" fmla="*/ 286 w 893"/>
                  <a:gd name="T21" fmla="*/ 869 h 1613"/>
                  <a:gd name="T22" fmla="*/ 491 w 893"/>
                  <a:gd name="T23" fmla="*/ 871 h 1613"/>
                  <a:gd name="T24" fmla="*/ 512 w 893"/>
                  <a:gd name="T25" fmla="*/ 887 h 1613"/>
                  <a:gd name="T26" fmla="*/ 628 w 893"/>
                  <a:gd name="T27" fmla="*/ 887 h 1613"/>
                  <a:gd name="T28" fmla="*/ 649 w 893"/>
                  <a:gd name="T29" fmla="*/ 872 h 1613"/>
                  <a:gd name="T30" fmla="*/ 690 w 893"/>
                  <a:gd name="T31" fmla="*/ 872 h 1613"/>
                  <a:gd name="T32" fmla="*/ 706 w 893"/>
                  <a:gd name="T33" fmla="*/ 866 h 1613"/>
                  <a:gd name="T34" fmla="*/ 713 w 893"/>
                  <a:gd name="T35" fmla="*/ 850 h 1613"/>
                  <a:gd name="T36" fmla="*/ 718 w 893"/>
                  <a:gd name="T37" fmla="*/ 176 h 1613"/>
                  <a:gd name="T38" fmla="*/ 711 w 893"/>
                  <a:gd name="T39" fmla="*/ 160 h 1613"/>
                  <a:gd name="T40" fmla="*/ 696 w 893"/>
                  <a:gd name="T41" fmla="*/ 153 h 1613"/>
                  <a:gd name="T42" fmla="*/ 455 w 893"/>
                  <a:gd name="T43" fmla="*/ 152 h 1613"/>
                  <a:gd name="T44" fmla="*/ 469 w 893"/>
                  <a:gd name="T45" fmla="*/ 53 h 1613"/>
                  <a:gd name="T46" fmla="*/ 832 w 893"/>
                  <a:gd name="T47" fmla="*/ 167 h 1613"/>
                  <a:gd name="T48" fmla="*/ 847 w 893"/>
                  <a:gd name="T49" fmla="*/ 179 h 1613"/>
                  <a:gd name="T50" fmla="*/ 846 w 893"/>
                  <a:gd name="T51" fmla="*/ 184 h 1613"/>
                  <a:gd name="T52" fmla="*/ 850 w 893"/>
                  <a:gd name="T53" fmla="*/ 127 h 1613"/>
                  <a:gd name="T54" fmla="*/ 847 w 893"/>
                  <a:gd name="T55" fmla="*/ 126 h 1613"/>
                  <a:gd name="T56" fmla="*/ 457 w 893"/>
                  <a:gd name="T57" fmla="*/ 2 h 1613"/>
                  <a:gd name="T58" fmla="*/ 439 w 893"/>
                  <a:gd name="T59" fmla="*/ 5 h 1613"/>
                  <a:gd name="T60" fmla="*/ 429 w 893"/>
                  <a:gd name="T61" fmla="*/ 20 h 1613"/>
                  <a:gd name="T62" fmla="*/ 407 w 893"/>
                  <a:gd name="T63" fmla="*/ 170 h 1613"/>
                  <a:gd name="T64" fmla="*/ 412 w 893"/>
                  <a:gd name="T65" fmla="*/ 188 h 1613"/>
                  <a:gd name="T66" fmla="*/ 429 w 893"/>
                  <a:gd name="T67" fmla="*/ 196 h 1613"/>
                  <a:gd name="T68" fmla="*/ 673 w 893"/>
                  <a:gd name="T69" fmla="*/ 198 h 1613"/>
                  <a:gd name="T70" fmla="*/ 669 w 893"/>
                  <a:gd name="T71" fmla="*/ 828 h 1613"/>
                  <a:gd name="T72" fmla="*/ 628 w 893"/>
                  <a:gd name="T73" fmla="*/ 827 h 1613"/>
                  <a:gd name="T74" fmla="*/ 612 w 893"/>
                  <a:gd name="T75" fmla="*/ 834 h 1613"/>
                  <a:gd name="T76" fmla="*/ 607 w 893"/>
                  <a:gd name="T77" fmla="*/ 842 h 1613"/>
                  <a:gd name="T78" fmla="*/ 533 w 893"/>
                  <a:gd name="T79" fmla="*/ 842 h 1613"/>
                  <a:gd name="T80" fmla="*/ 512 w 893"/>
                  <a:gd name="T81" fmla="*/ 826 h 1613"/>
                  <a:gd name="T82" fmla="*/ 272 w 893"/>
                  <a:gd name="T83" fmla="*/ 825 h 1613"/>
                  <a:gd name="T84" fmla="*/ 252 w 893"/>
                  <a:gd name="T85" fmla="*/ 837 h 1613"/>
                  <a:gd name="T86" fmla="*/ 3 w 893"/>
                  <a:gd name="T87" fmla="*/ 1348 h 1613"/>
                  <a:gd name="T88" fmla="*/ 6 w 893"/>
                  <a:gd name="T89" fmla="*/ 1371 h 1613"/>
                  <a:gd name="T90" fmla="*/ 128 w 893"/>
                  <a:gd name="T91" fmla="*/ 1490 h 1613"/>
                  <a:gd name="T92" fmla="*/ 247 w 893"/>
                  <a:gd name="T93" fmla="*/ 1606 h 1613"/>
                  <a:gd name="T94" fmla="*/ 262 w 893"/>
                  <a:gd name="T95" fmla="*/ 1613 h 1613"/>
                  <a:gd name="T96" fmla="*/ 781 w 893"/>
                  <a:gd name="T97" fmla="*/ 1613 h 1613"/>
                  <a:gd name="T98" fmla="*/ 803 w 893"/>
                  <a:gd name="T99" fmla="*/ 1591 h 1613"/>
                  <a:gd name="T100" fmla="*/ 807 w 893"/>
                  <a:gd name="T101" fmla="*/ 1041 h 1613"/>
                  <a:gd name="T102" fmla="*/ 807 w 893"/>
                  <a:gd name="T103" fmla="*/ 1037 h 1613"/>
                  <a:gd name="T104" fmla="*/ 816 w 893"/>
                  <a:gd name="T105" fmla="*/ 926 h 1613"/>
                  <a:gd name="T106" fmla="*/ 816 w 893"/>
                  <a:gd name="T107" fmla="*/ 898 h 1613"/>
                  <a:gd name="T108" fmla="*/ 810 w 893"/>
                  <a:gd name="T109" fmla="*/ 890 h 1613"/>
                  <a:gd name="T110" fmla="*/ 889 w 893"/>
                  <a:gd name="T111" fmla="*/ 193 h 1613"/>
                  <a:gd name="T112" fmla="*/ 890 w 893"/>
                  <a:gd name="T113" fmla="*/ 168 h 1613"/>
                  <a:gd name="T114" fmla="*/ 850 w 893"/>
                  <a:gd name="T115" fmla="*/ 12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3" h="1613">
                    <a:moveTo>
                      <a:pt x="846" y="184"/>
                    </a:moveTo>
                    <a:cubicBezTo>
                      <a:pt x="841" y="214"/>
                      <a:pt x="768" y="867"/>
                      <a:pt x="765" y="894"/>
                    </a:cubicBezTo>
                    <a:cubicBezTo>
                      <a:pt x="764" y="900"/>
                      <a:pt x="766" y="906"/>
                      <a:pt x="769" y="911"/>
                    </a:cubicBezTo>
                    <a:lnTo>
                      <a:pt x="771" y="913"/>
                    </a:lnTo>
                    <a:cubicBezTo>
                      <a:pt x="750" y="958"/>
                      <a:pt x="760" y="1027"/>
                      <a:pt x="763" y="1043"/>
                    </a:cubicBezTo>
                    <a:lnTo>
                      <a:pt x="759" y="1568"/>
                    </a:lnTo>
                    <a:lnTo>
                      <a:pt x="271" y="1568"/>
                    </a:lnTo>
                    <a:lnTo>
                      <a:pt x="157" y="1456"/>
                    </a:lnTo>
                    <a:cubicBezTo>
                      <a:pt x="155" y="1455"/>
                      <a:pt x="154" y="1453"/>
                      <a:pt x="151" y="1452"/>
                    </a:cubicBezTo>
                    <a:cubicBezTo>
                      <a:pt x="119" y="1436"/>
                      <a:pt x="73" y="1384"/>
                      <a:pt x="49" y="1355"/>
                    </a:cubicBezTo>
                    <a:cubicBezTo>
                      <a:pt x="78" y="1296"/>
                      <a:pt x="203" y="1042"/>
                      <a:pt x="286" y="869"/>
                    </a:cubicBezTo>
                    <a:lnTo>
                      <a:pt x="491" y="871"/>
                    </a:lnTo>
                    <a:cubicBezTo>
                      <a:pt x="493" y="880"/>
                      <a:pt x="502" y="887"/>
                      <a:pt x="512" y="887"/>
                    </a:cubicBezTo>
                    <a:lnTo>
                      <a:pt x="628" y="887"/>
                    </a:lnTo>
                    <a:cubicBezTo>
                      <a:pt x="637" y="887"/>
                      <a:pt x="646" y="881"/>
                      <a:pt x="649" y="872"/>
                    </a:cubicBezTo>
                    <a:lnTo>
                      <a:pt x="690" y="872"/>
                    </a:lnTo>
                    <a:cubicBezTo>
                      <a:pt x="696" y="872"/>
                      <a:pt x="702" y="870"/>
                      <a:pt x="706" y="866"/>
                    </a:cubicBezTo>
                    <a:cubicBezTo>
                      <a:pt x="710" y="862"/>
                      <a:pt x="713" y="856"/>
                      <a:pt x="713" y="850"/>
                    </a:cubicBezTo>
                    <a:lnTo>
                      <a:pt x="718" y="176"/>
                    </a:lnTo>
                    <a:cubicBezTo>
                      <a:pt x="718" y="170"/>
                      <a:pt x="716" y="164"/>
                      <a:pt x="711" y="160"/>
                    </a:cubicBezTo>
                    <a:cubicBezTo>
                      <a:pt x="707" y="156"/>
                      <a:pt x="702" y="153"/>
                      <a:pt x="696" y="153"/>
                    </a:cubicBezTo>
                    <a:lnTo>
                      <a:pt x="455" y="152"/>
                    </a:lnTo>
                    <a:cubicBezTo>
                      <a:pt x="461" y="109"/>
                      <a:pt x="466" y="75"/>
                      <a:pt x="469" y="53"/>
                    </a:cubicBezTo>
                    <a:lnTo>
                      <a:pt x="832" y="167"/>
                    </a:lnTo>
                    <a:cubicBezTo>
                      <a:pt x="842" y="173"/>
                      <a:pt x="846" y="177"/>
                      <a:pt x="847" y="179"/>
                    </a:cubicBezTo>
                    <a:cubicBezTo>
                      <a:pt x="846" y="180"/>
                      <a:pt x="846" y="182"/>
                      <a:pt x="846" y="184"/>
                    </a:cubicBezTo>
                    <a:close/>
                    <a:moveTo>
                      <a:pt x="850" y="127"/>
                    </a:moveTo>
                    <a:cubicBezTo>
                      <a:pt x="849" y="126"/>
                      <a:pt x="848" y="126"/>
                      <a:pt x="847" y="126"/>
                    </a:cubicBezTo>
                    <a:lnTo>
                      <a:pt x="457" y="2"/>
                    </a:lnTo>
                    <a:cubicBezTo>
                      <a:pt x="451" y="0"/>
                      <a:pt x="444" y="1"/>
                      <a:pt x="439" y="5"/>
                    </a:cubicBezTo>
                    <a:cubicBezTo>
                      <a:pt x="433" y="8"/>
                      <a:pt x="430" y="14"/>
                      <a:pt x="429" y="20"/>
                    </a:cubicBezTo>
                    <a:cubicBezTo>
                      <a:pt x="429" y="20"/>
                      <a:pt x="420" y="83"/>
                      <a:pt x="407" y="170"/>
                    </a:cubicBezTo>
                    <a:cubicBezTo>
                      <a:pt x="406" y="177"/>
                      <a:pt x="408" y="183"/>
                      <a:pt x="412" y="188"/>
                    </a:cubicBezTo>
                    <a:cubicBezTo>
                      <a:pt x="417" y="193"/>
                      <a:pt x="423" y="196"/>
                      <a:pt x="429" y="196"/>
                    </a:cubicBezTo>
                    <a:lnTo>
                      <a:pt x="673" y="198"/>
                    </a:lnTo>
                    <a:lnTo>
                      <a:pt x="669" y="828"/>
                    </a:lnTo>
                    <a:lnTo>
                      <a:pt x="628" y="827"/>
                    </a:lnTo>
                    <a:cubicBezTo>
                      <a:pt x="623" y="827"/>
                      <a:pt x="616" y="829"/>
                      <a:pt x="612" y="834"/>
                    </a:cubicBezTo>
                    <a:cubicBezTo>
                      <a:pt x="610" y="836"/>
                      <a:pt x="608" y="839"/>
                      <a:pt x="607" y="842"/>
                    </a:cubicBezTo>
                    <a:lnTo>
                      <a:pt x="533" y="842"/>
                    </a:lnTo>
                    <a:cubicBezTo>
                      <a:pt x="531" y="833"/>
                      <a:pt x="522" y="826"/>
                      <a:pt x="512" y="826"/>
                    </a:cubicBezTo>
                    <a:lnTo>
                      <a:pt x="272" y="825"/>
                    </a:lnTo>
                    <a:cubicBezTo>
                      <a:pt x="264" y="825"/>
                      <a:pt x="256" y="829"/>
                      <a:pt x="252" y="837"/>
                    </a:cubicBezTo>
                    <a:cubicBezTo>
                      <a:pt x="159" y="1032"/>
                      <a:pt x="5" y="1345"/>
                      <a:pt x="3" y="1348"/>
                    </a:cubicBezTo>
                    <a:cubicBezTo>
                      <a:pt x="0" y="1355"/>
                      <a:pt x="0" y="1364"/>
                      <a:pt x="6" y="1371"/>
                    </a:cubicBezTo>
                    <a:cubicBezTo>
                      <a:pt x="8" y="1375"/>
                      <a:pt x="75" y="1462"/>
                      <a:pt x="128" y="1490"/>
                    </a:cubicBezTo>
                    <a:lnTo>
                      <a:pt x="247" y="1606"/>
                    </a:lnTo>
                    <a:cubicBezTo>
                      <a:pt x="251" y="1610"/>
                      <a:pt x="256" y="1613"/>
                      <a:pt x="262" y="1613"/>
                    </a:cubicBezTo>
                    <a:lnTo>
                      <a:pt x="781" y="1613"/>
                    </a:lnTo>
                    <a:cubicBezTo>
                      <a:pt x="793" y="1613"/>
                      <a:pt x="803" y="1603"/>
                      <a:pt x="803" y="1591"/>
                    </a:cubicBezTo>
                    <a:lnTo>
                      <a:pt x="807" y="1041"/>
                    </a:lnTo>
                    <a:cubicBezTo>
                      <a:pt x="807" y="1040"/>
                      <a:pt x="807" y="1038"/>
                      <a:pt x="807" y="1037"/>
                    </a:cubicBezTo>
                    <a:cubicBezTo>
                      <a:pt x="801" y="1005"/>
                      <a:pt x="798" y="947"/>
                      <a:pt x="816" y="926"/>
                    </a:cubicBezTo>
                    <a:cubicBezTo>
                      <a:pt x="822" y="917"/>
                      <a:pt x="822" y="906"/>
                      <a:pt x="816" y="898"/>
                    </a:cubicBezTo>
                    <a:lnTo>
                      <a:pt x="810" y="890"/>
                    </a:lnTo>
                    <a:cubicBezTo>
                      <a:pt x="819" y="811"/>
                      <a:pt x="882" y="247"/>
                      <a:pt x="889" y="193"/>
                    </a:cubicBezTo>
                    <a:cubicBezTo>
                      <a:pt x="892" y="186"/>
                      <a:pt x="893" y="178"/>
                      <a:pt x="890" y="168"/>
                    </a:cubicBezTo>
                    <a:cubicBezTo>
                      <a:pt x="886" y="152"/>
                      <a:pt x="873" y="138"/>
                      <a:pt x="850" y="127"/>
                    </a:cubicBezTo>
                    <a:close/>
                  </a:path>
                </a:pathLst>
              </a:custGeom>
              <a:grpFill/>
              <a:ln w="25400">
                <a:solidFill>
                  <a:srgbClr val="0093DD"/>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
                <a:pPr fontAlgn="base"/>
                <a:endParaRPr lang="zh-CN" altLang="en-US" strike="noStrike" noProof="1"/>
              </a:p>
            </p:txBody>
          </p:sp>
          <p:sp>
            <p:nvSpPr>
              <p:cNvPr id="58" name="Freeform 1044"/>
              <p:cNvSpPr/>
              <p:nvPr/>
            </p:nvSpPr>
            <p:spPr bwMode="auto">
              <a:xfrm>
                <a:off x="1706563" y="1090612"/>
                <a:ext cx="7607300" cy="4565650"/>
              </a:xfrm>
              <a:custGeom>
                <a:avLst/>
                <a:gdLst>
                  <a:gd name="T0" fmla="*/ 6560 w 8465"/>
                  <a:gd name="T1" fmla="*/ 2039 h 5080"/>
                  <a:gd name="T2" fmla="*/ 4970 w 8465"/>
                  <a:gd name="T3" fmla="*/ 2957 h 5080"/>
                  <a:gd name="T4" fmla="*/ 4920 w 8465"/>
                  <a:gd name="T5" fmla="*/ 2002 h 5080"/>
                  <a:gd name="T6" fmla="*/ 4663 w 8465"/>
                  <a:gd name="T7" fmla="*/ 1598 h 5080"/>
                  <a:gd name="T8" fmla="*/ 4857 w 8465"/>
                  <a:gd name="T9" fmla="*/ 1644 h 5080"/>
                  <a:gd name="T10" fmla="*/ 4939 w 8465"/>
                  <a:gd name="T11" fmla="*/ 1558 h 5080"/>
                  <a:gd name="T12" fmla="*/ 4883 w 8465"/>
                  <a:gd name="T13" fmla="*/ 1426 h 5080"/>
                  <a:gd name="T14" fmla="*/ 4757 w 8465"/>
                  <a:gd name="T15" fmla="*/ 1408 h 5080"/>
                  <a:gd name="T16" fmla="*/ 4274 w 8465"/>
                  <a:gd name="T17" fmla="*/ 879 h 5080"/>
                  <a:gd name="T18" fmla="*/ 4162 w 8465"/>
                  <a:gd name="T19" fmla="*/ 551 h 5080"/>
                  <a:gd name="T20" fmla="*/ 4248 w 8465"/>
                  <a:gd name="T21" fmla="*/ 499 h 5080"/>
                  <a:gd name="T22" fmla="*/ 4258 w 8465"/>
                  <a:gd name="T23" fmla="*/ 399 h 5080"/>
                  <a:gd name="T24" fmla="*/ 4267 w 8465"/>
                  <a:gd name="T25" fmla="*/ 275 h 5080"/>
                  <a:gd name="T26" fmla="*/ 4228 w 8465"/>
                  <a:gd name="T27" fmla="*/ 179 h 5080"/>
                  <a:gd name="T28" fmla="*/ 3956 w 8465"/>
                  <a:gd name="T29" fmla="*/ 28 h 5080"/>
                  <a:gd name="T30" fmla="*/ 3851 w 8465"/>
                  <a:gd name="T31" fmla="*/ 467 h 5080"/>
                  <a:gd name="T32" fmla="*/ 3868 w 8465"/>
                  <a:gd name="T33" fmla="*/ 536 h 5080"/>
                  <a:gd name="T34" fmla="*/ 3679 w 8465"/>
                  <a:gd name="T35" fmla="*/ 907 h 5080"/>
                  <a:gd name="T36" fmla="*/ 3658 w 8465"/>
                  <a:gd name="T37" fmla="*/ 1771 h 5080"/>
                  <a:gd name="T38" fmla="*/ 3797 w 8465"/>
                  <a:gd name="T39" fmla="*/ 1943 h 5080"/>
                  <a:gd name="T40" fmla="*/ 3435 w 8465"/>
                  <a:gd name="T41" fmla="*/ 2102 h 5080"/>
                  <a:gd name="T42" fmla="*/ 3430 w 8465"/>
                  <a:gd name="T43" fmla="*/ 2821 h 5080"/>
                  <a:gd name="T44" fmla="*/ 3619 w 8465"/>
                  <a:gd name="T45" fmla="*/ 2822 h 5080"/>
                  <a:gd name="T46" fmla="*/ 3414 w 8465"/>
                  <a:gd name="T47" fmla="*/ 3459 h 5080"/>
                  <a:gd name="T48" fmla="*/ 2511 w 8465"/>
                  <a:gd name="T49" fmla="*/ 4359 h 5080"/>
                  <a:gd name="T50" fmla="*/ 22 w 8465"/>
                  <a:gd name="T51" fmla="*/ 5035 h 5080"/>
                  <a:gd name="T52" fmla="*/ 391 w 8465"/>
                  <a:gd name="T53" fmla="*/ 5069 h 5080"/>
                  <a:gd name="T54" fmla="*/ 3032 w 8465"/>
                  <a:gd name="T55" fmla="*/ 3578 h 5080"/>
                  <a:gd name="T56" fmla="*/ 3541 w 8465"/>
                  <a:gd name="T57" fmla="*/ 3252 h 5080"/>
                  <a:gd name="T58" fmla="*/ 3597 w 8465"/>
                  <a:gd name="T59" fmla="*/ 2778 h 5080"/>
                  <a:gd name="T60" fmla="*/ 3481 w 8465"/>
                  <a:gd name="T61" fmla="*/ 2777 h 5080"/>
                  <a:gd name="T62" fmla="*/ 3822 w 8465"/>
                  <a:gd name="T63" fmla="*/ 2128 h 5080"/>
                  <a:gd name="T64" fmla="*/ 3828 w 8465"/>
                  <a:gd name="T65" fmla="*/ 1907 h 5080"/>
                  <a:gd name="T66" fmla="*/ 3699 w 8465"/>
                  <a:gd name="T67" fmla="*/ 1725 h 5080"/>
                  <a:gd name="T68" fmla="*/ 3720 w 8465"/>
                  <a:gd name="T69" fmla="*/ 925 h 5080"/>
                  <a:gd name="T70" fmla="*/ 3910 w 8465"/>
                  <a:gd name="T71" fmla="*/ 551 h 5080"/>
                  <a:gd name="T72" fmla="*/ 3910 w 8465"/>
                  <a:gd name="T73" fmla="*/ 470 h 5080"/>
                  <a:gd name="T74" fmla="*/ 3824 w 8465"/>
                  <a:gd name="T75" fmla="*/ 284 h 5080"/>
                  <a:gd name="T76" fmla="*/ 4128 w 8465"/>
                  <a:gd name="T77" fmla="*/ 109 h 5080"/>
                  <a:gd name="T78" fmla="*/ 4197 w 8465"/>
                  <a:gd name="T79" fmla="*/ 254 h 5080"/>
                  <a:gd name="T80" fmla="*/ 4204 w 8465"/>
                  <a:gd name="T81" fmla="*/ 345 h 5080"/>
                  <a:gd name="T82" fmla="*/ 4212 w 8465"/>
                  <a:gd name="T83" fmla="*/ 428 h 5080"/>
                  <a:gd name="T84" fmla="*/ 4203 w 8465"/>
                  <a:gd name="T85" fmla="*/ 504 h 5080"/>
                  <a:gd name="T86" fmla="*/ 4155 w 8465"/>
                  <a:gd name="T87" fmla="*/ 500 h 5080"/>
                  <a:gd name="T88" fmla="*/ 4126 w 8465"/>
                  <a:gd name="T89" fmla="*/ 607 h 5080"/>
                  <a:gd name="T90" fmla="*/ 4237 w 8465"/>
                  <a:gd name="T91" fmla="*/ 904 h 5080"/>
                  <a:gd name="T92" fmla="*/ 4708 w 8465"/>
                  <a:gd name="T93" fmla="*/ 1432 h 5080"/>
                  <a:gd name="T94" fmla="*/ 4795 w 8465"/>
                  <a:gd name="T95" fmla="*/ 1446 h 5080"/>
                  <a:gd name="T96" fmla="*/ 4862 w 8465"/>
                  <a:gd name="T97" fmla="*/ 1468 h 5080"/>
                  <a:gd name="T98" fmla="*/ 4894 w 8465"/>
                  <a:gd name="T99" fmla="*/ 1557 h 5080"/>
                  <a:gd name="T100" fmla="*/ 4849 w 8465"/>
                  <a:gd name="T101" fmla="*/ 1600 h 5080"/>
                  <a:gd name="T102" fmla="*/ 4688 w 8465"/>
                  <a:gd name="T103" fmla="*/ 1538 h 5080"/>
                  <a:gd name="T104" fmla="*/ 4401 w 8465"/>
                  <a:gd name="T105" fmla="*/ 1477 h 5080"/>
                  <a:gd name="T106" fmla="*/ 4409 w 8465"/>
                  <a:gd name="T107" fmla="*/ 1663 h 5080"/>
                  <a:gd name="T108" fmla="*/ 4730 w 8465"/>
                  <a:gd name="T109" fmla="*/ 2745 h 5080"/>
                  <a:gd name="T110" fmla="*/ 5176 w 8465"/>
                  <a:gd name="T111" fmla="*/ 3002 h 5080"/>
                  <a:gd name="T112" fmla="*/ 6592 w 8465"/>
                  <a:gd name="T113" fmla="*/ 2077 h 5080"/>
                  <a:gd name="T114" fmla="*/ 8280 w 8465"/>
                  <a:gd name="T115" fmla="*/ 1313 h 5080"/>
                  <a:gd name="T116" fmla="*/ 8424 w 8465"/>
                  <a:gd name="T117" fmla="*/ 943 h 5080"/>
                  <a:gd name="T118" fmla="*/ 8179 w 8465"/>
                  <a:gd name="T119" fmla="*/ 1221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5" h="5080">
                    <a:moveTo>
                      <a:pt x="8179" y="1221"/>
                    </a:moveTo>
                    <a:lnTo>
                      <a:pt x="7250" y="2306"/>
                    </a:lnTo>
                    <a:lnTo>
                      <a:pt x="6589" y="2028"/>
                    </a:lnTo>
                    <a:cubicBezTo>
                      <a:pt x="6578" y="2023"/>
                      <a:pt x="6565" y="2028"/>
                      <a:pt x="6560" y="2039"/>
                    </a:cubicBezTo>
                    <a:lnTo>
                      <a:pt x="5439" y="3246"/>
                    </a:lnTo>
                    <a:lnTo>
                      <a:pt x="5203" y="2965"/>
                    </a:lnTo>
                    <a:cubicBezTo>
                      <a:pt x="5199" y="2960"/>
                      <a:pt x="5193" y="2957"/>
                      <a:pt x="5186" y="2957"/>
                    </a:cubicBezTo>
                    <a:lnTo>
                      <a:pt x="4970" y="2957"/>
                    </a:lnTo>
                    <a:cubicBezTo>
                      <a:pt x="4908" y="2911"/>
                      <a:pt x="4885" y="2894"/>
                      <a:pt x="4809" y="2861"/>
                    </a:cubicBezTo>
                    <a:cubicBezTo>
                      <a:pt x="4746" y="2834"/>
                      <a:pt x="4770" y="2767"/>
                      <a:pt x="4772" y="2759"/>
                    </a:cubicBezTo>
                    <a:cubicBezTo>
                      <a:pt x="4773" y="2758"/>
                      <a:pt x="4773" y="2757"/>
                      <a:pt x="4773" y="2756"/>
                    </a:cubicBezTo>
                    <a:lnTo>
                      <a:pt x="4920" y="2002"/>
                    </a:lnTo>
                    <a:cubicBezTo>
                      <a:pt x="4940" y="1868"/>
                      <a:pt x="4864" y="1813"/>
                      <a:pt x="4852" y="1805"/>
                    </a:cubicBezTo>
                    <a:cubicBezTo>
                      <a:pt x="4808" y="1772"/>
                      <a:pt x="4509" y="1654"/>
                      <a:pt x="4437" y="1626"/>
                    </a:cubicBezTo>
                    <a:cubicBezTo>
                      <a:pt x="4434" y="1608"/>
                      <a:pt x="4429" y="1572"/>
                      <a:pt x="4422" y="1529"/>
                    </a:cubicBezTo>
                    <a:lnTo>
                      <a:pt x="4663" y="1598"/>
                    </a:lnTo>
                    <a:cubicBezTo>
                      <a:pt x="4672" y="1601"/>
                      <a:pt x="4681" y="1598"/>
                      <a:pt x="4686" y="1591"/>
                    </a:cubicBezTo>
                    <a:cubicBezTo>
                      <a:pt x="4693" y="1597"/>
                      <a:pt x="4700" y="1604"/>
                      <a:pt x="4708" y="1613"/>
                    </a:cubicBezTo>
                    <a:cubicBezTo>
                      <a:pt x="4714" y="1618"/>
                      <a:pt x="4719" y="1624"/>
                      <a:pt x="4725" y="1630"/>
                    </a:cubicBezTo>
                    <a:cubicBezTo>
                      <a:pt x="4752" y="1657"/>
                      <a:pt x="4810" y="1652"/>
                      <a:pt x="4857" y="1644"/>
                    </a:cubicBezTo>
                    <a:lnTo>
                      <a:pt x="4862" y="1643"/>
                    </a:lnTo>
                    <a:cubicBezTo>
                      <a:pt x="4881" y="1640"/>
                      <a:pt x="4901" y="1636"/>
                      <a:pt x="4908" y="1609"/>
                    </a:cubicBezTo>
                    <a:cubicBezTo>
                      <a:pt x="4909" y="1607"/>
                      <a:pt x="4914" y="1601"/>
                      <a:pt x="4918" y="1598"/>
                    </a:cubicBezTo>
                    <a:cubicBezTo>
                      <a:pt x="4927" y="1588"/>
                      <a:pt x="4939" y="1575"/>
                      <a:pt x="4939" y="1558"/>
                    </a:cubicBezTo>
                    <a:cubicBezTo>
                      <a:pt x="4939" y="1551"/>
                      <a:pt x="4946" y="1532"/>
                      <a:pt x="4949" y="1523"/>
                    </a:cubicBezTo>
                    <a:cubicBezTo>
                      <a:pt x="4950" y="1519"/>
                      <a:pt x="4952" y="1516"/>
                      <a:pt x="4952" y="1513"/>
                    </a:cubicBezTo>
                    <a:cubicBezTo>
                      <a:pt x="4960" y="1491"/>
                      <a:pt x="4960" y="1460"/>
                      <a:pt x="4937" y="1443"/>
                    </a:cubicBezTo>
                    <a:cubicBezTo>
                      <a:pt x="4924" y="1434"/>
                      <a:pt x="4900" y="1429"/>
                      <a:pt x="4883" y="1426"/>
                    </a:cubicBezTo>
                    <a:lnTo>
                      <a:pt x="4882" y="1423"/>
                    </a:lnTo>
                    <a:cubicBezTo>
                      <a:pt x="4875" y="1388"/>
                      <a:pt x="4840" y="1394"/>
                      <a:pt x="4817" y="1398"/>
                    </a:cubicBezTo>
                    <a:cubicBezTo>
                      <a:pt x="4809" y="1399"/>
                      <a:pt x="4800" y="1401"/>
                      <a:pt x="4791" y="1402"/>
                    </a:cubicBezTo>
                    <a:cubicBezTo>
                      <a:pt x="4779" y="1403"/>
                      <a:pt x="4767" y="1405"/>
                      <a:pt x="4757" y="1408"/>
                    </a:cubicBezTo>
                    <a:cubicBezTo>
                      <a:pt x="4754" y="1403"/>
                      <a:pt x="4750" y="1400"/>
                      <a:pt x="4745" y="1398"/>
                    </a:cubicBezTo>
                    <a:lnTo>
                      <a:pt x="4384" y="1269"/>
                    </a:lnTo>
                    <a:cubicBezTo>
                      <a:pt x="4381" y="1241"/>
                      <a:pt x="4378" y="1219"/>
                      <a:pt x="4377" y="1204"/>
                    </a:cubicBezTo>
                    <a:cubicBezTo>
                      <a:pt x="4369" y="1105"/>
                      <a:pt x="4311" y="935"/>
                      <a:pt x="4274" y="879"/>
                    </a:cubicBezTo>
                    <a:cubicBezTo>
                      <a:pt x="4248" y="840"/>
                      <a:pt x="4221" y="770"/>
                      <a:pt x="4213" y="749"/>
                    </a:cubicBezTo>
                    <a:cubicBezTo>
                      <a:pt x="4217" y="730"/>
                      <a:pt x="4227" y="677"/>
                      <a:pt x="4220" y="639"/>
                    </a:cubicBezTo>
                    <a:cubicBezTo>
                      <a:pt x="4212" y="603"/>
                      <a:pt x="4180" y="582"/>
                      <a:pt x="4158" y="572"/>
                    </a:cubicBezTo>
                    <a:lnTo>
                      <a:pt x="4162" y="551"/>
                    </a:lnTo>
                    <a:cubicBezTo>
                      <a:pt x="4167" y="553"/>
                      <a:pt x="4173" y="554"/>
                      <a:pt x="4178" y="554"/>
                    </a:cubicBezTo>
                    <a:cubicBezTo>
                      <a:pt x="4198" y="554"/>
                      <a:pt x="4206" y="552"/>
                      <a:pt x="4218" y="546"/>
                    </a:cubicBezTo>
                    <a:lnTo>
                      <a:pt x="4221" y="544"/>
                    </a:lnTo>
                    <a:cubicBezTo>
                      <a:pt x="4229" y="540"/>
                      <a:pt x="4254" y="529"/>
                      <a:pt x="4248" y="499"/>
                    </a:cubicBezTo>
                    <a:cubicBezTo>
                      <a:pt x="4246" y="487"/>
                      <a:pt x="4246" y="483"/>
                      <a:pt x="4248" y="473"/>
                    </a:cubicBezTo>
                    <a:cubicBezTo>
                      <a:pt x="4250" y="466"/>
                      <a:pt x="4251" y="461"/>
                      <a:pt x="4251" y="456"/>
                    </a:cubicBezTo>
                    <a:cubicBezTo>
                      <a:pt x="4253" y="450"/>
                      <a:pt x="4254" y="445"/>
                      <a:pt x="4256" y="436"/>
                    </a:cubicBezTo>
                    <a:cubicBezTo>
                      <a:pt x="4258" y="420"/>
                      <a:pt x="4258" y="405"/>
                      <a:pt x="4258" y="399"/>
                    </a:cubicBezTo>
                    <a:cubicBezTo>
                      <a:pt x="4258" y="393"/>
                      <a:pt x="4258" y="381"/>
                      <a:pt x="4252" y="371"/>
                    </a:cubicBezTo>
                    <a:cubicBezTo>
                      <a:pt x="4251" y="368"/>
                      <a:pt x="4250" y="361"/>
                      <a:pt x="4249" y="352"/>
                    </a:cubicBezTo>
                    <a:cubicBezTo>
                      <a:pt x="4254" y="347"/>
                      <a:pt x="4260" y="340"/>
                      <a:pt x="4267" y="331"/>
                    </a:cubicBezTo>
                    <a:cubicBezTo>
                      <a:pt x="4284" y="307"/>
                      <a:pt x="4275" y="284"/>
                      <a:pt x="4267" y="275"/>
                    </a:cubicBezTo>
                    <a:cubicBezTo>
                      <a:pt x="4264" y="272"/>
                      <a:pt x="4259" y="269"/>
                      <a:pt x="4254" y="268"/>
                    </a:cubicBezTo>
                    <a:cubicBezTo>
                      <a:pt x="4252" y="267"/>
                      <a:pt x="4247" y="264"/>
                      <a:pt x="4243" y="259"/>
                    </a:cubicBezTo>
                    <a:cubicBezTo>
                      <a:pt x="4248" y="246"/>
                      <a:pt x="4253" y="228"/>
                      <a:pt x="4251" y="216"/>
                    </a:cubicBezTo>
                    <a:cubicBezTo>
                      <a:pt x="4249" y="196"/>
                      <a:pt x="4236" y="185"/>
                      <a:pt x="4228" y="179"/>
                    </a:cubicBezTo>
                    <a:cubicBezTo>
                      <a:pt x="4224" y="172"/>
                      <a:pt x="4217" y="151"/>
                      <a:pt x="4211" y="137"/>
                    </a:cubicBezTo>
                    <a:cubicBezTo>
                      <a:pt x="4204" y="117"/>
                      <a:pt x="4182" y="96"/>
                      <a:pt x="4167" y="83"/>
                    </a:cubicBezTo>
                    <a:cubicBezTo>
                      <a:pt x="4171" y="64"/>
                      <a:pt x="4167" y="47"/>
                      <a:pt x="4156" y="34"/>
                    </a:cubicBezTo>
                    <a:cubicBezTo>
                      <a:pt x="4128" y="1"/>
                      <a:pt x="4063" y="0"/>
                      <a:pt x="3956" y="28"/>
                    </a:cubicBezTo>
                    <a:cubicBezTo>
                      <a:pt x="3817" y="65"/>
                      <a:pt x="3755" y="159"/>
                      <a:pt x="3780" y="292"/>
                    </a:cubicBezTo>
                    <a:cubicBezTo>
                      <a:pt x="3794" y="363"/>
                      <a:pt x="3829" y="427"/>
                      <a:pt x="3844" y="454"/>
                    </a:cubicBezTo>
                    <a:cubicBezTo>
                      <a:pt x="3846" y="458"/>
                      <a:pt x="3847" y="461"/>
                      <a:pt x="3848" y="462"/>
                    </a:cubicBezTo>
                    <a:cubicBezTo>
                      <a:pt x="3849" y="464"/>
                      <a:pt x="3850" y="465"/>
                      <a:pt x="3851" y="467"/>
                    </a:cubicBezTo>
                    <a:lnTo>
                      <a:pt x="3868" y="488"/>
                    </a:lnTo>
                    <a:cubicBezTo>
                      <a:pt x="3868" y="490"/>
                      <a:pt x="3868" y="493"/>
                      <a:pt x="3868" y="495"/>
                    </a:cubicBezTo>
                    <a:cubicBezTo>
                      <a:pt x="3868" y="502"/>
                      <a:pt x="3867" y="510"/>
                      <a:pt x="3868" y="520"/>
                    </a:cubicBezTo>
                    <a:cubicBezTo>
                      <a:pt x="3868" y="522"/>
                      <a:pt x="3868" y="527"/>
                      <a:pt x="3868" y="536"/>
                    </a:cubicBezTo>
                    <a:cubicBezTo>
                      <a:pt x="3852" y="570"/>
                      <a:pt x="3826" y="612"/>
                      <a:pt x="3801" y="653"/>
                    </a:cubicBezTo>
                    <a:cubicBezTo>
                      <a:pt x="3775" y="695"/>
                      <a:pt x="3748" y="739"/>
                      <a:pt x="3731" y="775"/>
                    </a:cubicBezTo>
                    <a:cubicBezTo>
                      <a:pt x="3729" y="780"/>
                      <a:pt x="3724" y="792"/>
                      <a:pt x="3716" y="813"/>
                    </a:cubicBezTo>
                    <a:cubicBezTo>
                      <a:pt x="3706" y="840"/>
                      <a:pt x="3692" y="876"/>
                      <a:pt x="3679" y="907"/>
                    </a:cubicBezTo>
                    <a:lnTo>
                      <a:pt x="3545" y="1151"/>
                    </a:lnTo>
                    <a:cubicBezTo>
                      <a:pt x="3543" y="1155"/>
                      <a:pt x="3542" y="1160"/>
                      <a:pt x="3543" y="1165"/>
                    </a:cubicBezTo>
                    <a:lnTo>
                      <a:pt x="3636" y="1752"/>
                    </a:lnTo>
                    <a:cubicBezTo>
                      <a:pt x="3638" y="1763"/>
                      <a:pt x="3648" y="1771"/>
                      <a:pt x="3658" y="1771"/>
                    </a:cubicBezTo>
                    <a:lnTo>
                      <a:pt x="3673" y="1770"/>
                    </a:lnTo>
                    <a:cubicBezTo>
                      <a:pt x="3663" y="1826"/>
                      <a:pt x="3655" y="1872"/>
                      <a:pt x="3655" y="1872"/>
                    </a:cubicBezTo>
                    <a:cubicBezTo>
                      <a:pt x="3654" y="1883"/>
                      <a:pt x="3660" y="1893"/>
                      <a:pt x="3670" y="1896"/>
                    </a:cubicBezTo>
                    <a:lnTo>
                      <a:pt x="3797" y="1943"/>
                    </a:lnTo>
                    <a:lnTo>
                      <a:pt x="3793" y="2049"/>
                    </a:lnTo>
                    <a:cubicBezTo>
                      <a:pt x="3786" y="2066"/>
                      <a:pt x="3782" y="2085"/>
                      <a:pt x="3779" y="2105"/>
                    </a:cubicBezTo>
                    <a:lnTo>
                      <a:pt x="3435" y="2102"/>
                    </a:lnTo>
                    <a:lnTo>
                      <a:pt x="3435" y="2102"/>
                    </a:lnTo>
                    <a:cubicBezTo>
                      <a:pt x="3423" y="2102"/>
                      <a:pt x="3413" y="2112"/>
                      <a:pt x="3413" y="2124"/>
                    </a:cubicBezTo>
                    <a:lnTo>
                      <a:pt x="3408" y="2799"/>
                    </a:lnTo>
                    <a:cubicBezTo>
                      <a:pt x="3408" y="2804"/>
                      <a:pt x="3410" y="2810"/>
                      <a:pt x="3414" y="2814"/>
                    </a:cubicBezTo>
                    <a:cubicBezTo>
                      <a:pt x="3418" y="2819"/>
                      <a:pt x="3424" y="2821"/>
                      <a:pt x="3430" y="2821"/>
                    </a:cubicBezTo>
                    <a:lnTo>
                      <a:pt x="3459" y="2821"/>
                    </a:lnTo>
                    <a:cubicBezTo>
                      <a:pt x="3459" y="2833"/>
                      <a:pt x="3469" y="2843"/>
                      <a:pt x="3481" y="2843"/>
                    </a:cubicBezTo>
                    <a:lnTo>
                      <a:pt x="3597" y="2843"/>
                    </a:lnTo>
                    <a:cubicBezTo>
                      <a:pt x="3608" y="2843"/>
                      <a:pt x="3618" y="2834"/>
                      <a:pt x="3619" y="2822"/>
                    </a:cubicBezTo>
                    <a:lnTo>
                      <a:pt x="3669" y="2823"/>
                    </a:lnTo>
                    <a:lnTo>
                      <a:pt x="3500" y="3236"/>
                    </a:lnTo>
                    <a:lnTo>
                      <a:pt x="3415" y="3455"/>
                    </a:lnTo>
                    <a:cubicBezTo>
                      <a:pt x="3415" y="3456"/>
                      <a:pt x="3414" y="3458"/>
                      <a:pt x="3414" y="3459"/>
                    </a:cubicBezTo>
                    <a:lnTo>
                      <a:pt x="3399" y="3534"/>
                    </a:lnTo>
                    <a:lnTo>
                      <a:pt x="3019" y="3534"/>
                    </a:lnTo>
                    <a:cubicBezTo>
                      <a:pt x="3011" y="3534"/>
                      <a:pt x="3004" y="3538"/>
                      <a:pt x="3000" y="3544"/>
                    </a:cubicBezTo>
                    <a:lnTo>
                      <a:pt x="2511" y="4359"/>
                    </a:lnTo>
                    <a:lnTo>
                      <a:pt x="1512" y="3995"/>
                    </a:lnTo>
                    <a:cubicBezTo>
                      <a:pt x="1501" y="3989"/>
                      <a:pt x="1488" y="3993"/>
                      <a:pt x="1482" y="4003"/>
                    </a:cubicBezTo>
                    <a:lnTo>
                      <a:pt x="360" y="5035"/>
                    </a:lnTo>
                    <a:lnTo>
                      <a:pt x="22" y="5035"/>
                    </a:lnTo>
                    <a:cubicBezTo>
                      <a:pt x="10" y="5035"/>
                      <a:pt x="0" y="5045"/>
                      <a:pt x="0" y="5057"/>
                    </a:cubicBezTo>
                    <a:cubicBezTo>
                      <a:pt x="0" y="5070"/>
                      <a:pt x="10" y="5080"/>
                      <a:pt x="22" y="5080"/>
                    </a:cubicBezTo>
                    <a:lnTo>
                      <a:pt x="372" y="5080"/>
                    </a:lnTo>
                    <a:cubicBezTo>
                      <a:pt x="380" y="5080"/>
                      <a:pt x="387" y="5076"/>
                      <a:pt x="391" y="5069"/>
                    </a:cubicBezTo>
                    <a:lnTo>
                      <a:pt x="1508" y="4044"/>
                    </a:lnTo>
                    <a:lnTo>
                      <a:pt x="2508" y="4408"/>
                    </a:lnTo>
                    <a:cubicBezTo>
                      <a:pt x="2519" y="4414"/>
                      <a:pt x="2532" y="4411"/>
                      <a:pt x="2538" y="4401"/>
                    </a:cubicBezTo>
                    <a:lnTo>
                      <a:pt x="3032" y="3578"/>
                    </a:lnTo>
                    <a:lnTo>
                      <a:pt x="3417" y="3578"/>
                    </a:lnTo>
                    <a:cubicBezTo>
                      <a:pt x="3428" y="3578"/>
                      <a:pt x="3437" y="3570"/>
                      <a:pt x="3439" y="3560"/>
                    </a:cubicBezTo>
                    <a:lnTo>
                      <a:pt x="3457" y="3469"/>
                    </a:lnTo>
                    <a:lnTo>
                      <a:pt x="3541" y="3252"/>
                    </a:lnTo>
                    <a:lnTo>
                      <a:pt x="3723" y="2809"/>
                    </a:lnTo>
                    <a:cubicBezTo>
                      <a:pt x="3726" y="2802"/>
                      <a:pt x="3725" y="2795"/>
                      <a:pt x="3721" y="2788"/>
                    </a:cubicBezTo>
                    <a:cubicBezTo>
                      <a:pt x="3717" y="2782"/>
                      <a:pt x="3710" y="2779"/>
                      <a:pt x="3702" y="2778"/>
                    </a:cubicBezTo>
                    <a:lnTo>
                      <a:pt x="3597" y="2778"/>
                    </a:lnTo>
                    <a:cubicBezTo>
                      <a:pt x="3591" y="2779"/>
                      <a:pt x="3585" y="2780"/>
                      <a:pt x="3581" y="2784"/>
                    </a:cubicBezTo>
                    <a:cubicBezTo>
                      <a:pt x="3577" y="2788"/>
                      <a:pt x="3575" y="2793"/>
                      <a:pt x="3574" y="2798"/>
                    </a:cubicBezTo>
                    <a:lnTo>
                      <a:pt x="3503" y="2798"/>
                    </a:lnTo>
                    <a:cubicBezTo>
                      <a:pt x="3503" y="2786"/>
                      <a:pt x="3493" y="2777"/>
                      <a:pt x="3481" y="2777"/>
                    </a:cubicBezTo>
                    <a:lnTo>
                      <a:pt x="3452" y="2777"/>
                    </a:lnTo>
                    <a:lnTo>
                      <a:pt x="3457" y="2147"/>
                    </a:lnTo>
                    <a:lnTo>
                      <a:pt x="3800" y="2149"/>
                    </a:lnTo>
                    <a:cubicBezTo>
                      <a:pt x="3812" y="2150"/>
                      <a:pt x="3822" y="2140"/>
                      <a:pt x="3822" y="2128"/>
                    </a:cubicBezTo>
                    <a:cubicBezTo>
                      <a:pt x="3823" y="2104"/>
                      <a:pt x="3827" y="2083"/>
                      <a:pt x="3836" y="2063"/>
                    </a:cubicBezTo>
                    <a:cubicBezTo>
                      <a:pt x="3837" y="2061"/>
                      <a:pt x="3838" y="2058"/>
                      <a:pt x="3838" y="2055"/>
                    </a:cubicBezTo>
                    <a:lnTo>
                      <a:pt x="3842" y="1928"/>
                    </a:lnTo>
                    <a:cubicBezTo>
                      <a:pt x="3843" y="1919"/>
                      <a:pt x="3837" y="1910"/>
                      <a:pt x="3828" y="1907"/>
                    </a:cubicBezTo>
                    <a:lnTo>
                      <a:pt x="3702" y="1861"/>
                    </a:lnTo>
                    <a:cubicBezTo>
                      <a:pt x="3706" y="1838"/>
                      <a:pt x="3713" y="1796"/>
                      <a:pt x="3721" y="1751"/>
                    </a:cubicBezTo>
                    <a:cubicBezTo>
                      <a:pt x="3723" y="1745"/>
                      <a:pt x="3721" y="1738"/>
                      <a:pt x="3716" y="1733"/>
                    </a:cubicBezTo>
                    <a:cubicBezTo>
                      <a:pt x="3712" y="1728"/>
                      <a:pt x="3706" y="1725"/>
                      <a:pt x="3699" y="1725"/>
                    </a:cubicBezTo>
                    <a:lnTo>
                      <a:pt x="3677" y="1726"/>
                    </a:lnTo>
                    <a:lnTo>
                      <a:pt x="3588" y="1165"/>
                    </a:lnTo>
                    <a:lnTo>
                      <a:pt x="3719" y="927"/>
                    </a:lnTo>
                    <a:cubicBezTo>
                      <a:pt x="3719" y="926"/>
                      <a:pt x="3719" y="926"/>
                      <a:pt x="3720" y="925"/>
                    </a:cubicBezTo>
                    <a:cubicBezTo>
                      <a:pt x="3733" y="893"/>
                      <a:pt x="3747" y="856"/>
                      <a:pt x="3758" y="829"/>
                    </a:cubicBezTo>
                    <a:cubicBezTo>
                      <a:pt x="3764" y="813"/>
                      <a:pt x="3770" y="798"/>
                      <a:pt x="3771" y="794"/>
                    </a:cubicBezTo>
                    <a:cubicBezTo>
                      <a:pt x="3787" y="760"/>
                      <a:pt x="3813" y="717"/>
                      <a:pt x="3839" y="676"/>
                    </a:cubicBezTo>
                    <a:cubicBezTo>
                      <a:pt x="3866" y="633"/>
                      <a:pt x="3893" y="588"/>
                      <a:pt x="3910" y="551"/>
                    </a:cubicBezTo>
                    <a:cubicBezTo>
                      <a:pt x="3911" y="548"/>
                      <a:pt x="3912" y="546"/>
                      <a:pt x="3912" y="543"/>
                    </a:cubicBezTo>
                    <a:cubicBezTo>
                      <a:pt x="3913" y="530"/>
                      <a:pt x="3913" y="522"/>
                      <a:pt x="3912" y="517"/>
                    </a:cubicBezTo>
                    <a:cubicBezTo>
                      <a:pt x="3912" y="509"/>
                      <a:pt x="3912" y="502"/>
                      <a:pt x="3912" y="496"/>
                    </a:cubicBezTo>
                    <a:cubicBezTo>
                      <a:pt x="3913" y="487"/>
                      <a:pt x="3913" y="478"/>
                      <a:pt x="3910" y="470"/>
                    </a:cubicBezTo>
                    <a:cubicBezTo>
                      <a:pt x="3909" y="468"/>
                      <a:pt x="3907" y="466"/>
                      <a:pt x="3906" y="464"/>
                    </a:cubicBezTo>
                    <a:lnTo>
                      <a:pt x="3887" y="440"/>
                    </a:lnTo>
                    <a:cubicBezTo>
                      <a:pt x="3886" y="438"/>
                      <a:pt x="3884" y="436"/>
                      <a:pt x="3883" y="433"/>
                    </a:cubicBezTo>
                    <a:cubicBezTo>
                      <a:pt x="3869" y="408"/>
                      <a:pt x="3836" y="348"/>
                      <a:pt x="3824" y="284"/>
                    </a:cubicBezTo>
                    <a:cubicBezTo>
                      <a:pt x="3803" y="174"/>
                      <a:pt x="3851" y="102"/>
                      <a:pt x="3968" y="71"/>
                    </a:cubicBezTo>
                    <a:cubicBezTo>
                      <a:pt x="4096" y="37"/>
                      <a:pt x="4120" y="60"/>
                      <a:pt x="4122" y="63"/>
                    </a:cubicBezTo>
                    <a:cubicBezTo>
                      <a:pt x="4126" y="67"/>
                      <a:pt x="4123" y="77"/>
                      <a:pt x="4121" y="82"/>
                    </a:cubicBezTo>
                    <a:cubicBezTo>
                      <a:pt x="4117" y="92"/>
                      <a:pt x="4120" y="103"/>
                      <a:pt x="4128" y="109"/>
                    </a:cubicBezTo>
                    <a:cubicBezTo>
                      <a:pt x="4142" y="120"/>
                      <a:pt x="4165" y="141"/>
                      <a:pt x="4170" y="153"/>
                    </a:cubicBezTo>
                    <a:cubicBezTo>
                      <a:pt x="4186" y="197"/>
                      <a:pt x="4191" y="208"/>
                      <a:pt x="4202" y="215"/>
                    </a:cubicBezTo>
                    <a:cubicBezTo>
                      <a:pt x="4206" y="218"/>
                      <a:pt x="4207" y="219"/>
                      <a:pt x="4207" y="220"/>
                    </a:cubicBezTo>
                    <a:cubicBezTo>
                      <a:pt x="4207" y="225"/>
                      <a:pt x="4202" y="241"/>
                      <a:pt x="4197" y="254"/>
                    </a:cubicBezTo>
                    <a:cubicBezTo>
                      <a:pt x="4194" y="261"/>
                      <a:pt x="4195" y="269"/>
                      <a:pt x="4199" y="275"/>
                    </a:cubicBezTo>
                    <a:cubicBezTo>
                      <a:pt x="4202" y="280"/>
                      <a:pt x="4214" y="296"/>
                      <a:pt x="4230" y="306"/>
                    </a:cubicBezTo>
                    <a:cubicBezTo>
                      <a:pt x="4220" y="319"/>
                      <a:pt x="4212" y="327"/>
                      <a:pt x="4212" y="327"/>
                    </a:cubicBezTo>
                    <a:cubicBezTo>
                      <a:pt x="4207" y="331"/>
                      <a:pt x="4204" y="338"/>
                      <a:pt x="4204" y="345"/>
                    </a:cubicBezTo>
                    <a:cubicBezTo>
                      <a:pt x="4205" y="368"/>
                      <a:pt x="4208" y="384"/>
                      <a:pt x="4213" y="392"/>
                    </a:cubicBezTo>
                    <a:cubicBezTo>
                      <a:pt x="4213" y="393"/>
                      <a:pt x="4213" y="395"/>
                      <a:pt x="4213" y="396"/>
                    </a:cubicBezTo>
                    <a:cubicBezTo>
                      <a:pt x="4213" y="397"/>
                      <a:pt x="4213" y="399"/>
                      <a:pt x="4213" y="401"/>
                    </a:cubicBezTo>
                    <a:cubicBezTo>
                      <a:pt x="4213" y="401"/>
                      <a:pt x="4214" y="415"/>
                      <a:pt x="4212" y="428"/>
                    </a:cubicBezTo>
                    <a:cubicBezTo>
                      <a:pt x="4210" y="436"/>
                      <a:pt x="4209" y="442"/>
                      <a:pt x="4208" y="447"/>
                    </a:cubicBezTo>
                    <a:cubicBezTo>
                      <a:pt x="4207" y="452"/>
                      <a:pt x="4206" y="457"/>
                      <a:pt x="4204" y="465"/>
                    </a:cubicBezTo>
                    <a:cubicBezTo>
                      <a:pt x="4202" y="478"/>
                      <a:pt x="4201" y="488"/>
                      <a:pt x="4204" y="503"/>
                    </a:cubicBezTo>
                    <a:cubicBezTo>
                      <a:pt x="4203" y="503"/>
                      <a:pt x="4203" y="504"/>
                      <a:pt x="4203" y="504"/>
                    </a:cubicBezTo>
                    <a:lnTo>
                      <a:pt x="4198" y="506"/>
                    </a:lnTo>
                    <a:cubicBezTo>
                      <a:pt x="4192" y="509"/>
                      <a:pt x="4191" y="509"/>
                      <a:pt x="4178" y="509"/>
                    </a:cubicBezTo>
                    <a:cubicBezTo>
                      <a:pt x="4175" y="509"/>
                      <a:pt x="4168" y="506"/>
                      <a:pt x="4164" y="504"/>
                    </a:cubicBezTo>
                    <a:cubicBezTo>
                      <a:pt x="4161" y="502"/>
                      <a:pt x="4158" y="501"/>
                      <a:pt x="4155" y="500"/>
                    </a:cubicBezTo>
                    <a:cubicBezTo>
                      <a:pt x="4149" y="497"/>
                      <a:pt x="4142" y="498"/>
                      <a:pt x="4137" y="501"/>
                    </a:cubicBezTo>
                    <a:cubicBezTo>
                      <a:pt x="4131" y="504"/>
                      <a:pt x="4127" y="509"/>
                      <a:pt x="4125" y="516"/>
                    </a:cubicBezTo>
                    <a:lnTo>
                      <a:pt x="4110" y="581"/>
                    </a:lnTo>
                    <a:cubicBezTo>
                      <a:pt x="4107" y="592"/>
                      <a:pt x="4114" y="604"/>
                      <a:pt x="4126" y="607"/>
                    </a:cubicBezTo>
                    <a:cubicBezTo>
                      <a:pt x="4137" y="610"/>
                      <a:pt x="4172" y="625"/>
                      <a:pt x="4176" y="648"/>
                    </a:cubicBezTo>
                    <a:cubicBezTo>
                      <a:pt x="4182" y="678"/>
                      <a:pt x="4172" y="728"/>
                      <a:pt x="4168" y="746"/>
                    </a:cubicBezTo>
                    <a:cubicBezTo>
                      <a:pt x="4167" y="750"/>
                      <a:pt x="4167" y="754"/>
                      <a:pt x="4169" y="759"/>
                    </a:cubicBezTo>
                    <a:cubicBezTo>
                      <a:pt x="4170" y="762"/>
                      <a:pt x="4203" y="853"/>
                      <a:pt x="4237" y="904"/>
                    </a:cubicBezTo>
                    <a:cubicBezTo>
                      <a:pt x="4267" y="949"/>
                      <a:pt x="4325" y="1110"/>
                      <a:pt x="4333" y="1207"/>
                    </a:cubicBezTo>
                    <a:cubicBezTo>
                      <a:pt x="4334" y="1226"/>
                      <a:pt x="4337" y="1253"/>
                      <a:pt x="4342" y="1288"/>
                    </a:cubicBezTo>
                    <a:cubicBezTo>
                      <a:pt x="4343" y="1296"/>
                      <a:pt x="4349" y="1303"/>
                      <a:pt x="4357" y="1306"/>
                    </a:cubicBezTo>
                    <a:lnTo>
                      <a:pt x="4708" y="1432"/>
                    </a:lnTo>
                    <a:lnTo>
                      <a:pt x="4707" y="1433"/>
                    </a:lnTo>
                    <a:cubicBezTo>
                      <a:pt x="4704" y="1441"/>
                      <a:pt x="4705" y="1451"/>
                      <a:pt x="4712" y="1458"/>
                    </a:cubicBezTo>
                    <a:cubicBezTo>
                      <a:pt x="4719" y="1464"/>
                      <a:pt x="4729" y="1466"/>
                      <a:pt x="4737" y="1462"/>
                    </a:cubicBezTo>
                    <a:cubicBezTo>
                      <a:pt x="4742" y="1460"/>
                      <a:pt x="4766" y="1449"/>
                      <a:pt x="4795" y="1446"/>
                    </a:cubicBezTo>
                    <a:cubicBezTo>
                      <a:pt x="4806" y="1445"/>
                      <a:pt x="4815" y="1443"/>
                      <a:pt x="4824" y="1442"/>
                    </a:cubicBezTo>
                    <a:cubicBezTo>
                      <a:pt x="4829" y="1441"/>
                      <a:pt x="4835" y="1440"/>
                      <a:pt x="4840" y="1440"/>
                    </a:cubicBezTo>
                    <a:lnTo>
                      <a:pt x="4842" y="1451"/>
                    </a:lnTo>
                    <a:cubicBezTo>
                      <a:pt x="4844" y="1460"/>
                      <a:pt x="4852" y="1468"/>
                      <a:pt x="4862" y="1468"/>
                    </a:cubicBezTo>
                    <a:cubicBezTo>
                      <a:pt x="4882" y="1470"/>
                      <a:pt x="4905" y="1475"/>
                      <a:pt x="4911" y="1479"/>
                    </a:cubicBezTo>
                    <a:cubicBezTo>
                      <a:pt x="4913" y="1481"/>
                      <a:pt x="4913" y="1490"/>
                      <a:pt x="4910" y="1499"/>
                    </a:cubicBezTo>
                    <a:cubicBezTo>
                      <a:pt x="4910" y="1501"/>
                      <a:pt x="4909" y="1504"/>
                      <a:pt x="4907" y="1507"/>
                    </a:cubicBezTo>
                    <a:cubicBezTo>
                      <a:pt x="4901" y="1525"/>
                      <a:pt x="4895" y="1542"/>
                      <a:pt x="4894" y="1557"/>
                    </a:cubicBezTo>
                    <a:cubicBezTo>
                      <a:pt x="4893" y="1559"/>
                      <a:pt x="4888" y="1564"/>
                      <a:pt x="4885" y="1567"/>
                    </a:cubicBezTo>
                    <a:cubicBezTo>
                      <a:pt x="4878" y="1575"/>
                      <a:pt x="4869" y="1584"/>
                      <a:pt x="4865" y="1597"/>
                    </a:cubicBezTo>
                    <a:cubicBezTo>
                      <a:pt x="4862" y="1598"/>
                      <a:pt x="4858" y="1598"/>
                      <a:pt x="4854" y="1599"/>
                    </a:cubicBezTo>
                    <a:lnTo>
                      <a:pt x="4849" y="1600"/>
                    </a:lnTo>
                    <a:cubicBezTo>
                      <a:pt x="4775" y="1612"/>
                      <a:pt x="4759" y="1601"/>
                      <a:pt x="4757" y="1599"/>
                    </a:cubicBezTo>
                    <a:cubicBezTo>
                      <a:pt x="4751" y="1593"/>
                      <a:pt x="4745" y="1587"/>
                      <a:pt x="4740" y="1582"/>
                    </a:cubicBezTo>
                    <a:cubicBezTo>
                      <a:pt x="4726" y="1566"/>
                      <a:pt x="4713" y="1553"/>
                      <a:pt x="4696" y="1543"/>
                    </a:cubicBezTo>
                    <a:cubicBezTo>
                      <a:pt x="4694" y="1542"/>
                      <a:pt x="4691" y="1540"/>
                      <a:pt x="4688" y="1538"/>
                    </a:cubicBezTo>
                    <a:cubicBezTo>
                      <a:pt x="4682" y="1535"/>
                      <a:pt x="4676" y="1535"/>
                      <a:pt x="4670" y="1537"/>
                    </a:cubicBezTo>
                    <a:cubicBezTo>
                      <a:pt x="4664" y="1539"/>
                      <a:pt x="4659" y="1543"/>
                      <a:pt x="4657" y="1549"/>
                    </a:cubicBezTo>
                    <a:lnTo>
                      <a:pt x="4656" y="1550"/>
                    </a:lnTo>
                    <a:lnTo>
                      <a:pt x="4401" y="1477"/>
                    </a:lnTo>
                    <a:cubicBezTo>
                      <a:pt x="4394" y="1474"/>
                      <a:pt x="4386" y="1476"/>
                      <a:pt x="4380" y="1481"/>
                    </a:cubicBezTo>
                    <a:cubicBezTo>
                      <a:pt x="4374" y="1486"/>
                      <a:pt x="4372" y="1494"/>
                      <a:pt x="4373" y="1501"/>
                    </a:cubicBezTo>
                    <a:cubicBezTo>
                      <a:pt x="4385" y="1582"/>
                      <a:pt x="4395" y="1645"/>
                      <a:pt x="4395" y="1645"/>
                    </a:cubicBezTo>
                    <a:cubicBezTo>
                      <a:pt x="4397" y="1653"/>
                      <a:pt x="4402" y="1660"/>
                      <a:pt x="4409" y="1663"/>
                    </a:cubicBezTo>
                    <a:cubicBezTo>
                      <a:pt x="4555" y="1720"/>
                      <a:pt x="4797" y="1818"/>
                      <a:pt x="4825" y="1841"/>
                    </a:cubicBezTo>
                    <a:cubicBezTo>
                      <a:pt x="4826" y="1842"/>
                      <a:pt x="4827" y="1842"/>
                      <a:pt x="4828" y="1843"/>
                    </a:cubicBezTo>
                    <a:cubicBezTo>
                      <a:pt x="4831" y="1844"/>
                      <a:pt x="4893" y="1884"/>
                      <a:pt x="4876" y="1995"/>
                    </a:cubicBezTo>
                    <a:lnTo>
                      <a:pt x="4730" y="2745"/>
                    </a:lnTo>
                    <a:cubicBezTo>
                      <a:pt x="4715" y="2786"/>
                      <a:pt x="4710" y="2867"/>
                      <a:pt x="4792" y="2902"/>
                    </a:cubicBezTo>
                    <a:cubicBezTo>
                      <a:pt x="4865" y="2934"/>
                      <a:pt x="4884" y="2948"/>
                      <a:pt x="4949" y="2997"/>
                    </a:cubicBezTo>
                    <a:cubicBezTo>
                      <a:pt x="4953" y="3000"/>
                      <a:pt x="4958" y="3002"/>
                      <a:pt x="4963" y="3002"/>
                    </a:cubicBezTo>
                    <a:lnTo>
                      <a:pt x="5176" y="3002"/>
                    </a:lnTo>
                    <a:lnTo>
                      <a:pt x="5428" y="3302"/>
                    </a:lnTo>
                    <a:cubicBezTo>
                      <a:pt x="5433" y="3307"/>
                      <a:pt x="5441" y="3310"/>
                      <a:pt x="5448" y="3309"/>
                    </a:cubicBezTo>
                    <a:cubicBezTo>
                      <a:pt x="5456" y="3308"/>
                      <a:pt x="5462" y="3303"/>
                      <a:pt x="5466" y="3296"/>
                    </a:cubicBezTo>
                    <a:lnTo>
                      <a:pt x="6592" y="2077"/>
                    </a:lnTo>
                    <a:lnTo>
                      <a:pt x="7251" y="2355"/>
                    </a:lnTo>
                    <a:cubicBezTo>
                      <a:pt x="7261" y="2359"/>
                      <a:pt x="7273" y="2355"/>
                      <a:pt x="7279" y="2346"/>
                    </a:cubicBezTo>
                    <a:lnTo>
                      <a:pt x="8208" y="1248"/>
                    </a:lnTo>
                    <a:lnTo>
                      <a:pt x="8280" y="1313"/>
                    </a:lnTo>
                    <a:cubicBezTo>
                      <a:pt x="8299" y="1333"/>
                      <a:pt x="8315" y="1326"/>
                      <a:pt x="8328" y="1292"/>
                    </a:cubicBezTo>
                    <a:cubicBezTo>
                      <a:pt x="8348" y="1238"/>
                      <a:pt x="8369" y="1184"/>
                      <a:pt x="8390" y="1130"/>
                    </a:cubicBezTo>
                    <a:lnTo>
                      <a:pt x="8450" y="971"/>
                    </a:lnTo>
                    <a:cubicBezTo>
                      <a:pt x="8465" y="937"/>
                      <a:pt x="8456" y="927"/>
                      <a:pt x="8424" y="943"/>
                    </a:cubicBezTo>
                    <a:cubicBezTo>
                      <a:pt x="8372" y="968"/>
                      <a:pt x="8320" y="994"/>
                      <a:pt x="8268" y="1020"/>
                    </a:cubicBezTo>
                    <a:lnTo>
                      <a:pt x="8116" y="1095"/>
                    </a:lnTo>
                    <a:cubicBezTo>
                      <a:pt x="8083" y="1110"/>
                      <a:pt x="8075" y="1127"/>
                      <a:pt x="8094" y="1145"/>
                    </a:cubicBezTo>
                    <a:lnTo>
                      <a:pt x="8179" y="1221"/>
                    </a:lnTo>
                    <a:close/>
                  </a:path>
                </a:pathLst>
              </a:custGeom>
              <a:grpFill/>
              <a:ln w="25400">
                <a:solidFill>
                  <a:srgbClr val="00B0F0"/>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
                <a:pPr fontAlgn="base"/>
                <a:endParaRPr lang="zh-CN" altLang="en-US" strike="noStrike" noProof="1"/>
              </a:p>
            </p:txBody>
          </p:sp>
        </p:grpSp>
        <p:sp>
          <p:nvSpPr>
            <p:cNvPr id="56323" name="Oval 6"/>
            <p:cNvSpPr/>
            <p:nvPr/>
          </p:nvSpPr>
          <p:spPr>
            <a:xfrm>
              <a:off x="2854847" y="5057360"/>
              <a:ext cx="88301" cy="101728"/>
            </a:xfrm>
            <a:prstGeom prst="ellipse">
              <a:avLst/>
            </a:prstGeom>
            <a:solidFill>
              <a:srgbClr val="AFAFAF"/>
            </a:solidFill>
            <a:ln w="9525" cap="flat" cmpd="sng">
              <a:solidFill>
                <a:schemeClr val="bg1"/>
              </a:solidFill>
              <a:prstDash val="solid"/>
              <a:round/>
              <a:headEnd type="none" w="med" len="med"/>
              <a:tailEnd type="none" w="med" len="med"/>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56324" name="Oval 7"/>
            <p:cNvSpPr/>
            <p:nvPr/>
          </p:nvSpPr>
          <p:spPr>
            <a:xfrm>
              <a:off x="3534454" y="4407884"/>
              <a:ext cx="93256" cy="101484"/>
            </a:xfrm>
            <a:prstGeom prst="ellipse">
              <a:avLst/>
            </a:prstGeom>
            <a:solidFill>
              <a:srgbClr val="FFB850"/>
            </a:solidFill>
            <a:ln w="41275" cap="flat" cmpd="sng">
              <a:solidFill>
                <a:schemeClr val="bg1"/>
              </a:solidFill>
              <a:prstDash val="solid"/>
              <a:round/>
              <a:headEnd type="none" w="med" len="med"/>
              <a:tailEnd type="none" w="med" len="med"/>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56325" name="Oval 8"/>
            <p:cNvSpPr/>
            <p:nvPr/>
          </p:nvSpPr>
          <p:spPr>
            <a:xfrm>
              <a:off x="4313166" y="4468558"/>
              <a:ext cx="93256" cy="102359"/>
            </a:xfrm>
            <a:prstGeom prst="ellipse">
              <a:avLst/>
            </a:prstGeom>
            <a:solidFill>
              <a:srgbClr val="01ACBE"/>
            </a:solidFill>
            <a:ln w="41275" cap="flat" cmpd="sng">
              <a:solidFill>
                <a:schemeClr val="bg1"/>
              </a:solidFill>
              <a:prstDash val="solid"/>
              <a:round/>
              <a:headEnd type="none" w="med" len="med"/>
              <a:tailEnd type="none" w="med" len="med"/>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56326" name="Oval 9"/>
            <p:cNvSpPr/>
            <p:nvPr/>
          </p:nvSpPr>
          <p:spPr>
            <a:xfrm>
              <a:off x="5506537" y="4050216"/>
              <a:ext cx="93256" cy="101484"/>
            </a:xfrm>
            <a:prstGeom prst="ellipse">
              <a:avLst/>
            </a:prstGeom>
            <a:solidFill>
              <a:srgbClr val="7030A0"/>
            </a:solidFill>
            <a:ln w="41275" cap="flat" cmpd="sng">
              <a:solidFill>
                <a:schemeClr val="bg1"/>
              </a:solidFill>
              <a:prstDash val="solid"/>
              <a:round/>
              <a:headEnd type="none" w="med" len="med"/>
              <a:tailEnd type="none" w="med" len="med"/>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56327" name="Oval 10"/>
            <p:cNvSpPr/>
            <p:nvPr/>
          </p:nvSpPr>
          <p:spPr>
            <a:xfrm>
              <a:off x="4684381" y="4031898"/>
              <a:ext cx="93256" cy="101484"/>
            </a:xfrm>
            <a:prstGeom prst="ellipse">
              <a:avLst/>
            </a:prstGeom>
            <a:solidFill>
              <a:srgbClr val="00B050"/>
            </a:solidFill>
            <a:ln w="41275" cap="flat" cmpd="sng">
              <a:solidFill>
                <a:schemeClr val="bg1"/>
              </a:solidFill>
              <a:prstDash val="solid"/>
              <a:round/>
              <a:headEnd type="none" w="med" len="med"/>
              <a:tailEnd type="none" w="med" len="med"/>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56328" name="Oval 11"/>
            <p:cNvSpPr/>
            <p:nvPr/>
          </p:nvSpPr>
          <p:spPr>
            <a:xfrm>
              <a:off x="6170516" y="3798792"/>
              <a:ext cx="93256" cy="101484"/>
            </a:xfrm>
            <a:prstGeom prst="ellipse">
              <a:avLst/>
            </a:prstGeom>
            <a:solidFill>
              <a:srgbClr val="FFC000"/>
            </a:solidFill>
            <a:ln w="41275" cap="flat" cmpd="sng">
              <a:solidFill>
                <a:schemeClr val="bg1"/>
              </a:solidFill>
              <a:prstDash val="solid"/>
              <a:round/>
              <a:headEnd type="none" w="med" len="med"/>
              <a:tailEnd type="none" w="med" len="med"/>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18" name="Oval 12"/>
            <p:cNvSpPr>
              <a:spLocks noChangeArrowheads="1"/>
            </p:cNvSpPr>
            <p:nvPr/>
          </p:nvSpPr>
          <p:spPr bwMode="auto">
            <a:xfrm>
              <a:off x="6748496" y="3132279"/>
              <a:ext cx="93256" cy="101484"/>
            </a:xfrm>
            <a:prstGeom prst="ellipse">
              <a:avLst/>
            </a:prstGeom>
            <a:solidFill>
              <a:schemeClr val="accent6">
                <a:lumMod val="75000"/>
              </a:schemeClr>
            </a:solidFill>
            <a:ln w="41275">
              <a:solidFill>
                <a:schemeClr val="bg1"/>
              </a:solidFill>
            </a:ln>
          </p:spPr>
          <p:txBody>
            <a:bodyPr vert="horz" wrap="square" lIns="91440" tIns="45720" rIns="91440" bIns="45720" numCol="1" anchor="t" anchorCtr="0" compatLnSpc="1"/>
            <a:p>
              <a:pPr fontAlgn="base"/>
              <a:endParaRPr lang="zh-CN" altLang="en-US" strike="noStrike" noProof="1" dirty="0"/>
            </a:p>
          </p:txBody>
        </p:sp>
        <p:grpSp>
          <p:nvGrpSpPr>
            <p:cNvPr id="56330" name="组合 3"/>
            <p:cNvGrpSpPr/>
            <p:nvPr/>
          </p:nvGrpSpPr>
          <p:grpSpPr>
            <a:xfrm>
              <a:off x="1046730" y="3132279"/>
              <a:ext cx="1526981" cy="1516796"/>
              <a:chOff x="1046730" y="3132279"/>
              <a:chExt cx="1526981" cy="1516796"/>
            </a:xfrm>
          </p:grpSpPr>
          <p:sp>
            <p:nvSpPr>
              <p:cNvPr id="56331" name="Freeform 6"/>
              <p:cNvSpPr/>
              <p:nvPr/>
            </p:nvSpPr>
            <p:spPr>
              <a:xfrm>
                <a:off x="2083771" y="3538709"/>
                <a:ext cx="328260" cy="851877"/>
              </a:xfrm>
              <a:custGeom>
                <a:avLst/>
                <a:gdLst/>
                <a:ahLst/>
                <a:cxnLst>
                  <a:cxn ang="0">
                    <a:pos x="328260" y="353030"/>
                  </a:cxn>
                  <a:cxn ang="0">
                    <a:pos x="208541" y="0"/>
                  </a:cxn>
                  <a:cxn ang="0">
                    <a:pos x="131304" y="57559"/>
                  </a:cxn>
                  <a:cxn ang="0">
                    <a:pos x="227851" y="353030"/>
                  </a:cxn>
                  <a:cxn ang="0">
                    <a:pos x="0" y="771294"/>
                  </a:cxn>
                  <a:cxn ang="0">
                    <a:pos x="50204" y="851877"/>
                  </a:cxn>
                  <a:cxn ang="0">
                    <a:pos x="328260" y="353030"/>
                  </a:cxn>
                </a:cxnLst>
                <a:pathLst>
                  <a:path w="85" h="222">
                    <a:moveTo>
                      <a:pt x="85" y="92"/>
                    </a:moveTo>
                    <a:cubicBezTo>
                      <a:pt x="85" y="57"/>
                      <a:pt x="73" y="26"/>
                      <a:pt x="54" y="0"/>
                    </a:cubicBezTo>
                    <a:cubicBezTo>
                      <a:pt x="34" y="15"/>
                      <a:pt x="34" y="15"/>
                      <a:pt x="34" y="15"/>
                    </a:cubicBezTo>
                    <a:cubicBezTo>
                      <a:pt x="50" y="36"/>
                      <a:pt x="59" y="63"/>
                      <a:pt x="59" y="92"/>
                    </a:cubicBezTo>
                    <a:cubicBezTo>
                      <a:pt x="59" y="137"/>
                      <a:pt x="35" y="177"/>
                      <a:pt x="0" y="201"/>
                    </a:cubicBezTo>
                    <a:cubicBezTo>
                      <a:pt x="13" y="222"/>
                      <a:pt x="13" y="222"/>
                      <a:pt x="13" y="222"/>
                    </a:cubicBezTo>
                    <a:cubicBezTo>
                      <a:pt x="56" y="194"/>
                      <a:pt x="85" y="146"/>
                      <a:pt x="85" y="92"/>
                    </a:cubicBezTo>
                    <a:close/>
                  </a:path>
                </a:pathLst>
              </a:custGeom>
              <a:solidFill>
                <a:schemeClr val="bg1">
                  <a:alpha val="59999"/>
                </a:schemeClr>
              </a:solidFill>
              <a:ln w="9525">
                <a:noFill/>
              </a:ln>
            </p:spPr>
            <p:txBody>
              <a:bodyPr/>
              <a:p>
                <a:endParaRPr lang="zh-CN" altLang="en-US"/>
              </a:p>
            </p:txBody>
          </p:sp>
          <p:sp>
            <p:nvSpPr>
              <p:cNvPr id="56332" name="Freeform 7"/>
              <p:cNvSpPr/>
              <p:nvPr/>
            </p:nvSpPr>
            <p:spPr>
              <a:xfrm>
                <a:off x="1791439" y="3298102"/>
                <a:ext cx="501373" cy="299133"/>
              </a:xfrm>
              <a:custGeom>
                <a:avLst/>
                <a:gdLst/>
                <a:ahLst/>
                <a:cxnLst>
                  <a:cxn ang="0">
                    <a:pos x="19283" y="95875"/>
                  </a:cxn>
                  <a:cxn ang="0">
                    <a:pos x="424238" y="299133"/>
                  </a:cxn>
                  <a:cxn ang="0">
                    <a:pos x="501373" y="241607"/>
                  </a:cxn>
                  <a:cxn ang="0">
                    <a:pos x="19283" y="0"/>
                  </a:cxn>
                  <a:cxn ang="0">
                    <a:pos x="0" y="0"/>
                  </a:cxn>
                  <a:cxn ang="0">
                    <a:pos x="3856" y="95875"/>
                  </a:cxn>
                  <a:cxn ang="0">
                    <a:pos x="19283" y="95875"/>
                  </a:cxn>
                </a:cxnLst>
                <a:pathLst>
                  <a:path w="130" h="78">
                    <a:moveTo>
                      <a:pt x="5" y="25"/>
                    </a:moveTo>
                    <a:cubicBezTo>
                      <a:pt x="48" y="25"/>
                      <a:pt x="86" y="46"/>
                      <a:pt x="110" y="78"/>
                    </a:cubicBezTo>
                    <a:cubicBezTo>
                      <a:pt x="130" y="63"/>
                      <a:pt x="130" y="63"/>
                      <a:pt x="130" y="63"/>
                    </a:cubicBezTo>
                    <a:cubicBezTo>
                      <a:pt x="102" y="25"/>
                      <a:pt x="57" y="0"/>
                      <a:pt x="5" y="0"/>
                    </a:cubicBezTo>
                    <a:cubicBezTo>
                      <a:pt x="4" y="0"/>
                      <a:pt x="2" y="0"/>
                      <a:pt x="0" y="0"/>
                    </a:cubicBezTo>
                    <a:cubicBezTo>
                      <a:pt x="1" y="25"/>
                      <a:pt x="1" y="25"/>
                      <a:pt x="1" y="25"/>
                    </a:cubicBezTo>
                    <a:cubicBezTo>
                      <a:pt x="2" y="25"/>
                      <a:pt x="4" y="25"/>
                      <a:pt x="5" y="25"/>
                    </a:cubicBezTo>
                    <a:close/>
                  </a:path>
                </a:pathLst>
              </a:custGeom>
              <a:solidFill>
                <a:srgbClr val="00B0F0"/>
              </a:solidFill>
              <a:ln w="9525" cap="flat" cmpd="sng">
                <a:solidFill>
                  <a:srgbClr val="AFAFAF"/>
                </a:solidFill>
                <a:prstDash val="solid"/>
                <a:round/>
                <a:headEnd type="none" w="med" len="med"/>
                <a:tailEnd type="none" w="med" len="med"/>
              </a:ln>
            </p:spPr>
            <p:txBody>
              <a:bodyPr/>
              <a:p>
                <a:endParaRPr lang="zh-CN" altLang="en-US"/>
              </a:p>
            </p:txBody>
          </p:sp>
          <p:sp>
            <p:nvSpPr>
              <p:cNvPr id="56333" name="Freeform 8"/>
              <p:cNvSpPr/>
              <p:nvPr/>
            </p:nvSpPr>
            <p:spPr>
              <a:xfrm>
                <a:off x="1185547" y="3267213"/>
                <a:ext cx="1053372" cy="1250178"/>
              </a:xfrm>
              <a:custGeom>
                <a:avLst/>
                <a:gdLst/>
                <a:ahLst/>
                <a:cxnLst>
                  <a:cxn ang="0">
                    <a:pos x="945333" y="966395"/>
                  </a:cxn>
                  <a:cxn ang="0">
                    <a:pos x="625077" y="1089112"/>
                  </a:cxn>
                  <a:cxn ang="0">
                    <a:pos x="262378" y="920376"/>
                  </a:cxn>
                  <a:cxn ang="0">
                    <a:pos x="158198" y="625089"/>
                  </a:cxn>
                  <a:cxn ang="0">
                    <a:pos x="625077" y="157230"/>
                  </a:cxn>
                  <a:cxn ang="0">
                    <a:pos x="625077" y="0"/>
                  </a:cxn>
                  <a:cxn ang="0">
                    <a:pos x="0" y="625089"/>
                  </a:cxn>
                  <a:cxn ang="0">
                    <a:pos x="142764" y="1020083"/>
                  </a:cxn>
                  <a:cxn ang="0">
                    <a:pos x="625077" y="1250178"/>
                  </a:cxn>
                  <a:cxn ang="0">
                    <a:pos x="1053372" y="1081442"/>
                  </a:cxn>
                  <a:cxn ang="0">
                    <a:pos x="945333" y="966395"/>
                  </a:cxn>
                </a:cxnLst>
                <a:pathLst>
                  <a:path w="273" h="326">
                    <a:moveTo>
                      <a:pt x="245" y="252"/>
                    </a:moveTo>
                    <a:cubicBezTo>
                      <a:pt x="224" y="272"/>
                      <a:pt x="195" y="284"/>
                      <a:pt x="162" y="284"/>
                    </a:cubicBezTo>
                    <a:cubicBezTo>
                      <a:pt x="125" y="284"/>
                      <a:pt x="91" y="267"/>
                      <a:pt x="68" y="240"/>
                    </a:cubicBezTo>
                    <a:cubicBezTo>
                      <a:pt x="51" y="219"/>
                      <a:pt x="41" y="192"/>
                      <a:pt x="41" y="163"/>
                    </a:cubicBezTo>
                    <a:cubicBezTo>
                      <a:pt x="41" y="96"/>
                      <a:pt x="95" y="41"/>
                      <a:pt x="162" y="41"/>
                    </a:cubicBezTo>
                    <a:cubicBezTo>
                      <a:pt x="162" y="0"/>
                      <a:pt x="162" y="0"/>
                      <a:pt x="162" y="0"/>
                    </a:cubicBezTo>
                    <a:cubicBezTo>
                      <a:pt x="72" y="0"/>
                      <a:pt x="0" y="73"/>
                      <a:pt x="0" y="163"/>
                    </a:cubicBezTo>
                    <a:cubicBezTo>
                      <a:pt x="0" y="202"/>
                      <a:pt x="14" y="238"/>
                      <a:pt x="37" y="266"/>
                    </a:cubicBezTo>
                    <a:cubicBezTo>
                      <a:pt x="67" y="302"/>
                      <a:pt x="112" y="326"/>
                      <a:pt x="162" y="326"/>
                    </a:cubicBezTo>
                    <a:cubicBezTo>
                      <a:pt x="205" y="326"/>
                      <a:pt x="244" y="309"/>
                      <a:pt x="273" y="282"/>
                    </a:cubicBezTo>
                    <a:lnTo>
                      <a:pt x="245" y="252"/>
                    </a:lnTo>
                    <a:close/>
                  </a:path>
                </a:pathLst>
              </a:custGeom>
              <a:solidFill>
                <a:srgbClr val="0070C0"/>
              </a:solidFill>
              <a:ln w="9525">
                <a:noFill/>
              </a:ln>
            </p:spPr>
            <p:txBody>
              <a:bodyPr/>
              <a:p>
                <a:endParaRPr lang="zh-CN" altLang="en-US"/>
              </a:p>
            </p:txBody>
          </p:sp>
          <p:sp>
            <p:nvSpPr>
              <p:cNvPr id="56334" name="Freeform 9"/>
              <p:cNvSpPr>
                <a:spLocks noEditPoints="1"/>
              </p:cNvSpPr>
              <p:nvPr/>
            </p:nvSpPr>
            <p:spPr>
              <a:xfrm>
                <a:off x="1046730" y="3132279"/>
                <a:ext cx="1526981" cy="1516796"/>
              </a:xfrm>
              <a:custGeom>
                <a:avLst/>
                <a:gdLst/>
                <a:ahLst/>
                <a:cxnLst>
                  <a:cxn ang="0">
                    <a:pos x="763490" y="1516796"/>
                  </a:cxn>
                  <a:cxn ang="0">
                    <a:pos x="0" y="760317"/>
                  </a:cxn>
                  <a:cxn ang="0">
                    <a:pos x="763490" y="0"/>
                  </a:cxn>
                  <a:cxn ang="0">
                    <a:pos x="1526981" y="760317"/>
                  </a:cxn>
                  <a:cxn ang="0">
                    <a:pos x="763490" y="1516796"/>
                  </a:cxn>
                  <a:cxn ang="0">
                    <a:pos x="763490" y="3839"/>
                  </a:cxn>
                  <a:cxn ang="0">
                    <a:pos x="7712" y="760317"/>
                  </a:cxn>
                  <a:cxn ang="0">
                    <a:pos x="763490" y="1512956"/>
                  </a:cxn>
                  <a:cxn ang="0">
                    <a:pos x="1519268" y="760317"/>
                  </a:cxn>
                  <a:cxn ang="0">
                    <a:pos x="763490" y="3839"/>
                  </a:cxn>
                </a:cxnLst>
                <a:pathLst>
                  <a:path w="396" h="395">
                    <a:moveTo>
                      <a:pt x="198" y="395"/>
                    </a:moveTo>
                    <a:cubicBezTo>
                      <a:pt x="89" y="395"/>
                      <a:pt x="0" y="307"/>
                      <a:pt x="0" y="198"/>
                    </a:cubicBezTo>
                    <a:cubicBezTo>
                      <a:pt x="0" y="89"/>
                      <a:pt x="89" y="0"/>
                      <a:pt x="198" y="0"/>
                    </a:cubicBezTo>
                    <a:cubicBezTo>
                      <a:pt x="307" y="0"/>
                      <a:pt x="396" y="89"/>
                      <a:pt x="396" y="198"/>
                    </a:cubicBezTo>
                    <a:cubicBezTo>
                      <a:pt x="396" y="307"/>
                      <a:pt x="307" y="395"/>
                      <a:pt x="198" y="395"/>
                    </a:cubicBezTo>
                    <a:close/>
                    <a:moveTo>
                      <a:pt x="198" y="1"/>
                    </a:moveTo>
                    <a:cubicBezTo>
                      <a:pt x="90" y="1"/>
                      <a:pt x="2" y="89"/>
                      <a:pt x="2" y="198"/>
                    </a:cubicBezTo>
                    <a:cubicBezTo>
                      <a:pt x="2" y="306"/>
                      <a:pt x="90" y="394"/>
                      <a:pt x="198" y="394"/>
                    </a:cubicBezTo>
                    <a:cubicBezTo>
                      <a:pt x="306" y="394"/>
                      <a:pt x="394" y="306"/>
                      <a:pt x="394" y="198"/>
                    </a:cubicBezTo>
                    <a:cubicBezTo>
                      <a:pt x="394" y="89"/>
                      <a:pt x="306" y="1"/>
                      <a:pt x="198" y="1"/>
                    </a:cubicBezTo>
                    <a:close/>
                  </a:path>
                </a:pathLst>
              </a:custGeom>
              <a:solidFill>
                <a:srgbClr val="00B0F0"/>
              </a:solidFill>
              <a:ln w="9525" cap="flat" cmpd="sng">
                <a:solidFill>
                  <a:srgbClr val="FF0000"/>
                </a:solidFill>
                <a:prstDash val="solid"/>
                <a:round/>
                <a:headEnd type="none" w="med" len="med"/>
                <a:tailEnd type="none" w="med" len="med"/>
              </a:ln>
            </p:spPr>
            <p:txBody>
              <a:bodyPr/>
              <a:p>
                <a:endParaRPr lang="zh-CN" altLang="en-US"/>
              </a:p>
            </p:txBody>
          </p:sp>
          <p:sp>
            <p:nvSpPr>
              <p:cNvPr id="56335" name="TextBox 73"/>
              <p:cNvSpPr txBox="1"/>
              <p:nvPr/>
            </p:nvSpPr>
            <p:spPr>
              <a:xfrm>
                <a:off x="1385019" y="3682955"/>
                <a:ext cx="907252" cy="490254"/>
              </a:xfrm>
              <a:prstGeom prst="rect">
                <a:avLst/>
              </a:prstGeom>
              <a:noFill/>
              <a:ln w="9525">
                <a:noFill/>
              </a:ln>
            </p:spPr>
            <p:txBody>
              <a:bodyPr wrap="square" anchor="t">
                <a:spAutoFit/>
              </a:bodyPr>
              <a:p>
                <a:pPr algn="ctr"/>
                <a:r>
                  <a:rPr lang="zh-CN" altLang="en-US" sz="3200" b="1" dirty="0">
                    <a:solidFill>
                      <a:srgbClr val="FF0000"/>
                    </a:solidFill>
                    <a:latin typeface="微软雅黑" panose="020B0503020204020204" pitchFamily="34" charset="-122"/>
                    <a:ea typeface="微软雅黑" panose="020B0503020204020204" pitchFamily="34" charset="-122"/>
                  </a:rPr>
                  <a:t>设计</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grpSp>
        <p:sp>
          <p:nvSpPr>
            <p:cNvPr id="56336" name="Freeform 11"/>
            <p:cNvSpPr/>
            <p:nvPr/>
          </p:nvSpPr>
          <p:spPr>
            <a:xfrm>
              <a:off x="1939689" y="4651988"/>
              <a:ext cx="916703" cy="469922"/>
            </a:xfrm>
            <a:custGeom>
              <a:avLst/>
              <a:gdLst/>
              <a:ahLst/>
              <a:cxnLst>
                <a:cxn ang="0">
                  <a:pos x="916703" y="469922"/>
                </a:cxn>
                <a:cxn ang="0">
                  <a:pos x="706676" y="469922"/>
                </a:cxn>
                <a:cxn ang="0">
                  <a:pos x="706676" y="469922"/>
                </a:cxn>
                <a:cxn ang="0">
                  <a:pos x="0" y="12431"/>
                </a:cxn>
                <a:cxn ang="0">
                  <a:pos x="12354" y="0"/>
                </a:cxn>
                <a:cxn ang="0">
                  <a:pos x="711618" y="457490"/>
                </a:cxn>
                <a:cxn ang="0">
                  <a:pos x="916703" y="457490"/>
                </a:cxn>
                <a:cxn ang="0">
                  <a:pos x="916703" y="469922"/>
                </a:cxn>
              </a:cxnLst>
              <a:pathLst>
                <a:path w="371" h="189">
                  <a:moveTo>
                    <a:pt x="371" y="189"/>
                  </a:moveTo>
                  <a:lnTo>
                    <a:pt x="286" y="189"/>
                  </a:lnTo>
                  <a:lnTo>
                    <a:pt x="286" y="189"/>
                  </a:lnTo>
                  <a:lnTo>
                    <a:pt x="0" y="5"/>
                  </a:lnTo>
                  <a:lnTo>
                    <a:pt x="5" y="0"/>
                  </a:lnTo>
                  <a:lnTo>
                    <a:pt x="288" y="184"/>
                  </a:lnTo>
                  <a:lnTo>
                    <a:pt x="371" y="184"/>
                  </a:lnTo>
                  <a:lnTo>
                    <a:pt x="371" y="189"/>
                  </a:lnTo>
                  <a:close/>
                </a:path>
              </a:pathLst>
            </a:custGeom>
            <a:solidFill>
              <a:schemeClr val="bg1"/>
            </a:solidFill>
            <a:ln w="9525" cap="flat" cmpd="sng">
              <a:solidFill>
                <a:srgbClr val="FF0000"/>
              </a:solidFill>
              <a:prstDash val="solid"/>
              <a:round/>
              <a:headEnd type="none" w="med" len="med"/>
              <a:tailEnd type="none" w="med" len="med"/>
            </a:ln>
          </p:spPr>
          <p:txBody>
            <a:bodyPr/>
            <a:p>
              <a:endParaRPr lang="zh-CN" altLang="en-US"/>
            </a:p>
          </p:txBody>
        </p:sp>
        <p:sp>
          <p:nvSpPr>
            <p:cNvPr id="56337" name="文本框 21"/>
            <p:cNvSpPr txBox="1"/>
            <p:nvPr/>
          </p:nvSpPr>
          <p:spPr>
            <a:xfrm flipH="1">
              <a:off x="2691190" y="3511879"/>
              <a:ext cx="1453854" cy="542000"/>
            </a:xfrm>
            <a:prstGeom prst="rect">
              <a:avLst/>
            </a:prstGeom>
            <a:blipFill rotWithShape="1">
              <a:blip r:embed="rId2"/>
            </a:blipFill>
            <a:ln w="9525">
              <a:noFill/>
            </a:ln>
          </p:spPr>
          <p:txBody>
            <a:bodyPr wrap="square" anchor="t">
              <a:spAutoFit/>
            </a:bodyPr>
            <a:p>
              <a:r>
                <a:rPr lang="zh-CN" altLang="en-US" b="1" dirty="0">
                  <a:solidFill>
                    <a:srgbClr val="979797"/>
                  </a:solidFill>
                  <a:latin typeface="微软雅黑" panose="020B0503020204020204" pitchFamily="34" charset="-122"/>
                  <a:ea typeface="微软雅黑" panose="020B0503020204020204" pitchFamily="34" charset="-122"/>
                </a:rPr>
                <a:t>特殊结构选型、系统选型</a:t>
              </a:r>
              <a:endParaRPr lang="zh-CN" altLang="en-US" b="1" dirty="0">
                <a:solidFill>
                  <a:srgbClr val="979797"/>
                </a:solidFill>
                <a:latin typeface="微软雅黑" panose="020B0503020204020204" pitchFamily="34" charset="-122"/>
                <a:ea typeface="微软雅黑" panose="020B0503020204020204" pitchFamily="34" charset="-122"/>
              </a:endParaRPr>
            </a:p>
          </p:txBody>
        </p:sp>
        <p:sp>
          <p:nvSpPr>
            <p:cNvPr id="56338" name="文本框 22"/>
            <p:cNvSpPr txBox="1"/>
            <p:nvPr/>
          </p:nvSpPr>
          <p:spPr>
            <a:xfrm>
              <a:off x="3106650" y="5533588"/>
              <a:ext cx="1706229" cy="309409"/>
            </a:xfrm>
            <a:prstGeom prst="rect">
              <a:avLst/>
            </a:prstGeom>
            <a:blipFill rotWithShape="1">
              <a:blip r:embed="rId2"/>
            </a:blipFill>
            <a:ln w="9525">
              <a:noFill/>
            </a:ln>
          </p:spPr>
          <p:txBody>
            <a:bodyPr wrap="square" anchor="t">
              <a:spAutoFit/>
            </a:bodyPr>
            <a:p>
              <a:r>
                <a:rPr lang="zh-CN" altLang="en-US" b="1" dirty="0">
                  <a:solidFill>
                    <a:srgbClr val="979797"/>
                  </a:solidFill>
                  <a:latin typeface="微软雅黑" panose="020B0503020204020204" pitchFamily="34" charset="-122"/>
                  <a:ea typeface="微软雅黑" panose="020B0503020204020204" pitchFamily="34" charset="-122"/>
                </a:rPr>
                <a:t>电梯集水坑外移</a:t>
              </a:r>
              <a:endParaRPr lang="zh-CN" altLang="en-US" b="1" dirty="0">
                <a:solidFill>
                  <a:srgbClr val="979797"/>
                </a:solidFill>
                <a:latin typeface="微软雅黑" panose="020B0503020204020204" pitchFamily="34" charset="-122"/>
                <a:ea typeface="微软雅黑" panose="020B0503020204020204" pitchFamily="34" charset="-122"/>
              </a:endParaRPr>
            </a:p>
          </p:txBody>
        </p:sp>
        <p:sp>
          <p:nvSpPr>
            <p:cNvPr id="56339" name="文本框 23"/>
            <p:cNvSpPr txBox="1"/>
            <p:nvPr/>
          </p:nvSpPr>
          <p:spPr>
            <a:xfrm flipH="1">
              <a:off x="5183284" y="5108224"/>
              <a:ext cx="2019152" cy="309409"/>
            </a:xfrm>
            <a:prstGeom prst="rect">
              <a:avLst/>
            </a:prstGeom>
            <a:blipFill rotWithShape="1">
              <a:blip r:embed="rId2"/>
            </a:blipFill>
            <a:ln w="9525">
              <a:noFill/>
            </a:ln>
          </p:spPr>
          <p:txBody>
            <a:bodyPr wrap="square" anchor="t">
              <a:spAutoFit/>
            </a:bodyPr>
            <a:p>
              <a:r>
                <a:rPr lang="zh-CN" altLang="en-US" b="1" dirty="0">
                  <a:solidFill>
                    <a:srgbClr val="979797"/>
                  </a:solidFill>
                  <a:latin typeface="微软雅黑" panose="020B0503020204020204" pitchFamily="34" charset="-122"/>
                  <a:ea typeface="微软雅黑" panose="020B0503020204020204" pitchFamily="34" charset="-122"/>
                </a:rPr>
                <a:t>结构与支撑碰撞检查</a:t>
              </a:r>
              <a:endParaRPr lang="zh-CN" altLang="en-US" b="1" dirty="0">
                <a:solidFill>
                  <a:srgbClr val="979797"/>
                </a:solidFill>
                <a:latin typeface="微软雅黑" panose="020B0503020204020204" pitchFamily="34" charset="-122"/>
                <a:ea typeface="微软雅黑" panose="020B0503020204020204" pitchFamily="34" charset="-122"/>
              </a:endParaRPr>
            </a:p>
          </p:txBody>
        </p:sp>
        <p:sp>
          <p:nvSpPr>
            <p:cNvPr id="56340" name="文本框 24"/>
            <p:cNvSpPr txBox="1"/>
            <p:nvPr/>
          </p:nvSpPr>
          <p:spPr>
            <a:xfrm>
              <a:off x="5060675" y="2493671"/>
              <a:ext cx="1517128" cy="542000"/>
            </a:xfrm>
            <a:prstGeom prst="rect">
              <a:avLst/>
            </a:prstGeom>
            <a:blipFill rotWithShape="1">
              <a:blip r:embed="rId2"/>
            </a:blipFill>
            <a:ln w="9525">
              <a:noFill/>
            </a:ln>
          </p:spPr>
          <p:txBody>
            <a:bodyPr wrap="square" anchor="t">
              <a:spAutoFit/>
            </a:bodyPr>
            <a:p>
              <a:r>
                <a:rPr lang="zh-CN" altLang="en-US" b="1" dirty="0">
                  <a:solidFill>
                    <a:srgbClr val="979797"/>
                  </a:solidFill>
                  <a:latin typeface="微软雅黑" panose="020B0503020204020204" pitchFamily="34" charset="-122"/>
                  <a:ea typeface="微软雅黑" panose="020B0503020204020204" pitchFamily="34" charset="-122"/>
                </a:rPr>
                <a:t>模板、爬架、塔吊基础设计</a:t>
              </a:r>
              <a:endParaRPr lang="zh-CN" altLang="en-US" b="1" dirty="0">
                <a:solidFill>
                  <a:srgbClr val="979797"/>
                </a:solidFill>
                <a:latin typeface="微软雅黑" panose="020B0503020204020204" pitchFamily="34" charset="-122"/>
                <a:ea typeface="微软雅黑" panose="020B0503020204020204" pitchFamily="34" charset="-122"/>
              </a:endParaRPr>
            </a:p>
          </p:txBody>
        </p:sp>
        <p:sp>
          <p:nvSpPr>
            <p:cNvPr id="56341" name="文本框 28"/>
            <p:cNvSpPr txBox="1"/>
            <p:nvPr/>
          </p:nvSpPr>
          <p:spPr>
            <a:xfrm>
              <a:off x="3493384" y="4938050"/>
              <a:ext cx="1048687" cy="593746"/>
            </a:xfrm>
            <a:prstGeom prst="rect">
              <a:avLst/>
            </a:prstGeom>
            <a:noFill/>
            <a:ln w="9525">
              <a:noFill/>
            </a:ln>
          </p:spPr>
          <p:txBody>
            <a:bodyPr wrap="square" anchor="t">
              <a:spAutoFit/>
            </a:bodyPr>
            <a:p>
              <a:r>
                <a:rPr lang="zh-CN" altLang="en-US" sz="2000" b="1" dirty="0">
                  <a:solidFill>
                    <a:srgbClr val="F39E02"/>
                  </a:solidFill>
                  <a:latin typeface="微软雅黑" panose="020B0503020204020204" pitchFamily="34" charset="-122"/>
                  <a:ea typeface="微软雅黑" panose="020B0503020204020204" pitchFamily="34" charset="-122"/>
                </a:rPr>
                <a:t>设计优化</a:t>
              </a:r>
              <a:endParaRPr lang="en-US" altLang="zh-CN" sz="2000" b="1" dirty="0">
                <a:solidFill>
                  <a:srgbClr val="F39E02"/>
                </a:solidFill>
                <a:latin typeface="微软雅黑" panose="020B0503020204020204" pitchFamily="34" charset="-122"/>
                <a:ea typeface="微软雅黑" panose="020B0503020204020204" pitchFamily="34" charset="-122"/>
              </a:endParaRPr>
            </a:p>
            <a:p>
              <a:r>
                <a:rPr lang="zh-CN" altLang="en-US" sz="2000" b="1" dirty="0">
                  <a:solidFill>
                    <a:srgbClr val="F39E02"/>
                  </a:solidFill>
                  <a:latin typeface="微软雅黑" panose="020B0503020204020204" pitchFamily="34" charset="-122"/>
                  <a:ea typeface="微软雅黑" panose="020B0503020204020204" pitchFamily="34" charset="-122"/>
                </a:rPr>
                <a:t>便于施工</a:t>
              </a:r>
              <a:endParaRPr lang="en-US" altLang="zh-CN" sz="2000" b="1" dirty="0">
                <a:solidFill>
                  <a:srgbClr val="F39E02"/>
                </a:solidFill>
                <a:latin typeface="微软雅黑" panose="020B0503020204020204" pitchFamily="34" charset="-122"/>
                <a:ea typeface="微软雅黑" panose="020B0503020204020204" pitchFamily="34" charset="-122"/>
              </a:endParaRPr>
            </a:p>
          </p:txBody>
        </p:sp>
        <p:sp>
          <p:nvSpPr>
            <p:cNvPr id="56342" name="文本框 28"/>
            <p:cNvSpPr txBox="1"/>
            <p:nvPr/>
          </p:nvSpPr>
          <p:spPr>
            <a:xfrm>
              <a:off x="5543547" y="1866243"/>
              <a:ext cx="1048687" cy="593746"/>
            </a:xfrm>
            <a:prstGeom prst="rect">
              <a:avLst/>
            </a:prstGeom>
            <a:noFill/>
            <a:ln w="9525">
              <a:noFill/>
            </a:ln>
          </p:spPr>
          <p:txBody>
            <a:bodyPr wrap="square" anchor="t">
              <a:spAutoFit/>
            </a:bodyPr>
            <a:p>
              <a:r>
                <a:rPr lang="zh-CN" altLang="en-US" sz="2000" b="1" dirty="0">
                  <a:solidFill>
                    <a:srgbClr val="0070C0"/>
                  </a:solidFill>
                  <a:latin typeface="微软雅黑" panose="020B0503020204020204" pitchFamily="34" charset="-122"/>
                  <a:ea typeface="微软雅黑" panose="020B0503020204020204" pitchFamily="34" charset="-122"/>
                </a:rPr>
                <a:t>施工措施</a:t>
              </a:r>
              <a:endParaRPr lang="en-US" altLang="zh-CN" sz="2000" b="1" dirty="0">
                <a:solidFill>
                  <a:srgbClr val="0070C0"/>
                </a:solidFill>
                <a:latin typeface="微软雅黑" panose="020B0503020204020204" pitchFamily="34" charset="-122"/>
                <a:ea typeface="微软雅黑" panose="020B0503020204020204" pitchFamily="34" charset="-122"/>
              </a:endParaRPr>
            </a:p>
            <a:p>
              <a:r>
                <a:rPr lang="zh-CN" altLang="en-US" sz="2000" b="1" dirty="0">
                  <a:solidFill>
                    <a:srgbClr val="0070C0"/>
                  </a:solidFill>
                  <a:latin typeface="微软雅黑" panose="020B0503020204020204" pitchFamily="34" charset="-122"/>
                  <a:ea typeface="微软雅黑" panose="020B0503020204020204" pitchFamily="34" charset="-122"/>
                </a:rPr>
                <a:t>设计复核</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p:sp>
          <p:nvSpPr>
            <p:cNvPr id="56343" name="文本框 28"/>
            <p:cNvSpPr txBox="1"/>
            <p:nvPr/>
          </p:nvSpPr>
          <p:spPr>
            <a:xfrm>
              <a:off x="2970737" y="2941066"/>
              <a:ext cx="826507" cy="593746"/>
            </a:xfrm>
            <a:prstGeom prst="rect">
              <a:avLst/>
            </a:prstGeom>
            <a:noFill/>
            <a:ln w="9525">
              <a:noFill/>
            </a:ln>
          </p:spPr>
          <p:txBody>
            <a:bodyPr wrap="square" anchor="t">
              <a:spAutoFit/>
            </a:bodyPr>
            <a:p>
              <a:r>
                <a:rPr lang="zh-CN" altLang="en-US" sz="2000" b="1" dirty="0">
                  <a:solidFill>
                    <a:srgbClr val="E72918"/>
                  </a:solidFill>
                  <a:latin typeface="微软雅黑" panose="020B0503020204020204" pitchFamily="34" charset="-122"/>
                  <a:ea typeface="微软雅黑" panose="020B0503020204020204" pitchFamily="34" charset="-122"/>
                </a:rPr>
                <a:t>方案比</a:t>
              </a:r>
              <a:endParaRPr lang="en-US" altLang="zh-CN" sz="2000" b="1" dirty="0">
                <a:solidFill>
                  <a:srgbClr val="E72918"/>
                </a:solidFill>
                <a:latin typeface="微软雅黑" panose="020B0503020204020204" pitchFamily="34" charset="-122"/>
                <a:ea typeface="微软雅黑" panose="020B0503020204020204" pitchFamily="34" charset="-122"/>
              </a:endParaRPr>
            </a:p>
            <a:p>
              <a:r>
                <a:rPr lang="zh-CN" altLang="en-US" sz="2000" b="1" dirty="0">
                  <a:solidFill>
                    <a:srgbClr val="E72918"/>
                  </a:solidFill>
                  <a:latin typeface="微软雅黑" panose="020B0503020204020204" pitchFamily="34" charset="-122"/>
                  <a:ea typeface="微软雅黑" panose="020B0503020204020204" pitchFamily="34" charset="-122"/>
                </a:rPr>
                <a:t>选分析</a:t>
              </a:r>
              <a:endParaRPr lang="en-US" altLang="zh-CN" sz="2000" b="1" dirty="0">
                <a:solidFill>
                  <a:srgbClr val="E72918"/>
                </a:solidFill>
                <a:latin typeface="微软雅黑" panose="020B0503020204020204" pitchFamily="34" charset="-122"/>
                <a:ea typeface="微软雅黑" panose="020B0503020204020204" pitchFamily="34" charset="-122"/>
              </a:endParaRPr>
            </a:p>
          </p:txBody>
        </p:sp>
        <p:sp>
          <p:nvSpPr>
            <p:cNvPr id="56344" name="文本框 28"/>
            <p:cNvSpPr txBox="1"/>
            <p:nvPr/>
          </p:nvSpPr>
          <p:spPr>
            <a:xfrm>
              <a:off x="5232044" y="4449997"/>
              <a:ext cx="1845993" cy="593746"/>
            </a:xfrm>
            <a:prstGeom prst="rect">
              <a:avLst/>
            </a:prstGeom>
            <a:noFill/>
            <a:ln w="9525">
              <a:noFill/>
            </a:ln>
          </p:spPr>
          <p:txBody>
            <a:bodyPr wrap="square" anchor="t">
              <a:spAutoFit/>
            </a:bodyPr>
            <a:p>
              <a:r>
                <a:rPr lang="zh-CN" altLang="en-US" sz="2000" b="1" dirty="0">
                  <a:solidFill>
                    <a:srgbClr val="009E9F"/>
                  </a:solidFill>
                  <a:latin typeface="微软雅黑" panose="020B0503020204020204" pitchFamily="34" charset="-122"/>
                  <a:ea typeface="微软雅黑" panose="020B0503020204020204" pitchFamily="34" charset="-122"/>
                </a:rPr>
                <a:t>全专业碰撞检</a:t>
              </a:r>
              <a:endParaRPr lang="en-US" altLang="zh-CN" sz="2000" b="1" dirty="0">
                <a:solidFill>
                  <a:srgbClr val="009E9F"/>
                </a:solidFill>
                <a:latin typeface="微软雅黑" panose="020B0503020204020204" pitchFamily="34" charset="-122"/>
                <a:ea typeface="微软雅黑" panose="020B0503020204020204" pitchFamily="34" charset="-122"/>
              </a:endParaRPr>
            </a:p>
            <a:p>
              <a:r>
                <a:rPr lang="zh-CN" altLang="en-US" sz="2000" b="1" dirty="0">
                  <a:solidFill>
                    <a:srgbClr val="009E9F"/>
                  </a:solidFill>
                  <a:latin typeface="微软雅黑" panose="020B0503020204020204" pitchFamily="34" charset="-122"/>
                  <a:ea typeface="微软雅黑" panose="020B0503020204020204" pitchFamily="34" charset="-122"/>
                </a:rPr>
                <a:t>查，消除变更</a:t>
              </a:r>
              <a:endParaRPr lang="en-US" altLang="zh-CN" sz="2000" b="1" dirty="0">
                <a:solidFill>
                  <a:srgbClr val="009E9F"/>
                </a:solidFill>
                <a:latin typeface="微软雅黑" panose="020B0503020204020204" pitchFamily="34" charset="-122"/>
                <a:ea typeface="微软雅黑" panose="020B0503020204020204" pitchFamily="34" charset="-122"/>
              </a:endParaRPr>
            </a:p>
          </p:txBody>
        </p:sp>
        <p:sp>
          <p:nvSpPr>
            <p:cNvPr id="56345" name="Freeform 16"/>
            <p:cNvSpPr>
              <a:spLocks noEditPoints="1"/>
            </p:cNvSpPr>
            <p:nvPr/>
          </p:nvSpPr>
          <p:spPr>
            <a:xfrm>
              <a:off x="2630681" y="3132280"/>
              <a:ext cx="367792" cy="340907"/>
            </a:xfrm>
            <a:custGeom>
              <a:avLst/>
              <a:gdLst/>
              <a:ahLst/>
              <a:cxnLst>
                <a:cxn ang="0">
                  <a:pos x="575023502" y="283378943"/>
                </a:cxn>
                <a:cxn ang="0">
                  <a:pos x="479186680" y="295973563"/>
                </a:cxn>
                <a:cxn ang="0">
                  <a:pos x="513414484" y="403027831"/>
                </a:cxn>
                <a:cxn ang="0">
                  <a:pos x="718781306" y="113351577"/>
                </a:cxn>
                <a:cxn ang="0">
                  <a:pos x="855689949" y="119648887"/>
                </a:cxn>
                <a:cxn ang="0">
                  <a:pos x="855689949" y="245595084"/>
                </a:cxn>
                <a:cxn ang="0">
                  <a:pos x="547642288" y="428217070"/>
                </a:cxn>
                <a:cxn ang="0">
                  <a:pos x="657169716" y="465998562"/>
                </a:cxn>
                <a:cxn ang="0">
                  <a:pos x="677706913" y="371541281"/>
                </a:cxn>
                <a:cxn ang="0">
                  <a:pos x="800927521" y="465998562"/>
                </a:cxn>
                <a:cxn ang="0">
                  <a:pos x="780390324" y="277081633"/>
                </a:cxn>
                <a:cxn ang="0">
                  <a:pos x="848845932" y="465998562"/>
                </a:cxn>
                <a:cxn ang="0">
                  <a:pos x="910454950" y="510079731"/>
                </a:cxn>
                <a:cxn ang="0">
                  <a:pos x="479186680" y="850134463"/>
                </a:cxn>
                <a:cxn ang="0">
                  <a:pos x="431268269" y="906810252"/>
                </a:cxn>
                <a:cxn ang="0">
                  <a:pos x="61609017" y="510079731"/>
                </a:cxn>
                <a:cxn ang="0">
                  <a:pos x="0" y="465998562"/>
                </a:cxn>
                <a:cxn ang="0">
                  <a:pos x="431268269" y="125946197"/>
                </a:cxn>
                <a:cxn ang="0">
                  <a:pos x="479186680" y="62973098"/>
                </a:cxn>
                <a:cxn ang="0">
                  <a:pos x="677706913" y="188919295"/>
                </a:cxn>
                <a:cxn ang="0">
                  <a:pos x="643479109" y="220405845"/>
                </a:cxn>
                <a:cxn ang="0">
                  <a:pos x="479186680" y="251892394"/>
                </a:cxn>
                <a:cxn ang="0">
                  <a:pos x="479186680" y="585647449"/>
                </a:cxn>
                <a:cxn ang="0">
                  <a:pos x="657169716" y="510079731"/>
                </a:cxn>
                <a:cxn ang="0">
                  <a:pos x="431268269" y="585647449"/>
                </a:cxn>
                <a:cxn ang="0">
                  <a:pos x="253285233" y="510079731"/>
                </a:cxn>
                <a:cxn ang="0">
                  <a:pos x="431268269" y="585647449"/>
                </a:cxn>
                <a:cxn ang="0">
                  <a:pos x="431268269" y="384135901"/>
                </a:cxn>
                <a:cxn ang="0">
                  <a:pos x="253285233" y="465998562"/>
                </a:cxn>
                <a:cxn ang="0">
                  <a:pos x="431268269" y="170027366"/>
                </a:cxn>
                <a:cxn ang="0">
                  <a:pos x="205366822" y="465998562"/>
                </a:cxn>
                <a:cxn ang="0">
                  <a:pos x="431268269" y="170027366"/>
                </a:cxn>
                <a:cxn ang="0">
                  <a:pos x="431268269" y="717890956"/>
                </a:cxn>
                <a:cxn ang="0">
                  <a:pos x="109527428" y="510079731"/>
                </a:cxn>
                <a:cxn ang="0">
                  <a:pos x="479186680" y="717890956"/>
                </a:cxn>
                <a:cxn ang="0">
                  <a:pos x="800927521" y="510079731"/>
                </a:cxn>
                <a:cxn ang="0">
                  <a:pos x="479186680" y="717890956"/>
                </a:cxn>
              </a:cxnLst>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rgbClr val="E72918"/>
            </a:solidFill>
            <a:ln w="9525">
              <a:noFill/>
            </a:ln>
          </p:spPr>
          <p:txBody>
            <a:bodyPr/>
            <a:p>
              <a:endParaRPr lang="zh-CN" altLang="en-US"/>
            </a:p>
          </p:txBody>
        </p:sp>
        <p:sp>
          <p:nvSpPr>
            <p:cNvPr id="56346" name="Freeform 108"/>
            <p:cNvSpPr>
              <a:spLocks noEditPoints="1"/>
            </p:cNvSpPr>
            <p:nvPr/>
          </p:nvSpPr>
          <p:spPr>
            <a:xfrm>
              <a:off x="3219701" y="5100782"/>
              <a:ext cx="314753" cy="331998"/>
            </a:xfrm>
            <a:custGeom>
              <a:avLst/>
              <a:gdLst/>
              <a:ahLst/>
              <a:cxnLst>
                <a:cxn ang="0">
                  <a:pos x="265487" y="138573"/>
                </a:cxn>
                <a:cxn ang="0">
                  <a:pos x="249065" y="118364"/>
                </a:cxn>
                <a:cxn ang="0">
                  <a:pos x="279172" y="75060"/>
                </a:cxn>
                <a:cxn ang="0">
                  <a:pos x="257276" y="37530"/>
                </a:cxn>
                <a:cxn ang="0">
                  <a:pos x="216221" y="66399"/>
                </a:cxn>
                <a:cxn ang="0">
                  <a:pos x="191588" y="63512"/>
                </a:cxn>
                <a:cxn ang="0">
                  <a:pos x="183377" y="8660"/>
                </a:cxn>
                <a:cxn ang="0">
                  <a:pos x="142323" y="0"/>
                </a:cxn>
                <a:cxn ang="0">
                  <a:pos x="131375" y="51964"/>
                </a:cxn>
                <a:cxn ang="0">
                  <a:pos x="112216" y="69286"/>
                </a:cxn>
                <a:cxn ang="0">
                  <a:pos x="71161" y="37530"/>
                </a:cxn>
                <a:cxn ang="0">
                  <a:pos x="35580" y="60625"/>
                </a:cxn>
                <a:cxn ang="0">
                  <a:pos x="62950" y="103929"/>
                </a:cxn>
                <a:cxn ang="0">
                  <a:pos x="60213" y="129912"/>
                </a:cxn>
                <a:cxn ang="0">
                  <a:pos x="10947" y="138573"/>
                </a:cxn>
                <a:cxn ang="0">
                  <a:pos x="0" y="181877"/>
                </a:cxn>
                <a:cxn ang="0">
                  <a:pos x="49265" y="190537"/>
                </a:cxn>
                <a:cxn ang="0">
                  <a:pos x="65687" y="210746"/>
                </a:cxn>
                <a:cxn ang="0">
                  <a:pos x="35580" y="256937"/>
                </a:cxn>
                <a:cxn ang="0">
                  <a:pos x="57476" y="294467"/>
                </a:cxn>
                <a:cxn ang="0">
                  <a:pos x="98531" y="265598"/>
                </a:cxn>
                <a:cxn ang="0">
                  <a:pos x="123164" y="265598"/>
                </a:cxn>
                <a:cxn ang="0">
                  <a:pos x="131375" y="320450"/>
                </a:cxn>
                <a:cxn ang="0">
                  <a:pos x="172429" y="331998"/>
                </a:cxn>
                <a:cxn ang="0">
                  <a:pos x="183377" y="280033"/>
                </a:cxn>
                <a:cxn ang="0">
                  <a:pos x="202536" y="262711"/>
                </a:cxn>
                <a:cxn ang="0">
                  <a:pos x="243591" y="294467"/>
                </a:cxn>
                <a:cxn ang="0">
                  <a:pos x="279172" y="271372"/>
                </a:cxn>
                <a:cxn ang="0">
                  <a:pos x="251802" y="228068"/>
                </a:cxn>
                <a:cxn ang="0">
                  <a:pos x="254539" y="202085"/>
                </a:cxn>
                <a:cxn ang="0">
                  <a:pos x="306542" y="190537"/>
                </a:cxn>
                <a:cxn ang="0">
                  <a:pos x="314753" y="150120"/>
                </a:cxn>
                <a:cxn ang="0">
                  <a:pos x="158744" y="228068"/>
                </a:cxn>
                <a:cxn ang="0">
                  <a:pos x="158744" y="103929"/>
                </a:cxn>
                <a:cxn ang="0">
                  <a:pos x="158744" y="228068"/>
                </a:cxn>
                <a:cxn ang="0">
                  <a:pos x="134112" y="164555"/>
                </a:cxn>
                <a:cxn ang="0">
                  <a:pos x="183377" y="164555"/>
                </a:cxn>
              </a:cxnLst>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rgbClr val="F39E02"/>
            </a:solidFill>
            <a:ln w="9525">
              <a:noFill/>
            </a:ln>
          </p:spPr>
          <p:txBody>
            <a:bodyPr/>
            <a:p>
              <a:endParaRPr lang="zh-CN" altLang="en-US"/>
            </a:p>
          </p:txBody>
        </p:sp>
        <p:grpSp>
          <p:nvGrpSpPr>
            <p:cNvPr id="33" name="组合 32"/>
            <p:cNvGrpSpPr/>
            <p:nvPr/>
          </p:nvGrpSpPr>
          <p:grpSpPr>
            <a:xfrm>
              <a:off x="4911993" y="4589163"/>
              <a:ext cx="320051" cy="323965"/>
              <a:chOff x="4862738" y="982504"/>
              <a:chExt cx="464282" cy="469959"/>
            </a:xfrm>
            <a:solidFill>
              <a:srgbClr val="009E9F"/>
            </a:solidFill>
          </p:grpSpPr>
          <p:sp>
            <p:nvSpPr>
              <p:cNvPr id="52" name="Freeform 328"/>
              <p:cNvSpPr/>
              <p:nvPr/>
            </p:nvSpPr>
            <p:spPr bwMode="auto">
              <a:xfrm>
                <a:off x="4992550" y="1071352"/>
                <a:ext cx="157880" cy="317982"/>
              </a:xfrm>
              <a:custGeom>
                <a:avLst/>
                <a:gdLst>
                  <a:gd name="T0" fmla="*/ 35 w 135"/>
                  <a:gd name="T1" fmla="*/ 272 h 272"/>
                  <a:gd name="T2" fmla="*/ 99 w 135"/>
                  <a:gd name="T3" fmla="*/ 272 h 272"/>
                  <a:gd name="T4" fmla="*/ 99 w 135"/>
                  <a:gd name="T5" fmla="*/ 68 h 272"/>
                  <a:gd name="T6" fmla="*/ 135 w 135"/>
                  <a:gd name="T7" fmla="*/ 68 h 272"/>
                  <a:gd name="T8" fmla="*/ 66 w 135"/>
                  <a:gd name="T9" fmla="*/ 0 h 272"/>
                  <a:gd name="T10" fmla="*/ 0 w 135"/>
                  <a:gd name="T11" fmla="*/ 68 h 272"/>
                  <a:gd name="T12" fmla="*/ 35 w 135"/>
                  <a:gd name="T13" fmla="*/ 68 h 272"/>
                  <a:gd name="T14" fmla="*/ 35 w 135"/>
                  <a:gd name="T15" fmla="*/ 272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272">
                    <a:moveTo>
                      <a:pt x="35" y="272"/>
                    </a:moveTo>
                    <a:lnTo>
                      <a:pt x="99" y="272"/>
                    </a:lnTo>
                    <a:lnTo>
                      <a:pt x="99" y="68"/>
                    </a:lnTo>
                    <a:lnTo>
                      <a:pt x="135" y="68"/>
                    </a:lnTo>
                    <a:lnTo>
                      <a:pt x="66" y="0"/>
                    </a:lnTo>
                    <a:lnTo>
                      <a:pt x="0" y="68"/>
                    </a:lnTo>
                    <a:lnTo>
                      <a:pt x="35" y="68"/>
                    </a:lnTo>
                    <a:lnTo>
                      <a:pt x="35" y="272"/>
                    </a:lnTo>
                    <a:close/>
                  </a:path>
                </a:pathLst>
              </a:custGeom>
              <a:grpFill/>
              <a:ln>
                <a:noFill/>
              </a:ln>
            </p:spPr>
            <p:txBody>
              <a:bodyPr vert="horz" wrap="square" lIns="91440" tIns="45720" rIns="91440" bIns="45720" numCol="1" anchor="t" anchorCtr="0" compatLnSpc="1"/>
              <a:p>
                <a:pPr fontAlgn="base"/>
                <a:endParaRPr lang="zh-CN" altLang="en-US" strike="noStrike" noProof="1"/>
              </a:p>
            </p:txBody>
          </p:sp>
          <p:sp>
            <p:nvSpPr>
              <p:cNvPr id="53" name="Freeform 329"/>
              <p:cNvSpPr/>
              <p:nvPr/>
            </p:nvSpPr>
            <p:spPr bwMode="auto">
              <a:xfrm>
                <a:off x="4865076" y="1195271"/>
                <a:ext cx="155540" cy="194063"/>
              </a:xfrm>
              <a:custGeom>
                <a:avLst/>
                <a:gdLst>
                  <a:gd name="T0" fmla="*/ 36 w 133"/>
                  <a:gd name="T1" fmla="*/ 166 h 166"/>
                  <a:gd name="T2" fmla="*/ 97 w 133"/>
                  <a:gd name="T3" fmla="*/ 166 h 166"/>
                  <a:gd name="T4" fmla="*/ 97 w 133"/>
                  <a:gd name="T5" fmla="*/ 69 h 166"/>
                  <a:gd name="T6" fmla="*/ 133 w 133"/>
                  <a:gd name="T7" fmla="*/ 69 h 166"/>
                  <a:gd name="T8" fmla="*/ 66 w 133"/>
                  <a:gd name="T9" fmla="*/ 0 h 166"/>
                  <a:gd name="T10" fmla="*/ 0 w 133"/>
                  <a:gd name="T11" fmla="*/ 69 h 166"/>
                  <a:gd name="T12" fmla="*/ 36 w 133"/>
                  <a:gd name="T13" fmla="*/ 69 h 166"/>
                  <a:gd name="T14" fmla="*/ 36 w 133"/>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6">
                    <a:moveTo>
                      <a:pt x="36" y="166"/>
                    </a:moveTo>
                    <a:lnTo>
                      <a:pt x="97" y="166"/>
                    </a:lnTo>
                    <a:lnTo>
                      <a:pt x="97" y="69"/>
                    </a:lnTo>
                    <a:lnTo>
                      <a:pt x="133" y="69"/>
                    </a:lnTo>
                    <a:lnTo>
                      <a:pt x="66" y="0"/>
                    </a:lnTo>
                    <a:lnTo>
                      <a:pt x="0" y="69"/>
                    </a:lnTo>
                    <a:lnTo>
                      <a:pt x="36" y="69"/>
                    </a:lnTo>
                    <a:lnTo>
                      <a:pt x="36" y="166"/>
                    </a:lnTo>
                    <a:close/>
                  </a:path>
                </a:pathLst>
              </a:custGeom>
              <a:grpFill/>
              <a:ln>
                <a:noFill/>
              </a:ln>
            </p:spPr>
            <p:txBody>
              <a:bodyPr vert="horz" wrap="square" lIns="91440" tIns="45720" rIns="91440" bIns="45720" numCol="1" anchor="t" anchorCtr="0" compatLnSpc="1"/>
              <a:p>
                <a:pPr fontAlgn="base"/>
                <a:endParaRPr lang="zh-CN" altLang="en-US" strike="noStrike" noProof="1"/>
              </a:p>
            </p:txBody>
          </p:sp>
          <p:sp>
            <p:nvSpPr>
              <p:cNvPr id="54" name="Rectangle 330"/>
              <p:cNvSpPr>
                <a:spLocks noChangeArrowheads="1"/>
              </p:cNvSpPr>
              <p:nvPr/>
            </p:nvSpPr>
            <p:spPr bwMode="auto">
              <a:xfrm>
                <a:off x="4862738" y="1408039"/>
                <a:ext cx="464282" cy="44424"/>
              </a:xfrm>
              <a:prstGeom prst="rect">
                <a:avLst/>
              </a:prstGeom>
              <a:grpFill/>
              <a:ln>
                <a:noFill/>
              </a:ln>
            </p:spPr>
            <p:txBody>
              <a:bodyPr vert="horz" wrap="square" lIns="91440" tIns="45720" rIns="91440" bIns="45720" numCol="1" anchor="t" anchorCtr="0" compatLnSpc="1"/>
              <a:p>
                <a:pPr fontAlgn="base"/>
                <a:endParaRPr lang="zh-CN" altLang="en-US" strike="noStrike" noProof="1"/>
              </a:p>
            </p:txBody>
          </p:sp>
          <p:sp>
            <p:nvSpPr>
              <p:cNvPr id="55" name="Oval 331"/>
              <p:cNvSpPr>
                <a:spLocks noChangeArrowheads="1"/>
              </p:cNvSpPr>
              <p:nvPr/>
            </p:nvSpPr>
            <p:spPr bwMode="auto">
              <a:xfrm>
                <a:off x="5203055" y="982504"/>
                <a:ext cx="63152" cy="80664"/>
              </a:xfrm>
              <a:prstGeom prst="ellipse">
                <a:avLst/>
              </a:prstGeom>
              <a:grpFill/>
              <a:ln>
                <a:noFill/>
              </a:ln>
            </p:spPr>
            <p:txBody>
              <a:bodyPr vert="horz" wrap="square" lIns="91440" tIns="45720" rIns="91440" bIns="45720" numCol="1" anchor="t" anchorCtr="0" compatLnSpc="1"/>
              <a:p>
                <a:pPr fontAlgn="base"/>
                <a:endParaRPr lang="zh-CN" altLang="en-US" strike="noStrike" noProof="1"/>
              </a:p>
            </p:txBody>
          </p:sp>
          <p:sp>
            <p:nvSpPr>
              <p:cNvPr id="56" name="Freeform 332"/>
              <p:cNvSpPr/>
              <p:nvPr/>
            </p:nvSpPr>
            <p:spPr bwMode="auto">
              <a:xfrm>
                <a:off x="5158616" y="1067845"/>
                <a:ext cx="149693" cy="321490"/>
              </a:xfrm>
              <a:custGeom>
                <a:avLst/>
                <a:gdLst>
                  <a:gd name="T0" fmla="*/ 7 w 54"/>
                  <a:gd name="T1" fmla="*/ 61 h 116"/>
                  <a:gd name="T2" fmla="*/ 8 w 54"/>
                  <a:gd name="T3" fmla="*/ 61 h 116"/>
                  <a:gd name="T4" fmla="*/ 9 w 54"/>
                  <a:gd name="T5" fmla="*/ 61 h 116"/>
                  <a:gd name="T6" fmla="*/ 11 w 54"/>
                  <a:gd name="T7" fmla="*/ 116 h 116"/>
                  <a:gd name="T8" fmla="*/ 26 w 54"/>
                  <a:gd name="T9" fmla="*/ 116 h 116"/>
                  <a:gd name="T10" fmla="*/ 26 w 54"/>
                  <a:gd name="T11" fmla="*/ 61 h 116"/>
                  <a:gd name="T12" fmla="*/ 28 w 54"/>
                  <a:gd name="T13" fmla="*/ 61 h 116"/>
                  <a:gd name="T14" fmla="*/ 30 w 54"/>
                  <a:gd name="T15" fmla="*/ 116 h 116"/>
                  <a:gd name="T16" fmla="*/ 45 w 54"/>
                  <a:gd name="T17" fmla="*/ 116 h 116"/>
                  <a:gd name="T18" fmla="*/ 45 w 54"/>
                  <a:gd name="T19" fmla="*/ 61 h 116"/>
                  <a:gd name="T20" fmla="*/ 46 w 54"/>
                  <a:gd name="T21" fmla="*/ 61 h 116"/>
                  <a:gd name="T22" fmla="*/ 47 w 54"/>
                  <a:gd name="T23" fmla="*/ 61 h 116"/>
                  <a:gd name="T24" fmla="*/ 47 w 54"/>
                  <a:gd name="T25" fmla="*/ 61 h 116"/>
                  <a:gd name="T26" fmla="*/ 54 w 54"/>
                  <a:gd name="T27" fmla="*/ 61 h 116"/>
                  <a:gd name="T28" fmla="*/ 50 w 54"/>
                  <a:gd name="T29" fmla="*/ 8 h 116"/>
                  <a:gd name="T30" fmla="*/ 43 w 54"/>
                  <a:gd name="T31" fmla="*/ 1 h 116"/>
                  <a:gd name="T32" fmla="*/ 37 w 54"/>
                  <a:gd name="T33" fmla="*/ 0 h 116"/>
                  <a:gd name="T34" fmla="*/ 37 w 54"/>
                  <a:gd name="T35" fmla="*/ 1 h 116"/>
                  <a:gd name="T36" fmla="*/ 41 w 54"/>
                  <a:gd name="T37" fmla="*/ 5 h 116"/>
                  <a:gd name="T38" fmla="*/ 36 w 54"/>
                  <a:gd name="T39" fmla="*/ 8 h 116"/>
                  <a:gd name="T40" fmla="*/ 38 w 54"/>
                  <a:gd name="T41" fmla="*/ 12 h 116"/>
                  <a:gd name="T42" fmla="*/ 31 w 54"/>
                  <a:gd name="T43" fmla="*/ 28 h 116"/>
                  <a:gd name="T44" fmla="*/ 30 w 54"/>
                  <a:gd name="T45" fmla="*/ 6 h 116"/>
                  <a:gd name="T46" fmla="*/ 31 w 54"/>
                  <a:gd name="T47" fmla="*/ 5 h 116"/>
                  <a:gd name="T48" fmla="*/ 30 w 54"/>
                  <a:gd name="T49" fmla="*/ 0 h 116"/>
                  <a:gd name="T50" fmla="*/ 25 w 54"/>
                  <a:gd name="T51" fmla="*/ 0 h 116"/>
                  <a:gd name="T52" fmla="*/ 23 w 54"/>
                  <a:gd name="T53" fmla="*/ 5 h 116"/>
                  <a:gd name="T54" fmla="*/ 24 w 54"/>
                  <a:gd name="T55" fmla="*/ 6 h 116"/>
                  <a:gd name="T56" fmla="*/ 23 w 54"/>
                  <a:gd name="T57" fmla="*/ 29 h 116"/>
                  <a:gd name="T58" fmla="*/ 16 w 54"/>
                  <a:gd name="T59" fmla="*/ 12 h 116"/>
                  <a:gd name="T60" fmla="*/ 18 w 54"/>
                  <a:gd name="T61" fmla="*/ 8 h 116"/>
                  <a:gd name="T62" fmla="*/ 13 w 54"/>
                  <a:gd name="T63" fmla="*/ 5 h 116"/>
                  <a:gd name="T64" fmla="*/ 17 w 54"/>
                  <a:gd name="T65" fmla="*/ 1 h 116"/>
                  <a:gd name="T66" fmla="*/ 17 w 54"/>
                  <a:gd name="T67" fmla="*/ 0 h 116"/>
                  <a:gd name="T68" fmla="*/ 11 w 54"/>
                  <a:gd name="T69" fmla="*/ 1 h 116"/>
                  <a:gd name="T70" fmla="*/ 4 w 54"/>
                  <a:gd name="T71" fmla="*/ 8 h 116"/>
                  <a:gd name="T72" fmla="*/ 0 w 54"/>
                  <a:gd name="T73" fmla="*/ 61 h 116"/>
                  <a:gd name="T74" fmla="*/ 7 w 54"/>
                  <a:gd name="T75" fmla="*/ 61 h 116"/>
                  <a:gd name="T76" fmla="*/ 7 w 54"/>
                  <a:gd name="T77"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6">
                    <a:moveTo>
                      <a:pt x="7" y="61"/>
                    </a:moveTo>
                    <a:cubicBezTo>
                      <a:pt x="8" y="61"/>
                      <a:pt x="8" y="61"/>
                      <a:pt x="8" y="61"/>
                    </a:cubicBezTo>
                    <a:cubicBezTo>
                      <a:pt x="8" y="61"/>
                      <a:pt x="9" y="61"/>
                      <a:pt x="9" y="61"/>
                    </a:cubicBezTo>
                    <a:cubicBezTo>
                      <a:pt x="11" y="116"/>
                      <a:pt x="11" y="116"/>
                      <a:pt x="11" y="116"/>
                    </a:cubicBezTo>
                    <a:cubicBezTo>
                      <a:pt x="26" y="116"/>
                      <a:pt x="26" y="116"/>
                      <a:pt x="26" y="116"/>
                    </a:cubicBezTo>
                    <a:cubicBezTo>
                      <a:pt x="27" y="100"/>
                      <a:pt x="27" y="72"/>
                      <a:pt x="26" y="61"/>
                    </a:cubicBezTo>
                    <a:cubicBezTo>
                      <a:pt x="27" y="61"/>
                      <a:pt x="27" y="61"/>
                      <a:pt x="28" y="61"/>
                    </a:cubicBezTo>
                    <a:cubicBezTo>
                      <a:pt x="30" y="116"/>
                      <a:pt x="30" y="116"/>
                      <a:pt x="30" y="116"/>
                    </a:cubicBezTo>
                    <a:cubicBezTo>
                      <a:pt x="45" y="116"/>
                      <a:pt x="45" y="116"/>
                      <a:pt x="45" y="116"/>
                    </a:cubicBezTo>
                    <a:cubicBezTo>
                      <a:pt x="46" y="100"/>
                      <a:pt x="45" y="72"/>
                      <a:pt x="45" y="61"/>
                    </a:cubicBezTo>
                    <a:cubicBezTo>
                      <a:pt x="46" y="61"/>
                      <a:pt x="46" y="61"/>
                      <a:pt x="46" y="61"/>
                    </a:cubicBezTo>
                    <a:cubicBezTo>
                      <a:pt x="46" y="61"/>
                      <a:pt x="47" y="61"/>
                      <a:pt x="47" y="61"/>
                    </a:cubicBezTo>
                    <a:cubicBezTo>
                      <a:pt x="47" y="61"/>
                      <a:pt x="47" y="61"/>
                      <a:pt x="47" y="61"/>
                    </a:cubicBezTo>
                    <a:cubicBezTo>
                      <a:pt x="49" y="61"/>
                      <a:pt x="52" y="61"/>
                      <a:pt x="54" y="61"/>
                    </a:cubicBezTo>
                    <a:cubicBezTo>
                      <a:pt x="50" y="8"/>
                      <a:pt x="50" y="8"/>
                      <a:pt x="50" y="8"/>
                    </a:cubicBezTo>
                    <a:cubicBezTo>
                      <a:pt x="50" y="4"/>
                      <a:pt x="47" y="1"/>
                      <a:pt x="43" y="1"/>
                    </a:cubicBezTo>
                    <a:cubicBezTo>
                      <a:pt x="43" y="1"/>
                      <a:pt x="38" y="1"/>
                      <a:pt x="37" y="0"/>
                    </a:cubicBezTo>
                    <a:cubicBezTo>
                      <a:pt x="37" y="1"/>
                      <a:pt x="37" y="1"/>
                      <a:pt x="37" y="1"/>
                    </a:cubicBezTo>
                    <a:cubicBezTo>
                      <a:pt x="41" y="5"/>
                      <a:pt x="41" y="5"/>
                      <a:pt x="41" y="5"/>
                    </a:cubicBezTo>
                    <a:cubicBezTo>
                      <a:pt x="36" y="8"/>
                      <a:pt x="36" y="8"/>
                      <a:pt x="36" y="8"/>
                    </a:cubicBezTo>
                    <a:cubicBezTo>
                      <a:pt x="38" y="12"/>
                      <a:pt x="38" y="12"/>
                      <a:pt x="38" y="12"/>
                    </a:cubicBezTo>
                    <a:cubicBezTo>
                      <a:pt x="31" y="28"/>
                      <a:pt x="31" y="28"/>
                      <a:pt x="31" y="28"/>
                    </a:cubicBezTo>
                    <a:cubicBezTo>
                      <a:pt x="30" y="6"/>
                      <a:pt x="30" y="6"/>
                      <a:pt x="30" y="6"/>
                    </a:cubicBezTo>
                    <a:cubicBezTo>
                      <a:pt x="31" y="5"/>
                      <a:pt x="31" y="5"/>
                      <a:pt x="31" y="5"/>
                    </a:cubicBezTo>
                    <a:cubicBezTo>
                      <a:pt x="30" y="0"/>
                      <a:pt x="30" y="0"/>
                      <a:pt x="30" y="0"/>
                    </a:cubicBezTo>
                    <a:cubicBezTo>
                      <a:pt x="25" y="0"/>
                      <a:pt x="25" y="0"/>
                      <a:pt x="25" y="0"/>
                    </a:cubicBezTo>
                    <a:cubicBezTo>
                      <a:pt x="23" y="5"/>
                      <a:pt x="23" y="5"/>
                      <a:pt x="23" y="5"/>
                    </a:cubicBezTo>
                    <a:cubicBezTo>
                      <a:pt x="24" y="6"/>
                      <a:pt x="24" y="6"/>
                      <a:pt x="24" y="6"/>
                    </a:cubicBezTo>
                    <a:cubicBezTo>
                      <a:pt x="23" y="29"/>
                      <a:pt x="23" y="29"/>
                      <a:pt x="23" y="29"/>
                    </a:cubicBezTo>
                    <a:cubicBezTo>
                      <a:pt x="16" y="12"/>
                      <a:pt x="16" y="12"/>
                      <a:pt x="16" y="12"/>
                    </a:cubicBezTo>
                    <a:cubicBezTo>
                      <a:pt x="18" y="8"/>
                      <a:pt x="18" y="8"/>
                      <a:pt x="18" y="8"/>
                    </a:cubicBezTo>
                    <a:cubicBezTo>
                      <a:pt x="13" y="5"/>
                      <a:pt x="13" y="5"/>
                      <a:pt x="13" y="5"/>
                    </a:cubicBezTo>
                    <a:cubicBezTo>
                      <a:pt x="17" y="1"/>
                      <a:pt x="17" y="1"/>
                      <a:pt x="17" y="1"/>
                    </a:cubicBezTo>
                    <a:cubicBezTo>
                      <a:pt x="17" y="0"/>
                      <a:pt x="17" y="0"/>
                      <a:pt x="17" y="0"/>
                    </a:cubicBezTo>
                    <a:cubicBezTo>
                      <a:pt x="16" y="1"/>
                      <a:pt x="11" y="1"/>
                      <a:pt x="11" y="1"/>
                    </a:cubicBezTo>
                    <a:cubicBezTo>
                      <a:pt x="8" y="1"/>
                      <a:pt x="5" y="4"/>
                      <a:pt x="4" y="8"/>
                    </a:cubicBezTo>
                    <a:cubicBezTo>
                      <a:pt x="0" y="61"/>
                      <a:pt x="0" y="61"/>
                      <a:pt x="0" y="61"/>
                    </a:cubicBezTo>
                    <a:cubicBezTo>
                      <a:pt x="3" y="61"/>
                      <a:pt x="5" y="61"/>
                      <a:pt x="7" y="61"/>
                    </a:cubicBezTo>
                    <a:cubicBezTo>
                      <a:pt x="7" y="61"/>
                      <a:pt x="7" y="61"/>
                      <a:pt x="7" y="61"/>
                    </a:cubicBezTo>
                    <a:close/>
                  </a:path>
                </a:pathLst>
              </a:custGeom>
              <a:grpFill/>
              <a:ln>
                <a:noFill/>
              </a:ln>
            </p:spPr>
            <p:txBody>
              <a:bodyPr vert="horz" wrap="square" lIns="91440" tIns="45720" rIns="91440" bIns="45720" numCol="1" anchor="t" anchorCtr="0" compatLnSpc="1"/>
              <a:p>
                <a:pPr fontAlgn="base"/>
                <a:endParaRPr lang="zh-CN" altLang="en-US" strike="noStrike" noProof="1"/>
              </a:p>
            </p:txBody>
          </p:sp>
        </p:grpSp>
        <p:grpSp>
          <p:nvGrpSpPr>
            <p:cNvPr id="56348" name="组合 33"/>
            <p:cNvGrpSpPr/>
            <p:nvPr/>
          </p:nvGrpSpPr>
          <p:grpSpPr>
            <a:xfrm>
              <a:off x="5190123" y="1986806"/>
              <a:ext cx="341819" cy="346529"/>
              <a:chOff x="5083141" y="1117213"/>
              <a:chExt cx="495859" cy="502692"/>
            </a:xfrm>
          </p:grpSpPr>
          <p:sp>
            <p:nvSpPr>
              <p:cNvPr id="35" name="Freeform 83"/>
              <p:cNvSpPr>
                <a:spLocks noEditPoints="1"/>
              </p:cNvSpPr>
              <p:nvPr/>
            </p:nvSpPr>
            <p:spPr bwMode="auto">
              <a:xfrm>
                <a:off x="5108870" y="1135917"/>
                <a:ext cx="444401" cy="232642"/>
              </a:xfrm>
              <a:custGeom>
                <a:avLst/>
                <a:gdLst>
                  <a:gd name="T0" fmla="*/ 380 w 380"/>
                  <a:gd name="T1" fmla="*/ 199 h 199"/>
                  <a:gd name="T2" fmla="*/ 0 w 380"/>
                  <a:gd name="T3" fmla="*/ 199 h 199"/>
                  <a:gd name="T4" fmla="*/ 0 w 380"/>
                  <a:gd name="T5" fmla="*/ 0 h 199"/>
                  <a:gd name="T6" fmla="*/ 380 w 380"/>
                  <a:gd name="T7" fmla="*/ 0 h 199"/>
                  <a:gd name="T8" fmla="*/ 380 w 380"/>
                  <a:gd name="T9" fmla="*/ 199 h 199"/>
                  <a:gd name="T10" fmla="*/ 380 w 380"/>
                  <a:gd name="T11" fmla="*/ 199 h 199"/>
                  <a:gd name="T12" fmla="*/ 14 w 380"/>
                  <a:gd name="T13" fmla="*/ 187 h 199"/>
                  <a:gd name="T14" fmla="*/ 369 w 380"/>
                  <a:gd name="T15" fmla="*/ 187 h 199"/>
                  <a:gd name="T16" fmla="*/ 369 w 380"/>
                  <a:gd name="T17" fmla="*/ 12 h 199"/>
                  <a:gd name="T18" fmla="*/ 14 w 380"/>
                  <a:gd name="T19" fmla="*/ 12 h 199"/>
                  <a:gd name="T20" fmla="*/ 14 w 380"/>
                  <a:gd name="T21" fmla="*/ 187 h 199"/>
                  <a:gd name="T22" fmla="*/ 14 w 380"/>
                  <a:gd name="T23"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199">
                    <a:moveTo>
                      <a:pt x="380" y="199"/>
                    </a:moveTo>
                    <a:lnTo>
                      <a:pt x="0" y="199"/>
                    </a:lnTo>
                    <a:lnTo>
                      <a:pt x="0" y="0"/>
                    </a:lnTo>
                    <a:lnTo>
                      <a:pt x="380" y="0"/>
                    </a:lnTo>
                    <a:lnTo>
                      <a:pt x="380" y="199"/>
                    </a:lnTo>
                    <a:lnTo>
                      <a:pt x="380" y="199"/>
                    </a:lnTo>
                    <a:close/>
                    <a:moveTo>
                      <a:pt x="14" y="187"/>
                    </a:moveTo>
                    <a:lnTo>
                      <a:pt x="369" y="187"/>
                    </a:lnTo>
                    <a:lnTo>
                      <a:pt x="369" y="12"/>
                    </a:lnTo>
                    <a:lnTo>
                      <a:pt x="14" y="12"/>
                    </a:lnTo>
                    <a:lnTo>
                      <a:pt x="14" y="187"/>
                    </a:lnTo>
                    <a:lnTo>
                      <a:pt x="14" y="187"/>
                    </a:ln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36" name="Rectangle 84"/>
              <p:cNvSpPr>
                <a:spLocks noChangeArrowheads="1"/>
              </p:cNvSpPr>
              <p:nvPr/>
            </p:nvSpPr>
            <p:spPr bwMode="auto">
              <a:xfrm>
                <a:off x="5083141" y="1117213"/>
                <a:ext cx="495859" cy="54945"/>
              </a:xfrm>
              <a:prstGeom prst="rect">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37" name="Freeform 85"/>
              <p:cNvSpPr>
                <a:spLocks noEditPoints="1"/>
              </p:cNvSpPr>
              <p:nvPr/>
            </p:nvSpPr>
            <p:spPr bwMode="auto">
              <a:xfrm>
                <a:off x="5277275" y="1238794"/>
                <a:ext cx="254946" cy="198739"/>
              </a:xfrm>
              <a:custGeom>
                <a:avLst/>
                <a:gdLst>
                  <a:gd name="T0" fmla="*/ 91 w 92"/>
                  <a:gd name="T1" fmla="*/ 40 h 72"/>
                  <a:gd name="T2" fmla="*/ 91 w 92"/>
                  <a:gd name="T3" fmla="*/ 40 h 72"/>
                  <a:gd name="T4" fmla="*/ 91 w 92"/>
                  <a:gd name="T5" fmla="*/ 40 h 72"/>
                  <a:gd name="T6" fmla="*/ 91 w 92"/>
                  <a:gd name="T7" fmla="*/ 40 h 72"/>
                  <a:gd name="T8" fmla="*/ 90 w 92"/>
                  <a:gd name="T9" fmla="*/ 40 h 72"/>
                  <a:gd name="T10" fmla="*/ 89 w 92"/>
                  <a:gd name="T11" fmla="*/ 37 h 72"/>
                  <a:gd name="T12" fmla="*/ 75 w 92"/>
                  <a:gd name="T13" fmla="*/ 17 h 72"/>
                  <a:gd name="T14" fmla="*/ 71 w 92"/>
                  <a:gd name="T15" fmla="*/ 14 h 72"/>
                  <a:gd name="T16" fmla="*/ 65 w 92"/>
                  <a:gd name="T17" fmla="*/ 14 h 72"/>
                  <a:gd name="T18" fmla="*/ 65 w 92"/>
                  <a:gd name="T19" fmla="*/ 14 h 72"/>
                  <a:gd name="T20" fmla="*/ 70 w 92"/>
                  <a:gd name="T21" fmla="*/ 18 h 72"/>
                  <a:gd name="T22" fmla="*/ 64 w 92"/>
                  <a:gd name="T23" fmla="*/ 21 h 72"/>
                  <a:gd name="T24" fmla="*/ 67 w 92"/>
                  <a:gd name="T25" fmla="*/ 25 h 72"/>
                  <a:gd name="T26" fmla="*/ 57 w 92"/>
                  <a:gd name="T27" fmla="*/ 49 h 72"/>
                  <a:gd name="T28" fmla="*/ 57 w 92"/>
                  <a:gd name="T29" fmla="*/ 49 h 72"/>
                  <a:gd name="T30" fmla="*/ 57 w 92"/>
                  <a:gd name="T31" fmla="*/ 49 h 72"/>
                  <a:gd name="T32" fmla="*/ 57 w 92"/>
                  <a:gd name="T33" fmla="*/ 49 h 72"/>
                  <a:gd name="T34" fmla="*/ 57 w 92"/>
                  <a:gd name="T35" fmla="*/ 49 h 72"/>
                  <a:gd name="T36" fmla="*/ 46 w 92"/>
                  <a:gd name="T37" fmla="*/ 26 h 72"/>
                  <a:gd name="T38" fmla="*/ 48 w 92"/>
                  <a:gd name="T39" fmla="*/ 21 h 72"/>
                  <a:gd name="T40" fmla="*/ 43 w 92"/>
                  <a:gd name="T41" fmla="*/ 19 h 72"/>
                  <a:gd name="T42" fmla="*/ 47 w 92"/>
                  <a:gd name="T43" fmla="*/ 15 h 72"/>
                  <a:gd name="T44" fmla="*/ 47 w 92"/>
                  <a:gd name="T45" fmla="*/ 15 h 72"/>
                  <a:gd name="T46" fmla="*/ 42 w 92"/>
                  <a:gd name="T47" fmla="*/ 15 h 72"/>
                  <a:gd name="T48" fmla="*/ 29 w 92"/>
                  <a:gd name="T49" fmla="*/ 14 h 72"/>
                  <a:gd name="T50" fmla="*/ 26 w 92"/>
                  <a:gd name="T51" fmla="*/ 12 h 72"/>
                  <a:gd name="T52" fmla="*/ 8 w 92"/>
                  <a:gd name="T53" fmla="*/ 0 h 72"/>
                  <a:gd name="T54" fmla="*/ 0 w 92"/>
                  <a:gd name="T55" fmla="*/ 12 h 72"/>
                  <a:gd name="T56" fmla="*/ 19 w 92"/>
                  <a:gd name="T57" fmla="*/ 23 h 72"/>
                  <a:gd name="T58" fmla="*/ 38 w 92"/>
                  <a:gd name="T59" fmla="*/ 27 h 72"/>
                  <a:gd name="T60" fmla="*/ 38 w 92"/>
                  <a:gd name="T61" fmla="*/ 72 h 72"/>
                  <a:gd name="T62" fmla="*/ 38 w 92"/>
                  <a:gd name="T63" fmla="*/ 72 h 72"/>
                  <a:gd name="T64" fmla="*/ 78 w 92"/>
                  <a:gd name="T65" fmla="*/ 71 h 72"/>
                  <a:gd name="T66" fmla="*/ 78 w 92"/>
                  <a:gd name="T67" fmla="*/ 70 h 72"/>
                  <a:gd name="T68" fmla="*/ 78 w 92"/>
                  <a:gd name="T69" fmla="*/ 63 h 72"/>
                  <a:gd name="T70" fmla="*/ 82 w 92"/>
                  <a:gd name="T71" fmla="*/ 66 h 72"/>
                  <a:gd name="T72" fmla="*/ 91 w 92"/>
                  <a:gd name="T73" fmla="*/ 48 h 72"/>
                  <a:gd name="T74" fmla="*/ 91 w 92"/>
                  <a:gd name="T75" fmla="*/ 47 h 72"/>
                  <a:gd name="T76" fmla="*/ 91 w 92"/>
                  <a:gd name="T77" fmla="*/ 47 h 72"/>
                  <a:gd name="T78" fmla="*/ 91 w 92"/>
                  <a:gd name="T79" fmla="*/ 40 h 72"/>
                  <a:gd name="T80" fmla="*/ 77 w 92"/>
                  <a:gd name="T81" fmla="*/ 45 h 72"/>
                  <a:gd name="T82" fmla="*/ 77 w 92"/>
                  <a:gd name="T83" fmla="*/ 43 h 72"/>
                  <a:gd name="T84" fmla="*/ 77 w 92"/>
                  <a:gd name="T85" fmla="*/ 44 h 72"/>
                  <a:gd name="T86" fmla="*/ 77 w 92"/>
                  <a:gd name="T87"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38" name="Rectangle 86"/>
              <p:cNvSpPr>
                <a:spLocks noChangeArrowheads="1"/>
              </p:cNvSpPr>
              <p:nvPr/>
            </p:nvSpPr>
            <p:spPr bwMode="auto">
              <a:xfrm>
                <a:off x="5435154" y="1374404"/>
                <a:ext cx="1169" cy="1169"/>
              </a:xfrm>
              <a:prstGeom prst="rect">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39" name="Freeform 87"/>
              <p:cNvSpPr/>
              <p:nvPr/>
            </p:nvSpPr>
            <p:spPr bwMode="auto">
              <a:xfrm>
                <a:off x="5423459" y="1277372"/>
                <a:ext cx="19882" cy="22212"/>
              </a:xfrm>
              <a:custGeom>
                <a:avLst/>
                <a:gdLst>
                  <a:gd name="T0" fmla="*/ 3 w 17"/>
                  <a:gd name="T1" fmla="*/ 0 h 19"/>
                  <a:gd name="T2" fmla="*/ 0 w 17"/>
                  <a:gd name="T3" fmla="*/ 12 h 19"/>
                  <a:gd name="T4" fmla="*/ 7 w 17"/>
                  <a:gd name="T5" fmla="*/ 19 h 19"/>
                  <a:gd name="T6" fmla="*/ 17 w 17"/>
                  <a:gd name="T7" fmla="*/ 12 h 19"/>
                  <a:gd name="T8" fmla="*/ 12 w 17"/>
                  <a:gd name="T9" fmla="*/ 0 h 19"/>
                  <a:gd name="T10" fmla="*/ 3 w 17"/>
                  <a:gd name="T11" fmla="*/ 0 h 19"/>
                </a:gdLst>
                <a:ahLst/>
                <a:cxnLst>
                  <a:cxn ang="0">
                    <a:pos x="T0" y="T1"/>
                  </a:cxn>
                  <a:cxn ang="0">
                    <a:pos x="T2" y="T3"/>
                  </a:cxn>
                  <a:cxn ang="0">
                    <a:pos x="T4" y="T5"/>
                  </a:cxn>
                  <a:cxn ang="0">
                    <a:pos x="T6" y="T7"/>
                  </a:cxn>
                  <a:cxn ang="0">
                    <a:pos x="T8" y="T9"/>
                  </a:cxn>
                  <a:cxn ang="0">
                    <a:pos x="T10" y="T11"/>
                  </a:cxn>
                </a:cxnLst>
                <a:rect l="0" t="0" r="r" b="b"/>
                <a:pathLst>
                  <a:path w="17" h="19">
                    <a:moveTo>
                      <a:pt x="3" y="0"/>
                    </a:moveTo>
                    <a:lnTo>
                      <a:pt x="0" y="12"/>
                    </a:lnTo>
                    <a:lnTo>
                      <a:pt x="7" y="19"/>
                    </a:lnTo>
                    <a:lnTo>
                      <a:pt x="17" y="12"/>
                    </a:lnTo>
                    <a:lnTo>
                      <a:pt x="12" y="0"/>
                    </a:lnTo>
                    <a:lnTo>
                      <a:pt x="3" y="0"/>
                    </a:ln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1" name="Freeform 88"/>
              <p:cNvSpPr/>
              <p:nvPr/>
            </p:nvSpPr>
            <p:spPr bwMode="auto">
              <a:xfrm>
                <a:off x="5423459" y="1291401"/>
                <a:ext cx="22220" cy="91186"/>
              </a:xfrm>
              <a:custGeom>
                <a:avLst/>
                <a:gdLst>
                  <a:gd name="T0" fmla="*/ 3 w 19"/>
                  <a:gd name="T1" fmla="*/ 0 h 78"/>
                  <a:gd name="T2" fmla="*/ 0 w 19"/>
                  <a:gd name="T3" fmla="*/ 71 h 78"/>
                  <a:gd name="T4" fmla="*/ 10 w 19"/>
                  <a:gd name="T5" fmla="*/ 78 h 78"/>
                  <a:gd name="T6" fmla="*/ 19 w 19"/>
                  <a:gd name="T7" fmla="*/ 71 h 78"/>
                  <a:gd name="T8" fmla="*/ 15 w 19"/>
                  <a:gd name="T9" fmla="*/ 0 h 78"/>
                  <a:gd name="T10" fmla="*/ 3 w 19"/>
                  <a:gd name="T11" fmla="*/ 0 h 78"/>
                </a:gdLst>
                <a:ahLst/>
                <a:cxnLst>
                  <a:cxn ang="0">
                    <a:pos x="T0" y="T1"/>
                  </a:cxn>
                  <a:cxn ang="0">
                    <a:pos x="T2" y="T3"/>
                  </a:cxn>
                  <a:cxn ang="0">
                    <a:pos x="T4" y="T5"/>
                  </a:cxn>
                  <a:cxn ang="0">
                    <a:pos x="T6" y="T7"/>
                  </a:cxn>
                  <a:cxn ang="0">
                    <a:pos x="T8" y="T9"/>
                  </a:cxn>
                  <a:cxn ang="0">
                    <a:pos x="T10" y="T11"/>
                  </a:cxn>
                </a:cxnLst>
                <a:rect l="0" t="0" r="r" b="b"/>
                <a:pathLst>
                  <a:path w="19" h="78">
                    <a:moveTo>
                      <a:pt x="3" y="0"/>
                    </a:moveTo>
                    <a:lnTo>
                      <a:pt x="0" y="71"/>
                    </a:lnTo>
                    <a:lnTo>
                      <a:pt x="10" y="78"/>
                    </a:lnTo>
                    <a:lnTo>
                      <a:pt x="19" y="71"/>
                    </a:lnTo>
                    <a:lnTo>
                      <a:pt x="15" y="0"/>
                    </a:lnTo>
                    <a:lnTo>
                      <a:pt x="3" y="0"/>
                    </a:ln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2" name="Freeform 89"/>
              <p:cNvSpPr/>
              <p:nvPr/>
            </p:nvSpPr>
            <p:spPr bwMode="auto">
              <a:xfrm>
                <a:off x="5401239" y="1190862"/>
                <a:ext cx="70168" cy="80664"/>
              </a:xfrm>
              <a:custGeom>
                <a:avLst/>
                <a:gdLst>
                  <a:gd name="T0" fmla="*/ 2 w 25"/>
                  <a:gd name="T1" fmla="*/ 11 h 29"/>
                  <a:gd name="T2" fmla="*/ 8 w 25"/>
                  <a:gd name="T3" fmla="*/ 27 h 29"/>
                  <a:gd name="T4" fmla="*/ 23 w 25"/>
                  <a:gd name="T5" fmla="*/ 18 h 29"/>
                  <a:gd name="T6" fmla="*/ 17 w 25"/>
                  <a:gd name="T7" fmla="*/ 2 h 29"/>
                  <a:gd name="T8" fmla="*/ 2 w 25"/>
                  <a:gd name="T9" fmla="*/ 11 h 29"/>
                </a:gdLst>
                <a:ahLst/>
                <a:cxnLst>
                  <a:cxn ang="0">
                    <a:pos x="T0" y="T1"/>
                  </a:cxn>
                  <a:cxn ang="0">
                    <a:pos x="T2" y="T3"/>
                  </a:cxn>
                  <a:cxn ang="0">
                    <a:pos x="T4" y="T5"/>
                  </a:cxn>
                  <a:cxn ang="0">
                    <a:pos x="T6" y="T7"/>
                  </a:cxn>
                  <a:cxn ang="0">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3" name="Oval 90"/>
              <p:cNvSpPr>
                <a:spLocks noChangeArrowheads="1"/>
              </p:cNvSpPr>
              <p:nvPr/>
            </p:nvSpPr>
            <p:spPr bwMode="auto">
              <a:xfrm>
                <a:off x="5131090" y="1448054"/>
                <a:ext cx="57304" cy="72481"/>
              </a:xfrm>
              <a:prstGeom prst="ellipse">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4" name="Freeform 91"/>
              <p:cNvSpPr/>
              <p:nvPr/>
            </p:nvSpPr>
            <p:spPr bwMode="auto">
              <a:xfrm>
                <a:off x="5094836" y="1526381"/>
                <a:ext cx="129812" cy="93524"/>
              </a:xfrm>
              <a:custGeom>
                <a:avLst/>
                <a:gdLst>
                  <a:gd name="T0" fmla="*/ 38 w 47"/>
                  <a:gd name="T1" fmla="*/ 2 h 34"/>
                  <a:gd name="T2" fmla="*/ 38 w 47"/>
                  <a:gd name="T3" fmla="*/ 2 h 34"/>
                  <a:gd name="T4" fmla="*/ 9 w 47"/>
                  <a:gd name="T5" fmla="*/ 2 h 34"/>
                  <a:gd name="T6" fmla="*/ 9 w 47"/>
                  <a:gd name="T7" fmla="*/ 2 h 34"/>
                  <a:gd name="T8" fmla="*/ 9 w 47"/>
                  <a:gd name="T9" fmla="*/ 2 h 34"/>
                  <a:gd name="T10" fmla="*/ 2 w 47"/>
                  <a:gd name="T11" fmla="*/ 8 h 34"/>
                  <a:gd name="T12" fmla="*/ 0 w 47"/>
                  <a:gd name="T13" fmla="*/ 34 h 34"/>
                  <a:gd name="T14" fmla="*/ 47 w 47"/>
                  <a:gd name="T15" fmla="*/ 34 h 34"/>
                  <a:gd name="T16" fmla="*/ 45 w 47"/>
                  <a:gd name="T17" fmla="*/ 8 h 34"/>
                  <a:gd name="T18" fmla="*/ 39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5" name="Oval 92"/>
              <p:cNvSpPr>
                <a:spLocks noChangeArrowheads="1"/>
              </p:cNvSpPr>
              <p:nvPr/>
            </p:nvSpPr>
            <p:spPr bwMode="auto">
              <a:xfrm>
                <a:off x="5279613" y="1448054"/>
                <a:ext cx="58474" cy="72481"/>
              </a:xfrm>
              <a:prstGeom prst="ellipse">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6" name="Freeform 93"/>
              <p:cNvSpPr/>
              <p:nvPr/>
            </p:nvSpPr>
            <p:spPr bwMode="auto">
              <a:xfrm>
                <a:off x="5246868" y="1526381"/>
                <a:ext cx="127473" cy="93524"/>
              </a:xfrm>
              <a:custGeom>
                <a:avLst/>
                <a:gdLst>
                  <a:gd name="T0" fmla="*/ 38 w 46"/>
                  <a:gd name="T1" fmla="*/ 2 h 34"/>
                  <a:gd name="T2" fmla="*/ 37 w 46"/>
                  <a:gd name="T3" fmla="*/ 2 h 34"/>
                  <a:gd name="T4" fmla="*/ 9 w 46"/>
                  <a:gd name="T5" fmla="*/ 2 h 34"/>
                  <a:gd name="T6" fmla="*/ 8 w 46"/>
                  <a:gd name="T7" fmla="*/ 2 h 34"/>
                  <a:gd name="T8" fmla="*/ 8 w 46"/>
                  <a:gd name="T9" fmla="*/ 2 h 34"/>
                  <a:gd name="T10" fmla="*/ 2 w 46"/>
                  <a:gd name="T11" fmla="*/ 8 h 34"/>
                  <a:gd name="T12" fmla="*/ 0 w 46"/>
                  <a:gd name="T13" fmla="*/ 34 h 34"/>
                  <a:gd name="T14" fmla="*/ 46 w 46"/>
                  <a:gd name="T15" fmla="*/ 34 h 34"/>
                  <a:gd name="T16" fmla="*/ 44 w 46"/>
                  <a:gd name="T17" fmla="*/ 8 h 34"/>
                  <a:gd name="T18" fmla="*/ 38 w 46"/>
                  <a:gd name="T19" fmla="*/ 2 h 34"/>
                  <a:gd name="T20" fmla="*/ 38 w 46"/>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7" name="Oval 94"/>
              <p:cNvSpPr>
                <a:spLocks noChangeArrowheads="1"/>
              </p:cNvSpPr>
              <p:nvPr/>
            </p:nvSpPr>
            <p:spPr bwMode="auto">
              <a:xfrm>
                <a:off x="5431645" y="1448054"/>
                <a:ext cx="58474" cy="72481"/>
              </a:xfrm>
              <a:prstGeom prst="ellipse">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8" name="Freeform 95"/>
              <p:cNvSpPr/>
              <p:nvPr/>
            </p:nvSpPr>
            <p:spPr bwMode="auto">
              <a:xfrm>
                <a:off x="5396562" y="1526381"/>
                <a:ext cx="129812" cy="93524"/>
              </a:xfrm>
              <a:custGeom>
                <a:avLst/>
                <a:gdLst>
                  <a:gd name="T0" fmla="*/ 38 w 47"/>
                  <a:gd name="T1" fmla="*/ 2 h 34"/>
                  <a:gd name="T2" fmla="*/ 37 w 47"/>
                  <a:gd name="T3" fmla="*/ 2 h 34"/>
                  <a:gd name="T4" fmla="*/ 9 w 47"/>
                  <a:gd name="T5" fmla="*/ 2 h 34"/>
                  <a:gd name="T6" fmla="*/ 8 w 47"/>
                  <a:gd name="T7" fmla="*/ 2 h 34"/>
                  <a:gd name="T8" fmla="*/ 8 w 47"/>
                  <a:gd name="T9" fmla="*/ 2 h 34"/>
                  <a:gd name="T10" fmla="*/ 2 w 47"/>
                  <a:gd name="T11" fmla="*/ 8 h 34"/>
                  <a:gd name="T12" fmla="*/ 0 w 47"/>
                  <a:gd name="T13" fmla="*/ 34 h 34"/>
                  <a:gd name="T14" fmla="*/ 47 w 47"/>
                  <a:gd name="T15" fmla="*/ 34 h 34"/>
                  <a:gd name="T16" fmla="*/ 44 w 47"/>
                  <a:gd name="T17" fmla="*/ 8 h 34"/>
                  <a:gd name="T18" fmla="*/ 38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49" name="Rectangle 96"/>
              <p:cNvSpPr>
                <a:spLocks noChangeArrowheads="1"/>
              </p:cNvSpPr>
              <p:nvPr/>
            </p:nvSpPr>
            <p:spPr bwMode="auto">
              <a:xfrm>
                <a:off x="5191903" y="1269189"/>
                <a:ext cx="32745" cy="54945"/>
              </a:xfrm>
              <a:prstGeom prst="rect">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50" name="Rectangle 97"/>
              <p:cNvSpPr>
                <a:spLocks noChangeArrowheads="1"/>
              </p:cNvSpPr>
              <p:nvPr/>
            </p:nvSpPr>
            <p:spPr bwMode="auto">
              <a:xfrm>
                <a:off x="5149801" y="1249316"/>
                <a:ext cx="30406" cy="74820"/>
              </a:xfrm>
              <a:prstGeom prst="rect">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sp>
            <p:nvSpPr>
              <p:cNvPr id="51" name="Rectangle 98"/>
              <p:cNvSpPr>
                <a:spLocks noChangeArrowheads="1"/>
              </p:cNvSpPr>
              <p:nvPr/>
            </p:nvSpPr>
            <p:spPr bwMode="auto">
              <a:xfrm>
                <a:off x="5236342" y="1213075"/>
                <a:ext cx="30406" cy="111060"/>
              </a:xfrm>
              <a:prstGeom prst="rect">
                <a:avLst/>
              </a:prstGeom>
              <a:solidFill>
                <a:schemeClr val="accent5"/>
              </a:solidFill>
              <a:ln>
                <a:noFill/>
              </a:ln>
            </p:spPr>
            <p:txBody>
              <a:bodyPr vert="horz" wrap="square" lIns="91440" tIns="45720" rIns="91440" bIns="45720" numCol="1" anchor="t" anchorCtr="0" compatLnSpc="1"/>
              <a:p>
                <a:pPr fontAlgn="base"/>
                <a:endParaRPr lang="zh-CN" altLang="en-US" strike="noStrike" noProof="1"/>
              </a:p>
            </p:txBody>
          </p:sp>
        </p:grpSp>
        <p:grpSp>
          <p:nvGrpSpPr>
            <p:cNvPr id="56365" name="组合 58"/>
            <p:cNvGrpSpPr/>
            <p:nvPr/>
          </p:nvGrpSpPr>
          <p:grpSpPr>
            <a:xfrm>
              <a:off x="6865004" y="1999700"/>
              <a:ext cx="1526981" cy="1516796"/>
              <a:chOff x="1046730" y="3132279"/>
              <a:chExt cx="1526981" cy="1516796"/>
            </a:xfrm>
          </p:grpSpPr>
          <p:sp>
            <p:nvSpPr>
              <p:cNvPr id="56366" name="Freeform 6"/>
              <p:cNvSpPr/>
              <p:nvPr/>
            </p:nvSpPr>
            <p:spPr>
              <a:xfrm>
                <a:off x="2083771" y="3538709"/>
                <a:ext cx="328260" cy="851877"/>
              </a:xfrm>
              <a:custGeom>
                <a:avLst/>
                <a:gdLst/>
                <a:ahLst/>
                <a:cxnLst>
                  <a:cxn ang="0">
                    <a:pos x="328260" y="353030"/>
                  </a:cxn>
                  <a:cxn ang="0">
                    <a:pos x="208541" y="0"/>
                  </a:cxn>
                  <a:cxn ang="0">
                    <a:pos x="131304" y="57559"/>
                  </a:cxn>
                  <a:cxn ang="0">
                    <a:pos x="227851" y="353030"/>
                  </a:cxn>
                  <a:cxn ang="0">
                    <a:pos x="0" y="771294"/>
                  </a:cxn>
                  <a:cxn ang="0">
                    <a:pos x="50204" y="851877"/>
                  </a:cxn>
                  <a:cxn ang="0">
                    <a:pos x="328260" y="353030"/>
                  </a:cxn>
                </a:cxnLst>
                <a:pathLst>
                  <a:path w="85" h="222">
                    <a:moveTo>
                      <a:pt x="85" y="92"/>
                    </a:moveTo>
                    <a:cubicBezTo>
                      <a:pt x="85" y="57"/>
                      <a:pt x="73" y="26"/>
                      <a:pt x="54" y="0"/>
                    </a:cubicBezTo>
                    <a:cubicBezTo>
                      <a:pt x="34" y="15"/>
                      <a:pt x="34" y="15"/>
                      <a:pt x="34" y="15"/>
                    </a:cubicBezTo>
                    <a:cubicBezTo>
                      <a:pt x="50" y="36"/>
                      <a:pt x="59" y="63"/>
                      <a:pt x="59" y="92"/>
                    </a:cubicBezTo>
                    <a:cubicBezTo>
                      <a:pt x="59" y="137"/>
                      <a:pt x="35" y="177"/>
                      <a:pt x="0" y="201"/>
                    </a:cubicBezTo>
                    <a:cubicBezTo>
                      <a:pt x="13" y="222"/>
                      <a:pt x="13" y="222"/>
                      <a:pt x="13" y="222"/>
                    </a:cubicBezTo>
                    <a:cubicBezTo>
                      <a:pt x="56" y="194"/>
                      <a:pt x="85" y="146"/>
                      <a:pt x="85" y="92"/>
                    </a:cubicBezTo>
                    <a:close/>
                  </a:path>
                </a:pathLst>
              </a:custGeom>
              <a:solidFill>
                <a:schemeClr val="bg1">
                  <a:alpha val="59999"/>
                </a:schemeClr>
              </a:solidFill>
              <a:ln w="9525">
                <a:noFill/>
              </a:ln>
            </p:spPr>
            <p:txBody>
              <a:bodyPr/>
              <a:p>
                <a:endParaRPr lang="zh-CN" altLang="en-US"/>
              </a:p>
            </p:txBody>
          </p:sp>
          <p:sp>
            <p:nvSpPr>
              <p:cNvPr id="56367" name="Freeform 7"/>
              <p:cNvSpPr/>
              <p:nvPr/>
            </p:nvSpPr>
            <p:spPr>
              <a:xfrm>
                <a:off x="1791439" y="3298102"/>
                <a:ext cx="501373" cy="299133"/>
              </a:xfrm>
              <a:custGeom>
                <a:avLst/>
                <a:gdLst/>
                <a:ahLst/>
                <a:cxnLst>
                  <a:cxn ang="0">
                    <a:pos x="19283" y="95875"/>
                  </a:cxn>
                  <a:cxn ang="0">
                    <a:pos x="424238" y="299133"/>
                  </a:cxn>
                  <a:cxn ang="0">
                    <a:pos x="501373" y="241607"/>
                  </a:cxn>
                  <a:cxn ang="0">
                    <a:pos x="19283" y="0"/>
                  </a:cxn>
                  <a:cxn ang="0">
                    <a:pos x="0" y="0"/>
                  </a:cxn>
                  <a:cxn ang="0">
                    <a:pos x="3856" y="95875"/>
                  </a:cxn>
                  <a:cxn ang="0">
                    <a:pos x="19283" y="95875"/>
                  </a:cxn>
                </a:cxnLst>
                <a:pathLst>
                  <a:path w="130" h="78">
                    <a:moveTo>
                      <a:pt x="5" y="25"/>
                    </a:moveTo>
                    <a:cubicBezTo>
                      <a:pt x="48" y="25"/>
                      <a:pt x="86" y="46"/>
                      <a:pt x="110" y="78"/>
                    </a:cubicBezTo>
                    <a:cubicBezTo>
                      <a:pt x="130" y="63"/>
                      <a:pt x="130" y="63"/>
                      <a:pt x="130" y="63"/>
                    </a:cubicBezTo>
                    <a:cubicBezTo>
                      <a:pt x="102" y="25"/>
                      <a:pt x="57" y="0"/>
                      <a:pt x="5" y="0"/>
                    </a:cubicBezTo>
                    <a:cubicBezTo>
                      <a:pt x="4" y="0"/>
                      <a:pt x="2" y="0"/>
                      <a:pt x="0" y="0"/>
                    </a:cubicBezTo>
                    <a:cubicBezTo>
                      <a:pt x="1" y="25"/>
                      <a:pt x="1" y="25"/>
                      <a:pt x="1" y="25"/>
                    </a:cubicBezTo>
                    <a:cubicBezTo>
                      <a:pt x="2" y="25"/>
                      <a:pt x="4" y="25"/>
                      <a:pt x="5" y="25"/>
                    </a:cubicBezTo>
                    <a:close/>
                  </a:path>
                </a:pathLst>
              </a:custGeom>
              <a:solidFill>
                <a:srgbClr val="00B0F0"/>
              </a:solidFill>
              <a:ln w="9525" cap="flat" cmpd="sng">
                <a:solidFill>
                  <a:srgbClr val="AFAFAF"/>
                </a:solidFill>
                <a:prstDash val="solid"/>
                <a:round/>
                <a:headEnd type="none" w="med" len="med"/>
                <a:tailEnd type="none" w="med" len="med"/>
              </a:ln>
            </p:spPr>
            <p:txBody>
              <a:bodyPr/>
              <a:p>
                <a:endParaRPr lang="zh-CN" altLang="en-US"/>
              </a:p>
            </p:txBody>
          </p:sp>
          <p:sp>
            <p:nvSpPr>
              <p:cNvPr id="56368" name="Freeform 8"/>
              <p:cNvSpPr/>
              <p:nvPr/>
            </p:nvSpPr>
            <p:spPr>
              <a:xfrm>
                <a:off x="1185547" y="3267213"/>
                <a:ext cx="1053372" cy="1250178"/>
              </a:xfrm>
              <a:custGeom>
                <a:avLst/>
                <a:gdLst/>
                <a:ahLst/>
                <a:cxnLst>
                  <a:cxn ang="0">
                    <a:pos x="945333" y="966395"/>
                  </a:cxn>
                  <a:cxn ang="0">
                    <a:pos x="625077" y="1089112"/>
                  </a:cxn>
                  <a:cxn ang="0">
                    <a:pos x="262378" y="920376"/>
                  </a:cxn>
                  <a:cxn ang="0">
                    <a:pos x="158198" y="625089"/>
                  </a:cxn>
                  <a:cxn ang="0">
                    <a:pos x="625077" y="157230"/>
                  </a:cxn>
                  <a:cxn ang="0">
                    <a:pos x="625077" y="0"/>
                  </a:cxn>
                  <a:cxn ang="0">
                    <a:pos x="0" y="625089"/>
                  </a:cxn>
                  <a:cxn ang="0">
                    <a:pos x="142764" y="1020083"/>
                  </a:cxn>
                  <a:cxn ang="0">
                    <a:pos x="625077" y="1250178"/>
                  </a:cxn>
                  <a:cxn ang="0">
                    <a:pos x="1053372" y="1081442"/>
                  </a:cxn>
                  <a:cxn ang="0">
                    <a:pos x="945333" y="966395"/>
                  </a:cxn>
                </a:cxnLst>
                <a:pathLst>
                  <a:path w="273" h="326">
                    <a:moveTo>
                      <a:pt x="245" y="252"/>
                    </a:moveTo>
                    <a:cubicBezTo>
                      <a:pt x="224" y="272"/>
                      <a:pt x="195" y="284"/>
                      <a:pt x="162" y="284"/>
                    </a:cubicBezTo>
                    <a:cubicBezTo>
                      <a:pt x="125" y="284"/>
                      <a:pt x="91" y="267"/>
                      <a:pt x="68" y="240"/>
                    </a:cubicBezTo>
                    <a:cubicBezTo>
                      <a:pt x="51" y="219"/>
                      <a:pt x="41" y="192"/>
                      <a:pt x="41" y="163"/>
                    </a:cubicBezTo>
                    <a:cubicBezTo>
                      <a:pt x="41" y="96"/>
                      <a:pt x="95" y="41"/>
                      <a:pt x="162" y="41"/>
                    </a:cubicBezTo>
                    <a:cubicBezTo>
                      <a:pt x="162" y="0"/>
                      <a:pt x="162" y="0"/>
                      <a:pt x="162" y="0"/>
                    </a:cubicBezTo>
                    <a:cubicBezTo>
                      <a:pt x="72" y="0"/>
                      <a:pt x="0" y="73"/>
                      <a:pt x="0" y="163"/>
                    </a:cubicBezTo>
                    <a:cubicBezTo>
                      <a:pt x="0" y="202"/>
                      <a:pt x="14" y="238"/>
                      <a:pt x="37" y="266"/>
                    </a:cubicBezTo>
                    <a:cubicBezTo>
                      <a:pt x="67" y="302"/>
                      <a:pt x="112" y="326"/>
                      <a:pt x="162" y="326"/>
                    </a:cubicBezTo>
                    <a:cubicBezTo>
                      <a:pt x="205" y="326"/>
                      <a:pt x="244" y="309"/>
                      <a:pt x="273" y="282"/>
                    </a:cubicBezTo>
                    <a:lnTo>
                      <a:pt x="245" y="252"/>
                    </a:lnTo>
                    <a:close/>
                  </a:path>
                </a:pathLst>
              </a:custGeom>
              <a:solidFill>
                <a:srgbClr val="0070C0"/>
              </a:solidFill>
              <a:ln w="9525">
                <a:noFill/>
              </a:ln>
            </p:spPr>
            <p:txBody>
              <a:bodyPr/>
              <a:p>
                <a:endParaRPr lang="zh-CN" altLang="en-US"/>
              </a:p>
            </p:txBody>
          </p:sp>
          <p:sp>
            <p:nvSpPr>
              <p:cNvPr id="56369" name="Freeform 9"/>
              <p:cNvSpPr>
                <a:spLocks noEditPoints="1"/>
              </p:cNvSpPr>
              <p:nvPr/>
            </p:nvSpPr>
            <p:spPr>
              <a:xfrm>
                <a:off x="1046730" y="3132279"/>
                <a:ext cx="1526981" cy="1516796"/>
              </a:xfrm>
              <a:custGeom>
                <a:avLst/>
                <a:gdLst/>
                <a:ahLst/>
                <a:cxnLst>
                  <a:cxn ang="0">
                    <a:pos x="763490" y="1516796"/>
                  </a:cxn>
                  <a:cxn ang="0">
                    <a:pos x="0" y="760317"/>
                  </a:cxn>
                  <a:cxn ang="0">
                    <a:pos x="763490" y="0"/>
                  </a:cxn>
                  <a:cxn ang="0">
                    <a:pos x="1526981" y="760317"/>
                  </a:cxn>
                  <a:cxn ang="0">
                    <a:pos x="763490" y="1516796"/>
                  </a:cxn>
                  <a:cxn ang="0">
                    <a:pos x="763490" y="3839"/>
                  </a:cxn>
                  <a:cxn ang="0">
                    <a:pos x="7712" y="760317"/>
                  </a:cxn>
                  <a:cxn ang="0">
                    <a:pos x="763490" y="1512956"/>
                  </a:cxn>
                  <a:cxn ang="0">
                    <a:pos x="1519268" y="760317"/>
                  </a:cxn>
                  <a:cxn ang="0">
                    <a:pos x="763490" y="3839"/>
                  </a:cxn>
                </a:cxnLst>
                <a:pathLst>
                  <a:path w="396" h="395">
                    <a:moveTo>
                      <a:pt x="198" y="395"/>
                    </a:moveTo>
                    <a:cubicBezTo>
                      <a:pt x="89" y="395"/>
                      <a:pt x="0" y="307"/>
                      <a:pt x="0" y="198"/>
                    </a:cubicBezTo>
                    <a:cubicBezTo>
                      <a:pt x="0" y="89"/>
                      <a:pt x="89" y="0"/>
                      <a:pt x="198" y="0"/>
                    </a:cubicBezTo>
                    <a:cubicBezTo>
                      <a:pt x="307" y="0"/>
                      <a:pt x="396" y="89"/>
                      <a:pt x="396" y="198"/>
                    </a:cubicBezTo>
                    <a:cubicBezTo>
                      <a:pt x="396" y="307"/>
                      <a:pt x="307" y="395"/>
                      <a:pt x="198" y="395"/>
                    </a:cubicBezTo>
                    <a:close/>
                    <a:moveTo>
                      <a:pt x="198" y="1"/>
                    </a:moveTo>
                    <a:cubicBezTo>
                      <a:pt x="90" y="1"/>
                      <a:pt x="2" y="89"/>
                      <a:pt x="2" y="198"/>
                    </a:cubicBezTo>
                    <a:cubicBezTo>
                      <a:pt x="2" y="306"/>
                      <a:pt x="90" y="394"/>
                      <a:pt x="198" y="394"/>
                    </a:cubicBezTo>
                    <a:cubicBezTo>
                      <a:pt x="306" y="394"/>
                      <a:pt x="394" y="306"/>
                      <a:pt x="394" y="198"/>
                    </a:cubicBezTo>
                    <a:cubicBezTo>
                      <a:pt x="394" y="89"/>
                      <a:pt x="306" y="1"/>
                      <a:pt x="198" y="1"/>
                    </a:cubicBezTo>
                    <a:close/>
                  </a:path>
                </a:pathLst>
              </a:custGeom>
              <a:solidFill>
                <a:srgbClr val="00B0F0"/>
              </a:solidFill>
              <a:ln w="9525" cap="flat" cmpd="sng">
                <a:solidFill>
                  <a:srgbClr val="FF0000"/>
                </a:solidFill>
                <a:prstDash val="solid"/>
                <a:round/>
                <a:headEnd type="none" w="med" len="med"/>
                <a:tailEnd type="none" w="med" len="med"/>
              </a:ln>
            </p:spPr>
            <p:txBody>
              <a:bodyPr/>
              <a:p>
                <a:endParaRPr lang="zh-CN" altLang="en-US"/>
              </a:p>
            </p:txBody>
          </p:sp>
          <p:sp>
            <p:nvSpPr>
              <p:cNvPr id="56370" name="TextBox 73"/>
              <p:cNvSpPr txBox="1"/>
              <p:nvPr/>
            </p:nvSpPr>
            <p:spPr>
              <a:xfrm>
                <a:off x="1384525" y="3673651"/>
                <a:ext cx="907252" cy="490254"/>
              </a:xfrm>
              <a:prstGeom prst="rect">
                <a:avLst/>
              </a:prstGeom>
              <a:noFill/>
              <a:ln w="9525">
                <a:noFill/>
              </a:ln>
            </p:spPr>
            <p:txBody>
              <a:bodyPr wrap="square" anchor="t">
                <a:spAutoFit/>
              </a:bodyPr>
              <a:p>
                <a:pPr algn="ctr"/>
                <a:r>
                  <a:rPr lang="zh-CN" altLang="en-US" sz="3200" b="1" dirty="0">
                    <a:solidFill>
                      <a:srgbClr val="FF0000"/>
                    </a:solidFill>
                    <a:latin typeface="微软雅黑" panose="020B0503020204020204" pitchFamily="34" charset="-122"/>
                    <a:ea typeface="微软雅黑" panose="020B0503020204020204" pitchFamily="34" charset="-122"/>
                  </a:rPr>
                  <a:t>施工</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grpSp>
      </p:grpSp>
      <p:sp>
        <p:nvSpPr>
          <p:cNvPr id="56371" name="矩形 1"/>
          <p:cNvSpPr/>
          <p:nvPr/>
        </p:nvSpPr>
        <p:spPr>
          <a:xfrm>
            <a:off x="862013" y="1181100"/>
            <a:ext cx="3641725" cy="398780"/>
          </a:xfrm>
          <a:prstGeom prst="rect">
            <a:avLst/>
          </a:prstGeom>
          <a:noFill/>
          <a:ln w="9525">
            <a:noFill/>
          </a:ln>
        </p:spPr>
        <p:txBody>
          <a:bodyPr wrap="none" anchor="t">
            <a:spAutoFit/>
          </a:bodyPr>
          <a:p>
            <a:r>
              <a:rPr lang="zh-CN" altLang="en-US" sz="2000" b="1" dirty="0">
                <a:solidFill>
                  <a:srgbClr val="2E75B6"/>
                </a:solidFill>
                <a:latin typeface="微软雅黑" panose="020B0503020204020204" pitchFamily="34" charset="-122"/>
                <a:ea typeface="微软雅黑" panose="020B0503020204020204" pitchFamily="34" charset="-122"/>
              </a:rPr>
              <a:t>（</a:t>
            </a:r>
            <a:r>
              <a:rPr lang="en-US" altLang="zh-CN" sz="2000" b="1" dirty="0">
                <a:solidFill>
                  <a:srgbClr val="2E75B6"/>
                </a:solidFill>
                <a:latin typeface="微软雅黑" panose="020B0503020204020204" pitchFamily="34" charset="-122"/>
                <a:ea typeface="微软雅黑" panose="020B0503020204020204" pitchFamily="34" charset="-122"/>
              </a:rPr>
              <a:t>5</a:t>
            </a:r>
            <a:r>
              <a:rPr lang="zh-CN" altLang="en-US" sz="2000" b="1" dirty="0">
                <a:solidFill>
                  <a:srgbClr val="2E75B6"/>
                </a:solidFill>
                <a:latin typeface="微软雅黑" panose="020B0503020204020204" pitchFamily="34" charset="-122"/>
                <a:ea typeface="微软雅黑" panose="020B0503020204020204" pitchFamily="34" charset="-122"/>
              </a:rPr>
              <a:t>）建造策划设计施工一体化</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0" name="Picture 190" descr="53b38a10177df"/>
          <p:cNvPicPr>
            <a:picLocks noChangeAspect="1"/>
          </p:cNvPicPr>
          <p:nvPr/>
        </p:nvPicPr>
        <p:blipFill>
          <a:blip r:embed="rId1"/>
          <a:stretch>
            <a:fillRect/>
          </a:stretch>
        </p:blipFill>
        <p:spPr>
          <a:xfrm>
            <a:off x="152400" y="525463"/>
            <a:ext cx="1130300" cy="852487"/>
          </a:xfrm>
          <a:prstGeom prst="rect">
            <a:avLst/>
          </a:prstGeom>
          <a:noFill/>
          <a:ln w="9525">
            <a:noFill/>
          </a:ln>
        </p:spPr>
      </p:pic>
      <p:sp>
        <p:nvSpPr>
          <p:cNvPr id="129038" name="Text Box 16"/>
          <p:cNvSpPr txBox="1"/>
          <p:nvPr/>
        </p:nvSpPr>
        <p:spPr>
          <a:xfrm>
            <a:off x="1046480" y="694055"/>
            <a:ext cx="4981575" cy="460375"/>
          </a:xfrm>
          <a:prstGeom prst="rect">
            <a:avLst/>
          </a:prstGeom>
          <a:noFill/>
          <a:ln w="9525">
            <a:noFill/>
          </a:ln>
        </p:spPr>
        <p:txBody>
          <a:bodyPr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2</a:t>
            </a:r>
            <a:r>
              <a:rPr lang="en-US" altLang="zh-CN" sz="2400" b="1"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上级战略的明确要求</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15" name="文本框 14"/>
          <p:cNvSpPr txBox="1"/>
          <p:nvPr/>
        </p:nvSpPr>
        <p:spPr>
          <a:xfrm>
            <a:off x="3426460" y="30480"/>
            <a:ext cx="44500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一、总承包管理的整体背景</a:t>
            </a:r>
            <a:endParaRPr lang="zh-CN" altLang="en-US" sz="2800"/>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95" y="1941550"/>
            <a:ext cx="2904278" cy="3818899"/>
          </a:xfrm>
          <a:prstGeom prst="rect">
            <a:avLst/>
          </a:prstGeom>
          <a:solidFill>
            <a:schemeClr val="bg2">
              <a:lumMod val="90000"/>
            </a:schemeClr>
          </a:solidFill>
          <a:ln>
            <a:solidFill>
              <a:schemeClr val="bg1">
                <a:lumMod val="50000"/>
              </a:schemeClr>
            </a:solidFill>
          </a:ln>
          <a:effectLst>
            <a:outerShdw blurRad="50800" dist="38100" dir="2700000" algn="tl" rotWithShape="0">
              <a:prstClr val="black">
                <a:alpha val="40000"/>
              </a:prstClr>
            </a:outerShdw>
          </a:effectLst>
        </p:spPr>
      </p:pic>
      <p:sp>
        <p:nvSpPr>
          <p:cNvPr id="10" name="圆角矩形 65"/>
          <p:cNvSpPr/>
          <p:nvPr/>
        </p:nvSpPr>
        <p:spPr>
          <a:xfrm>
            <a:off x="4211955" y="1831975"/>
            <a:ext cx="4591050" cy="1501140"/>
          </a:xfrm>
          <a:prstGeom prst="roundRect">
            <a:avLst>
              <a:gd name="adj" fmla="val 16667"/>
            </a:avLst>
          </a:prstGeom>
          <a:solidFill>
            <a:schemeClr val="accent1">
              <a:lumMod val="40000"/>
              <a:lumOff val="60000"/>
            </a:schemeClr>
          </a:solidFill>
          <a:ln w="6350" cap="flat" cmpd="sng">
            <a:solidFill>
              <a:schemeClr val="accent5">
                <a:lumMod val="20000"/>
                <a:lumOff val="80000"/>
              </a:schemeClr>
            </a:solidFill>
            <a:prstDash val="solid"/>
            <a:round/>
            <a:headEnd type="none" w="med" len="med"/>
            <a:tailEnd type="none" w="med" len="med"/>
          </a:ln>
        </p:spPr>
        <p:txBody>
          <a:bodyPr anchor="ctr"/>
          <a:p>
            <a:pPr lvl="0" eaLnBrk="0" hangingPunct="0">
              <a:lnSpc>
                <a:spcPct val="150000"/>
              </a:lnSpc>
              <a:defRPr/>
            </a:pPr>
            <a:r>
              <a:rPr kumimoji="0" lang="zh-CN" altLang="zh-CN" sz="2000" b="0" i="0" u="none" strike="noStrike" kern="1200" cap="none" spc="0" normalizeH="0" baseline="0" dirty="0">
                <a:cs typeface="+mn-cs"/>
              </a:rPr>
              <a:t>局发布了总承包</a:t>
            </a:r>
            <a:r>
              <a:rPr kumimoji="0" lang="en-US" altLang="zh-CN" sz="2000" b="0" i="0" u="none" strike="noStrike" kern="1200" cap="none" spc="0" normalizeH="0" baseline="0" dirty="0">
                <a:cs typeface="+mn-cs"/>
              </a:rPr>
              <a:t>“</a:t>
            </a:r>
            <a:r>
              <a:rPr kumimoji="0" lang="zh-CN" altLang="zh-CN" sz="2000" b="0" i="0" u="none" strike="noStrike" kern="1200" cap="none" spc="0" normalizeH="0" baseline="0" dirty="0">
                <a:cs typeface="+mn-cs"/>
              </a:rPr>
              <a:t>441计划</a:t>
            </a:r>
            <a:r>
              <a:rPr kumimoji="0" lang="en-US" altLang="zh-CN" sz="2000" b="0" i="0" u="none" strike="noStrike" kern="1200" cap="none" spc="0" normalizeH="0" baseline="0" dirty="0">
                <a:cs typeface="+mn-cs"/>
              </a:rPr>
              <a:t>”</a:t>
            </a:r>
            <a:r>
              <a:rPr kumimoji="0" lang="zh-CN" altLang="en-US" sz="2000" b="0" i="0" u="none" strike="noStrike" kern="1200" cap="none" spc="0" normalizeH="0" baseline="0" dirty="0">
                <a:cs typeface="+mn-cs"/>
              </a:rPr>
              <a:t>，</a:t>
            </a:r>
            <a:r>
              <a:rPr lang="zh-CN" altLang="zh-CN" sz="2000" dirty="0"/>
              <a:t>并相继出台了</a:t>
            </a:r>
            <a:r>
              <a:rPr lang="en-US" altLang="zh-CN" sz="2000" dirty="0"/>
              <a:t>PIMS</a:t>
            </a:r>
            <a:r>
              <a:rPr lang="zh-CN" altLang="en-US" sz="2000" dirty="0"/>
              <a:t>管理体系，强化顶层设计，统筹总部引领。</a:t>
            </a:r>
            <a:endParaRPr kumimoji="0" lang="zh-CN" altLang="en-US" sz="20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右箭头 11"/>
          <p:cNvSpPr/>
          <p:nvPr/>
        </p:nvSpPr>
        <p:spPr>
          <a:xfrm rot="10800000">
            <a:off x="3434080" y="2324100"/>
            <a:ext cx="687705" cy="470535"/>
          </a:xfrm>
          <a:prstGeom prst="rightArrow">
            <a:avLst/>
          </a:prstGeom>
          <a:solidFill>
            <a:schemeClr val="accent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 name="圆角矩形 65"/>
          <p:cNvSpPr/>
          <p:nvPr/>
        </p:nvSpPr>
        <p:spPr>
          <a:xfrm>
            <a:off x="3460750" y="3565525"/>
            <a:ext cx="4631690" cy="1774190"/>
          </a:xfrm>
          <a:prstGeom prst="roundRect">
            <a:avLst>
              <a:gd name="adj" fmla="val 16667"/>
            </a:avLst>
          </a:prstGeom>
          <a:solidFill>
            <a:schemeClr val="accent3">
              <a:lumMod val="40000"/>
              <a:lumOff val="60000"/>
            </a:schemeClr>
          </a:solidFill>
          <a:ln w="6350" cap="flat" cmpd="sng">
            <a:solidFill>
              <a:schemeClr val="accent5">
                <a:lumMod val="20000"/>
                <a:lumOff val="80000"/>
              </a:schemeClr>
            </a:solidFill>
            <a:prstDash val="solid"/>
            <a:round/>
            <a:headEnd type="none" w="med" len="med"/>
            <a:tailEnd type="none" w="med" len="med"/>
          </a:ln>
        </p:spPr>
        <p:txBody>
          <a:bodyPr anchor="ctr"/>
          <a:p>
            <a:pPr>
              <a:lnSpc>
                <a:spcPct val="150000"/>
              </a:lnSpc>
            </a:pPr>
            <a:r>
              <a:rPr lang="zh-CN" altLang="zh-CN" sz="2000" dirty="0"/>
              <a:t>如何进一步提升总承包管理能力，促进企业转型升级，是我司近几年一直追求的战略目标。</a:t>
            </a:r>
            <a:endParaRPr lang="zh-CN" altLang="zh-CN" sz="2000" dirty="0"/>
          </a:p>
        </p:txBody>
      </p:sp>
      <p:sp>
        <p:nvSpPr>
          <p:cNvPr id="16" name="右箭头 15"/>
          <p:cNvSpPr/>
          <p:nvPr/>
        </p:nvSpPr>
        <p:spPr>
          <a:xfrm>
            <a:off x="8193923" y="4150226"/>
            <a:ext cx="604697" cy="470263"/>
          </a:xfrm>
          <a:prstGeom prst="rightArrow">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4020" y="1941550"/>
            <a:ext cx="2789977" cy="38189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计划管理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37889" name="图片 21"/>
          <p:cNvPicPr>
            <a:picLocks noChangeAspect="1"/>
          </p:cNvPicPr>
          <p:nvPr/>
        </p:nvPicPr>
        <p:blipFill>
          <a:blip r:embed="rId2"/>
          <a:srcRect l="3874" t="2895" r="3181" b="2859"/>
          <a:stretch>
            <a:fillRect/>
          </a:stretch>
        </p:blipFill>
        <p:spPr>
          <a:xfrm>
            <a:off x="669290" y="1051560"/>
            <a:ext cx="10782300" cy="5266055"/>
          </a:xfrm>
          <a:prstGeom prst="rect">
            <a:avLst/>
          </a:prstGeom>
          <a:noFill/>
          <a:ln w="9525">
            <a:noFill/>
          </a:ln>
        </p:spPr>
      </p:pic>
      <p:grpSp>
        <p:nvGrpSpPr>
          <p:cNvPr id="3" name="组合 12"/>
          <p:cNvGrpSpPr/>
          <p:nvPr/>
        </p:nvGrpSpPr>
        <p:grpSpPr>
          <a:xfrm>
            <a:off x="3006725" y="2876550"/>
            <a:ext cx="1125538" cy="657225"/>
            <a:chOff x="3338509" y="3025775"/>
            <a:chExt cx="1500191" cy="876300"/>
          </a:xfrm>
        </p:grpSpPr>
        <p:sp>
          <p:nvSpPr>
            <p:cNvPr id="21" name="线形标注 2(带边框和强调线) 10"/>
            <p:cNvSpPr/>
            <p:nvPr/>
          </p:nvSpPr>
          <p:spPr>
            <a:xfrm rot="10800000">
              <a:off x="3338509" y="3025775"/>
              <a:ext cx="1377467" cy="876300"/>
            </a:xfrm>
            <a:prstGeom prst="accentBorderCallout2">
              <a:avLst>
                <a:gd name="adj1" fmla="val 18750"/>
                <a:gd name="adj2" fmla="val -8333"/>
                <a:gd name="adj3" fmla="val 18750"/>
                <a:gd name="adj4" fmla="val -16667"/>
                <a:gd name="adj5" fmla="val -19727"/>
                <a:gd name="adj6" fmla="val -43245"/>
              </a:avLst>
            </a:prstGeom>
            <a:solidFill>
              <a:schemeClr val="accent1"/>
            </a:solidFill>
            <a:ln w="9525" cap="flat" cmpd="sng">
              <a:solidFill>
                <a:schemeClr val="tx1"/>
              </a:solidFill>
              <a:prstDash val="solid"/>
              <a:round/>
              <a:headEnd type="none" w="med" len="med"/>
              <a:tailEnd type="none" w="med" len="med"/>
            </a:ln>
          </p:spPr>
          <p:txBody>
            <a:bodyPr/>
            <a:p>
              <a:pPr eaLnBrk="1" fontAlgn="base" hangingPunct="1">
                <a:buFont typeface="Arial" panose="020B0604020202020204" pitchFamily="34" charset="0"/>
                <a:buNone/>
                <a:defRPr/>
              </a:pPr>
              <a:endParaRPr lang="zh-CN" altLang="en-US" sz="1350" strike="noStrike" noProof="1"/>
            </a:p>
          </p:txBody>
        </p:sp>
        <p:sp>
          <p:nvSpPr>
            <p:cNvPr id="37892" name="文本框 11"/>
            <p:cNvSpPr txBox="1"/>
            <p:nvPr/>
          </p:nvSpPr>
          <p:spPr>
            <a:xfrm>
              <a:off x="3338509" y="3065991"/>
              <a:ext cx="1500191" cy="762000"/>
            </a:xfrm>
            <a:prstGeom prst="rect">
              <a:avLst/>
            </a:prstGeom>
            <a:noFill/>
            <a:ln w="9525">
              <a:noFill/>
            </a:ln>
          </p:spPr>
          <p:txBody>
            <a:bodyPr anchor="t">
              <a:spAutoFit/>
            </a:bodyPr>
            <a:p>
              <a:r>
                <a:rPr lang="en-US" altLang="en-US" sz="1000">
                  <a:latin typeface="Arial" panose="020B0604020202020204" pitchFamily="34" charset="0"/>
                  <a:ea typeface="黑体" panose="02010609060101010101" pitchFamily="49" charset="-122"/>
                </a:rPr>
                <a:t>工程</a:t>
              </a:r>
              <a:r>
                <a:rPr lang="en-US" altLang="en-US" sz="1000">
                  <a:solidFill>
                    <a:srgbClr val="FF0000"/>
                  </a:solidFill>
                  <a:latin typeface="Arial" panose="020B0604020202020204" pitchFamily="34" charset="0"/>
                  <a:ea typeface="黑体" panose="02010609060101010101" pitchFamily="49" charset="-122"/>
                </a:rPr>
                <a:t>土建进场</a:t>
              </a:r>
              <a:endParaRPr lang="en-US" altLang="zh-CN" sz="1000">
                <a:solidFill>
                  <a:srgbClr val="FF0000"/>
                </a:solidFill>
                <a:latin typeface="Arial" panose="020B0604020202020204" pitchFamily="34" charset="0"/>
                <a:ea typeface="宋体" panose="02010600030101010101" pitchFamily="2" charset="-122"/>
              </a:endParaRPr>
            </a:p>
            <a:p>
              <a:r>
                <a:rPr lang="en-US" altLang="en-US" sz="1000">
                  <a:latin typeface="Arial" panose="020B0604020202020204" pitchFamily="34" charset="0"/>
                  <a:ea typeface="黑体" panose="02010609060101010101" pitchFamily="49" charset="-122"/>
                </a:rPr>
                <a:t>设计</a:t>
              </a:r>
              <a:r>
                <a:rPr lang="en-US" altLang="en-US" sz="1000">
                  <a:solidFill>
                    <a:srgbClr val="FF0000"/>
                  </a:solidFill>
                  <a:latin typeface="Arial" panose="020B0604020202020204" pitchFamily="34" charset="0"/>
                  <a:ea typeface="黑体" panose="02010609060101010101" pitchFamily="49" charset="-122"/>
                </a:rPr>
                <a:t>精细图出图</a:t>
              </a:r>
              <a:endParaRPr lang="en-US" altLang="zh-CN" sz="1000">
                <a:solidFill>
                  <a:srgbClr val="FF0000"/>
                </a:solidFill>
                <a:latin typeface="Arial" panose="020B0604020202020204" pitchFamily="34" charset="0"/>
                <a:ea typeface="宋体" panose="02010600030101010101" pitchFamily="2" charset="-122"/>
              </a:endParaRPr>
            </a:p>
            <a:p>
              <a:r>
                <a:rPr lang="en-US" altLang="en-US" sz="1000">
                  <a:latin typeface="Arial" panose="020B0604020202020204" pitchFamily="34" charset="0"/>
                  <a:ea typeface="黑体" panose="02010609060101010101" pitchFamily="49" charset="-122"/>
                </a:rPr>
                <a:t>商务</a:t>
              </a:r>
              <a:r>
                <a:rPr lang="en-US" altLang="en-US" sz="1000">
                  <a:solidFill>
                    <a:srgbClr val="FF0000"/>
                  </a:solidFill>
                  <a:latin typeface="Arial" panose="020B0604020202020204" pitchFamily="34" charset="0"/>
                  <a:ea typeface="黑体" panose="02010609060101010101" pitchFamily="49" charset="-122"/>
                </a:rPr>
                <a:t>招采启动</a:t>
              </a:r>
              <a:endParaRPr lang="en-US" altLang="en-US" sz="1000">
                <a:solidFill>
                  <a:srgbClr val="FF0000"/>
                </a:solidFill>
                <a:latin typeface="Arial" panose="020B0604020202020204" pitchFamily="34" charset="0"/>
                <a:ea typeface="宋体" panose="02010600030101010101" pitchFamily="2" charset="-122"/>
              </a:endParaRPr>
            </a:p>
          </p:txBody>
        </p:sp>
      </p:grpSp>
      <p:sp>
        <p:nvSpPr>
          <p:cNvPr id="23" name="Oval 34"/>
          <p:cNvSpPr/>
          <p:nvPr/>
        </p:nvSpPr>
        <p:spPr>
          <a:xfrm>
            <a:off x="1862138" y="3776663"/>
            <a:ext cx="122238" cy="134938"/>
          </a:xfrm>
          <a:prstGeom prst="ellipse">
            <a:avLst/>
          </a:prstGeom>
          <a:solidFill>
            <a:srgbClr val="FF0000"/>
          </a:solidFill>
          <a:ln w="9525" cap="flat" cmpd="sng">
            <a:solidFill>
              <a:schemeClr val="tx1"/>
            </a:solidFill>
            <a:prstDash val="solid"/>
            <a:headEnd type="none" w="med" len="med"/>
            <a:tailEnd type="none" w="med" len="med"/>
          </a:ln>
        </p:spPr>
        <p:txBody>
          <a:bodyPr wrap="none" anchor="ctr"/>
          <a:p>
            <a:pPr eaLnBrk="1" fontAlgn="base" hangingPunct="1">
              <a:buFont typeface="Arial" panose="020B0604020202020204" pitchFamily="34" charset="0"/>
              <a:buNone/>
              <a:defRPr/>
            </a:pPr>
            <a:endParaRPr lang="zh-CN" altLang="en-US" sz="1350" strike="noStrike" noProof="1"/>
          </a:p>
        </p:txBody>
      </p:sp>
      <p:sp>
        <p:nvSpPr>
          <p:cNvPr id="24" name="流程图: 联系 23"/>
          <p:cNvSpPr/>
          <p:nvPr/>
        </p:nvSpPr>
        <p:spPr bwMode="auto">
          <a:xfrm>
            <a:off x="2344738" y="2481263"/>
            <a:ext cx="131763" cy="122238"/>
          </a:xfrm>
          <a:prstGeom prst="flowChartConnector">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p>
            <a:pPr eaLnBrk="1" fontAlgn="base" hangingPunct="1">
              <a:buFont typeface="Arial" panose="020B0604020202020204" pitchFamily="34" charset="0"/>
              <a:buNone/>
              <a:defRPr/>
            </a:pPr>
            <a:endParaRPr lang="zh-CN" altLang="en-US" sz="1350" strike="noStrike" noProof="1"/>
          </a:p>
        </p:txBody>
      </p:sp>
      <p:sp>
        <p:nvSpPr>
          <p:cNvPr id="25" name="流程图: 联系 24"/>
          <p:cNvSpPr/>
          <p:nvPr/>
        </p:nvSpPr>
        <p:spPr>
          <a:xfrm>
            <a:off x="2776538" y="5297488"/>
            <a:ext cx="115888" cy="114300"/>
          </a:xfrm>
          <a:prstGeom prst="flowChartConnector">
            <a:avLst/>
          </a:prstGeom>
          <a:solidFill>
            <a:srgbClr val="FFFF00"/>
          </a:solidFill>
          <a:ln w="9525" cap="flat" cmpd="sng">
            <a:solidFill>
              <a:srgbClr val="00B050"/>
            </a:solidFill>
            <a:prstDash val="solid"/>
            <a:headEnd type="none" w="med" len="med"/>
            <a:tailEnd type="none" w="med" len="med"/>
          </a:ln>
        </p:spPr>
        <p:txBody>
          <a:bodyPr/>
          <a:p>
            <a:pPr eaLnBrk="1" fontAlgn="base" hangingPunct="1">
              <a:buFont typeface="Arial" panose="020B0604020202020204" pitchFamily="34" charset="0"/>
              <a:buNone/>
              <a:defRPr/>
            </a:pPr>
            <a:endParaRPr lang="zh-CN" altLang="en-US" sz="1350" strike="noStrike" noProof="1"/>
          </a:p>
        </p:txBody>
      </p:sp>
      <p:grpSp>
        <p:nvGrpSpPr>
          <p:cNvPr id="5" name="组合 16"/>
          <p:cNvGrpSpPr/>
          <p:nvPr/>
        </p:nvGrpSpPr>
        <p:grpSpPr>
          <a:xfrm>
            <a:off x="5926138" y="3952875"/>
            <a:ext cx="1123950" cy="657225"/>
            <a:chOff x="3338509" y="3025775"/>
            <a:chExt cx="1500190" cy="876300"/>
          </a:xfrm>
        </p:grpSpPr>
        <p:sp>
          <p:nvSpPr>
            <p:cNvPr id="27" name="线形标注 2(带边框和强调线) 10"/>
            <p:cNvSpPr/>
            <p:nvPr/>
          </p:nvSpPr>
          <p:spPr>
            <a:xfrm rot="10800000">
              <a:off x="3338509" y="3025775"/>
              <a:ext cx="1377293" cy="876300"/>
            </a:xfrm>
            <a:prstGeom prst="accentBorderCallout2">
              <a:avLst>
                <a:gd name="adj1" fmla="val 32769"/>
                <a:gd name="adj2" fmla="val -8333"/>
                <a:gd name="adj3" fmla="val 32769"/>
                <a:gd name="adj4" fmla="val -25579"/>
                <a:gd name="adj5" fmla="val 122000"/>
                <a:gd name="adj6" fmla="val -46213"/>
              </a:avLst>
            </a:prstGeom>
            <a:solidFill>
              <a:schemeClr val="accent1"/>
            </a:solidFill>
            <a:ln w="9525" cap="flat" cmpd="sng">
              <a:solidFill>
                <a:schemeClr val="tx1"/>
              </a:solidFill>
              <a:prstDash val="solid"/>
              <a:round/>
              <a:headEnd type="none" w="med" len="med"/>
              <a:tailEnd type="none" w="med" len="med"/>
            </a:ln>
          </p:spPr>
          <p:txBody>
            <a:bodyPr/>
            <a:p>
              <a:pPr eaLnBrk="1" fontAlgn="base" hangingPunct="1">
                <a:buFont typeface="Arial" panose="020B0604020202020204" pitchFamily="34" charset="0"/>
                <a:buNone/>
                <a:defRPr/>
              </a:pPr>
              <a:endParaRPr lang="zh-CN" altLang="en-US" sz="1350" strike="noStrike" noProof="1"/>
            </a:p>
          </p:txBody>
        </p:sp>
        <p:sp>
          <p:nvSpPr>
            <p:cNvPr id="37898" name="文本框 11"/>
            <p:cNvSpPr txBox="1"/>
            <p:nvPr/>
          </p:nvSpPr>
          <p:spPr>
            <a:xfrm>
              <a:off x="3338509" y="3065991"/>
              <a:ext cx="1500190" cy="762000"/>
            </a:xfrm>
            <a:prstGeom prst="rect">
              <a:avLst/>
            </a:prstGeom>
            <a:noFill/>
            <a:ln w="9525">
              <a:noFill/>
            </a:ln>
          </p:spPr>
          <p:txBody>
            <a:bodyPr anchor="t">
              <a:spAutoFit/>
            </a:bodyPr>
            <a:p>
              <a:r>
                <a:rPr lang="en-US" altLang="en-US" sz="1000">
                  <a:latin typeface="Arial" panose="020B0604020202020204" pitchFamily="34" charset="0"/>
                  <a:ea typeface="黑体" panose="02010609060101010101" pitchFamily="49" charset="-122"/>
                </a:rPr>
                <a:t>工程</a:t>
              </a:r>
              <a:r>
                <a:rPr lang="en-US" altLang="en-US" sz="1000">
                  <a:solidFill>
                    <a:srgbClr val="FF0000"/>
                  </a:solidFill>
                  <a:latin typeface="Arial" panose="020B0604020202020204" pitchFamily="34" charset="0"/>
                  <a:ea typeface="黑体" panose="02010609060101010101" pitchFamily="49" charset="-122"/>
                </a:rPr>
                <a:t>幕墙安装</a:t>
              </a:r>
              <a:endParaRPr lang="en-US" altLang="zh-CN" sz="1000">
                <a:solidFill>
                  <a:srgbClr val="FF0000"/>
                </a:solidFill>
                <a:latin typeface="Arial" panose="020B0604020202020204" pitchFamily="34" charset="0"/>
                <a:ea typeface="宋体" panose="02010600030101010101" pitchFamily="2" charset="-122"/>
              </a:endParaRPr>
            </a:p>
            <a:p>
              <a:r>
                <a:rPr lang="en-US" altLang="en-US" sz="1000">
                  <a:latin typeface="Arial" panose="020B0604020202020204" pitchFamily="34" charset="0"/>
                  <a:ea typeface="黑体" panose="02010609060101010101" pitchFamily="49" charset="-122"/>
                </a:rPr>
                <a:t>设计</a:t>
              </a:r>
              <a:r>
                <a:rPr lang="en-US" altLang="en-US" sz="1000">
                  <a:solidFill>
                    <a:srgbClr val="FF0000"/>
                  </a:solidFill>
                  <a:latin typeface="Arial" panose="020B0604020202020204" pitchFamily="34" charset="0"/>
                  <a:ea typeface="黑体" panose="02010609060101010101" pitchFamily="49" charset="-122"/>
                </a:rPr>
                <a:t>幕墙深化图</a:t>
              </a:r>
              <a:endParaRPr lang="en-US" altLang="zh-CN" sz="1000">
                <a:solidFill>
                  <a:srgbClr val="FF0000"/>
                </a:solidFill>
                <a:latin typeface="Arial" panose="020B0604020202020204" pitchFamily="34" charset="0"/>
                <a:ea typeface="宋体" panose="02010600030101010101" pitchFamily="2" charset="-122"/>
              </a:endParaRPr>
            </a:p>
            <a:p>
              <a:r>
                <a:rPr lang="en-US" altLang="en-US" sz="1000">
                  <a:latin typeface="Arial" panose="020B0604020202020204" pitchFamily="34" charset="0"/>
                  <a:ea typeface="黑体" panose="02010609060101010101" pitchFamily="49" charset="-122"/>
                </a:rPr>
                <a:t>商务</a:t>
              </a:r>
              <a:r>
                <a:rPr lang="en-US" altLang="en-US" sz="1000">
                  <a:solidFill>
                    <a:srgbClr val="FF0000"/>
                  </a:solidFill>
                  <a:latin typeface="Arial" panose="020B0604020202020204" pitchFamily="34" charset="0"/>
                  <a:ea typeface="黑体" panose="02010609060101010101" pitchFamily="49" charset="-122"/>
                </a:rPr>
                <a:t>幕墙招采</a:t>
              </a:r>
              <a:endParaRPr lang="en-US" altLang="en-US" sz="1000">
                <a:solidFill>
                  <a:srgbClr val="FF0000"/>
                </a:solidFill>
                <a:latin typeface="Arial" panose="020B0604020202020204" pitchFamily="34" charset="0"/>
                <a:ea typeface="宋体" panose="02010600030101010101" pitchFamily="2" charset="-122"/>
              </a:endParaRPr>
            </a:p>
          </p:txBody>
        </p:sp>
      </p:grpSp>
      <p:grpSp>
        <p:nvGrpSpPr>
          <p:cNvPr id="6" name="组合 21"/>
          <p:cNvGrpSpPr/>
          <p:nvPr/>
        </p:nvGrpSpPr>
        <p:grpSpPr>
          <a:xfrm>
            <a:off x="6907213" y="2786063"/>
            <a:ext cx="1125537" cy="657225"/>
            <a:chOff x="3338509" y="3025775"/>
            <a:chExt cx="1500191" cy="876300"/>
          </a:xfrm>
        </p:grpSpPr>
        <p:sp>
          <p:nvSpPr>
            <p:cNvPr id="30" name="线形标注 2(带边框和强调线) 10"/>
            <p:cNvSpPr/>
            <p:nvPr/>
          </p:nvSpPr>
          <p:spPr>
            <a:xfrm rot="10800000">
              <a:off x="3338509" y="3025775"/>
              <a:ext cx="1377467" cy="876300"/>
            </a:xfrm>
            <a:prstGeom prst="accentBorderCallout2">
              <a:avLst>
                <a:gd name="adj1" fmla="val 18750"/>
                <a:gd name="adj2" fmla="val -8333"/>
                <a:gd name="adj3" fmla="val 18750"/>
                <a:gd name="adj4" fmla="val -16667"/>
                <a:gd name="adj5" fmla="val -30630"/>
                <a:gd name="adj6" fmla="val -39282"/>
              </a:avLst>
            </a:prstGeom>
            <a:solidFill>
              <a:schemeClr val="accent1"/>
            </a:solidFill>
            <a:ln w="9525" cap="flat" cmpd="sng">
              <a:solidFill>
                <a:schemeClr val="tx1"/>
              </a:solidFill>
              <a:prstDash val="solid"/>
              <a:round/>
              <a:headEnd type="none" w="med" len="med"/>
              <a:tailEnd type="none" w="med" len="med"/>
            </a:ln>
          </p:spPr>
          <p:txBody>
            <a:bodyPr/>
            <a:p>
              <a:pPr eaLnBrk="1" fontAlgn="base" hangingPunct="1">
                <a:buFont typeface="Arial" panose="020B0604020202020204" pitchFamily="34" charset="0"/>
                <a:buNone/>
                <a:defRPr/>
              </a:pPr>
              <a:endParaRPr lang="zh-CN" altLang="en-US" sz="1350" strike="noStrike" noProof="1"/>
            </a:p>
          </p:txBody>
        </p:sp>
        <p:sp>
          <p:nvSpPr>
            <p:cNvPr id="37901" name="文本框 11"/>
            <p:cNvSpPr txBox="1"/>
            <p:nvPr/>
          </p:nvSpPr>
          <p:spPr>
            <a:xfrm>
              <a:off x="3338509" y="3065992"/>
              <a:ext cx="1500191" cy="762000"/>
            </a:xfrm>
            <a:prstGeom prst="rect">
              <a:avLst/>
            </a:prstGeom>
            <a:noFill/>
            <a:ln w="9525">
              <a:noFill/>
            </a:ln>
          </p:spPr>
          <p:txBody>
            <a:bodyPr anchor="t">
              <a:spAutoFit/>
            </a:bodyPr>
            <a:p>
              <a:r>
                <a:rPr lang="en-US" altLang="en-US" sz="1000">
                  <a:latin typeface="Arial" panose="020B0604020202020204" pitchFamily="34" charset="0"/>
                  <a:ea typeface="黑体" panose="02010609060101010101" pitchFamily="49" charset="-122"/>
                </a:rPr>
                <a:t>工程</a:t>
              </a:r>
              <a:r>
                <a:rPr lang="en-US" altLang="en-US" sz="1000">
                  <a:solidFill>
                    <a:srgbClr val="FF0000"/>
                  </a:solidFill>
                  <a:latin typeface="Arial" panose="020B0604020202020204" pitchFamily="34" charset="0"/>
                  <a:ea typeface="黑体" panose="02010609060101010101" pitchFamily="49" charset="-122"/>
                </a:rPr>
                <a:t>精装施工</a:t>
              </a:r>
              <a:endParaRPr lang="en-US" altLang="zh-CN" sz="1000">
                <a:solidFill>
                  <a:srgbClr val="FF0000"/>
                </a:solidFill>
                <a:latin typeface="Arial" panose="020B0604020202020204" pitchFamily="34" charset="0"/>
                <a:ea typeface="宋体" panose="02010600030101010101" pitchFamily="2" charset="-122"/>
              </a:endParaRPr>
            </a:p>
            <a:p>
              <a:r>
                <a:rPr lang="en-US" altLang="en-US" sz="1000">
                  <a:latin typeface="Arial" panose="020B0604020202020204" pitchFamily="34" charset="0"/>
                  <a:ea typeface="黑体" panose="02010609060101010101" pitchFamily="49" charset="-122"/>
                </a:rPr>
                <a:t>设计</a:t>
              </a:r>
              <a:r>
                <a:rPr lang="en-US" altLang="en-US" sz="1000">
                  <a:solidFill>
                    <a:srgbClr val="FF0000"/>
                  </a:solidFill>
                  <a:latin typeface="Arial" panose="020B0604020202020204" pitchFamily="34" charset="0"/>
                  <a:ea typeface="黑体" panose="02010609060101010101" pitchFamily="49" charset="-122"/>
                </a:rPr>
                <a:t>精装深化图</a:t>
              </a:r>
              <a:endParaRPr lang="en-US" altLang="zh-CN" sz="1000">
                <a:solidFill>
                  <a:srgbClr val="FF0000"/>
                </a:solidFill>
                <a:latin typeface="Arial" panose="020B0604020202020204" pitchFamily="34" charset="0"/>
                <a:ea typeface="宋体" panose="02010600030101010101" pitchFamily="2" charset="-122"/>
              </a:endParaRPr>
            </a:p>
            <a:p>
              <a:r>
                <a:rPr lang="en-US" altLang="en-US" sz="1000">
                  <a:latin typeface="Arial" panose="020B0604020202020204" pitchFamily="34" charset="0"/>
                  <a:ea typeface="黑体" panose="02010609060101010101" pitchFamily="49" charset="-122"/>
                </a:rPr>
                <a:t>商务</a:t>
              </a:r>
              <a:r>
                <a:rPr lang="en-US" altLang="en-US" sz="1000">
                  <a:solidFill>
                    <a:srgbClr val="FF0000"/>
                  </a:solidFill>
                  <a:latin typeface="Arial" panose="020B0604020202020204" pitchFamily="34" charset="0"/>
                  <a:ea typeface="黑体" panose="02010609060101010101" pitchFamily="49" charset="-122"/>
                </a:rPr>
                <a:t>精装招采</a:t>
              </a:r>
              <a:endParaRPr lang="en-US" altLang="en-US" sz="1000">
                <a:solidFill>
                  <a:srgbClr val="FF0000"/>
                </a:solidFill>
                <a:latin typeface="Arial" panose="020B0604020202020204" pitchFamily="34" charset="0"/>
                <a:ea typeface="宋体" panose="02010600030101010101" pitchFamily="2" charset="-122"/>
              </a:endParaRPr>
            </a:p>
          </p:txBody>
        </p:sp>
      </p:grpSp>
      <p:sp>
        <p:nvSpPr>
          <p:cNvPr id="2" name="矩形 1"/>
          <p:cNvSpPr/>
          <p:nvPr/>
        </p:nvSpPr>
        <p:spPr>
          <a:xfrm>
            <a:off x="9620250" y="581025"/>
            <a:ext cx="18176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时间轴地铁图</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2"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0" presetClass="path" presetSubtype="0" accel="50000" decel="50000" fill="hold" grpId="0" nodeType="withEffect">
                                  <p:stCondLst>
                                    <p:cond delay="0"/>
                                  </p:stCondLst>
                                  <p:childTnLst>
                                    <p:animMotion origin="layout" path="M 0.005885 0.000000 L 0.014166 0.004167 L 0.021250 0.006296 L 0.027187 0.006296 L 0.034270 0.004167 L 0.040208 -0.004259 L 0.043750 -0.014722 L 0.049687 -0.023148 L 0.054427 -0.033704 L 0.060312 -0.042130 L 0.063906 -0.052593 L 0.066250 -0.063148 L 0.070989 -0.073704 L 0.075729 -0.084167 L 0.078072 -0.094722 L 0.082812 -0.105278 L 0.086354 -0.115741 L 0.089948 -0.126296 L 0.091093 -0.136852 L 0.095833 -0.147315 L 0.099375 -0.157870 L 0.102968 -0.168333 L 0.105312 -0.178889 L 0.111250 -0.187315 L 0.117135 -0.195741 L 0.123073 -0.204167 L 0.129010 -0.197870 L 0.134895 -0.187315 L 0.138437 -0.176759 L 0.142031 -0.166296 L 0.144375 -0.155741 L 0.147916 -0.145185 L 0.150312 -0.134722 L 0.155052 -0.122037 L 0.159739 -0.111574 L 0.162135 -0.101019 L 0.164479 -0.090556 L 0.165677 -0.080000 L 0.168073 -0.069444 L 0.170416 -0.058981 L 0.170416 -0.048426 L 0.172760 -0.037870 L 0.175156 -0.027407 L 0.177500 -0.016852 L 0.182239 -0.006296 L 0.189375 -0.006296 L 0.195260 -0.010556 L 0.201198 -0.010556 L 0.207135 -0.004259 L 0.213020 -0.004259 L 0.220156 -0.006296 L 0.226041 -0.002130 L 0.231979 -0.002130 L 0.237916 0.000000 L 0.243802 0.002130 L 0.249739 0.004167 L 0.255625 0.006296 L 0.261562 0.008426 L 0.267500 0.008426 L 0.273385 0.008426 L 0.279323 0.008426 L 0.285260 0.008426 L 0.291145 0.008426 L 0.297083 0.010463 L 0.303020 0.010463 L 0.308906 0.008426 L 0.314843 0.006296 L 0.320729 0.002130 L 0.326666 0.000000 L 0.332604 -0.002130 L 0.338489 -0.006296 L 0.344427 -0.014722 L 0.347968 -0.025278 L 0.352708 -0.035833 L 0.355104 -0.048426 L 0.356250 -0.058981 L 0.360989 -0.069444 L 0.362187 -0.080000 L 0.362187 -0.090556 L 0.364531 -0.101019 L 0.365729 -0.111574 L 0.366927 -0.122037 L 0.368125 -0.132593 L 0.370468 -0.143148 L 0.372812 -0.153611 L 0.375208 -0.164167 L 0.377552 -0.174722 L 0.381145 -0.185185 L 0.385833 -0.195741 L 0.391770 -0.193611 L 0.395312 -0.183148 L 0.395312 -0.170463 L 0.395312 -0.160000 L 0.395312 -0.149444 L 0.395312 -0.138889 L 0.395312 -0.128426 L 0.395312 -0.117870 L 0.396510 -0.105278 L 0.397708 -0.094722 L 0.398854 -0.084167 L 0.398854 -0.073704 L 0.400052 -0.063148 L 0.400052 -0.052593 L 0.401250 -0.042130 L 0.401250 -0.031574 L 0.402447 -0.021019 L 0.407187 -0.010556 L 0.413072 -0.006296 L 0.419010 -0.002130 L 0.426093 0.000000 L 0.432031 0.002130 L 0.437916 0.004167 L 0.445052 0.008426 L 0.450937 0.008426 L 0.456875 0.006296 L 0.462812 -0.002130 L 0.468698 -0.008426 L 0.474635 -0.012685 L 0.480572 -0.016852 L 0.486458 -0.025278 L 0.488854 -0.035833 L 0.490000 -0.046296 L 0.491197 -0.056852 L 0.492395 -0.067407 L 0.493593 -0.080000 L 0.494739 -0.092593 L 0.495937 -0.103148 L 0.498281 -0.113704 L 0.500677 -0.124167 L 0.501875 -0.134722 L 0.503020 -0.145185 L 0.506614 -0.155741 L 0.508958 -0.166296 L 0.510156 -0.176759 L 0.512500 -0.187315 L 0.518437 -0.193611 L 0.524323 -0.191481 L 0.530260 -0.185185 L 0.533802 -0.174722 L 0.535000 -0.164167 L 0.537343 -0.153611 L 0.539739 -0.143148 L 0.542083 -0.132593 L 0.545677 -0.120000 L 0.548020 -0.109444 L 0.550364 -0.098889 L 0.551562 -0.088426 L 0.552760 -0.077870 L 0.556302 -0.065278 L 0.559843 -0.052593 L 0.563385 -0.042130 L 0.565781 -0.031574 L 0.569323 -0.021019 L 0.571718 -0.010556 L 0.577604 -0.006296 L 0.583541 -0.006296 L 0.589427 -0.006296 L 0.594166 -0.016852 L 0.595364 -0.027407 L 0.596562 -0.040000 L 0.597760 -0.050556 L 0.602448 -0.061019 L 0.608385 -0.071574 L 0.613125 -0.082130 L 0.616666 -0.092593 L 0.617864 -0.103148 L 0.617864 -0.115741 L 0.617864 -0.126296 L 0.617864 -0.136852 L 0.619062 -0.147315 L 0.620208 -0.160000 L 0.622604 -0.170463 L 0.624947 -0.181019 L 0.627343 -0.191481 L 0.628541 -0.202037 L 0.633229 -0.212593 L 0.639166 -0.212593 L 0.645104 -0.210463 L 0.650989 -0.208333 " pathEditMode="relative" rAng="0" ptsTypes="">
                                      <p:cBhvr>
                                        <p:cTn id="9" dur="3000" fill="hold"/>
                                        <p:tgtEl>
                                          <p:spTgt spid="25"/>
                                        </p:tgtEl>
                                        <p:attrNameLst>
                                          <p:attrName>ppt_x</p:attrName>
                                          <p:attrName>ppt_y</p:attrName>
                                        </p:attrNameLst>
                                      </p:cBhvr>
                                      <p:rCtr x="300" y="-100"/>
                                    </p:animMotion>
                                  </p:childTnLst>
                                </p:cTn>
                              </p:par>
                              <p:par>
                                <p:cTn id="10" presetID="0" presetClass="path" presetSubtype="0" accel="50000" decel="50000" fill="hold" grpId="3" nodeType="withEffect">
                                  <p:stCondLst>
                                    <p:cond delay="0"/>
                                  </p:stCondLst>
                                  <p:childTnLst>
                                    <p:animMotion origin="layout" path="M 0.001354 -0.010926 L 0.008438 -0.008796 L 0.014375 -0.006667 L 0.020312 -0.004630 L 0.026198 -0.000370 L 0.034479 -0.000370 L 0.040417 -0.000370 L 0.046354 -0.000370 L 0.052240 -0.000370 L 0.058177 -0.000370 L 0.065260 -0.000370 L 0.071198 -0.000370 L 0.078281 -0.000370 L 0.084219 -0.000370 L 0.090156 -0.000370 L 0.096042 0.003796 L 0.100781 0.014352 L 0.104323 0.024907 L 0.106719 0.035370 L 0.109063 0.045926 L 0.111458 0.058519 L 0.113802 0.069074 L 0.115000 0.079630 L 0.118542 0.090093 L 0.122083 0.100648 L 0.124479 0.111111 L 0.130365 0.121667 L 0.131563 0.132222 L 0.137500 0.142685 L 0.141042 0.153241 L 0.145781 0.163796 L 0.149323 0.174259 L 0.155260 0.180556 L 0.161146 0.176389 L 0.167083 0.167963 L 0.171823 0.157407 L 0.175365 0.146944 L 0.180104 0.134259 L 0.181250 0.123796 L 0.185990 0.113241 L 0.190729 0.102778 L 0.194271 0.092222 L 0.199010 0.081667 L 0.202604 0.071204 L 0.207292 0.058519 L 0.213229 0.050093 L 0.217969 0.037500 L 0.223906 0.029074 L 0.227448 0.018519 L 0.233385 0.008056 L 0.239271 -0.000370 L 0.245208 -0.008796 L 0.251094 -0.012963 L 0.257031 -0.015093 L 0.262969 -0.015093 L 0.270052 -0.015093 L 0.275990 -0.012963 L 0.281875 -0.010926 L 0.289010 -0.008796 L 0.294896 -0.008796 L 0.303177 -0.010926 L 0.309115 -0.012963 L 0.315052 -0.015093 L 0.323333 -0.017222 L 0.333958 -0.017222 L 0.343437 -0.017222 L 0.351719 -0.017222 L 0.357656 -0.017222 L 0.363594 -0.010926 L 0.367135 -0.000370 L 0.370677 0.010185 L 0.375417 0.020648 L 0.376615 0.031204 L 0.381302 0.041667 L 0.383698 0.052222 L 0.387240 0.062778 L 0.389635 0.073241 L 0.391979 0.083796 L 0.395521 0.094352 L 0.399063 0.104815 L 0.402656 0.115370 L 0.405000 0.125926 L 0.407344 0.136389 L 0.409740 0.146944 L 0.413281 0.157407 L 0.420365 0.157407 L 0.426302 0.149074 L 0.428698 0.138519 L 0.432240 0.127963 L 0.434583 0.115370 L 0.436979 0.104815 L 0.440521 0.094352 L 0.442865 0.083796 L 0.447604 0.073241 L 0.448802 0.062778 L 0.452344 0.050093 L 0.454740 0.039630 L 0.457083 0.029074 L 0.460625 0.018519 L 0.464167 0.005926 L 0.470104 0.001759 L 0.476042 -0.006667 L 0.481927 -0.010926 L 0.487865 -0.010926 L 0.493750 -0.010926 L 0.499687 -0.010926 L 0.506771 -0.010926 L 0.512708 -0.010926 L 0.520990 -0.010926 L 0.524531 0.001759 L 0.528125 0.012222 L 0.529271 0.022778 L 0.531667 0.035370 L 0.531667 0.045926 L 0.532812 0.056481 L 0.534010 0.066944 L 0.535208 0.077500 L 0.538750 0.087963 L 0.539948 0.098519 L 0.542292 0.111111 L 0.544688 0.123796 L 0.545833 0.134259 L 0.547031 0.144815 L 0.548229 0.155370 L 0.548229 0.165833 L 0.549427 0.176389 L 0.550573 0.188981 L 0.556510 0.191111 L 0.563594 0.182685 L 0.569531 0.174259 L 0.574271 0.163796 L 0.575469 0.153241 L 0.577812 0.142685 L 0.577812 0.132222 L 0.579010 0.121667 L 0.580208 0.111111 L 0.582552 0.100648 L 0.583750 0.090093 L 0.586094 0.079630 L 0.588490 0.069074 L 0.589635 0.058519 L 0.592031 0.048056 L 0.593229 0.037500 L 0.596771 0.026944 L 0.597917 0.014352 L 0.602656 0.001759 L 0.608594 -0.006667 L 0.614531 -0.004630 L 0.620417 0.003796 L 0.623958 0.014352 L 0.628698 0.024907 L 0.633438 0.035370 L 0.638177 0.045926 L 0.640573 0.056481 L 0.642917 0.069074 L 0.644115 0.079630 L 0.647656 0.090093 L 0.650052 0.102778 L 0.650052 0.113241 L 0.652396 0.123796 L 0.655937 0.134259 L 0.657135 0.146944 L 0.659479 0.157407 L 0.660677 0.167963 L 0.666615 0.174259 L 0.672500 0.176389 L 0.678437 0.176389 L 0.684375 0.178519 " pathEditMode="relative" ptsTypes="">
                                      <p:cBhvr>
                                        <p:cTn id="11" dur="3000" fill="hold"/>
                                        <p:tgtEl>
                                          <p:spTgt spid="24"/>
                                        </p:tgtEl>
                                        <p:attrNameLst>
                                          <p:attrName>ppt_x</p:attrName>
                                          <p:attrName>ppt_y</p:attrName>
                                        </p:attrNameLst>
                                      </p:cBhvr>
                                    </p:animMotion>
                                  </p:childTnLst>
                                </p:cTn>
                              </p:par>
                              <p:par>
                                <p:cTn id="12" presetID="63" presetClass="path" presetSubtype="0" accel="50000" decel="50000" fill="hold" grpId="0" nodeType="withEffect">
                                  <p:stCondLst>
                                    <p:cond delay="0"/>
                                  </p:stCondLst>
                                  <p:childTnLst>
                                    <p:animMotion origin="layout" path="M -0.007240 -0.003333 L 0.731042 -0.003333 " pathEditMode="relative" rAng="0" ptsTypes="">
                                      <p:cBhvr>
                                        <p:cTn id="13" dur="3000" fill="hold"/>
                                        <p:tgtEl>
                                          <p:spTgt spid="23"/>
                                        </p:tgtEl>
                                        <p:attrNameLst>
                                          <p:attrName>ppt_x</p:attrName>
                                          <p:attrName>ppt_y</p:attrName>
                                        </p:attrNameLst>
                                      </p:cBhvr>
                                      <p:rCtr x="300" y="0"/>
                                    </p:animMotion>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animBg="1"/>
      <p:bldP spid="24" grpId="1" animBg="1"/>
      <p:bldP spid="24" grpId="2" bldLvl="0" animBg="1"/>
      <p:bldP spid="24" grpId="3" bldLvl="0" animBg="1"/>
      <p:bldP spid="25"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计划管理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4" name="矩形 3"/>
          <p:cNvSpPr/>
          <p:nvPr/>
        </p:nvSpPr>
        <p:spPr>
          <a:xfrm>
            <a:off x="9607550" y="631825"/>
            <a:ext cx="18176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计划编制规则</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39940" name="矩形 2"/>
          <p:cNvSpPr/>
          <p:nvPr/>
        </p:nvSpPr>
        <p:spPr>
          <a:xfrm>
            <a:off x="890588" y="1117600"/>
            <a:ext cx="10621962" cy="398463"/>
          </a:xfrm>
          <a:prstGeom prst="rect">
            <a:avLst/>
          </a:prstGeom>
          <a:noFill/>
          <a:ln w="9525">
            <a:noFill/>
          </a:ln>
        </p:spPr>
        <p:txBody>
          <a:bodyPr wrap="square" anchor="t">
            <a:spAutoFit/>
          </a:bodyPr>
          <a:p>
            <a:r>
              <a:rPr lang="zh-CN" altLang="en-US" sz="2000" b="1" dirty="0">
                <a:latin typeface="微软雅黑" panose="020B0503020204020204" pitchFamily="34" charset="-122"/>
                <a:ea typeface="微软雅黑" panose="020B0503020204020204" pitchFamily="34" charset="-122"/>
              </a:rPr>
              <a:t>进度计划编制规则</a:t>
            </a:r>
            <a:r>
              <a:rPr lang="zh-CN" altLang="en-US" sz="2000" dirty="0">
                <a:latin typeface="微软雅黑" panose="020B0503020204020204" pitchFamily="34" charset="-122"/>
                <a:ea typeface="微软雅黑" panose="020B0503020204020204" pitchFamily="34" charset="-122"/>
              </a:rPr>
              <a:t>包括进度计划统一作业编码、进度计划制度的格式、频次、质量等要求。</a:t>
            </a:r>
            <a:endParaRPr lang="zh-CN" altLang="en-US" sz="2000" dirty="0">
              <a:latin typeface="微软雅黑" panose="020B0503020204020204" pitchFamily="34" charset="-122"/>
              <a:ea typeface="微软雅黑" panose="020B0503020204020204" pitchFamily="34" charset="-122"/>
            </a:endParaRPr>
          </a:p>
        </p:txBody>
      </p:sp>
      <p:sp>
        <p:nvSpPr>
          <p:cNvPr id="39941" name="Freeform 5"/>
          <p:cNvSpPr/>
          <p:nvPr/>
        </p:nvSpPr>
        <p:spPr>
          <a:xfrm>
            <a:off x="5832475" y="2051050"/>
            <a:ext cx="1871663" cy="1871663"/>
          </a:xfrm>
          <a:custGeom>
            <a:avLst/>
            <a:gdLst/>
            <a:ahLst/>
            <a:cxnLst>
              <a:cxn ang="0">
                <a:pos x="1078418" y="1871951"/>
              </a:cxn>
              <a:cxn ang="0">
                <a:pos x="0" y="1871951"/>
              </a:cxn>
              <a:cxn ang="0">
                <a:pos x="0" y="793532"/>
              </a:cxn>
              <a:cxn ang="0">
                <a:pos x="793532" y="0"/>
              </a:cxn>
              <a:cxn ang="0">
                <a:pos x="1871951" y="1076235"/>
              </a:cxn>
              <a:cxn ang="0">
                <a:pos x="1078418" y="1871951"/>
              </a:cxn>
            </a:cxnLst>
            <a:pathLst>
              <a:path w="1715" h="1715">
                <a:moveTo>
                  <a:pt x="988" y="1715"/>
                </a:moveTo>
                <a:lnTo>
                  <a:pt x="0" y="1715"/>
                </a:lnTo>
                <a:lnTo>
                  <a:pt x="0" y="727"/>
                </a:lnTo>
                <a:lnTo>
                  <a:pt x="727" y="0"/>
                </a:lnTo>
                <a:lnTo>
                  <a:pt x="1715" y="986"/>
                </a:lnTo>
                <a:lnTo>
                  <a:pt x="988" y="1715"/>
                </a:lnTo>
                <a:close/>
              </a:path>
            </a:pathLst>
          </a:custGeom>
          <a:solidFill>
            <a:srgbClr val="F0831E"/>
          </a:solidFill>
          <a:ln w="9525">
            <a:noFill/>
          </a:ln>
        </p:spPr>
        <p:txBody>
          <a:bodyPr/>
          <a:p>
            <a:endParaRPr lang="zh-CN" altLang="en-US"/>
          </a:p>
        </p:txBody>
      </p:sp>
      <p:sp>
        <p:nvSpPr>
          <p:cNvPr id="39942" name="Freeform 6"/>
          <p:cNvSpPr/>
          <p:nvPr/>
        </p:nvSpPr>
        <p:spPr>
          <a:xfrm>
            <a:off x="5959475" y="2178050"/>
            <a:ext cx="1871663" cy="1871663"/>
          </a:xfrm>
          <a:custGeom>
            <a:avLst/>
            <a:gdLst/>
            <a:ahLst/>
            <a:cxnLst>
              <a:cxn ang="0">
                <a:pos x="1078418" y="1871951"/>
              </a:cxn>
              <a:cxn ang="0">
                <a:pos x="0" y="1871951"/>
              </a:cxn>
              <a:cxn ang="0">
                <a:pos x="0" y="793532"/>
              </a:cxn>
              <a:cxn ang="0">
                <a:pos x="793532" y="0"/>
              </a:cxn>
              <a:cxn ang="0">
                <a:pos x="1871951" y="1076235"/>
              </a:cxn>
              <a:cxn ang="0">
                <a:pos x="1078418" y="1871951"/>
              </a:cxn>
            </a:cxnLst>
            <a:pathLst>
              <a:path w="1715" h="1715">
                <a:moveTo>
                  <a:pt x="988" y="1715"/>
                </a:moveTo>
                <a:lnTo>
                  <a:pt x="0" y="1715"/>
                </a:lnTo>
                <a:lnTo>
                  <a:pt x="0" y="727"/>
                </a:lnTo>
                <a:lnTo>
                  <a:pt x="727" y="0"/>
                </a:lnTo>
                <a:lnTo>
                  <a:pt x="1715" y="986"/>
                </a:lnTo>
                <a:lnTo>
                  <a:pt x="988" y="1715"/>
                </a:lnTo>
              </a:path>
            </a:pathLst>
          </a:custGeom>
          <a:noFill/>
          <a:ln w="9525">
            <a:noFill/>
          </a:ln>
        </p:spPr>
        <p:txBody>
          <a:bodyPr/>
          <a:p>
            <a:endParaRPr lang="zh-CN" altLang="en-US"/>
          </a:p>
        </p:txBody>
      </p:sp>
      <p:sp>
        <p:nvSpPr>
          <p:cNvPr id="39943" name="Freeform 7"/>
          <p:cNvSpPr/>
          <p:nvPr/>
        </p:nvSpPr>
        <p:spPr>
          <a:xfrm>
            <a:off x="3890963" y="4002088"/>
            <a:ext cx="1865312" cy="1865312"/>
          </a:xfrm>
          <a:custGeom>
            <a:avLst/>
            <a:gdLst/>
            <a:ahLst/>
            <a:cxnLst>
              <a:cxn ang="0">
                <a:pos x="1866493" y="1076235"/>
              </a:cxn>
              <a:cxn ang="0">
                <a:pos x="1866493" y="0"/>
              </a:cxn>
              <a:cxn ang="0">
                <a:pos x="788074" y="0"/>
              </a:cxn>
              <a:cxn ang="0">
                <a:pos x="0" y="788075"/>
              </a:cxn>
              <a:cxn ang="0">
                <a:pos x="1078418" y="1865402"/>
              </a:cxn>
              <a:cxn ang="0">
                <a:pos x="1866493" y="1076235"/>
              </a:cxn>
            </a:cxnLst>
            <a:pathLst>
              <a:path w="1710" h="1709">
                <a:moveTo>
                  <a:pt x="1710" y="986"/>
                </a:moveTo>
                <a:lnTo>
                  <a:pt x="1710" y="0"/>
                </a:lnTo>
                <a:lnTo>
                  <a:pt x="722" y="0"/>
                </a:lnTo>
                <a:lnTo>
                  <a:pt x="0" y="722"/>
                </a:lnTo>
                <a:lnTo>
                  <a:pt x="988" y="1709"/>
                </a:lnTo>
                <a:lnTo>
                  <a:pt x="1710" y="986"/>
                </a:lnTo>
                <a:close/>
              </a:path>
            </a:pathLst>
          </a:custGeom>
          <a:solidFill>
            <a:srgbClr val="47BDDD"/>
          </a:solidFill>
          <a:ln w="9525">
            <a:noFill/>
          </a:ln>
        </p:spPr>
        <p:txBody>
          <a:bodyPr/>
          <a:p>
            <a:endParaRPr lang="zh-CN" altLang="en-US"/>
          </a:p>
        </p:txBody>
      </p:sp>
      <p:sp>
        <p:nvSpPr>
          <p:cNvPr id="39944" name="Freeform 8"/>
          <p:cNvSpPr/>
          <p:nvPr/>
        </p:nvSpPr>
        <p:spPr>
          <a:xfrm>
            <a:off x="4017963" y="4129088"/>
            <a:ext cx="1865312" cy="1865312"/>
          </a:xfrm>
          <a:custGeom>
            <a:avLst/>
            <a:gdLst/>
            <a:ahLst/>
            <a:cxnLst>
              <a:cxn ang="0">
                <a:pos x="1866493" y="1076235"/>
              </a:cxn>
              <a:cxn ang="0">
                <a:pos x="1866493" y="0"/>
              </a:cxn>
              <a:cxn ang="0">
                <a:pos x="788074" y="0"/>
              </a:cxn>
              <a:cxn ang="0">
                <a:pos x="0" y="788075"/>
              </a:cxn>
              <a:cxn ang="0">
                <a:pos x="1078418" y="1865402"/>
              </a:cxn>
              <a:cxn ang="0">
                <a:pos x="1866493" y="1076235"/>
              </a:cxn>
            </a:cxnLst>
            <a:pathLst>
              <a:path w="1710" h="1709">
                <a:moveTo>
                  <a:pt x="1710" y="986"/>
                </a:moveTo>
                <a:lnTo>
                  <a:pt x="1710" y="0"/>
                </a:lnTo>
                <a:lnTo>
                  <a:pt x="722" y="0"/>
                </a:lnTo>
                <a:lnTo>
                  <a:pt x="0" y="722"/>
                </a:lnTo>
                <a:lnTo>
                  <a:pt x="988" y="1709"/>
                </a:lnTo>
                <a:lnTo>
                  <a:pt x="1710" y="986"/>
                </a:lnTo>
              </a:path>
            </a:pathLst>
          </a:custGeom>
          <a:noFill/>
          <a:ln w="9525">
            <a:noFill/>
          </a:ln>
        </p:spPr>
        <p:txBody>
          <a:bodyPr/>
          <a:p>
            <a:endParaRPr lang="zh-CN" altLang="en-US"/>
          </a:p>
        </p:txBody>
      </p:sp>
      <p:sp>
        <p:nvSpPr>
          <p:cNvPr id="39945" name="Freeform 9"/>
          <p:cNvSpPr/>
          <p:nvPr/>
        </p:nvSpPr>
        <p:spPr>
          <a:xfrm>
            <a:off x="5830888" y="4002088"/>
            <a:ext cx="1865312" cy="1865312"/>
          </a:xfrm>
          <a:custGeom>
            <a:avLst/>
            <a:gdLst/>
            <a:ahLst/>
            <a:cxnLst>
              <a:cxn ang="0">
                <a:pos x="0" y="1076235"/>
              </a:cxn>
              <a:cxn ang="0">
                <a:pos x="0" y="0"/>
              </a:cxn>
              <a:cxn ang="0">
                <a:pos x="1077326" y="0"/>
              </a:cxn>
              <a:cxn ang="0">
                <a:pos x="1865402" y="788075"/>
              </a:cxn>
              <a:cxn ang="0">
                <a:pos x="786983" y="1865402"/>
              </a:cxn>
              <a:cxn ang="0">
                <a:pos x="0" y="1076235"/>
              </a:cxn>
            </a:cxnLst>
            <a:pathLst>
              <a:path w="1709" h="1709">
                <a:moveTo>
                  <a:pt x="0" y="986"/>
                </a:moveTo>
                <a:lnTo>
                  <a:pt x="0" y="0"/>
                </a:lnTo>
                <a:lnTo>
                  <a:pt x="987" y="0"/>
                </a:lnTo>
                <a:lnTo>
                  <a:pt x="1709" y="722"/>
                </a:lnTo>
                <a:lnTo>
                  <a:pt x="721" y="1709"/>
                </a:lnTo>
                <a:lnTo>
                  <a:pt x="0" y="986"/>
                </a:lnTo>
                <a:close/>
              </a:path>
            </a:pathLst>
          </a:custGeom>
          <a:solidFill>
            <a:srgbClr val="0055A2"/>
          </a:solidFill>
          <a:ln w="9525">
            <a:noFill/>
          </a:ln>
        </p:spPr>
        <p:txBody>
          <a:bodyPr/>
          <a:p>
            <a:endParaRPr lang="zh-CN" altLang="en-US"/>
          </a:p>
        </p:txBody>
      </p:sp>
      <p:sp>
        <p:nvSpPr>
          <p:cNvPr id="39946" name="Freeform 10"/>
          <p:cNvSpPr/>
          <p:nvPr/>
        </p:nvSpPr>
        <p:spPr>
          <a:xfrm>
            <a:off x="5957888" y="4129088"/>
            <a:ext cx="1865312" cy="1865312"/>
          </a:xfrm>
          <a:custGeom>
            <a:avLst/>
            <a:gdLst/>
            <a:ahLst/>
            <a:cxnLst>
              <a:cxn ang="0">
                <a:pos x="0" y="1076235"/>
              </a:cxn>
              <a:cxn ang="0">
                <a:pos x="0" y="0"/>
              </a:cxn>
              <a:cxn ang="0">
                <a:pos x="1077326" y="0"/>
              </a:cxn>
              <a:cxn ang="0">
                <a:pos x="1865402" y="788075"/>
              </a:cxn>
              <a:cxn ang="0">
                <a:pos x="786983" y="1865402"/>
              </a:cxn>
              <a:cxn ang="0">
                <a:pos x="0" y="1076235"/>
              </a:cxn>
            </a:cxnLst>
            <a:pathLst>
              <a:path w="1709" h="1709">
                <a:moveTo>
                  <a:pt x="0" y="986"/>
                </a:moveTo>
                <a:lnTo>
                  <a:pt x="0" y="0"/>
                </a:lnTo>
                <a:lnTo>
                  <a:pt x="987" y="0"/>
                </a:lnTo>
                <a:lnTo>
                  <a:pt x="1709" y="722"/>
                </a:lnTo>
                <a:lnTo>
                  <a:pt x="721" y="1709"/>
                </a:lnTo>
                <a:lnTo>
                  <a:pt x="0" y="986"/>
                </a:lnTo>
              </a:path>
            </a:pathLst>
          </a:custGeom>
          <a:noFill/>
          <a:ln w="9525">
            <a:noFill/>
          </a:ln>
        </p:spPr>
        <p:txBody>
          <a:bodyPr/>
          <a:p>
            <a:endParaRPr lang="zh-CN" altLang="en-US"/>
          </a:p>
        </p:txBody>
      </p:sp>
      <p:sp>
        <p:nvSpPr>
          <p:cNvPr id="39947" name="Freeform 11"/>
          <p:cNvSpPr/>
          <p:nvPr/>
        </p:nvSpPr>
        <p:spPr>
          <a:xfrm>
            <a:off x="3884613" y="2051050"/>
            <a:ext cx="1871662" cy="1871663"/>
          </a:xfrm>
          <a:custGeom>
            <a:avLst/>
            <a:gdLst/>
            <a:ahLst/>
            <a:cxnLst>
              <a:cxn ang="0">
                <a:pos x="793532" y="1871951"/>
              </a:cxn>
              <a:cxn ang="0">
                <a:pos x="1871951" y="1871951"/>
              </a:cxn>
              <a:cxn ang="0">
                <a:pos x="1871951" y="793532"/>
              </a:cxn>
              <a:cxn ang="0">
                <a:pos x="1078418" y="0"/>
              </a:cxn>
              <a:cxn ang="0">
                <a:pos x="0" y="1076235"/>
              </a:cxn>
              <a:cxn ang="0">
                <a:pos x="793532" y="1871951"/>
              </a:cxn>
            </a:cxnLst>
            <a:pathLst>
              <a:path w="1715" h="1715">
                <a:moveTo>
                  <a:pt x="727" y="1715"/>
                </a:moveTo>
                <a:lnTo>
                  <a:pt x="1715" y="1715"/>
                </a:lnTo>
                <a:lnTo>
                  <a:pt x="1715" y="727"/>
                </a:lnTo>
                <a:lnTo>
                  <a:pt x="988" y="0"/>
                </a:lnTo>
                <a:lnTo>
                  <a:pt x="0" y="986"/>
                </a:lnTo>
                <a:lnTo>
                  <a:pt x="727" y="1715"/>
                </a:lnTo>
                <a:close/>
              </a:path>
            </a:pathLst>
          </a:custGeom>
          <a:solidFill>
            <a:srgbClr val="9DC815"/>
          </a:solidFill>
          <a:ln w="9525">
            <a:noFill/>
          </a:ln>
        </p:spPr>
        <p:txBody>
          <a:bodyPr/>
          <a:p>
            <a:endParaRPr lang="zh-CN" altLang="en-US"/>
          </a:p>
        </p:txBody>
      </p:sp>
      <p:sp>
        <p:nvSpPr>
          <p:cNvPr id="39948" name="Freeform 12"/>
          <p:cNvSpPr/>
          <p:nvPr/>
        </p:nvSpPr>
        <p:spPr>
          <a:xfrm>
            <a:off x="4011613" y="2178050"/>
            <a:ext cx="1871662" cy="1871663"/>
          </a:xfrm>
          <a:custGeom>
            <a:avLst/>
            <a:gdLst/>
            <a:ahLst/>
            <a:cxnLst>
              <a:cxn ang="0">
                <a:pos x="793532" y="1871951"/>
              </a:cxn>
              <a:cxn ang="0">
                <a:pos x="1871951" y="1871951"/>
              </a:cxn>
              <a:cxn ang="0">
                <a:pos x="1871951" y="793532"/>
              </a:cxn>
              <a:cxn ang="0">
                <a:pos x="1078418" y="0"/>
              </a:cxn>
              <a:cxn ang="0">
                <a:pos x="0" y="1076235"/>
              </a:cxn>
              <a:cxn ang="0">
                <a:pos x="793532" y="1871951"/>
              </a:cxn>
            </a:cxnLst>
            <a:pathLst>
              <a:path w="1715" h="1715">
                <a:moveTo>
                  <a:pt x="727" y="1715"/>
                </a:moveTo>
                <a:lnTo>
                  <a:pt x="1715" y="1715"/>
                </a:lnTo>
                <a:lnTo>
                  <a:pt x="1715" y="727"/>
                </a:lnTo>
                <a:lnTo>
                  <a:pt x="988" y="0"/>
                </a:lnTo>
                <a:lnTo>
                  <a:pt x="0" y="986"/>
                </a:lnTo>
                <a:lnTo>
                  <a:pt x="727" y="1715"/>
                </a:lnTo>
              </a:path>
            </a:pathLst>
          </a:custGeom>
          <a:noFill/>
          <a:ln w="9525">
            <a:noFill/>
          </a:ln>
        </p:spPr>
        <p:txBody>
          <a:bodyPr/>
          <a:p>
            <a:endParaRPr lang="zh-CN" altLang="en-US"/>
          </a:p>
        </p:txBody>
      </p:sp>
      <p:sp>
        <p:nvSpPr>
          <p:cNvPr id="39949" name="Oval 17"/>
          <p:cNvSpPr/>
          <p:nvPr/>
        </p:nvSpPr>
        <p:spPr>
          <a:xfrm>
            <a:off x="4994275" y="3159125"/>
            <a:ext cx="1600200" cy="1600200"/>
          </a:xfrm>
          <a:prstGeom prst="ellipse">
            <a:avLst/>
          </a:prstGeom>
          <a:solidFill>
            <a:srgbClr val="F8F4EA"/>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50" name="Freeform 18"/>
          <p:cNvSpPr/>
          <p:nvPr/>
        </p:nvSpPr>
        <p:spPr>
          <a:xfrm>
            <a:off x="3654425" y="2465388"/>
            <a:ext cx="728663" cy="153987"/>
          </a:xfrm>
          <a:custGeom>
            <a:avLst/>
            <a:gdLst/>
            <a:ahLst/>
            <a:cxnLst>
              <a:cxn ang="0">
                <a:pos x="725203" y="154654"/>
              </a:cxn>
              <a:cxn ang="0">
                <a:pos x="540721" y="6294"/>
              </a:cxn>
              <a:cxn ang="0">
                <a:pos x="0" y="6294"/>
              </a:cxn>
              <a:cxn ang="0">
                <a:pos x="0" y="0"/>
              </a:cxn>
              <a:cxn ang="0">
                <a:pos x="543447" y="0"/>
              </a:cxn>
              <a:cxn ang="0">
                <a:pos x="729747" y="150158"/>
              </a:cxn>
              <a:cxn ang="0">
                <a:pos x="725203" y="154654"/>
              </a:cxn>
            </a:cxnLst>
            <a:pathLst>
              <a:path w="803" h="172">
                <a:moveTo>
                  <a:pt x="798" y="172"/>
                </a:moveTo>
                <a:lnTo>
                  <a:pt x="595" y="7"/>
                </a:lnTo>
                <a:lnTo>
                  <a:pt x="0" y="7"/>
                </a:lnTo>
                <a:lnTo>
                  <a:pt x="0" y="0"/>
                </a:lnTo>
                <a:lnTo>
                  <a:pt x="598" y="0"/>
                </a:lnTo>
                <a:lnTo>
                  <a:pt x="803" y="167"/>
                </a:lnTo>
                <a:lnTo>
                  <a:pt x="798" y="172"/>
                </a:lnTo>
                <a:close/>
              </a:path>
            </a:pathLst>
          </a:custGeom>
          <a:solidFill>
            <a:srgbClr val="908B7E"/>
          </a:solidFill>
          <a:ln w="9525">
            <a:noFill/>
          </a:ln>
        </p:spPr>
        <p:txBody>
          <a:bodyPr/>
          <a:p>
            <a:endParaRPr lang="zh-CN" altLang="en-US"/>
          </a:p>
        </p:txBody>
      </p:sp>
      <p:sp>
        <p:nvSpPr>
          <p:cNvPr id="39951" name="Freeform 19"/>
          <p:cNvSpPr/>
          <p:nvPr/>
        </p:nvSpPr>
        <p:spPr>
          <a:xfrm>
            <a:off x="4348163" y="4140200"/>
            <a:ext cx="34925" cy="36513"/>
          </a:xfrm>
          <a:custGeom>
            <a:avLst/>
            <a:gdLst/>
            <a:ahLst/>
            <a:cxnLst>
              <a:cxn ang="0">
                <a:pos x="28494" y="5515"/>
              </a:cxn>
              <a:cxn ang="0">
                <a:pos x="28494" y="29413"/>
              </a:cxn>
              <a:cxn ang="0">
                <a:pos x="7123" y="29413"/>
              </a:cxn>
              <a:cxn ang="0">
                <a:pos x="7123" y="5515"/>
              </a:cxn>
              <a:cxn ang="0">
                <a:pos x="28494" y="5515"/>
              </a:cxn>
            </a:cxnLst>
            <a:pathLst>
              <a:path w="19" h="19">
                <a:moveTo>
                  <a:pt x="16" y="3"/>
                </a:moveTo>
                <a:cubicBezTo>
                  <a:pt x="19" y="7"/>
                  <a:pt x="19" y="12"/>
                  <a:pt x="16" y="16"/>
                </a:cubicBezTo>
                <a:cubicBezTo>
                  <a:pt x="13" y="19"/>
                  <a:pt x="7" y="19"/>
                  <a:pt x="4" y="16"/>
                </a:cubicBezTo>
                <a:cubicBezTo>
                  <a:pt x="0" y="12"/>
                  <a:pt x="0" y="7"/>
                  <a:pt x="4" y="3"/>
                </a:cubicBezTo>
                <a:cubicBezTo>
                  <a:pt x="7" y="0"/>
                  <a:pt x="13" y="0"/>
                  <a:pt x="16" y="3"/>
                </a:cubicBezTo>
                <a:close/>
              </a:path>
            </a:pathLst>
          </a:custGeom>
          <a:solidFill>
            <a:srgbClr val="908B7E"/>
          </a:solidFill>
          <a:ln w="9525">
            <a:noFill/>
          </a:ln>
        </p:spPr>
        <p:txBody>
          <a:bodyPr/>
          <a:p>
            <a:endParaRPr lang="zh-CN" altLang="en-US"/>
          </a:p>
        </p:txBody>
      </p:sp>
      <p:sp>
        <p:nvSpPr>
          <p:cNvPr id="39952" name="Freeform 20"/>
          <p:cNvSpPr/>
          <p:nvPr/>
        </p:nvSpPr>
        <p:spPr>
          <a:xfrm>
            <a:off x="3654425" y="5411788"/>
            <a:ext cx="857250" cy="190500"/>
          </a:xfrm>
          <a:custGeom>
            <a:avLst/>
            <a:gdLst/>
            <a:ahLst/>
            <a:cxnLst>
              <a:cxn ang="0">
                <a:pos x="852474" y="0"/>
              </a:cxn>
              <a:cxn ang="0">
                <a:pos x="633079" y="180100"/>
              </a:cxn>
              <a:cxn ang="0">
                <a:pos x="0" y="180100"/>
              </a:cxn>
              <a:cxn ang="0">
                <a:pos x="0" y="189924"/>
              </a:cxn>
              <a:cxn ang="0">
                <a:pos x="636354" y="189924"/>
              </a:cxn>
              <a:cxn ang="0">
                <a:pos x="857932" y="5457"/>
              </a:cxn>
              <a:cxn ang="0">
                <a:pos x="852474" y="0"/>
              </a:cxn>
            </a:cxnLst>
            <a:pathLst>
              <a:path w="786" h="174">
                <a:moveTo>
                  <a:pt x="781" y="0"/>
                </a:moveTo>
                <a:lnTo>
                  <a:pt x="580" y="165"/>
                </a:lnTo>
                <a:lnTo>
                  <a:pt x="0" y="165"/>
                </a:lnTo>
                <a:lnTo>
                  <a:pt x="0" y="174"/>
                </a:lnTo>
                <a:lnTo>
                  <a:pt x="583" y="174"/>
                </a:lnTo>
                <a:lnTo>
                  <a:pt x="786" y="5"/>
                </a:lnTo>
                <a:lnTo>
                  <a:pt x="781" y="0"/>
                </a:lnTo>
                <a:close/>
              </a:path>
            </a:pathLst>
          </a:custGeom>
          <a:solidFill>
            <a:srgbClr val="908B7E"/>
          </a:solidFill>
          <a:ln w="9525">
            <a:noFill/>
          </a:ln>
        </p:spPr>
        <p:txBody>
          <a:bodyPr/>
          <a:p>
            <a:endParaRPr lang="zh-CN" altLang="en-US"/>
          </a:p>
        </p:txBody>
      </p:sp>
      <p:sp>
        <p:nvSpPr>
          <p:cNvPr id="39953" name="Freeform 21"/>
          <p:cNvSpPr/>
          <p:nvPr/>
        </p:nvSpPr>
        <p:spPr>
          <a:xfrm>
            <a:off x="6188075" y="5578475"/>
            <a:ext cx="33338" cy="34925"/>
          </a:xfrm>
          <a:custGeom>
            <a:avLst/>
            <a:gdLst/>
            <a:ahLst/>
            <a:cxnLst>
              <a:cxn ang="0">
                <a:pos x="26713" y="27575"/>
              </a:cxn>
              <a:cxn ang="0">
                <a:pos x="26713" y="5515"/>
              </a:cxn>
              <a:cxn ang="0">
                <a:pos x="5342" y="5515"/>
              </a:cxn>
              <a:cxn ang="0">
                <a:pos x="5342" y="27575"/>
              </a:cxn>
              <a:cxn ang="0">
                <a:pos x="26713" y="27575"/>
              </a:cxn>
            </a:cxnLst>
            <a:pathLst>
              <a:path w="19" h="19">
                <a:moveTo>
                  <a:pt x="15" y="15"/>
                </a:moveTo>
                <a:cubicBezTo>
                  <a:pt x="19" y="12"/>
                  <a:pt x="19" y="6"/>
                  <a:pt x="15" y="3"/>
                </a:cubicBezTo>
                <a:cubicBezTo>
                  <a:pt x="12" y="0"/>
                  <a:pt x="7" y="0"/>
                  <a:pt x="3" y="3"/>
                </a:cubicBezTo>
                <a:cubicBezTo>
                  <a:pt x="0" y="6"/>
                  <a:pt x="0" y="12"/>
                  <a:pt x="3" y="15"/>
                </a:cubicBezTo>
                <a:cubicBezTo>
                  <a:pt x="7" y="19"/>
                  <a:pt x="12" y="19"/>
                  <a:pt x="15" y="15"/>
                </a:cubicBezTo>
                <a:close/>
              </a:path>
            </a:pathLst>
          </a:custGeom>
          <a:solidFill>
            <a:srgbClr val="908B7E"/>
          </a:solidFill>
          <a:ln w="9525">
            <a:noFill/>
          </a:ln>
        </p:spPr>
        <p:txBody>
          <a:bodyPr/>
          <a:p>
            <a:endParaRPr lang="zh-CN" altLang="en-US"/>
          </a:p>
        </p:txBody>
      </p:sp>
      <p:sp>
        <p:nvSpPr>
          <p:cNvPr id="39954" name="Freeform 22"/>
          <p:cNvSpPr/>
          <p:nvPr/>
        </p:nvSpPr>
        <p:spPr>
          <a:xfrm>
            <a:off x="7254875" y="5213350"/>
            <a:ext cx="882650" cy="188913"/>
          </a:xfrm>
          <a:custGeom>
            <a:avLst/>
            <a:gdLst/>
            <a:ahLst/>
            <a:cxnLst>
              <a:cxn ang="0">
                <a:pos x="5457" y="0"/>
              </a:cxn>
              <a:cxn ang="0">
                <a:pos x="227035" y="181191"/>
              </a:cxn>
              <a:cxn ang="0">
                <a:pos x="881945" y="181191"/>
              </a:cxn>
              <a:cxn ang="0">
                <a:pos x="881945" y="189924"/>
              </a:cxn>
              <a:cxn ang="0">
                <a:pos x="223760" y="189924"/>
              </a:cxn>
              <a:cxn ang="0">
                <a:pos x="0" y="7640"/>
              </a:cxn>
              <a:cxn ang="0">
                <a:pos x="5457" y="0"/>
              </a:cxn>
            </a:cxnLst>
            <a:pathLst>
              <a:path w="808" h="174">
                <a:moveTo>
                  <a:pt x="5" y="0"/>
                </a:moveTo>
                <a:lnTo>
                  <a:pt x="208" y="166"/>
                </a:lnTo>
                <a:lnTo>
                  <a:pt x="808" y="166"/>
                </a:lnTo>
                <a:lnTo>
                  <a:pt x="808" y="174"/>
                </a:lnTo>
                <a:lnTo>
                  <a:pt x="205" y="174"/>
                </a:lnTo>
                <a:lnTo>
                  <a:pt x="0" y="7"/>
                </a:lnTo>
                <a:lnTo>
                  <a:pt x="5" y="0"/>
                </a:lnTo>
                <a:close/>
              </a:path>
            </a:pathLst>
          </a:custGeom>
          <a:solidFill>
            <a:srgbClr val="908B7E"/>
          </a:solidFill>
          <a:ln w="9525">
            <a:noFill/>
          </a:ln>
        </p:spPr>
        <p:txBody>
          <a:bodyPr/>
          <a:p>
            <a:endParaRPr lang="zh-CN" altLang="en-US"/>
          </a:p>
        </p:txBody>
      </p:sp>
      <p:sp>
        <p:nvSpPr>
          <p:cNvPr id="39955" name="Freeform 23"/>
          <p:cNvSpPr/>
          <p:nvPr/>
        </p:nvSpPr>
        <p:spPr>
          <a:xfrm>
            <a:off x="7192963" y="3770313"/>
            <a:ext cx="33337" cy="33337"/>
          </a:xfrm>
          <a:custGeom>
            <a:avLst/>
            <a:gdLst/>
            <a:ahLst/>
            <a:cxnLst>
              <a:cxn ang="0">
                <a:pos x="7123" y="28494"/>
              </a:cxn>
              <a:cxn ang="0">
                <a:pos x="7123" y="5342"/>
              </a:cxn>
              <a:cxn ang="0">
                <a:pos x="28494" y="5342"/>
              </a:cxn>
              <a:cxn ang="0">
                <a:pos x="28494" y="28494"/>
              </a:cxn>
              <a:cxn ang="0">
                <a:pos x="7123" y="28494"/>
              </a:cxn>
            </a:cxnLst>
            <a:pathLst>
              <a:path w="19" h="19">
                <a:moveTo>
                  <a:pt x="4" y="16"/>
                </a:moveTo>
                <a:cubicBezTo>
                  <a:pt x="0" y="12"/>
                  <a:pt x="0" y="7"/>
                  <a:pt x="4" y="3"/>
                </a:cubicBezTo>
                <a:cubicBezTo>
                  <a:pt x="7" y="0"/>
                  <a:pt x="12" y="0"/>
                  <a:pt x="16" y="3"/>
                </a:cubicBezTo>
                <a:cubicBezTo>
                  <a:pt x="19" y="7"/>
                  <a:pt x="19" y="12"/>
                  <a:pt x="16" y="16"/>
                </a:cubicBezTo>
                <a:cubicBezTo>
                  <a:pt x="12" y="19"/>
                  <a:pt x="7" y="19"/>
                  <a:pt x="4" y="16"/>
                </a:cubicBezTo>
                <a:close/>
              </a:path>
            </a:pathLst>
          </a:custGeom>
          <a:solidFill>
            <a:srgbClr val="908B7E"/>
          </a:solidFill>
          <a:ln w="9525">
            <a:noFill/>
          </a:ln>
        </p:spPr>
        <p:txBody>
          <a:bodyPr/>
          <a:p>
            <a:endParaRPr lang="zh-CN" altLang="en-US"/>
          </a:p>
        </p:txBody>
      </p:sp>
      <p:sp>
        <p:nvSpPr>
          <p:cNvPr id="39956" name="Freeform 24"/>
          <p:cNvSpPr/>
          <p:nvPr/>
        </p:nvSpPr>
        <p:spPr>
          <a:xfrm>
            <a:off x="7267575" y="2460625"/>
            <a:ext cx="873125" cy="188913"/>
          </a:xfrm>
          <a:custGeom>
            <a:avLst/>
            <a:gdLst/>
            <a:ahLst/>
            <a:cxnLst>
              <a:cxn ang="0">
                <a:pos x="5457" y="188833"/>
              </a:cxn>
              <a:cxn ang="0">
                <a:pos x="227035" y="6549"/>
              </a:cxn>
              <a:cxn ang="0">
                <a:pos x="874305" y="6549"/>
              </a:cxn>
              <a:cxn ang="0">
                <a:pos x="874305" y="0"/>
              </a:cxn>
              <a:cxn ang="0">
                <a:pos x="223760" y="0"/>
              </a:cxn>
              <a:cxn ang="0">
                <a:pos x="0" y="182283"/>
              </a:cxn>
              <a:cxn ang="0">
                <a:pos x="5457" y="188833"/>
              </a:cxn>
            </a:cxnLst>
            <a:pathLst>
              <a:path w="801" h="173">
                <a:moveTo>
                  <a:pt x="5" y="173"/>
                </a:moveTo>
                <a:lnTo>
                  <a:pt x="208" y="6"/>
                </a:lnTo>
                <a:lnTo>
                  <a:pt x="801" y="6"/>
                </a:lnTo>
                <a:lnTo>
                  <a:pt x="801" y="0"/>
                </a:lnTo>
                <a:lnTo>
                  <a:pt x="205" y="0"/>
                </a:lnTo>
                <a:lnTo>
                  <a:pt x="0" y="167"/>
                </a:lnTo>
                <a:lnTo>
                  <a:pt x="5" y="173"/>
                </a:lnTo>
                <a:close/>
              </a:path>
            </a:pathLst>
          </a:custGeom>
          <a:solidFill>
            <a:srgbClr val="908B7E"/>
          </a:solidFill>
          <a:ln w="9525">
            <a:noFill/>
          </a:ln>
        </p:spPr>
        <p:txBody>
          <a:bodyPr/>
          <a:p>
            <a:endParaRPr lang="zh-CN" altLang="en-US"/>
          </a:p>
        </p:txBody>
      </p:sp>
      <p:sp>
        <p:nvSpPr>
          <p:cNvPr id="39957" name="Freeform 25"/>
          <p:cNvSpPr/>
          <p:nvPr/>
        </p:nvSpPr>
        <p:spPr>
          <a:xfrm>
            <a:off x="5295900" y="2233613"/>
            <a:ext cx="33338" cy="34925"/>
          </a:xfrm>
          <a:custGeom>
            <a:avLst/>
            <a:gdLst/>
            <a:ahLst/>
            <a:cxnLst>
              <a:cxn ang="0">
                <a:pos x="7123" y="5515"/>
              </a:cxn>
              <a:cxn ang="0">
                <a:pos x="7123" y="29413"/>
              </a:cxn>
              <a:cxn ang="0">
                <a:pos x="28494" y="29413"/>
              </a:cxn>
              <a:cxn ang="0">
                <a:pos x="28494" y="5515"/>
              </a:cxn>
              <a:cxn ang="0">
                <a:pos x="7123" y="5515"/>
              </a:cxn>
            </a:cxnLst>
            <a:pathLst>
              <a:path w="19" h="19">
                <a:moveTo>
                  <a:pt x="4" y="3"/>
                </a:moveTo>
                <a:cubicBezTo>
                  <a:pt x="0" y="7"/>
                  <a:pt x="0" y="12"/>
                  <a:pt x="4" y="16"/>
                </a:cubicBezTo>
                <a:cubicBezTo>
                  <a:pt x="7" y="19"/>
                  <a:pt x="12" y="19"/>
                  <a:pt x="16" y="16"/>
                </a:cubicBezTo>
                <a:cubicBezTo>
                  <a:pt x="19" y="12"/>
                  <a:pt x="19" y="7"/>
                  <a:pt x="16" y="3"/>
                </a:cubicBezTo>
                <a:cubicBezTo>
                  <a:pt x="12" y="0"/>
                  <a:pt x="7" y="0"/>
                  <a:pt x="4" y="3"/>
                </a:cubicBezTo>
                <a:close/>
              </a:path>
            </a:pathLst>
          </a:custGeom>
          <a:solidFill>
            <a:srgbClr val="908B7E"/>
          </a:solidFill>
          <a:ln w="9525">
            <a:noFill/>
          </a:ln>
        </p:spPr>
        <p:txBody>
          <a:bodyPr/>
          <a:p>
            <a:endParaRPr lang="zh-CN" altLang="en-US"/>
          </a:p>
        </p:txBody>
      </p:sp>
      <p:grpSp>
        <p:nvGrpSpPr>
          <p:cNvPr id="39958" name="组合 140"/>
          <p:cNvGrpSpPr/>
          <p:nvPr/>
        </p:nvGrpSpPr>
        <p:grpSpPr>
          <a:xfrm>
            <a:off x="6473825" y="2514600"/>
            <a:ext cx="373063" cy="311150"/>
            <a:chOff x="9478963" y="1489075"/>
            <a:chExt cx="307975" cy="257176"/>
          </a:xfrm>
        </p:grpSpPr>
        <p:sp>
          <p:nvSpPr>
            <p:cNvPr id="39959" name="Freeform 26"/>
            <p:cNvSpPr/>
            <p:nvPr/>
          </p:nvSpPr>
          <p:spPr>
            <a:xfrm>
              <a:off x="9478963" y="1706563"/>
              <a:ext cx="307975" cy="39688"/>
            </a:xfrm>
            <a:custGeom>
              <a:avLst/>
              <a:gdLst/>
              <a:ahLst/>
              <a:cxnLst>
                <a:cxn ang="0">
                  <a:pos x="307975" y="18521"/>
                </a:cxn>
                <a:cxn ang="0">
                  <a:pos x="287095" y="39688"/>
                </a:cxn>
                <a:cxn ang="0">
                  <a:pos x="18269" y="39688"/>
                </a:cxn>
                <a:cxn ang="0">
                  <a:pos x="0" y="18521"/>
                </a:cxn>
                <a:cxn ang="0">
                  <a:pos x="18269" y="0"/>
                </a:cxn>
                <a:cxn ang="0">
                  <a:pos x="287095" y="0"/>
                </a:cxn>
                <a:cxn ang="0">
                  <a:pos x="307975" y="18521"/>
                </a:cxn>
              </a:cxnLst>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w="9525">
              <a:noFill/>
            </a:ln>
          </p:spPr>
          <p:txBody>
            <a:bodyPr/>
            <a:p>
              <a:endParaRPr lang="zh-CN" altLang="en-US"/>
            </a:p>
          </p:txBody>
        </p:sp>
        <p:sp>
          <p:nvSpPr>
            <p:cNvPr id="39960" name="Freeform 27"/>
            <p:cNvSpPr/>
            <p:nvPr/>
          </p:nvSpPr>
          <p:spPr>
            <a:xfrm>
              <a:off x="9504363" y="1562100"/>
              <a:ext cx="41275" cy="123825"/>
            </a:xfrm>
            <a:custGeom>
              <a:avLst/>
              <a:gdLst/>
              <a:ahLst/>
              <a:cxnLst>
                <a:cxn ang="0">
                  <a:pos x="20637" y="123825"/>
                </a:cxn>
                <a:cxn ang="0">
                  <a:pos x="0" y="102748"/>
                </a:cxn>
                <a:cxn ang="0">
                  <a:pos x="0" y="21076"/>
                </a:cxn>
                <a:cxn ang="0">
                  <a:pos x="20637" y="0"/>
                </a:cxn>
                <a:cxn ang="0">
                  <a:pos x="41275" y="21076"/>
                </a:cxn>
                <a:cxn ang="0">
                  <a:pos x="41275" y="102748"/>
                </a:cxn>
                <a:cxn ang="0">
                  <a:pos x="20637" y="123825"/>
                </a:cxn>
              </a:cxnLst>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w="9525">
              <a:noFill/>
            </a:ln>
          </p:spPr>
          <p:txBody>
            <a:bodyPr/>
            <a:p>
              <a:endParaRPr lang="zh-CN" altLang="en-US"/>
            </a:p>
          </p:txBody>
        </p:sp>
        <p:sp>
          <p:nvSpPr>
            <p:cNvPr id="39961" name="Freeform 28"/>
            <p:cNvSpPr/>
            <p:nvPr/>
          </p:nvSpPr>
          <p:spPr>
            <a:xfrm>
              <a:off x="9577388" y="1525588"/>
              <a:ext cx="42863" cy="160338"/>
            </a:xfrm>
            <a:custGeom>
              <a:avLst/>
              <a:gdLst/>
              <a:ahLst/>
              <a:cxnLst>
                <a:cxn ang="0">
                  <a:pos x="21431" y="160338"/>
                </a:cxn>
                <a:cxn ang="0">
                  <a:pos x="0" y="139310"/>
                </a:cxn>
                <a:cxn ang="0">
                  <a:pos x="0" y="21027"/>
                </a:cxn>
                <a:cxn ang="0">
                  <a:pos x="21431" y="0"/>
                </a:cxn>
                <a:cxn ang="0">
                  <a:pos x="42863" y="21027"/>
                </a:cxn>
                <a:cxn ang="0">
                  <a:pos x="42863" y="139310"/>
                </a:cxn>
                <a:cxn ang="0">
                  <a:pos x="21431" y="160338"/>
                </a:cxn>
              </a:cxnLst>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w="9525">
              <a:noFill/>
            </a:ln>
          </p:spPr>
          <p:txBody>
            <a:bodyPr/>
            <a:p>
              <a:endParaRPr lang="zh-CN" altLang="en-US"/>
            </a:p>
          </p:txBody>
        </p:sp>
        <p:sp>
          <p:nvSpPr>
            <p:cNvPr id="39962" name="Freeform 29"/>
            <p:cNvSpPr/>
            <p:nvPr/>
          </p:nvSpPr>
          <p:spPr>
            <a:xfrm>
              <a:off x="9652000" y="1489075"/>
              <a:ext cx="38100" cy="196850"/>
            </a:xfrm>
            <a:custGeom>
              <a:avLst/>
              <a:gdLst/>
              <a:ahLst/>
              <a:cxnLst>
                <a:cxn ang="0">
                  <a:pos x="20320" y="196850"/>
                </a:cxn>
                <a:cxn ang="0">
                  <a:pos x="0" y="175852"/>
                </a:cxn>
                <a:cxn ang="0">
                  <a:pos x="0" y="20997"/>
                </a:cxn>
                <a:cxn ang="0">
                  <a:pos x="20320" y="0"/>
                </a:cxn>
                <a:cxn ang="0">
                  <a:pos x="38100" y="20997"/>
                </a:cxn>
                <a:cxn ang="0">
                  <a:pos x="38100" y="175852"/>
                </a:cxn>
                <a:cxn ang="0">
                  <a:pos x="20320" y="196850"/>
                </a:cxn>
              </a:cxnLst>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w="9525">
              <a:noFill/>
            </a:ln>
          </p:spPr>
          <p:txBody>
            <a:bodyPr/>
            <a:p>
              <a:endParaRPr lang="zh-CN" altLang="en-US"/>
            </a:p>
          </p:txBody>
        </p:sp>
        <p:sp>
          <p:nvSpPr>
            <p:cNvPr id="39963" name="Freeform 30"/>
            <p:cNvSpPr/>
            <p:nvPr/>
          </p:nvSpPr>
          <p:spPr>
            <a:xfrm>
              <a:off x="9725025" y="1498600"/>
              <a:ext cx="39688" cy="187325"/>
            </a:xfrm>
            <a:custGeom>
              <a:avLst/>
              <a:gdLst/>
              <a:ahLst/>
              <a:cxnLst>
                <a:cxn ang="0">
                  <a:pos x="18521" y="187325"/>
                </a:cxn>
                <a:cxn ang="0">
                  <a:pos x="0" y="166217"/>
                </a:cxn>
                <a:cxn ang="0">
                  <a:pos x="0" y="21107"/>
                </a:cxn>
                <a:cxn ang="0">
                  <a:pos x="18521" y="0"/>
                </a:cxn>
                <a:cxn ang="0">
                  <a:pos x="39688" y="21107"/>
                </a:cxn>
                <a:cxn ang="0">
                  <a:pos x="39688" y="166217"/>
                </a:cxn>
                <a:cxn ang="0">
                  <a:pos x="18521" y="187325"/>
                </a:cxn>
              </a:cxnLst>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w="9525">
              <a:noFill/>
            </a:ln>
          </p:spPr>
          <p:txBody>
            <a:bodyPr/>
            <a:p>
              <a:endParaRPr lang="zh-CN" altLang="en-US"/>
            </a:p>
          </p:txBody>
        </p:sp>
      </p:grpSp>
      <p:grpSp>
        <p:nvGrpSpPr>
          <p:cNvPr id="39964" name="组合 146"/>
          <p:cNvGrpSpPr/>
          <p:nvPr/>
        </p:nvGrpSpPr>
        <p:grpSpPr>
          <a:xfrm>
            <a:off x="4714875" y="2465388"/>
            <a:ext cx="400050" cy="363537"/>
            <a:chOff x="6942138" y="1422400"/>
            <a:chExt cx="357188" cy="323851"/>
          </a:xfrm>
        </p:grpSpPr>
        <p:sp>
          <p:nvSpPr>
            <p:cNvPr id="39965" name="Freeform 31"/>
            <p:cNvSpPr/>
            <p:nvPr/>
          </p:nvSpPr>
          <p:spPr>
            <a:xfrm>
              <a:off x="6942138" y="1706563"/>
              <a:ext cx="357188" cy="39688"/>
            </a:xfrm>
            <a:custGeom>
              <a:avLst/>
              <a:gdLst/>
              <a:ahLst/>
              <a:cxnLst>
                <a:cxn ang="0">
                  <a:pos x="357188" y="18521"/>
                </a:cxn>
                <a:cxn ang="0">
                  <a:pos x="336176" y="39688"/>
                </a:cxn>
                <a:cxn ang="0">
                  <a:pos x="21011" y="39688"/>
                </a:cxn>
                <a:cxn ang="0">
                  <a:pos x="0" y="18521"/>
                </a:cxn>
                <a:cxn ang="0">
                  <a:pos x="21011" y="0"/>
                </a:cxn>
                <a:cxn ang="0">
                  <a:pos x="336176" y="0"/>
                </a:cxn>
                <a:cxn ang="0">
                  <a:pos x="357188" y="18521"/>
                </a:cxn>
              </a:cxnLst>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w="9525">
              <a:noFill/>
            </a:ln>
          </p:spPr>
          <p:txBody>
            <a:bodyPr/>
            <a:p>
              <a:endParaRPr lang="zh-CN" altLang="en-US"/>
            </a:p>
          </p:txBody>
        </p:sp>
        <p:sp>
          <p:nvSpPr>
            <p:cNvPr id="39966" name="Freeform 32"/>
            <p:cNvSpPr/>
            <p:nvPr/>
          </p:nvSpPr>
          <p:spPr>
            <a:xfrm>
              <a:off x="6986588" y="1562100"/>
              <a:ext cx="42863" cy="123825"/>
            </a:xfrm>
            <a:custGeom>
              <a:avLst/>
              <a:gdLst/>
              <a:ahLst/>
              <a:cxnLst>
                <a:cxn ang="0">
                  <a:pos x="21431" y="123825"/>
                </a:cxn>
                <a:cxn ang="0">
                  <a:pos x="0" y="102748"/>
                </a:cxn>
                <a:cxn ang="0">
                  <a:pos x="0" y="21076"/>
                </a:cxn>
                <a:cxn ang="0">
                  <a:pos x="21431" y="0"/>
                </a:cxn>
                <a:cxn ang="0">
                  <a:pos x="42863" y="21076"/>
                </a:cxn>
                <a:cxn ang="0">
                  <a:pos x="42863" y="102748"/>
                </a:cxn>
                <a:cxn ang="0">
                  <a:pos x="21431" y="123825"/>
                </a:cxn>
              </a:cxnLst>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w="9525">
              <a:noFill/>
            </a:ln>
          </p:spPr>
          <p:txBody>
            <a:bodyPr/>
            <a:p>
              <a:endParaRPr lang="zh-CN" altLang="en-US"/>
            </a:p>
          </p:txBody>
        </p:sp>
        <p:sp>
          <p:nvSpPr>
            <p:cNvPr id="39967" name="Freeform 33"/>
            <p:cNvSpPr/>
            <p:nvPr/>
          </p:nvSpPr>
          <p:spPr>
            <a:xfrm>
              <a:off x="7062788" y="1562100"/>
              <a:ext cx="39688" cy="123825"/>
            </a:xfrm>
            <a:custGeom>
              <a:avLst/>
              <a:gdLst/>
              <a:ahLst/>
              <a:cxnLst>
                <a:cxn ang="0">
                  <a:pos x="21166" y="123825"/>
                </a:cxn>
                <a:cxn ang="0">
                  <a:pos x="0" y="102748"/>
                </a:cxn>
                <a:cxn ang="0">
                  <a:pos x="0" y="21076"/>
                </a:cxn>
                <a:cxn ang="0">
                  <a:pos x="21166" y="0"/>
                </a:cxn>
                <a:cxn ang="0">
                  <a:pos x="39688" y="21076"/>
                </a:cxn>
                <a:cxn ang="0">
                  <a:pos x="39688" y="102748"/>
                </a:cxn>
                <a:cxn ang="0">
                  <a:pos x="21166" y="123825"/>
                </a:cxn>
              </a:cxnLst>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w="9525">
              <a:noFill/>
            </a:ln>
          </p:spPr>
          <p:txBody>
            <a:bodyPr/>
            <a:p>
              <a:endParaRPr lang="zh-CN" altLang="en-US"/>
            </a:p>
          </p:txBody>
        </p:sp>
        <p:sp>
          <p:nvSpPr>
            <p:cNvPr id="39968" name="Freeform 34"/>
            <p:cNvSpPr/>
            <p:nvPr/>
          </p:nvSpPr>
          <p:spPr>
            <a:xfrm>
              <a:off x="7138988" y="1562100"/>
              <a:ext cx="39688" cy="123825"/>
            </a:xfrm>
            <a:custGeom>
              <a:avLst/>
              <a:gdLst/>
              <a:ahLst/>
              <a:cxnLst>
                <a:cxn ang="0">
                  <a:pos x="18521" y="123825"/>
                </a:cxn>
                <a:cxn ang="0">
                  <a:pos x="0" y="102748"/>
                </a:cxn>
                <a:cxn ang="0">
                  <a:pos x="0" y="21076"/>
                </a:cxn>
                <a:cxn ang="0">
                  <a:pos x="18521" y="0"/>
                </a:cxn>
                <a:cxn ang="0">
                  <a:pos x="39688" y="21076"/>
                </a:cxn>
                <a:cxn ang="0">
                  <a:pos x="39688" y="102748"/>
                </a:cxn>
                <a:cxn ang="0">
                  <a:pos x="18521" y="123825"/>
                </a:cxn>
              </a:cxnLst>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w="9525">
              <a:noFill/>
            </a:ln>
          </p:spPr>
          <p:txBody>
            <a:bodyPr/>
            <a:p>
              <a:endParaRPr lang="zh-CN" altLang="en-US"/>
            </a:p>
          </p:txBody>
        </p:sp>
        <p:sp>
          <p:nvSpPr>
            <p:cNvPr id="39969" name="Freeform 35"/>
            <p:cNvSpPr/>
            <p:nvPr/>
          </p:nvSpPr>
          <p:spPr>
            <a:xfrm>
              <a:off x="7212013" y="1562100"/>
              <a:ext cx="42863" cy="123825"/>
            </a:xfrm>
            <a:custGeom>
              <a:avLst/>
              <a:gdLst/>
              <a:ahLst/>
              <a:cxnLst>
                <a:cxn ang="0">
                  <a:pos x="21431" y="123825"/>
                </a:cxn>
                <a:cxn ang="0">
                  <a:pos x="0" y="102748"/>
                </a:cxn>
                <a:cxn ang="0">
                  <a:pos x="0" y="21076"/>
                </a:cxn>
                <a:cxn ang="0">
                  <a:pos x="21431" y="0"/>
                </a:cxn>
                <a:cxn ang="0">
                  <a:pos x="42863" y="21076"/>
                </a:cxn>
                <a:cxn ang="0">
                  <a:pos x="42863" y="102748"/>
                </a:cxn>
                <a:cxn ang="0">
                  <a:pos x="21431" y="123825"/>
                </a:cxn>
              </a:cxnLst>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w="9525">
              <a:noFill/>
            </a:ln>
          </p:spPr>
          <p:txBody>
            <a:bodyPr/>
            <a:p>
              <a:endParaRPr lang="zh-CN" altLang="en-US"/>
            </a:p>
          </p:txBody>
        </p:sp>
        <p:sp>
          <p:nvSpPr>
            <p:cNvPr id="39970" name="Freeform 36"/>
            <p:cNvSpPr/>
            <p:nvPr/>
          </p:nvSpPr>
          <p:spPr>
            <a:xfrm>
              <a:off x="7010400" y="1422400"/>
              <a:ext cx="220663" cy="66675"/>
            </a:xfrm>
            <a:custGeom>
              <a:avLst/>
              <a:gdLst/>
              <a:ahLst/>
              <a:cxnLst>
                <a:cxn ang="0">
                  <a:pos x="220663" y="66675"/>
                </a:cxn>
                <a:cxn ang="0">
                  <a:pos x="136600" y="10668"/>
                </a:cxn>
                <a:cxn ang="0">
                  <a:pos x="84062" y="10668"/>
                </a:cxn>
                <a:cxn ang="0">
                  <a:pos x="47284" y="34671"/>
                </a:cxn>
                <a:cxn ang="0">
                  <a:pos x="0" y="66675"/>
                </a:cxn>
                <a:cxn ang="0">
                  <a:pos x="220663" y="66675"/>
                </a:cxn>
              </a:cxnLst>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w="9525">
              <a:noFill/>
            </a:ln>
          </p:spPr>
          <p:txBody>
            <a:bodyPr/>
            <a:p>
              <a:endParaRPr lang="zh-CN" altLang="en-US"/>
            </a:p>
          </p:txBody>
        </p:sp>
        <p:sp>
          <p:nvSpPr>
            <p:cNvPr id="39971" name="Freeform 37"/>
            <p:cNvSpPr/>
            <p:nvPr/>
          </p:nvSpPr>
          <p:spPr>
            <a:xfrm>
              <a:off x="6962775" y="1509713"/>
              <a:ext cx="315913" cy="41275"/>
            </a:xfrm>
            <a:custGeom>
              <a:avLst/>
              <a:gdLst/>
              <a:ahLst/>
              <a:cxnLst>
                <a:cxn ang="0">
                  <a:pos x="315913" y="20637"/>
                </a:cxn>
                <a:cxn ang="0">
                  <a:pos x="294852" y="41275"/>
                </a:cxn>
                <a:cxn ang="0">
                  <a:pos x="21060" y="41275"/>
                </a:cxn>
                <a:cxn ang="0">
                  <a:pos x="0" y="20637"/>
                </a:cxn>
                <a:cxn ang="0">
                  <a:pos x="21060" y="0"/>
                </a:cxn>
                <a:cxn ang="0">
                  <a:pos x="294852" y="0"/>
                </a:cxn>
                <a:cxn ang="0">
                  <a:pos x="315913" y="20637"/>
                </a:cxn>
              </a:cxnLst>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w="9525">
              <a:noFill/>
            </a:ln>
          </p:spPr>
          <p:txBody>
            <a:bodyPr/>
            <a:p>
              <a:endParaRPr lang="zh-CN" altLang="en-US"/>
            </a:p>
          </p:txBody>
        </p:sp>
      </p:grpSp>
      <p:grpSp>
        <p:nvGrpSpPr>
          <p:cNvPr id="39972" name="组合 154"/>
          <p:cNvGrpSpPr/>
          <p:nvPr/>
        </p:nvGrpSpPr>
        <p:grpSpPr>
          <a:xfrm>
            <a:off x="4657725" y="4394200"/>
            <a:ext cx="514350" cy="365125"/>
            <a:chOff x="6934200" y="4259263"/>
            <a:chExt cx="373063" cy="265113"/>
          </a:xfrm>
        </p:grpSpPr>
        <p:sp>
          <p:nvSpPr>
            <p:cNvPr id="39973" name="Oval 38"/>
            <p:cNvSpPr/>
            <p:nvPr/>
          </p:nvSpPr>
          <p:spPr>
            <a:xfrm>
              <a:off x="7094538" y="4395788"/>
              <a:ext cx="52388" cy="52388"/>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74" name="Freeform 39"/>
            <p:cNvSpPr/>
            <p:nvPr/>
          </p:nvSpPr>
          <p:spPr>
            <a:xfrm>
              <a:off x="7073900" y="4449763"/>
              <a:ext cx="93663" cy="74613"/>
            </a:xfrm>
            <a:custGeom>
              <a:avLst/>
              <a:gdLst/>
              <a:ahLst/>
              <a:cxnLst>
                <a:cxn ang="0">
                  <a:pos x="70247" y="0"/>
                </a:cxn>
                <a:cxn ang="0">
                  <a:pos x="46831" y="29312"/>
                </a:cxn>
                <a:cxn ang="0">
                  <a:pos x="23415" y="0"/>
                </a:cxn>
                <a:cxn ang="0">
                  <a:pos x="0" y="47965"/>
                </a:cxn>
                <a:cxn ang="0">
                  <a:pos x="2601" y="69283"/>
                </a:cxn>
                <a:cxn ang="0">
                  <a:pos x="46831" y="74613"/>
                </a:cxn>
                <a:cxn ang="0">
                  <a:pos x="91061" y="69283"/>
                </a:cxn>
                <a:cxn ang="0">
                  <a:pos x="93663" y="47965"/>
                </a:cxn>
                <a:cxn ang="0">
                  <a:pos x="70247" y="0"/>
                </a:cxn>
              </a:cxnLst>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w="9525">
              <a:noFill/>
            </a:ln>
          </p:spPr>
          <p:txBody>
            <a:bodyPr/>
            <a:p>
              <a:endParaRPr lang="zh-CN" altLang="en-US"/>
            </a:p>
          </p:txBody>
        </p:sp>
        <p:sp>
          <p:nvSpPr>
            <p:cNvPr id="39975" name="Oval 40"/>
            <p:cNvSpPr/>
            <p:nvPr/>
          </p:nvSpPr>
          <p:spPr>
            <a:xfrm>
              <a:off x="6958013" y="4395788"/>
              <a:ext cx="50800" cy="52388"/>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76" name="Freeform 41"/>
            <p:cNvSpPr/>
            <p:nvPr/>
          </p:nvSpPr>
          <p:spPr>
            <a:xfrm>
              <a:off x="6934200" y="4449763"/>
              <a:ext cx="96838" cy="74613"/>
            </a:xfrm>
            <a:custGeom>
              <a:avLst/>
              <a:gdLst/>
              <a:ahLst/>
              <a:cxnLst>
                <a:cxn ang="0">
                  <a:pos x="73282" y="0"/>
                </a:cxn>
                <a:cxn ang="0">
                  <a:pos x="49727" y="29312"/>
                </a:cxn>
                <a:cxn ang="0">
                  <a:pos x="23555" y="0"/>
                </a:cxn>
                <a:cxn ang="0">
                  <a:pos x="0" y="47965"/>
                </a:cxn>
                <a:cxn ang="0">
                  <a:pos x="2617" y="69283"/>
                </a:cxn>
                <a:cxn ang="0">
                  <a:pos x="49727" y="74613"/>
                </a:cxn>
                <a:cxn ang="0">
                  <a:pos x="94220" y="69283"/>
                </a:cxn>
                <a:cxn ang="0">
                  <a:pos x="96838" y="47965"/>
                </a:cxn>
                <a:cxn ang="0">
                  <a:pos x="73282" y="0"/>
                </a:cxn>
              </a:cxnLst>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w="9525">
              <a:noFill/>
            </a:ln>
          </p:spPr>
          <p:txBody>
            <a:bodyPr/>
            <a:p>
              <a:endParaRPr lang="zh-CN" altLang="en-US"/>
            </a:p>
          </p:txBody>
        </p:sp>
        <p:sp>
          <p:nvSpPr>
            <p:cNvPr id="39977" name="Oval 42"/>
            <p:cNvSpPr/>
            <p:nvPr/>
          </p:nvSpPr>
          <p:spPr>
            <a:xfrm>
              <a:off x="7234238" y="4395788"/>
              <a:ext cx="49213" cy="52388"/>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78" name="Freeform 43"/>
            <p:cNvSpPr/>
            <p:nvPr/>
          </p:nvSpPr>
          <p:spPr>
            <a:xfrm>
              <a:off x="7210425" y="4449763"/>
              <a:ext cx="96838" cy="74613"/>
            </a:xfrm>
            <a:custGeom>
              <a:avLst/>
              <a:gdLst/>
              <a:ahLst/>
              <a:cxnLst>
                <a:cxn ang="0">
                  <a:pos x="73282" y="0"/>
                </a:cxn>
                <a:cxn ang="0">
                  <a:pos x="47110" y="29312"/>
                </a:cxn>
                <a:cxn ang="0">
                  <a:pos x="23555" y="0"/>
                </a:cxn>
                <a:cxn ang="0">
                  <a:pos x="0" y="47965"/>
                </a:cxn>
                <a:cxn ang="0">
                  <a:pos x="2617" y="69283"/>
                </a:cxn>
                <a:cxn ang="0">
                  <a:pos x="47110" y="74613"/>
                </a:cxn>
                <a:cxn ang="0">
                  <a:pos x="94220" y="69283"/>
                </a:cxn>
                <a:cxn ang="0">
                  <a:pos x="96838" y="47965"/>
                </a:cxn>
                <a:cxn ang="0">
                  <a:pos x="73282" y="0"/>
                </a:cxn>
              </a:cxnLst>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w="9525">
              <a:noFill/>
            </a:ln>
          </p:spPr>
          <p:txBody>
            <a:bodyPr/>
            <a:p>
              <a:endParaRPr lang="zh-CN" altLang="en-US"/>
            </a:p>
          </p:txBody>
        </p:sp>
        <p:sp>
          <p:nvSpPr>
            <p:cNvPr id="39979" name="Oval 44"/>
            <p:cNvSpPr/>
            <p:nvPr/>
          </p:nvSpPr>
          <p:spPr>
            <a:xfrm>
              <a:off x="7026275" y="4259263"/>
              <a:ext cx="52388" cy="52388"/>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80" name="Freeform 45"/>
            <p:cNvSpPr/>
            <p:nvPr/>
          </p:nvSpPr>
          <p:spPr>
            <a:xfrm>
              <a:off x="7002463" y="4313238"/>
              <a:ext cx="96838" cy="74613"/>
            </a:xfrm>
            <a:custGeom>
              <a:avLst/>
              <a:gdLst/>
              <a:ahLst/>
              <a:cxnLst>
                <a:cxn ang="0">
                  <a:pos x="73282" y="0"/>
                </a:cxn>
                <a:cxn ang="0">
                  <a:pos x="49727" y="29312"/>
                </a:cxn>
                <a:cxn ang="0">
                  <a:pos x="23555" y="0"/>
                </a:cxn>
                <a:cxn ang="0">
                  <a:pos x="0" y="47965"/>
                </a:cxn>
                <a:cxn ang="0">
                  <a:pos x="5234" y="69283"/>
                </a:cxn>
                <a:cxn ang="0">
                  <a:pos x="49727" y="74613"/>
                </a:cxn>
                <a:cxn ang="0">
                  <a:pos x="94220" y="69283"/>
                </a:cxn>
                <a:cxn ang="0">
                  <a:pos x="96838" y="47965"/>
                </a:cxn>
                <a:cxn ang="0">
                  <a:pos x="73282" y="0"/>
                </a:cxn>
              </a:cxnLst>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w="9525">
              <a:noFill/>
            </a:ln>
          </p:spPr>
          <p:txBody>
            <a:bodyPr/>
            <a:p>
              <a:endParaRPr lang="zh-CN" altLang="en-US"/>
            </a:p>
          </p:txBody>
        </p:sp>
        <p:sp>
          <p:nvSpPr>
            <p:cNvPr id="39981" name="Oval 46"/>
            <p:cNvSpPr/>
            <p:nvPr/>
          </p:nvSpPr>
          <p:spPr>
            <a:xfrm>
              <a:off x="7162800" y="4259263"/>
              <a:ext cx="52388" cy="52388"/>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82" name="Freeform 47"/>
            <p:cNvSpPr/>
            <p:nvPr/>
          </p:nvSpPr>
          <p:spPr>
            <a:xfrm>
              <a:off x="7142163" y="4313238"/>
              <a:ext cx="96838" cy="74613"/>
            </a:xfrm>
            <a:custGeom>
              <a:avLst/>
              <a:gdLst/>
              <a:ahLst/>
              <a:cxnLst>
                <a:cxn ang="0">
                  <a:pos x="73282" y="0"/>
                </a:cxn>
                <a:cxn ang="0">
                  <a:pos x="47110" y="29312"/>
                </a:cxn>
                <a:cxn ang="0">
                  <a:pos x="23555" y="0"/>
                </a:cxn>
                <a:cxn ang="0">
                  <a:pos x="0" y="47965"/>
                </a:cxn>
                <a:cxn ang="0">
                  <a:pos x="2617" y="69283"/>
                </a:cxn>
                <a:cxn ang="0">
                  <a:pos x="47110" y="74613"/>
                </a:cxn>
                <a:cxn ang="0">
                  <a:pos x="91603" y="69283"/>
                </a:cxn>
                <a:cxn ang="0">
                  <a:pos x="96838" y="47965"/>
                </a:cxn>
                <a:cxn ang="0">
                  <a:pos x="73282" y="0"/>
                </a:cxn>
              </a:cxnLst>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w="9525">
              <a:noFill/>
            </a:ln>
          </p:spPr>
          <p:txBody>
            <a:bodyPr/>
            <a:p>
              <a:endParaRPr lang="zh-CN" altLang="en-US"/>
            </a:p>
          </p:txBody>
        </p:sp>
      </p:grpSp>
      <p:grpSp>
        <p:nvGrpSpPr>
          <p:cNvPr id="39983" name="组合 165"/>
          <p:cNvGrpSpPr/>
          <p:nvPr/>
        </p:nvGrpSpPr>
        <p:grpSpPr>
          <a:xfrm>
            <a:off x="6430963" y="4325938"/>
            <a:ext cx="458787" cy="465137"/>
            <a:chOff x="9488488" y="4192588"/>
            <a:chExt cx="341313" cy="344487"/>
          </a:xfrm>
        </p:grpSpPr>
        <p:sp>
          <p:nvSpPr>
            <p:cNvPr id="39984" name="Freeform 48"/>
            <p:cNvSpPr>
              <a:spLocks noEditPoints="1"/>
            </p:cNvSpPr>
            <p:nvPr/>
          </p:nvSpPr>
          <p:spPr>
            <a:xfrm>
              <a:off x="9567863" y="4206875"/>
              <a:ext cx="182563" cy="330200"/>
            </a:xfrm>
            <a:custGeom>
              <a:avLst/>
              <a:gdLst/>
              <a:ahLst/>
              <a:cxnLst>
                <a:cxn ang="0">
                  <a:pos x="91281" y="330200"/>
                </a:cxn>
                <a:cxn ang="0">
                  <a:pos x="0" y="165100"/>
                </a:cxn>
                <a:cxn ang="0">
                  <a:pos x="91281" y="0"/>
                </a:cxn>
                <a:cxn ang="0">
                  <a:pos x="182563" y="165100"/>
                </a:cxn>
                <a:cxn ang="0">
                  <a:pos x="91281" y="330200"/>
                </a:cxn>
                <a:cxn ang="0">
                  <a:pos x="91281" y="15723"/>
                </a:cxn>
                <a:cxn ang="0">
                  <a:pos x="15648" y="165100"/>
                </a:cxn>
                <a:cxn ang="0">
                  <a:pos x="91281" y="314476"/>
                </a:cxn>
                <a:cxn ang="0">
                  <a:pos x="166914" y="165100"/>
                </a:cxn>
                <a:cxn ang="0">
                  <a:pos x="91281" y="15723"/>
                </a:cxn>
              </a:cxnLst>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w="9525">
              <a:noFill/>
            </a:ln>
          </p:spPr>
          <p:txBody>
            <a:bodyPr/>
            <a:p>
              <a:endParaRPr lang="zh-CN" altLang="en-US"/>
            </a:p>
          </p:txBody>
        </p:sp>
        <p:sp>
          <p:nvSpPr>
            <p:cNvPr id="39985" name="Freeform 49"/>
            <p:cNvSpPr>
              <a:spLocks noEditPoints="1"/>
            </p:cNvSpPr>
            <p:nvPr/>
          </p:nvSpPr>
          <p:spPr>
            <a:xfrm>
              <a:off x="9488488" y="4260850"/>
              <a:ext cx="341313" cy="219075"/>
            </a:xfrm>
            <a:custGeom>
              <a:avLst/>
              <a:gdLst/>
              <a:ahLst/>
              <a:cxnLst>
                <a:cxn ang="0">
                  <a:pos x="105019" y="219075"/>
                </a:cxn>
                <a:cxn ang="0">
                  <a:pos x="21003" y="179483"/>
                </a:cxn>
                <a:cxn ang="0">
                  <a:pos x="131274" y="23755"/>
                </a:cxn>
                <a:cxn ang="0">
                  <a:pos x="236293" y="0"/>
                </a:cxn>
                <a:cxn ang="0">
                  <a:pos x="320309" y="39591"/>
                </a:cxn>
                <a:cxn ang="0">
                  <a:pos x="210038" y="195319"/>
                </a:cxn>
                <a:cxn ang="0">
                  <a:pos x="105019" y="219075"/>
                </a:cxn>
                <a:cxn ang="0">
                  <a:pos x="236293" y="15836"/>
                </a:cxn>
                <a:cxn ang="0">
                  <a:pos x="139150" y="39591"/>
                </a:cxn>
                <a:cxn ang="0">
                  <a:pos x="34131" y="174204"/>
                </a:cxn>
                <a:cxn ang="0">
                  <a:pos x="105019" y="203238"/>
                </a:cxn>
                <a:cxn ang="0">
                  <a:pos x="202162" y="179483"/>
                </a:cxn>
                <a:cxn ang="0">
                  <a:pos x="307181" y="44870"/>
                </a:cxn>
                <a:cxn ang="0">
                  <a:pos x="236293" y="15836"/>
                </a:cxn>
              </a:cxnLst>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w="9525">
              <a:noFill/>
            </a:ln>
          </p:spPr>
          <p:txBody>
            <a:bodyPr/>
            <a:p>
              <a:endParaRPr lang="zh-CN" altLang="en-US"/>
            </a:p>
          </p:txBody>
        </p:sp>
        <p:sp>
          <p:nvSpPr>
            <p:cNvPr id="39986" name="Freeform 50"/>
            <p:cNvSpPr>
              <a:spLocks noEditPoints="1"/>
            </p:cNvSpPr>
            <p:nvPr/>
          </p:nvSpPr>
          <p:spPr>
            <a:xfrm>
              <a:off x="9493250" y="4267200"/>
              <a:ext cx="331788" cy="206375"/>
            </a:xfrm>
            <a:custGeom>
              <a:avLst/>
              <a:gdLst/>
              <a:ahLst/>
              <a:cxnLst>
                <a:cxn ang="0">
                  <a:pos x="223825" y="206375"/>
                </a:cxn>
                <a:cxn ang="0">
                  <a:pos x="134295" y="190700"/>
                </a:cxn>
                <a:cxn ang="0">
                  <a:pos x="34232" y="125392"/>
                </a:cxn>
                <a:cxn ang="0">
                  <a:pos x="10532" y="47022"/>
                </a:cxn>
                <a:cxn ang="0">
                  <a:pos x="107962" y="0"/>
                </a:cxn>
                <a:cxn ang="0">
                  <a:pos x="197492" y="15674"/>
                </a:cxn>
                <a:cxn ang="0">
                  <a:pos x="297555" y="80982"/>
                </a:cxn>
                <a:cxn ang="0">
                  <a:pos x="321255" y="159352"/>
                </a:cxn>
                <a:cxn ang="0">
                  <a:pos x="223825" y="206375"/>
                </a:cxn>
                <a:cxn ang="0">
                  <a:pos x="107962" y="15674"/>
                </a:cxn>
                <a:cxn ang="0">
                  <a:pos x="23699" y="52246"/>
                </a:cxn>
                <a:cxn ang="0">
                  <a:pos x="47398" y="117555"/>
                </a:cxn>
                <a:cxn ang="0">
                  <a:pos x="139561" y="175026"/>
                </a:cxn>
                <a:cxn ang="0">
                  <a:pos x="223825" y="190700"/>
                </a:cxn>
                <a:cxn ang="0">
                  <a:pos x="308088" y="154128"/>
                </a:cxn>
                <a:cxn ang="0">
                  <a:pos x="284389" y="88819"/>
                </a:cxn>
                <a:cxn ang="0">
                  <a:pos x="192226" y="31348"/>
                </a:cxn>
                <a:cxn ang="0">
                  <a:pos x="107962" y="15674"/>
                </a:cxn>
              </a:cxnLst>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w="9525">
              <a:noFill/>
            </a:ln>
          </p:spPr>
          <p:txBody>
            <a:bodyPr/>
            <a:p>
              <a:endParaRPr lang="zh-CN" altLang="en-US"/>
            </a:p>
          </p:txBody>
        </p:sp>
        <p:sp>
          <p:nvSpPr>
            <p:cNvPr id="39987" name="Oval 51"/>
            <p:cNvSpPr/>
            <p:nvPr/>
          </p:nvSpPr>
          <p:spPr>
            <a:xfrm>
              <a:off x="9617075" y="4329113"/>
              <a:ext cx="84138" cy="84138"/>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88" name="Oval 52"/>
            <p:cNvSpPr/>
            <p:nvPr/>
          </p:nvSpPr>
          <p:spPr>
            <a:xfrm>
              <a:off x="9785350" y="4413250"/>
              <a:ext cx="41275" cy="42863"/>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89" name="Oval 53"/>
            <p:cNvSpPr/>
            <p:nvPr/>
          </p:nvSpPr>
          <p:spPr>
            <a:xfrm>
              <a:off x="9491663" y="4413250"/>
              <a:ext cx="41275" cy="42863"/>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39990" name="Oval 54"/>
            <p:cNvSpPr/>
            <p:nvPr/>
          </p:nvSpPr>
          <p:spPr>
            <a:xfrm>
              <a:off x="9637713" y="4192588"/>
              <a:ext cx="42863" cy="42863"/>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grpSp>
      <p:sp>
        <p:nvSpPr>
          <p:cNvPr id="39991" name="文本框 177"/>
          <p:cNvSpPr txBox="1"/>
          <p:nvPr/>
        </p:nvSpPr>
        <p:spPr>
          <a:xfrm>
            <a:off x="4232275" y="2878138"/>
            <a:ext cx="1235075" cy="706437"/>
          </a:xfrm>
          <a:prstGeom prst="rect">
            <a:avLst/>
          </a:prstGeom>
          <a:noFill/>
          <a:ln w="9525">
            <a:noFill/>
          </a:ln>
        </p:spPr>
        <p:txBody>
          <a:bodyPr wrap="square" anchor="t">
            <a:spAutoFit/>
          </a:bodyPr>
          <a:p>
            <a:pPr algn="ctr"/>
            <a:r>
              <a:rPr lang="zh-CN" altLang="en-US" sz="2000" b="1" dirty="0">
                <a:solidFill>
                  <a:schemeClr val="bg1"/>
                </a:solidFill>
                <a:latin typeface="Arial Unicode MS" panose="020B0604020202020204" charset="-122"/>
                <a:ea typeface="Arial Unicode MS" panose="020B0604020202020204" charset="-122"/>
              </a:rPr>
              <a:t>统一作业编码</a:t>
            </a:r>
            <a:endParaRPr lang="zh-CN" altLang="en-US" sz="2000" b="1" dirty="0">
              <a:solidFill>
                <a:schemeClr val="bg1"/>
              </a:solidFill>
              <a:latin typeface="Arial Unicode MS" panose="020B0604020202020204" charset="-122"/>
              <a:ea typeface="Arial Unicode MS" panose="020B0604020202020204" charset="-122"/>
            </a:endParaRPr>
          </a:p>
        </p:txBody>
      </p:sp>
      <p:sp>
        <p:nvSpPr>
          <p:cNvPr id="39992" name="文本框 178"/>
          <p:cNvSpPr txBox="1"/>
          <p:nvPr/>
        </p:nvSpPr>
        <p:spPr>
          <a:xfrm>
            <a:off x="6221413" y="2876550"/>
            <a:ext cx="1401762" cy="400050"/>
          </a:xfrm>
          <a:prstGeom prst="rect">
            <a:avLst/>
          </a:prstGeom>
          <a:noFill/>
          <a:ln w="9525">
            <a:noFill/>
          </a:ln>
        </p:spPr>
        <p:txBody>
          <a:bodyPr wrap="square" anchor="t">
            <a:spAutoFit/>
          </a:bodyPr>
          <a:p>
            <a:r>
              <a:rPr lang="zh-CN" altLang="en-US" sz="2000" b="1" dirty="0">
                <a:solidFill>
                  <a:schemeClr val="bg1"/>
                </a:solidFill>
                <a:latin typeface="Arial Unicode MS" panose="020B0604020202020204" charset="-122"/>
                <a:ea typeface="Arial Unicode MS" panose="020B0604020202020204" charset="-122"/>
              </a:rPr>
              <a:t>计划格式</a:t>
            </a:r>
            <a:endParaRPr lang="zh-CN" altLang="en-US" sz="2000" b="1" dirty="0">
              <a:solidFill>
                <a:schemeClr val="bg1"/>
              </a:solidFill>
              <a:latin typeface="Arial Unicode MS" panose="020B0604020202020204" charset="-122"/>
              <a:ea typeface="Arial Unicode MS" panose="020B0604020202020204" charset="-122"/>
            </a:endParaRPr>
          </a:p>
        </p:txBody>
      </p:sp>
      <p:sp>
        <p:nvSpPr>
          <p:cNvPr id="39993" name="文本框 179"/>
          <p:cNvSpPr txBox="1"/>
          <p:nvPr/>
        </p:nvSpPr>
        <p:spPr>
          <a:xfrm>
            <a:off x="4610100" y="4819650"/>
            <a:ext cx="798513" cy="398463"/>
          </a:xfrm>
          <a:prstGeom prst="rect">
            <a:avLst/>
          </a:prstGeom>
          <a:noFill/>
          <a:ln w="9525">
            <a:noFill/>
          </a:ln>
        </p:spPr>
        <p:txBody>
          <a:bodyPr wrap="square" anchor="t">
            <a:spAutoFit/>
          </a:bodyPr>
          <a:p>
            <a:r>
              <a:rPr lang="zh-CN" altLang="en-US" sz="2000" b="1" dirty="0">
                <a:solidFill>
                  <a:schemeClr val="bg1"/>
                </a:solidFill>
                <a:latin typeface="Arial Unicode MS" panose="020B0604020202020204" charset="-122"/>
                <a:ea typeface="Arial Unicode MS" panose="020B0604020202020204" charset="-122"/>
              </a:rPr>
              <a:t>质量</a:t>
            </a:r>
            <a:endParaRPr lang="zh-CN" altLang="en-US" sz="2000" b="1" dirty="0">
              <a:solidFill>
                <a:schemeClr val="bg1"/>
              </a:solidFill>
              <a:latin typeface="Arial Unicode MS" panose="020B0604020202020204" charset="-122"/>
              <a:ea typeface="Arial Unicode MS" panose="020B0604020202020204" charset="-122"/>
            </a:endParaRPr>
          </a:p>
        </p:txBody>
      </p:sp>
      <p:sp>
        <p:nvSpPr>
          <p:cNvPr id="39994" name="文本框 180"/>
          <p:cNvSpPr txBox="1"/>
          <p:nvPr/>
        </p:nvSpPr>
        <p:spPr>
          <a:xfrm>
            <a:off x="6302375" y="4818063"/>
            <a:ext cx="890588" cy="400050"/>
          </a:xfrm>
          <a:prstGeom prst="rect">
            <a:avLst/>
          </a:prstGeom>
          <a:noFill/>
          <a:ln w="9525">
            <a:noFill/>
          </a:ln>
        </p:spPr>
        <p:txBody>
          <a:bodyPr wrap="square" anchor="t">
            <a:spAutoFit/>
          </a:bodyPr>
          <a:p>
            <a:r>
              <a:rPr lang="zh-CN" altLang="en-US" sz="2000" b="1" dirty="0">
                <a:solidFill>
                  <a:schemeClr val="bg1"/>
                </a:solidFill>
                <a:latin typeface="Arial Unicode MS" panose="020B0604020202020204" charset="-122"/>
                <a:ea typeface="Arial Unicode MS" panose="020B0604020202020204" charset="-122"/>
              </a:rPr>
              <a:t>频次</a:t>
            </a:r>
            <a:endParaRPr lang="zh-CN" altLang="en-US" sz="2000" b="1" dirty="0">
              <a:solidFill>
                <a:schemeClr val="bg1"/>
              </a:solidFill>
              <a:latin typeface="Arial Unicode MS" panose="020B0604020202020204" charset="-122"/>
              <a:ea typeface="Arial Unicode MS" panose="020B0604020202020204" charset="-122"/>
            </a:endParaRPr>
          </a:p>
        </p:txBody>
      </p:sp>
      <p:sp>
        <p:nvSpPr>
          <p:cNvPr id="241" name="矩形 240"/>
          <p:cNvSpPr/>
          <p:nvPr/>
        </p:nvSpPr>
        <p:spPr>
          <a:xfrm>
            <a:off x="5140325" y="3676650"/>
            <a:ext cx="1308100" cy="706438"/>
          </a:xfrm>
          <a:prstGeom prst="rect">
            <a:avLst/>
          </a:prstGeom>
          <a:no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计划编制规则</a:t>
            </a:r>
            <a:endParaRPr kumimoji="0" lang="zh-CN" altLang="en-US" sz="2000" b="1"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39996" name="矩形 51199"/>
          <p:cNvSpPr/>
          <p:nvPr/>
        </p:nvSpPr>
        <p:spPr>
          <a:xfrm>
            <a:off x="269875" y="1816100"/>
            <a:ext cx="3365500" cy="1322388"/>
          </a:xfrm>
          <a:prstGeom prst="rect">
            <a:avLst/>
          </a:prstGeom>
          <a:noFill/>
          <a:ln w="38100" cap="flat" cmpd="sng">
            <a:solidFill>
              <a:srgbClr val="00B050"/>
            </a:solidFill>
            <a:prstDash val="solid"/>
            <a:round/>
            <a:headEnd type="none" w="med" len="med"/>
            <a:tailEnd type="none" w="med" len="med"/>
          </a:ln>
        </p:spPr>
        <p:txBody>
          <a:bodyPr wrap="square" lIns="108000" anchor="t">
            <a:spAutoFit/>
          </a:bodyPr>
          <a:p>
            <a:pPr latinLnBrk="1"/>
            <a:r>
              <a:rPr lang="zh-TW" altLang="zh-CN" sz="1600" dirty="0">
                <a:latin typeface="微软雅黑" panose="020B0503020204020204" pitchFamily="34" charset="-122"/>
                <a:ea typeface="微软雅黑" panose="020B0503020204020204" pitchFamily="34" charset="-122"/>
              </a:rPr>
              <a:t>建立严谨稳定的</a:t>
            </a:r>
            <a:r>
              <a:rPr lang="zh-CN" altLang="zh-CN" sz="1600" dirty="0">
                <a:latin typeface="微软雅黑" panose="020B0503020204020204" pitchFamily="34" charset="-122"/>
                <a:ea typeface="微软雅黑" panose="020B0503020204020204" pitchFamily="34" charset="-122"/>
              </a:rPr>
              <a:t>进度计划统一作业</a:t>
            </a:r>
            <a:r>
              <a:rPr lang="zh-TW" altLang="zh-CN" sz="1600" dirty="0">
                <a:latin typeface="微软雅黑" panose="020B0503020204020204" pitchFamily="34" charset="-122"/>
                <a:ea typeface="微软雅黑" panose="020B0503020204020204" pitchFamily="34" charset="-122"/>
              </a:rPr>
              <a:t>编码体系来解决进度计划编制</a:t>
            </a:r>
            <a:r>
              <a:rPr lang="zh-CN" altLang="zh-CN" sz="1600" dirty="0">
                <a:latin typeface="微软雅黑" panose="020B0503020204020204" pitchFamily="34" charset="-122"/>
                <a:ea typeface="微软雅黑" panose="020B0503020204020204" pitchFamily="34" charset="-122"/>
              </a:rPr>
              <a:t>和</a:t>
            </a:r>
            <a:r>
              <a:rPr lang="zh-TW" altLang="zh-CN" sz="1600" dirty="0">
                <a:latin typeface="微软雅黑" panose="020B0503020204020204" pitchFamily="34" charset="-122"/>
                <a:ea typeface="微软雅黑" panose="020B0503020204020204" pitchFamily="34" charset="-122"/>
              </a:rPr>
              <a:t>计划集成</a:t>
            </a:r>
            <a:r>
              <a:rPr lang="zh-CN" altLang="zh-CN" sz="1600" dirty="0">
                <a:latin typeface="微软雅黑" panose="020B0503020204020204" pitchFamily="34" charset="-122"/>
                <a:ea typeface="微软雅黑" panose="020B0503020204020204" pitchFamily="34" charset="-122"/>
              </a:rPr>
              <a:t>所需的</a:t>
            </a:r>
            <a:r>
              <a:rPr lang="zh-TW" altLang="zh-CN" sz="1600" dirty="0">
                <a:latin typeface="微软雅黑" panose="020B0503020204020204" pitchFamily="34" charset="-122"/>
                <a:ea typeface="微软雅黑" panose="020B0503020204020204" pitchFamily="34" charset="-122"/>
              </a:rPr>
              <a:t>信息传递问题，提高进度管理参与各方在进度管理过程中的</a:t>
            </a:r>
            <a:r>
              <a:rPr lang="zh-CN" altLang="zh-CN" sz="1600" dirty="0">
                <a:latin typeface="微软雅黑" panose="020B0503020204020204" pitchFamily="34" charset="-122"/>
                <a:ea typeface="微软雅黑" panose="020B0503020204020204" pitchFamily="34" charset="-122"/>
              </a:rPr>
              <a:t>互通</a:t>
            </a:r>
            <a:r>
              <a:rPr lang="zh-TW" altLang="zh-CN" sz="1600" dirty="0">
                <a:latin typeface="微软雅黑" panose="020B0503020204020204" pitchFamily="34" charset="-122"/>
                <a:ea typeface="微软雅黑" panose="020B0503020204020204" pitchFamily="34" charset="-122"/>
              </a:rPr>
              <a:t>与标准化管理水平。</a:t>
            </a:r>
            <a:endParaRPr lang="zh-TW" altLang="zh-CN" sz="1600" dirty="0">
              <a:latin typeface="微软雅黑" panose="020B0503020204020204" pitchFamily="34" charset="-122"/>
              <a:ea typeface="微软雅黑" panose="020B0503020204020204" pitchFamily="34" charset="-122"/>
            </a:endParaRPr>
          </a:p>
        </p:txBody>
      </p:sp>
      <p:sp>
        <p:nvSpPr>
          <p:cNvPr id="244" name="矩形 243"/>
          <p:cNvSpPr/>
          <p:nvPr/>
        </p:nvSpPr>
        <p:spPr>
          <a:xfrm>
            <a:off x="8140700" y="1646238"/>
            <a:ext cx="3371850" cy="2062163"/>
          </a:xfrm>
          <a:prstGeom prst="rect">
            <a:avLst/>
          </a:prstGeom>
          <a:ln w="38100">
            <a:solidFill>
              <a:schemeClr val="accent6">
                <a:lumMod val="75000"/>
              </a:schemeClr>
            </a:solidFill>
          </a:ln>
        </p:spPr>
        <p:txBody>
          <a:bodyPr wrap="square" lIns="108000">
            <a:spAutoFit/>
          </a:bodyPr>
          <a:p>
            <a:pPr fontAlgn="base" latinLnBrk="1">
              <a:spcAft>
                <a:spcPts val="0"/>
              </a:spcAft>
            </a:pPr>
            <a:r>
              <a:rPr lang="en-US" altLang="zh-CN" sz="1600" strike="noStrike" kern="100" noProof="1" dirty="0">
                <a:latin typeface="微软雅黑" panose="020B0503020204020204" pitchFamily="34" charset="-122"/>
                <a:ea typeface="微软雅黑" panose="020B0503020204020204" pitchFamily="34" charset="-122"/>
                <a:cs typeface="+mn-ea"/>
              </a:rPr>
              <a:t>a.</a:t>
            </a:r>
            <a:r>
              <a:rPr lang="zh-CN" altLang="en-US" sz="1600" strike="noStrike" kern="100" noProof="1" dirty="0">
                <a:latin typeface="微软雅黑" panose="020B0503020204020204" pitchFamily="34" charset="-122"/>
                <a:ea typeface="微软雅黑" panose="020B0503020204020204" pitchFamily="34" charset="-122"/>
                <a:cs typeface="+mn-ea"/>
              </a:rPr>
              <a:t>进度计划由微软的</a:t>
            </a:r>
            <a:r>
              <a:rPr lang="en-US" altLang="zh-CN" sz="1600" strike="noStrike" kern="100" noProof="1" dirty="0">
                <a:latin typeface="微软雅黑" panose="020B0503020204020204" pitchFamily="34" charset="-122"/>
                <a:ea typeface="微软雅黑" panose="020B0503020204020204" pitchFamily="34" charset="-122"/>
                <a:cs typeface="+mn-ea"/>
              </a:rPr>
              <a:t>Project</a:t>
            </a:r>
            <a:r>
              <a:rPr lang="zh-CN" altLang="en-US" sz="1600" strike="noStrike" kern="100" noProof="1" dirty="0">
                <a:latin typeface="微软雅黑" panose="020B0503020204020204" pitchFamily="34" charset="-122"/>
                <a:ea typeface="微软雅黑" panose="020B0503020204020204" pitchFamily="34" charset="-122"/>
                <a:cs typeface="+mn-ea"/>
              </a:rPr>
              <a:t>软件进度计划软件生成。</a:t>
            </a:r>
            <a:endParaRPr lang="zh-CN" altLang="en-US" sz="1600" strike="noStrike" kern="100" noProof="1" dirty="0">
              <a:latin typeface="微软雅黑" panose="020B0503020204020204" pitchFamily="34" charset="-122"/>
              <a:ea typeface="微软雅黑" panose="020B0503020204020204" pitchFamily="34" charset="-122"/>
            </a:endParaRPr>
          </a:p>
          <a:p>
            <a:pPr fontAlgn="base" latinLnBrk="1">
              <a:spcAft>
                <a:spcPts val="0"/>
              </a:spcAft>
            </a:pPr>
            <a:r>
              <a:rPr lang="en-US" altLang="zh-CN" sz="1600" strike="noStrike" kern="100" noProof="1" dirty="0">
                <a:latin typeface="微软雅黑" panose="020B0503020204020204" pitchFamily="34" charset="-122"/>
                <a:ea typeface="微软雅黑" panose="020B0503020204020204" pitchFamily="34" charset="-122"/>
                <a:cs typeface="+mn-ea"/>
              </a:rPr>
              <a:t>b. </a:t>
            </a:r>
            <a:r>
              <a:rPr lang="zh-CN" altLang="en-US" sz="1600" strike="noStrike" kern="100" noProof="1" dirty="0">
                <a:latin typeface="微软雅黑" panose="020B0503020204020204" pitchFamily="34" charset="-122"/>
                <a:ea typeface="微软雅黑" panose="020B0503020204020204" pitchFamily="34" charset="-122"/>
                <a:cs typeface="+mn-ea"/>
              </a:rPr>
              <a:t>在横道图中显示最早开始及完成时间、计划工期、总浮时及关键路径 （浮时小于等于</a:t>
            </a:r>
            <a:r>
              <a:rPr lang="en-US" altLang="zh-CN" sz="1600" strike="noStrike" kern="100" noProof="1" dirty="0">
                <a:latin typeface="微软雅黑" panose="020B0503020204020204" pitchFamily="34" charset="-122"/>
                <a:ea typeface="微软雅黑" panose="020B0503020204020204" pitchFamily="34" charset="-122"/>
                <a:cs typeface="+mn-ea"/>
              </a:rPr>
              <a:t>10</a:t>
            </a:r>
            <a:r>
              <a:rPr lang="zh-CN" altLang="en-US" sz="1600" strike="noStrike" kern="100" noProof="1" dirty="0">
                <a:latin typeface="微软雅黑" panose="020B0503020204020204" pitchFamily="34" charset="-122"/>
                <a:ea typeface="微软雅黑" panose="020B0503020204020204" pitchFamily="34" charset="-122"/>
                <a:cs typeface="+mn-ea"/>
              </a:rPr>
              <a:t>天）。</a:t>
            </a:r>
            <a:endParaRPr lang="zh-CN" altLang="en-US" sz="1600" strike="noStrike" kern="100" noProof="1" dirty="0">
              <a:latin typeface="微软雅黑" panose="020B0503020204020204" pitchFamily="34" charset="-122"/>
              <a:ea typeface="微软雅黑" panose="020B0503020204020204" pitchFamily="34" charset="-122"/>
            </a:endParaRPr>
          </a:p>
          <a:p>
            <a:pPr fontAlgn="base" latinLnBrk="1">
              <a:spcAft>
                <a:spcPts val="0"/>
              </a:spcAft>
            </a:pPr>
            <a:r>
              <a:rPr lang="en-US" altLang="zh-CN" sz="1600" strike="noStrike" kern="100" noProof="1" dirty="0">
                <a:latin typeface="微软雅黑" panose="020B0503020204020204" pitchFamily="34" charset="-122"/>
                <a:ea typeface="微软雅黑" panose="020B0503020204020204" pitchFamily="34" charset="-122"/>
                <a:cs typeface="+mn-ea"/>
              </a:rPr>
              <a:t>c. </a:t>
            </a:r>
            <a:r>
              <a:rPr lang="zh-CN" altLang="en-US" sz="1600" strike="noStrike" kern="100" noProof="1" dirty="0">
                <a:latin typeface="微软雅黑" panose="020B0503020204020204" pitchFamily="34" charset="-122"/>
                <a:ea typeface="微软雅黑" panose="020B0503020204020204" pitchFamily="34" charset="-122"/>
                <a:cs typeface="+mn-ea"/>
              </a:rPr>
              <a:t>计划工期单位为天。</a:t>
            </a:r>
            <a:endParaRPr lang="zh-CN" altLang="en-US" sz="1600" strike="noStrike" kern="100" noProof="1" dirty="0">
              <a:latin typeface="微软雅黑" panose="020B0503020204020204" pitchFamily="34" charset="-122"/>
              <a:ea typeface="微软雅黑" panose="020B0503020204020204" pitchFamily="34" charset="-122"/>
            </a:endParaRPr>
          </a:p>
          <a:p>
            <a:pPr fontAlgn="base" latinLnBrk="1">
              <a:spcAft>
                <a:spcPts val="0"/>
              </a:spcAft>
            </a:pPr>
            <a:r>
              <a:rPr lang="en-US" altLang="zh-CN" sz="1600" strike="noStrike" kern="100" noProof="1" dirty="0">
                <a:latin typeface="微软雅黑" panose="020B0503020204020204" pitchFamily="34" charset="-122"/>
                <a:ea typeface="微软雅黑" panose="020B0503020204020204" pitchFamily="34" charset="-122"/>
                <a:cs typeface="+mn-ea"/>
              </a:rPr>
              <a:t>d. </a:t>
            </a:r>
            <a:r>
              <a:rPr lang="zh-CN" altLang="en-US" sz="1600" strike="noStrike" kern="100" noProof="1" dirty="0">
                <a:latin typeface="微软雅黑" panose="020B0503020204020204" pitchFamily="34" charset="-122"/>
                <a:ea typeface="微软雅黑" panose="020B0503020204020204" pitchFamily="34" charset="-122"/>
                <a:cs typeface="+mn-ea"/>
              </a:rPr>
              <a:t>定义了公共假期及其他非工作日。</a:t>
            </a:r>
            <a:endParaRPr lang="en-US" altLang="zh-CN" sz="1600" strike="noStrike" kern="100" noProof="1" dirty="0">
              <a:latin typeface="微软雅黑" panose="020B0503020204020204" pitchFamily="34" charset="-122"/>
              <a:ea typeface="微软雅黑" panose="020B0503020204020204" pitchFamily="34" charset="-122"/>
            </a:endParaRPr>
          </a:p>
          <a:p>
            <a:pPr fontAlgn="base" latinLnBrk="1">
              <a:spcAft>
                <a:spcPts val="0"/>
              </a:spcAft>
            </a:pPr>
            <a:r>
              <a:rPr lang="en-US" altLang="zh-CN" sz="1600" strike="noStrike" kern="100" noProof="1" dirty="0">
                <a:latin typeface="微软雅黑" panose="020B0503020204020204" pitchFamily="34" charset="-122"/>
                <a:ea typeface="微软雅黑" panose="020B0503020204020204" pitchFamily="34" charset="-122"/>
                <a:cs typeface="+mn-ea"/>
              </a:rPr>
              <a:t>……</a:t>
            </a:r>
            <a:endParaRPr lang="zh-CN" altLang="en-US" sz="1600" strike="noStrike" kern="100" noProof="1" dirty="0">
              <a:latin typeface="微软雅黑" panose="020B0503020204020204" pitchFamily="34" charset="-122"/>
              <a:ea typeface="微软雅黑" panose="020B0503020204020204" pitchFamily="34" charset="-122"/>
            </a:endParaRPr>
          </a:p>
        </p:txBody>
      </p:sp>
      <p:sp>
        <p:nvSpPr>
          <p:cNvPr id="39998" name="矩形 247"/>
          <p:cNvSpPr/>
          <p:nvPr/>
        </p:nvSpPr>
        <p:spPr>
          <a:xfrm>
            <a:off x="8140700" y="4968875"/>
            <a:ext cx="3521075" cy="1076325"/>
          </a:xfrm>
          <a:prstGeom prst="rect">
            <a:avLst/>
          </a:prstGeom>
          <a:noFill/>
          <a:ln w="38100" cap="flat" cmpd="sng">
            <a:solidFill>
              <a:srgbClr val="002060"/>
            </a:solidFill>
            <a:prstDash val="solid"/>
            <a:round/>
            <a:headEnd type="none" w="med" len="med"/>
            <a:tailEnd type="none" w="med" len="med"/>
          </a:ln>
        </p:spPr>
        <p:txBody>
          <a:bodyPr wrap="square" lIns="108000" anchor="t">
            <a:spAutoFit/>
          </a:bodyPr>
          <a:p>
            <a:pPr latinLnBrk="1"/>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总进度计划、年进度计划、季度计划、月计划、周计划</a:t>
            </a:r>
            <a:endParaRPr lang="en-US" altLang="zh-CN" sz="1600" dirty="0">
              <a:latin typeface="微软雅黑" panose="020B0503020204020204" pitchFamily="34" charset="-122"/>
              <a:ea typeface="微软雅黑" panose="020B0503020204020204" pitchFamily="34" charset="-122"/>
            </a:endParaRPr>
          </a:p>
          <a:p>
            <a:pPr latinLnBrk="1"/>
            <a:r>
              <a:rPr lang="en-US" altLang="zh-CN" sz="1600" dirty="0">
                <a:latin typeface="微软雅黑" panose="020B0503020204020204" pitchFamily="34" charset="-122"/>
                <a:ea typeface="微软雅黑" panose="020B0503020204020204" pitchFamily="34" charset="-122"/>
              </a:rPr>
              <a:t>b.</a:t>
            </a:r>
            <a:r>
              <a:rPr lang="zh-CN" altLang="en-US" sz="1600" dirty="0">
                <a:latin typeface="微软雅黑" panose="020B0503020204020204" pitchFamily="34" charset="-122"/>
                <a:ea typeface="微软雅黑" panose="020B0503020204020204" pitchFamily="34" charset="-122"/>
              </a:rPr>
              <a:t>设计进度计划、土建进度计划、招采进度计划、专业分包进度计划</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39999" name="矩形 248"/>
          <p:cNvSpPr/>
          <p:nvPr/>
        </p:nvSpPr>
        <p:spPr>
          <a:xfrm>
            <a:off x="668338" y="4219575"/>
            <a:ext cx="2967037" cy="2060575"/>
          </a:xfrm>
          <a:prstGeom prst="rect">
            <a:avLst/>
          </a:prstGeom>
          <a:noFill/>
          <a:ln w="38100" cap="flat" cmpd="sng">
            <a:solidFill>
              <a:srgbClr val="00B0F0"/>
            </a:solidFill>
            <a:prstDash val="solid"/>
            <a:round/>
            <a:headEnd type="none" w="med" len="med"/>
            <a:tailEnd type="none" w="med" len="med"/>
          </a:ln>
        </p:spPr>
        <p:txBody>
          <a:bodyPr wrap="square" lIns="108000" anchor="t">
            <a:spAutoFit/>
          </a:bodyPr>
          <a:p>
            <a:pPr latinLnBrk="1"/>
            <a:r>
              <a:rPr lang="zh-CN" altLang="en-US" sz="1600" dirty="0">
                <a:latin typeface="微软雅黑" panose="020B0503020204020204" pitchFamily="34" charset="-122"/>
                <a:ea typeface="微软雅黑" panose="020B0503020204020204" pitchFamily="34" charset="-122"/>
              </a:rPr>
              <a:t>进度计划分析</a:t>
            </a:r>
            <a:endParaRPr lang="en-US" altLang="zh-CN" sz="1600" dirty="0">
              <a:latin typeface="微软雅黑" panose="020B0503020204020204" pitchFamily="34" charset="-122"/>
              <a:ea typeface="微软雅黑" panose="020B0503020204020204" pitchFamily="34" charset="-122"/>
            </a:endParaRPr>
          </a:p>
          <a:p>
            <a:pPr latinLnBrk="1"/>
            <a:r>
              <a:rPr lang="en-US" altLang="zh-CN" sz="1600" dirty="0">
                <a:latin typeface="微软雅黑" panose="020B0503020204020204" pitchFamily="34" charset="-122"/>
                <a:ea typeface="微软雅黑" panose="020B0503020204020204" pitchFamily="34" charset="-122"/>
              </a:rPr>
              <a:t>a. </a:t>
            </a:r>
            <a:r>
              <a:rPr lang="zh-CN" altLang="en-US" sz="1600" dirty="0">
                <a:latin typeface="微软雅黑" panose="020B0503020204020204" pitchFamily="34" charset="-122"/>
                <a:ea typeface="微软雅黑" panose="020B0503020204020204" pitchFamily="34" charset="-122"/>
              </a:rPr>
              <a:t>合同中的关键路径；</a:t>
            </a:r>
            <a:endParaRPr lang="zh-CN" altLang="en-US" sz="1600" dirty="0">
              <a:latin typeface="微软雅黑" panose="020B0503020204020204" pitchFamily="34" charset="-122"/>
              <a:ea typeface="微软雅黑" panose="020B0503020204020204" pitchFamily="34" charset="-122"/>
            </a:endParaRPr>
          </a:p>
          <a:p>
            <a:pPr latinLnBrk="1"/>
            <a:r>
              <a:rPr lang="en-US" altLang="zh-CN" sz="1600" dirty="0">
                <a:latin typeface="微软雅黑" panose="020B0503020204020204" pitchFamily="34" charset="-122"/>
                <a:ea typeface="微软雅黑" panose="020B0503020204020204" pitchFamily="34" charset="-122"/>
              </a:rPr>
              <a:t>b. </a:t>
            </a:r>
            <a:r>
              <a:rPr lang="zh-CN" altLang="en-US" sz="1600" dirty="0">
                <a:latin typeface="微软雅黑" panose="020B0503020204020204" pitchFamily="34" charset="-122"/>
                <a:ea typeface="微软雅黑" panose="020B0503020204020204" pitchFamily="34" charset="-122"/>
              </a:rPr>
              <a:t>每日和每周工作时间，假期和换班制度；</a:t>
            </a:r>
            <a:endParaRPr lang="zh-CN" altLang="en-US" sz="1600" dirty="0">
              <a:latin typeface="微软雅黑" panose="020B0503020204020204" pitchFamily="34" charset="-122"/>
              <a:ea typeface="微软雅黑" panose="020B0503020204020204" pitchFamily="34" charset="-122"/>
            </a:endParaRPr>
          </a:p>
          <a:p>
            <a:pPr latinLnBrk="1"/>
            <a:r>
              <a:rPr lang="en-US" altLang="zh-CN" sz="1600" dirty="0">
                <a:latin typeface="微软雅黑" panose="020B0503020204020204" pitchFamily="34" charset="-122"/>
                <a:ea typeface="微软雅黑" panose="020B0503020204020204" pitchFamily="34" charset="-122"/>
              </a:rPr>
              <a:t>c. </a:t>
            </a:r>
            <a:r>
              <a:rPr lang="zh-CN" altLang="en-US" sz="1600" dirty="0">
                <a:latin typeface="微软雅黑" panose="020B0503020204020204" pitchFamily="34" charset="-122"/>
                <a:ea typeface="微软雅黑" panose="020B0503020204020204" pitchFamily="34" charset="-122"/>
              </a:rPr>
              <a:t>主要作业和工种的预计完成量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速度；</a:t>
            </a:r>
            <a:endParaRPr lang="zh-CN" altLang="en-US" sz="1600" dirty="0">
              <a:latin typeface="微软雅黑" panose="020B0503020204020204" pitchFamily="34" charset="-122"/>
              <a:ea typeface="微软雅黑" panose="020B0503020204020204" pitchFamily="34" charset="-122"/>
            </a:endParaRPr>
          </a:p>
          <a:p>
            <a:pPr latinLnBrk="1"/>
            <a:r>
              <a:rPr lang="en-US" altLang="zh-CN" sz="1600" dirty="0">
                <a:latin typeface="微软雅黑" panose="020B0503020204020204" pitchFamily="34" charset="-122"/>
                <a:ea typeface="微软雅黑" panose="020B0503020204020204" pitchFamily="34" charset="-122"/>
              </a:rPr>
              <a:t>e. </a:t>
            </a:r>
            <a:r>
              <a:rPr lang="zh-CN" altLang="en-US" sz="1600" dirty="0">
                <a:latin typeface="微软雅黑" panose="020B0503020204020204" pitchFamily="34" charset="-122"/>
                <a:ea typeface="微软雅黑" panose="020B0503020204020204" pitchFamily="34" charset="-122"/>
              </a:rPr>
              <a:t>典型循环周期分析</a:t>
            </a:r>
            <a:endParaRPr lang="zh-CN" altLang="en-US" sz="1600" dirty="0">
              <a:latin typeface="微软雅黑" panose="020B0503020204020204" pitchFamily="34" charset="-122"/>
              <a:ea typeface="微软雅黑" panose="020B0503020204020204" pitchFamily="34" charset="-122"/>
            </a:endParaRPr>
          </a:p>
          <a:p>
            <a:pPr latinLnBrk="1"/>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33780" y="5797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计划管理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41985" name="灯片编号占位符 18"/>
          <p:cNvSpPr>
            <a:spLocks noGrp="1"/>
          </p:cNvSpPr>
          <p:nvPr>
            <p:ph type="sldNum" sz="quarter" idx="12"/>
          </p:nvPr>
        </p:nvSpPr>
        <p:spPr>
          <a:xfrm>
            <a:off x="8521700" y="5376863"/>
            <a:ext cx="2438400" cy="314325"/>
          </a:xfrm>
          <a:noFill/>
          <a:ln>
            <a:noFill/>
          </a:ln>
        </p:spPr>
        <p:txBody>
          <a:bodyPr wrap="square" lIns="91438" tIns="45719" rIns="91438" bIns="45719" anchor="ctr"/>
          <a:p>
            <a:pPr algn="r">
              <a:lnSpc>
                <a:spcPct val="120000"/>
              </a:lnSpc>
            </a:pPr>
            <a:fld id="{9A0DB2DC-4C9A-4742-B13C-FB6460FD3503}" type="slidenum">
              <a:rPr lang="zh-CN" altLang="en-US" sz="1200" dirty="0">
                <a:solidFill>
                  <a:srgbClr val="898989"/>
                </a:solidFill>
                <a:ea typeface="微软雅黑" panose="020B0503020204020204" pitchFamily="34" charset="-122"/>
                <a:sym typeface="Times New Roman" panose="02020603050405020304" pitchFamily="18" charset="0"/>
              </a:rPr>
            </a:fld>
            <a:r>
              <a:rPr lang="en-US" altLang="zh-CN" sz="1200" dirty="0">
                <a:solidFill>
                  <a:srgbClr val="898989"/>
                </a:solidFill>
                <a:ea typeface="微软雅黑" panose="020B0503020204020204" pitchFamily="34" charset="-122"/>
                <a:sym typeface="Times New Roman" panose="02020603050405020304" pitchFamily="18" charset="0"/>
              </a:rPr>
              <a:t>/35</a:t>
            </a:r>
            <a:endParaRPr lang="zh-CN" altLang="en-US" sz="1200" dirty="0">
              <a:solidFill>
                <a:srgbClr val="898989"/>
              </a:solidFill>
              <a:ea typeface="微软雅黑" panose="020B0503020204020204" pitchFamily="34" charset="-122"/>
              <a:sym typeface="Times New Roman" panose="02020603050405020304" pitchFamily="18" charset="0"/>
            </a:endParaRPr>
          </a:p>
        </p:txBody>
      </p:sp>
      <p:grpSp>
        <p:nvGrpSpPr>
          <p:cNvPr id="41986" name="组合 218"/>
          <p:cNvGrpSpPr/>
          <p:nvPr/>
        </p:nvGrpSpPr>
        <p:grpSpPr>
          <a:xfrm>
            <a:off x="4722813" y="1995488"/>
            <a:ext cx="2824162" cy="2554287"/>
            <a:chOff x="10190" y="2030"/>
            <a:chExt cx="8313" cy="7517"/>
          </a:xfrm>
        </p:grpSpPr>
        <p:sp>
          <p:nvSpPr>
            <p:cNvPr id="41987" name="Freeform 40217"/>
            <p:cNvSpPr/>
            <p:nvPr/>
          </p:nvSpPr>
          <p:spPr>
            <a:xfrm>
              <a:off x="14310" y="5272"/>
              <a:ext cx="4193" cy="4275"/>
            </a:xfrm>
            <a:custGeom>
              <a:avLst/>
              <a:gdLst/>
              <a:ahLst/>
              <a:cxnLst>
                <a:cxn ang="0">
                  <a:pos x="1006" y="3740"/>
                </a:cxn>
                <a:cxn ang="0">
                  <a:pos x="3658" y="3029"/>
                </a:cxn>
                <a:cxn ang="0">
                  <a:pos x="2947" y="377"/>
                </a:cxn>
                <a:cxn ang="0">
                  <a:pos x="916" y="433"/>
                </a:cxn>
                <a:cxn ang="0">
                  <a:pos x="916" y="433"/>
                </a:cxn>
                <a:cxn ang="0">
                  <a:pos x="37" y="942"/>
                </a:cxn>
                <a:cxn ang="0">
                  <a:pos x="37" y="1952"/>
                </a:cxn>
                <a:cxn ang="0">
                  <a:pos x="37" y="1952"/>
                </a:cxn>
                <a:cxn ang="0">
                  <a:pos x="1006" y="3740"/>
                </a:cxn>
              </a:cxnLst>
              <a:pathLst>
                <a:path w="1121" h="1143">
                  <a:moveTo>
                    <a:pt x="269" y="1000"/>
                  </a:moveTo>
                  <a:cubicBezTo>
                    <a:pt x="517" y="1143"/>
                    <a:pt x="834" y="1058"/>
                    <a:pt x="978" y="810"/>
                  </a:cubicBezTo>
                  <a:cubicBezTo>
                    <a:pt x="1121" y="562"/>
                    <a:pt x="1036" y="245"/>
                    <a:pt x="788" y="101"/>
                  </a:cubicBezTo>
                  <a:cubicBezTo>
                    <a:pt x="613" y="0"/>
                    <a:pt x="403" y="13"/>
                    <a:pt x="245" y="116"/>
                  </a:cubicBezTo>
                  <a:cubicBezTo>
                    <a:pt x="245" y="116"/>
                    <a:pt x="245" y="116"/>
                    <a:pt x="245" y="116"/>
                  </a:cubicBezTo>
                  <a:cubicBezTo>
                    <a:pt x="10" y="252"/>
                    <a:pt x="10" y="252"/>
                    <a:pt x="10" y="252"/>
                  </a:cubicBezTo>
                  <a:cubicBezTo>
                    <a:pt x="10" y="522"/>
                    <a:pt x="10" y="522"/>
                    <a:pt x="10" y="522"/>
                  </a:cubicBezTo>
                  <a:cubicBezTo>
                    <a:pt x="10" y="522"/>
                    <a:pt x="10" y="522"/>
                    <a:pt x="10" y="522"/>
                  </a:cubicBezTo>
                  <a:cubicBezTo>
                    <a:pt x="0" y="711"/>
                    <a:pt x="94" y="899"/>
                    <a:pt x="269" y="1000"/>
                  </a:cubicBezTo>
                </a:path>
              </a:pathLst>
            </a:custGeom>
            <a:solidFill>
              <a:srgbClr val="979797"/>
            </a:solidFill>
            <a:ln w="9525">
              <a:noFill/>
            </a:ln>
          </p:spPr>
          <p:txBody>
            <a:bodyPr/>
            <a:p>
              <a:endParaRPr lang="zh-CN" altLang="en-US"/>
            </a:p>
          </p:txBody>
        </p:sp>
        <p:sp>
          <p:nvSpPr>
            <p:cNvPr id="41988" name="Freeform 40218"/>
            <p:cNvSpPr/>
            <p:nvPr/>
          </p:nvSpPr>
          <p:spPr>
            <a:xfrm>
              <a:off x="10190" y="5272"/>
              <a:ext cx="4195" cy="4275"/>
            </a:xfrm>
            <a:custGeom>
              <a:avLst/>
              <a:gdLst/>
              <a:ahLst/>
              <a:cxnLst>
                <a:cxn ang="0">
                  <a:pos x="1246" y="377"/>
                </a:cxn>
                <a:cxn ang="0">
                  <a:pos x="535" y="3029"/>
                </a:cxn>
                <a:cxn ang="0">
                  <a:pos x="3188" y="3740"/>
                </a:cxn>
                <a:cxn ang="0">
                  <a:pos x="4157" y="1952"/>
                </a:cxn>
                <a:cxn ang="0">
                  <a:pos x="4157" y="1952"/>
                </a:cxn>
                <a:cxn ang="0">
                  <a:pos x="4157" y="942"/>
                </a:cxn>
                <a:cxn ang="0">
                  <a:pos x="3278" y="433"/>
                </a:cxn>
                <a:cxn ang="0">
                  <a:pos x="3278" y="433"/>
                </a:cxn>
                <a:cxn ang="0">
                  <a:pos x="1246" y="377"/>
                </a:cxn>
              </a:cxnLst>
              <a:pathLst>
                <a:path w="1121" h="1143">
                  <a:moveTo>
                    <a:pt x="333" y="101"/>
                  </a:moveTo>
                  <a:cubicBezTo>
                    <a:pt x="85" y="245"/>
                    <a:pt x="0" y="562"/>
                    <a:pt x="143" y="810"/>
                  </a:cubicBezTo>
                  <a:cubicBezTo>
                    <a:pt x="287" y="1058"/>
                    <a:pt x="604" y="1143"/>
                    <a:pt x="852" y="1000"/>
                  </a:cubicBezTo>
                  <a:cubicBezTo>
                    <a:pt x="1027" y="899"/>
                    <a:pt x="1121" y="711"/>
                    <a:pt x="1111" y="522"/>
                  </a:cubicBezTo>
                  <a:cubicBezTo>
                    <a:pt x="1111" y="522"/>
                    <a:pt x="1111" y="522"/>
                    <a:pt x="1111" y="522"/>
                  </a:cubicBezTo>
                  <a:cubicBezTo>
                    <a:pt x="1111" y="252"/>
                    <a:pt x="1111" y="252"/>
                    <a:pt x="1111" y="252"/>
                  </a:cubicBezTo>
                  <a:cubicBezTo>
                    <a:pt x="876" y="116"/>
                    <a:pt x="876" y="116"/>
                    <a:pt x="876" y="116"/>
                  </a:cubicBezTo>
                  <a:cubicBezTo>
                    <a:pt x="876" y="116"/>
                    <a:pt x="876" y="116"/>
                    <a:pt x="876" y="116"/>
                  </a:cubicBezTo>
                  <a:cubicBezTo>
                    <a:pt x="718" y="13"/>
                    <a:pt x="508" y="0"/>
                    <a:pt x="333" y="101"/>
                  </a:cubicBezTo>
                </a:path>
              </a:pathLst>
            </a:custGeom>
            <a:solidFill>
              <a:srgbClr val="2AA1DC"/>
            </a:solidFill>
            <a:ln w="9525">
              <a:noFill/>
            </a:ln>
          </p:spPr>
          <p:txBody>
            <a:bodyPr/>
            <a:p>
              <a:endParaRPr lang="zh-CN" altLang="en-US"/>
            </a:p>
          </p:txBody>
        </p:sp>
        <p:sp>
          <p:nvSpPr>
            <p:cNvPr id="41989" name="Freeform 40219"/>
            <p:cNvSpPr/>
            <p:nvPr/>
          </p:nvSpPr>
          <p:spPr>
            <a:xfrm>
              <a:off x="12405" y="2030"/>
              <a:ext cx="3883" cy="4185"/>
            </a:xfrm>
            <a:custGeom>
              <a:avLst/>
              <a:gdLst/>
              <a:ahLst/>
              <a:cxnLst>
                <a:cxn ang="0">
                  <a:pos x="3883" y="1942"/>
                </a:cxn>
                <a:cxn ang="0">
                  <a:pos x="1941" y="0"/>
                </a:cxn>
                <a:cxn ang="0">
                  <a:pos x="0" y="1942"/>
                </a:cxn>
                <a:cxn ang="0">
                  <a:pos x="1062" y="3675"/>
                </a:cxn>
                <a:cxn ang="0">
                  <a:pos x="1062" y="3675"/>
                </a:cxn>
                <a:cxn ang="0">
                  <a:pos x="1941" y="4185"/>
                </a:cxn>
                <a:cxn ang="0">
                  <a:pos x="2820" y="3675"/>
                </a:cxn>
                <a:cxn ang="0">
                  <a:pos x="2820" y="3675"/>
                </a:cxn>
                <a:cxn ang="0">
                  <a:pos x="3883" y="1942"/>
                </a:cxn>
              </a:cxnLst>
              <a:pathLst>
                <a:path w="1038" h="1118">
                  <a:moveTo>
                    <a:pt x="1038" y="519"/>
                  </a:moveTo>
                  <a:cubicBezTo>
                    <a:pt x="1038" y="233"/>
                    <a:pt x="806" y="0"/>
                    <a:pt x="519" y="0"/>
                  </a:cubicBezTo>
                  <a:cubicBezTo>
                    <a:pt x="232" y="0"/>
                    <a:pt x="0" y="233"/>
                    <a:pt x="0" y="519"/>
                  </a:cubicBezTo>
                  <a:cubicBezTo>
                    <a:pt x="0" y="721"/>
                    <a:pt x="116" y="896"/>
                    <a:pt x="284" y="982"/>
                  </a:cubicBezTo>
                  <a:cubicBezTo>
                    <a:pt x="284" y="982"/>
                    <a:pt x="284" y="982"/>
                    <a:pt x="284" y="982"/>
                  </a:cubicBezTo>
                  <a:cubicBezTo>
                    <a:pt x="519" y="1118"/>
                    <a:pt x="519" y="1118"/>
                    <a:pt x="519" y="1118"/>
                  </a:cubicBezTo>
                  <a:cubicBezTo>
                    <a:pt x="754" y="982"/>
                    <a:pt x="754" y="982"/>
                    <a:pt x="754" y="982"/>
                  </a:cubicBezTo>
                  <a:cubicBezTo>
                    <a:pt x="754" y="982"/>
                    <a:pt x="754" y="982"/>
                    <a:pt x="754" y="982"/>
                  </a:cubicBezTo>
                  <a:cubicBezTo>
                    <a:pt x="922" y="896"/>
                    <a:pt x="1038" y="721"/>
                    <a:pt x="1038" y="519"/>
                  </a:cubicBezTo>
                </a:path>
              </a:pathLst>
            </a:custGeom>
            <a:solidFill>
              <a:srgbClr val="D9D9D9"/>
            </a:solidFill>
            <a:ln w="9525">
              <a:noFill/>
            </a:ln>
          </p:spPr>
          <p:txBody>
            <a:bodyPr/>
            <a:p>
              <a:endParaRPr lang="zh-CN" altLang="en-US"/>
            </a:p>
          </p:txBody>
        </p:sp>
        <p:sp>
          <p:nvSpPr>
            <p:cNvPr id="41990" name="Oval 44665"/>
            <p:cNvSpPr/>
            <p:nvPr/>
          </p:nvSpPr>
          <p:spPr>
            <a:xfrm>
              <a:off x="14260" y="2345"/>
              <a:ext cx="170" cy="168"/>
            </a:xfrm>
            <a:prstGeom prst="ellipse">
              <a:avLst/>
            </a:prstGeom>
            <a:solidFill>
              <a:srgbClr val="483F1C"/>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41991" name="Oval 44666"/>
            <p:cNvSpPr/>
            <p:nvPr/>
          </p:nvSpPr>
          <p:spPr>
            <a:xfrm>
              <a:off x="14550" y="2465"/>
              <a:ext cx="123" cy="120"/>
            </a:xfrm>
            <a:prstGeom prst="ellipse">
              <a:avLst/>
            </a:prstGeom>
            <a:solidFill>
              <a:srgbClr val="483F1C"/>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41992" name="Oval 44667"/>
            <p:cNvSpPr/>
            <p:nvPr/>
          </p:nvSpPr>
          <p:spPr>
            <a:xfrm>
              <a:off x="14015" y="2502"/>
              <a:ext cx="108" cy="105"/>
            </a:xfrm>
            <a:prstGeom prst="ellipse">
              <a:avLst/>
            </a:prstGeom>
            <a:solidFill>
              <a:srgbClr val="483F1C"/>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41993" name="Freeform 44668"/>
            <p:cNvSpPr/>
            <p:nvPr/>
          </p:nvSpPr>
          <p:spPr>
            <a:xfrm>
              <a:off x="14108" y="2527"/>
              <a:ext cx="475" cy="240"/>
            </a:xfrm>
            <a:custGeom>
              <a:avLst/>
              <a:gdLst/>
              <a:ahLst/>
              <a:cxnLst>
                <a:cxn ang="0">
                  <a:pos x="235" y="0"/>
                </a:cxn>
                <a:cxn ang="0">
                  <a:pos x="0" y="240"/>
                </a:cxn>
                <a:cxn ang="0">
                  <a:pos x="475" y="240"/>
                </a:cxn>
                <a:cxn ang="0">
                  <a:pos x="235" y="0"/>
                </a:cxn>
              </a:cxnLst>
              <a:pathLst>
                <a:path w="127" h="64">
                  <a:moveTo>
                    <a:pt x="63" y="0"/>
                  </a:moveTo>
                  <a:cubicBezTo>
                    <a:pt x="28" y="0"/>
                    <a:pt x="0" y="29"/>
                    <a:pt x="0" y="64"/>
                  </a:cubicBezTo>
                  <a:cubicBezTo>
                    <a:pt x="127" y="64"/>
                    <a:pt x="127" y="64"/>
                    <a:pt x="127" y="64"/>
                  </a:cubicBezTo>
                  <a:cubicBezTo>
                    <a:pt x="127" y="29"/>
                    <a:pt x="98" y="0"/>
                    <a:pt x="63" y="0"/>
                  </a:cubicBezTo>
                  <a:close/>
                </a:path>
              </a:pathLst>
            </a:custGeom>
            <a:solidFill>
              <a:srgbClr val="483F1C"/>
            </a:solidFill>
            <a:ln w="9525">
              <a:noFill/>
            </a:ln>
          </p:spPr>
          <p:txBody>
            <a:bodyPr/>
            <a:p>
              <a:endParaRPr lang="zh-CN" altLang="en-US"/>
            </a:p>
          </p:txBody>
        </p:sp>
        <p:sp>
          <p:nvSpPr>
            <p:cNvPr id="41994" name="Freeform 44669"/>
            <p:cNvSpPr/>
            <p:nvPr/>
          </p:nvSpPr>
          <p:spPr>
            <a:xfrm>
              <a:off x="13920" y="2617"/>
              <a:ext cx="205" cy="150"/>
            </a:xfrm>
            <a:custGeom>
              <a:avLst/>
              <a:gdLst/>
              <a:ahLst/>
              <a:cxnLst>
                <a:cxn ang="0">
                  <a:pos x="205" y="11"/>
                </a:cxn>
                <a:cxn ang="0">
                  <a:pos x="149" y="0"/>
                </a:cxn>
                <a:cxn ang="0">
                  <a:pos x="0" y="150"/>
                </a:cxn>
                <a:cxn ang="0">
                  <a:pos x="164" y="150"/>
                </a:cxn>
                <a:cxn ang="0">
                  <a:pos x="205" y="11"/>
                </a:cxn>
              </a:cxnLst>
              <a:pathLst>
                <a:path w="55" h="40">
                  <a:moveTo>
                    <a:pt x="55" y="3"/>
                  </a:moveTo>
                  <a:cubicBezTo>
                    <a:pt x="50" y="1"/>
                    <a:pt x="45" y="0"/>
                    <a:pt x="40" y="0"/>
                  </a:cubicBezTo>
                  <a:cubicBezTo>
                    <a:pt x="18" y="0"/>
                    <a:pt x="0" y="17"/>
                    <a:pt x="0" y="40"/>
                  </a:cubicBezTo>
                  <a:cubicBezTo>
                    <a:pt x="44" y="40"/>
                    <a:pt x="44" y="40"/>
                    <a:pt x="44" y="40"/>
                  </a:cubicBezTo>
                  <a:cubicBezTo>
                    <a:pt x="44" y="26"/>
                    <a:pt x="48" y="13"/>
                    <a:pt x="55" y="3"/>
                  </a:cubicBezTo>
                  <a:close/>
                </a:path>
              </a:pathLst>
            </a:custGeom>
            <a:solidFill>
              <a:srgbClr val="483F1C"/>
            </a:solidFill>
            <a:ln w="9525">
              <a:noFill/>
            </a:ln>
          </p:spPr>
          <p:txBody>
            <a:bodyPr/>
            <a:p>
              <a:endParaRPr lang="zh-CN" altLang="en-US"/>
            </a:p>
          </p:txBody>
        </p:sp>
        <p:sp>
          <p:nvSpPr>
            <p:cNvPr id="41995" name="Freeform 44670"/>
            <p:cNvSpPr/>
            <p:nvPr/>
          </p:nvSpPr>
          <p:spPr>
            <a:xfrm>
              <a:off x="14550" y="2595"/>
              <a:ext cx="230" cy="173"/>
            </a:xfrm>
            <a:custGeom>
              <a:avLst/>
              <a:gdLst/>
              <a:ahLst/>
              <a:cxnLst>
                <a:cxn ang="0">
                  <a:pos x="59" y="0"/>
                </a:cxn>
                <a:cxn ang="0">
                  <a:pos x="0" y="11"/>
                </a:cxn>
                <a:cxn ang="0">
                  <a:pos x="51" y="173"/>
                </a:cxn>
                <a:cxn ang="0">
                  <a:pos x="230" y="173"/>
                </a:cxn>
                <a:cxn ang="0">
                  <a:pos x="59" y="0"/>
                </a:cxn>
              </a:cxnLst>
              <a:pathLst>
                <a:path w="62" h="46">
                  <a:moveTo>
                    <a:pt x="16" y="0"/>
                  </a:moveTo>
                  <a:cubicBezTo>
                    <a:pt x="11" y="0"/>
                    <a:pt x="5" y="1"/>
                    <a:pt x="0" y="3"/>
                  </a:cubicBezTo>
                  <a:cubicBezTo>
                    <a:pt x="9" y="15"/>
                    <a:pt x="14" y="30"/>
                    <a:pt x="14" y="46"/>
                  </a:cubicBezTo>
                  <a:cubicBezTo>
                    <a:pt x="62" y="46"/>
                    <a:pt x="62" y="46"/>
                    <a:pt x="62" y="46"/>
                  </a:cubicBezTo>
                  <a:cubicBezTo>
                    <a:pt x="62" y="21"/>
                    <a:pt x="42" y="0"/>
                    <a:pt x="16" y="0"/>
                  </a:cubicBezTo>
                  <a:close/>
                </a:path>
              </a:pathLst>
            </a:custGeom>
            <a:solidFill>
              <a:srgbClr val="483F1C"/>
            </a:solidFill>
            <a:ln w="9525">
              <a:noFill/>
            </a:ln>
          </p:spPr>
          <p:txBody>
            <a:bodyPr/>
            <a:p>
              <a:endParaRPr lang="zh-CN" altLang="en-US"/>
            </a:p>
          </p:txBody>
        </p:sp>
        <p:sp>
          <p:nvSpPr>
            <p:cNvPr id="41996" name="Oval 44671"/>
            <p:cNvSpPr/>
            <p:nvPr/>
          </p:nvSpPr>
          <p:spPr>
            <a:xfrm>
              <a:off x="10958" y="7167"/>
              <a:ext cx="330" cy="330"/>
            </a:xfrm>
            <a:prstGeom prst="ellipse">
              <a:avLst/>
            </a:prstGeom>
            <a:solidFill>
              <a:srgbClr val="FFFFFF"/>
            </a:solidFill>
            <a:ln w="9525">
              <a:noFill/>
            </a:ln>
          </p:spPr>
          <p:txBody>
            <a:bodyPr wrap="square" lIns="91440" tIns="45720" rIns="91440" bIns="45720" anchor="t"/>
            <a:p>
              <a:endParaRPr lang="zh-CN" altLang="en-US">
                <a:latin typeface="Arial" panose="020B0604020202020204" pitchFamily="34" charset="0"/>
                <a:ea typeface="宋体" panose="02010600030101010101" pitchFamily="2" charset="-122"/>
              </a:endParaRPr>
            </a:p>
          </p:txBody>
        </p:sp>
        <p:sp>
          <p:nvSpPr>
            <p:cNvPr id="41997" name="Freeform 44672"/>
            <p:cNvSpPr>
              <a:spLocks noEditPoints="1"/>
            </p:cNvSpPr>
            <p:nvPr/>
          </p:nvSpPr>
          <p:spPr>
            <a:xfrm>
              <a:off x="10805" y="7015"/>
              <a:ext cx="635" cy="635"/>
            </a:xfrm>
            <a:custGeom>
              <a:avLst/>
              <a:gdLst/>
              <a:ahLst/>
              <a:cxnLst>
                <a:cxn ang="0">
                  <a:pos x="567" y="336"/>
                </a:cxn>
                <a:cxn ang="0">
                  <a:pos x="635" y="295"/>
                </a:cxn>
                <a:cxn ang="0">
                  <a:pos x="564" y="265"/>
                </a:cxn>
                <a:cxn ang="0">
                  <a:pos x="616" y="205"/>
                </a:cxn>
                <a:cxn ang="0">
                  <a:pos x="537" y="197"/>
                </a:cxn>
                <a:cxn ang="0">
                  <a:pos x="575" y="127"/>
                </a:cxn>
                <a:cxn ang="0">
                  <a:pos x="496" y="141"/>
                </a:cxn>
                <a:cxn ang="0">
                  <a:pos x="508" y="59"/>
                </a:cxn>
                <a:cxn ang="0">
                  <a:pos x="437" y="97"/>
                </a:cxn>
                <a:cxn ang="0">
                  <a:pos x="429" y="18"/>
                </a:cxn>
                <a:cxn ang="0">
                  <a:pos x="369" y="70"/>
                </a:cxn>
                <a:cxn ang="0">
                  <a:pos x="339" y="0"/>
                </a:cxn>
                <a:cxn ang="0">
                  <a:pos x="302" y="67"/>
                </a:cxn>
                <a:cxn ang="0">
                  <a:pos x="250" y="3"/>
                </a:cxn>
                <a:cxn ang="0">
                  <a:pos x="231" y="82"/>
                </a:cxn>
                <a:cxn ang="0">
                  <a:pos x="164" y="37"/>
                </a:cxn>
                <a:cxn ang="0">
                  <a:pos x="168" y="115"/>
                </a:cxn>
                <a:cxn ang="0">
                  <a:pos x="93" y="89"/>
                </a:cxn>
                <a:cxn ang="0">
                  <a:pos x="119" y="168"/>
                </a:cxn>
                <a:cxn ang="0">
                  <a:pos x="37" y="164"/>
                </a:cxn>
                <a:cxn ang="0">
                  <a:pos x="85" y="227"/>
                </a:cxn>
                <a:cxn ang="0">
                  <a:pos x="7" y="250"/>
                </a:cxn>
                <a:cxn ang="0">
                  <a:pos x="70" y="298"/>
                </a:cxn>
                <a:cxn ang="0">
                  <a:pos x="0" y="339"/>
                </a:cxn>
                <a:cxn ang="0">
                  <a:pos x="74" y="369"/>
                </a:cxn>
                <a:cxn ang="0">
                  <a:pos x="18" y="429"/>
                </a:cxn>
                <a:cxn ang="0">
                  <a:pos x="100" y="437"/>
                </a:cxn>
                <a:cxn ang="0">
                  <a:pos x="63" y="508"/>
                </a:cxn>
                <a:cxn ang="0">
                  <a:pos x="141" y="493"/>
                </a:cxn>
                <a:cxn ang="0">
                  <a:pos x="127" y="571"/>
                </a:cxn>
                <a:cxn ang="0">
                  <a:pos x="197" y="534"/>
                </a:cxn>
                <a:cxn ang="0">
                  <a:pos x="205" y="616"/>
                </a:cxn>
                <a:cxn ang="0">
                  <a:pos x="265" y="560"/>
                </a:cxn>
                <a:cxn ang="0">
                  <a:pos x="295" y="635"/>
                </a:cxn>
                <a:cxn ang="0">
                  <a:pos x="336" y="564"/>
                </a:cxn>
                <a:cxn ang="0">
                  <a:pos x="384" y="627"/>
                </a:cxn>
                <a:cxn ang="0">
                  <a:pos x="407" y="549"/>
                </a:cxn>
                <a:cxn ang="0">
                  <a:pos x="470" y="597"/>
                </a:cxn>
                <a:cxn ang="0">
                  <a:pos x="466" y="515"/>
                </a:cxn>
                <a:cxn ang="0">
                  <a:pos x="545" y="541"/>
                </a:cxn>
                <a:cxn ang="0">
                  <a:pos x="519" y="466"/>
                </a:cxn>
                <a:cxn ang="0">
                  <a:pos x="597" y="470"/>
                </a:cxn>
                <a:cxn ang="0">
                  <a:pos x="552" y="403"/>
                </a:cxn>
                <a:cxn ang="0">
                  <a:pos x="631" y="384"/>
                </a:cxn>
                <a:cxn ang="0">
                  <a:pos x="567" y="336"/>
                </a:cxn>
                <a:cxn ang="0">
                  <a:pos x="317" y="526"/>
                </a:cxn>
                <a:cxn ang="0">
                  <a:pos x="112" y="317"/>
                </a:cxn>
                <a:cxn ang="0">
                  <a:pos x="317" y="108"/>
                </a:cxn>
                <a:cxn ang="0">
                  <a:pos x="526" y="317"/>
                </a:cxn>
                <a:cxn ang="0">
                  <a:pos x="317" y="526"/>
                </a:cxn>
              </a:cxnLst>
              <a:pathLst>
                <a:path w="170" h="170">
                  <a:moveTo>
                    <a:pt x="152" y="90"/>
                  </a:moveTo>
                  <a:cubicBezTo>
                    <a:pt x="170" y="79"/>
                    <a:pt x="170" y="79"/>
                    <a:pt x="170" y="79"/>
                  </a:cubicBezTo>
                  <a:cubicBezTo>
                    <a:pt x="151" y="71"/>
                    <a:pt x="151" y="71"/>
                    <a:pt x="151" y="71"/>
                  </a:cubicBezTo>
                  <a:cubicBezTo>
                    <a:pt x="165" y="55"/>
                    <a:pt x="165" y="55"/>
                    <a:pt x="165" y="55"/>
                  </a:cubicBezTo>
                  <a:cubicBezTo>
                    <a:pt x="144" y="53"/>
                    <a:pt x="144" y="53"/>
                    <a:pt x="144" y="53"/>
                  </a:cubicBezTo>
                  <a:cubicBezTo>
                    <a:pt x="154" y="34"/>
                    <a:pt x="154" y="34"/>
                    <a:pt x="154" y="34"/>
                  </a:cubicBezTo>
                  <a:cubicBezTo>
                    <a:pt x="133" y="38"/>
                    <a:pt x="133" y="38"/>
                    <a:pt x="133" y="38"/>
                  </a:cubicBezTo>
                  <a:cubicBezTo>
                    <a:pt x="136" y="16"/>
                    <a:pt x="136" y="16"/>
                    <a:pt x="136" y="16"/>
                  </a:cubicBezTo>
                  <a:cubicBezTo>
                    <a:pt x="117" y="26"/>
                    <a:pt x="117" y="26"/>
                    <a:pt x="117" y="26"/>
                  </a:cubicBezTo>
                  <a:cubicBezTo>
                    <a:pt x="115" y="5"/>
                    <a:pt x="115" y="5"/>
                    <a:pt x="115" y="5"/>
                  </a:cubicBezTo>
                  <a:cubicBezTo>
                    <a:pt x="99" y="19"/>
                    <a:pt x="99" y="19"/>
                    <a:pt x="99" y="19"/>
                  </a:cubicBezTo>
                  <a:cubicBezTo>
                    <a:pt x="91" y="0"/>
                    <a:pt x="91" y="0"/>
                    <a:pt x="91" y="0"/>
                  </a:cubicBezTo>
                  <a:cubicBezTo>
                    <a:pt x="81" y="18"/>
                    <a:pt x="81" y="18"/>
                    <a:pt x="81" y="18"/>
                  </a:cubicBezTo>
                  <a:cubicBezTo>
                    <a:pt x="67" y="1"/>
                    <a:pt x="67" y="1"/>
                    <a:pt x="67" y="1"/>
                  </a:cubicBezTo>
                  <a:cubicBezTo>
                    <a:pt x="62" y="22"/>
                    <a:pt x="62" y="22"/>
                    <a:pt x="62" y="22"/>
                  </a:cubicBezTo>
                  <a:cubicBezTo>
                    <a:pt x="44" y="10"/>
                    <a:pt x="44" y="10"/>
                    <a:pt x="44" y="10"/>
                  </a:cubicBezTo>
                  <a:cubicBezTo>
                    <a:pt x="45" y="31"/>
                    <a:pt x="45" y="31"/>
                    <a:pt x="45" y="31"/>
                  </a:cubicBezTo>
                  <a:cubicBezTo>
                    <a:pt x="25" y="24"/>
                    <a:pt x="25" y="24"/>
                    <a:pt x="25" y="24"/>
                  </a:cubicBezTo>
                  <a:cubicBezTo>
                    <a:pt x="32" y="45"/>
                    <a:pt x="32" y="45"/>
                    <a:pt x="32" y="45"/>
                  </a:cubicBezTo>
                  <a:cubicBezTo>
                    <a:pt x="10" y="44"/>
                    <a:pt x="10" y="44"/>
                    <a:pt x="10" y="44"/>
                  </a:cubicBezTo>
                  <a:cubicBezTo>
                    <a:pt x="23" y="61"/>
                    <a:pt x="23" y="61"/>
                    <a:pt x="23" y="61"/>
                  </a:cubicBezTo>
                  <a:cubicBezTo>
                    <a:pt x="2" y="67"/>
                    <a:pt x="2" y="67"/>
                    <a:pt x="2" y="67"/>
                  </a:cubicBezTo>
                  <a:cubicBezTo>
                    <a:pt x="19" y="80"/>
                    <a:pt x="19" y="80"/>
                    <a:pt x="19" y="80"/>
                  </a:cubicBezTo>
                  <a:cubicBezTo>
                    <a:pt x="0" y="91"/>
                    <a:pt x="0" y="91"/>
                    <a:pt x="0" y="91"/>
                  </a:cubicBezTo>
                  <a:cubicBezTo>
                    <a:pt x="20" y="99"/>
                    <a:pt x="20" y="99"/>
                    <a:pt x="20" y="99"/>
                  </a:cubicBezTo>
                  <a:cubicBezTo>
                    <a:pt x="5" y="115"/>
                    <a:pt x="5" y="115"/>
                    <a:pt x="5" y="115"/>
                  </a:cubicBezTo>
                  <a:cubicBezTo>
                    <a:pt x="27" y="117"/>
                    <a:pt x="27" y="117"/>
                    <a:pt x="27" y="117"/>
                  </a:cubicBezTo>
                  <a:cubicBezTo>
                    <a:pt x="17" y="136"/>
                    <a:pt x="17" y="136"/>
                    <a:pt x="17" y="136"/>
                  </a:cubicBezTo>
                  <a:cubicBezTo>
                    <a:pt x="38" y="132"/>
                    <a:pt x="38" y="132"/>
                    <a:pt x="38" y="132"/>
                  </a:cubicBezTo>
                  <a:cubicBezTo>
                    <a:pt x="34" y="153"/>
                    <a:pt x="34" y="153"/>
                    <a:pt x="34" y="153"/>
                  </a:cubicBezTo>
                  <a:cubicBezTo>
                    <a:pt x="53" y="143"/>
                    <a:pt x="53" y="143"/>
                    <a:pt x="53" y="143"/>
                  </a:cubicBezTo>
                  <a:cubicBezTo>
                    <a:pt x="55" y="165"/>
                    <a:pt x="55" y="165"/>
                    <a:pt x="55" y="165"/>
                  </a:cubicBezTo>
                  <a:cubicBezTo>
                    <a:pt x="71" y="150"/>
                    <a:pt x="71" y="150"/>
                    <a:pt x="71" y="150"/>
                  </a:cubicBezTo>
                  <a:cubicBezTo>
                    <a:pt x="79" y="170"/>
                    <a:pt x="79" y="170"/>
                    <a:pt x="79" y="170"/>
                  </a:cubicBezTo>
                  <a:cubicBezTo>
                    <a:pt x="90" y="151"/>
                    <a:pt x="90" y="151"/>
                    <a:pt x="90" y="151"/>
                  </a:cubicBezTo>
                  <a:cubicBezTo>
                    <a:pt x="103" y="168"/>
                    <a:pt x="103" y="168"/>
                    <a:pt x="103" y="168"/>
                  </a:cubicBezTo>
                  <a:cubicBezTo>
                    <a:pt x="109" y="147"/>
                    <a:pt x="109" y="147"/>
                    <a:pt x="109" y="147"/>
                  </a:cubicBezTo>
                  <a:cubicBezTo>
                    <a:pt x="126" y="160"/>
                    <a:pt x="126" y="160"/>
                    <a:pt x="126" y="160"/>
                  </a:cubicBezTo>
                  <a:cubicBezTo>
                    <a:pt x="125" y="138"/>
                    <a:pt x="125" y="138"/>
                    <a:pt x="125" y="138"/>
                  </a:cubicBezTo>
                  <a:cubicBezTo>
                    <a:pt x="146" y="145"/>
                    <a:pt x="146" y="145"/>
                    <a:pt x="146" y="145"/>
                  </a:cubicBezTo>
                  <a:cubicBezTo>
                    <a:pt x="139" y="125"/>
                    <a:pt x="139" y="125"/>
                    <a:pt x="139" y="125"/>
                  </a:cubicBezTo>
                  <a:cubicBezTo>
                    <a:pt x="160" y="126"/>
                    <a:pt x="160" y="126"/>
                    <a:pt x="160" y="126"/>
                  </a:cubicBezTo>
                  <a:cubicBezTo>
                    <a:pt x="148" y="108"/>
                    <a:pt x="148" y="108"/>
                    <a:pt x="148" y="108"/>
                  </a:cubicBezTo>
                  <a:cubicBezTo>
                    <a:pt x="169" y="103"/>
                    <a:pt x="169" y="103"/>
                    <a:pt x="169" y="103"/>
                  </a:cubicBezTo>
                  <a:lnTo>
                    <a:pt x="152" y="90"/>
                  </a:lnTo>
                  <a:close/>
                  <a:moveTo>
                    <a:pt x="85" y="141"/>
                  </a:moveTo>
                  <a:cubicBezTo>
                    <a:pt x="55" y="141"/>
                    <a:pt x="30" y="116"/>
                    <a:pt x="30" y="85"/>
                  </a:cubicBezTo>
                  <a:cubicBezTo>
                    <a:pt x="30" y="54"/>
                    <a:pt x="55" y="29"/>
                    <a:pt x="85" y="29"/>
                  </a:cubicBezTo>
                  <a:cubicBezTo>
                    <a:pt x="116" y="29"/>
                    <a:pt x="141" y="54"/>
                    <a:pt x="141" y="85"/>
                  </a:cubicBezTo>
                  <a:cubicBezTo>
                    <a:pt x="141" y="116"/>
                    <a:pt x="116" y="141"/>
                    <a:pt x="85" y="141"/>
                  </a:cubicBezTo>
                  <a:close/>
                </a:path>
              </a:pathLst>
            </a:custGeom>
            <a:solidFill>
              <a:srgbClr val="FFFFFF"/>
            </a:solidFill>
            <a:ln w="9525">
              <a:noFill/>
            </a:ln>
          </p:spPr>
          <p:txBody>
            <a:bodyPr/>
            <a:p>
              <a:endParaRPr lang="zh-CN" altLang="en-US"/>
            </a:p>
          </p:txBody>
        </p:sp>
        <p:sp>
          <p:nvSpPr>
            <p:cNvPr id="41998" name="Freeform 44673"/>
            <p:cNvSpPr/>
            <p:nvPr/>
          </p:nvSpPr>
          <p:spPr>
            <a:xfrm>
              <a:off x="17365" y="6975"/>
              <a:ext cx="558" cy="698"/>
            </a:xfrm>
            <a:custGeom>
              <a:avLst/>
              <a:gdLst/>
              <a:ahLst/>
              <a:cxnLst>
                <a:cxn ang="0">
                  <a:pos x="531" y="309"/>
                </a:cxn>
                <a:cxn ang="0">
                  <a:pos x="430" y="201"/>
                </a:cxn>
                <a:cxn ang="0">
                  <a:pos x="389" y="63"/>
                </a:cxn>
                <a:cxn ang="0">
                  <a:pos x="164" y="63"/>
                </a:cxn>
                <a:cxn ang="0">
                  <a:pos x="123" y="205"/>
                </a:cxn>
                <a:cxn ang="0">
                  <a:pos x="22" y="313"/>
                </a:cxn>
                <a:cxn ang="0">
                  <a:pos x="134" y="503"/>
                </a:cxn>
                <a:cxn ang="0">
                  <a:pos x="239" y="496"/>
                </a:cxn>
                <a:cxn ang="0">
                  <a:pos x="239" y="668"/>
                </a:cxn>
                <a:cxn ang="0">
                  <a:pos x="280" y="698"/>
                </a:cxn>
                <a:cxn ang="0">
                  <a:pos x="322" y="668"/>
                </a:cxn>
                <a:cxn ang="0">
                  <a:pos x="322" y="496"/>
                </a:cxn>
                <a:cxn ang="0">
                  <a:pos x="423" y="503"/>
                </a:cxn>
                <a:cxn ang="0">
                  <a:pos x="531" y="309"/>
                </a:cxn>
              </a:cxnLst>
              <a:pathLst>
                <a:path w="149" h="187">
                  <a:moveTo>
                    <a:pt x="142" y="83"/>
                  </a:moveTo>
                  <a:cubicBezTo>
                    <a:pt x="139" y="69"/>
                    <a:pt x="128" y="59"/>
                    <a:pt x="115" y="54"/>
                  </a:cubicBezTo>
                  <a:cubicBezTo>
                    <a:pt x="118" y="41"/>
                    <a:pt x="114" y="27"/>
                    <a:pt x="104" y="17"/>
                  </a:cubicBezTo>
                  <a:cubicBezTo>
                    <a:pt x="87" y="0"/>
                    <a:pt x="60" y="0"/>
                    <a:pt x="44" y="17"/>
                  </a:cubicBezTo>
                  <a:cubicBezTo>
                    <a:pt x="34" y="27"/>
                    <a:pt x="30" y="42"/>
                    <a:pt x="33" y="55"/>
                  </a:cubicBezTo>
                  <a:cubicBezTo>
                    <a:pt x="20" y="59"/>
                    <a:pt x="9" y="70"/>
                    <a:pt x="6" y="84"/>
                  </a:cubicBezTo>
                  <a:cubicBezTo>
                    <a:pt x="0" y="107"/>
                    <a:pt x="13" y="130"/>
                    <a:pt x="36" y="135"/>
                  </a:cubicBezTo>
                  <a:cubicBezTo>
                    <a:pt x="46" y="138"/>
                    <a:pt x="55" y="137"/>
                    <a:pt x="64" y="133"/>
                  </a:cubicBezTo>
                  <a:cubicBezTo>
                    <a:pt x="64" y="179"/>
                    <a:pt x="64" y="179"/>
                    <a:pt x="64" y="179"/>
                  </a:cubicBezTo>
                  <a:cubicBezTo>
                    <a:pt x="64" y="183"/>
                    <a:pt x="69" y="187"/>
                    <a:pt x="75" y="187"/>
                  </a:cubicBezTo>
                  <a:cubicBezTo>
                    <a:pt x="81" y="187"/>
                    <a:pt x="86" y="183"/>
                    <a:pt x="86" y="179"/>
                  </a:cubicBezTo>
                  <a:cubicBezTo>
                    <a:pt x="86" y="133"/>
                    <a:pt x="86" y="133"/>
                    <a:pt x="86" y="133"/>
                  </a:cubicBezTo>
                  <a:cubicBezTo>
                    <a:pt x="94" y="137"/>
                    <a:pt x="104" y="138"/>
                    <a:pt x="113" y="135"/>
                  </a:cubicBezTo>
                  <a:cubicBezTo>
                    <a:pt x="135" y="129"/>
                    <a:pt x="149" y="106"/>
                    <a:pt x="142" y="83"/>
                  </a:cubicBezTo>
                  <a:close/>
                </a:path>
              </a:pathLst>
            </a:custGeom>
            <a:solidFill>
              <a:srgbClr val="FFFFFF"/>
            </a:solidFill>
            <a:ln w="9525">
              <a:noFill/>
            </a:ln>
          </p:spPr>
          <p:txBody>
            <a:bodyPr/>
            <a:p>
              <a:endParaRPr lang="zh-CN" altLang="en-US"/>
            </a:p>
          </p:txBody>
        </p:sp>
        <p:sp>
          <p:nvSpPr>
            <p:cNvPr id="41999" name="文本框 4502"/>
            <p:cNvSpPr txBox="1"/>
            <p:nvPr/>
          </p:nvSpPr>
          <p:spPr>
            <a:xfrm>
              <a:off x="14310" y="6112"/>
              <a:ext cx="1334" cy="987"/>
            </a:xfrm>
            <a:prstGeom prst="rect">
              <a:avLst/>
            </a:prstGeom>
            <a:noFill/>
            <a:ln w="9525">
              <a:noFill/>
            </a:ln>
          </p:spPr>
          <p:txBody>
            <a:bodyPr wrap="square" anchor="t">
              <a:spAutoFit/>
            </a:bodyPr>
            <a:p>
              <a:r>
                <a:rPr lang="en-US" altLang="zh-CN" sz="1600" dirty="0">
                  <a:solidFill>
                    <a:schemeClr val="bg1"/>
                  </a:solidFill>
                  <a:latin typeface="Arial" panose="020B0604020202020204" pitchFamily="34" charset="0"/>
                  <a:ea typeface="Microsoft YaHei UI" panose="020B0503020204020204" pitchFamily="34" charset="-122"/>
                </a:rPr>
                <a:t>03</a:t>
              </a:r>
              <a:endParaRPr lang="en-US" altLang="zh-CN" sz="1600" dirty="0">
                <a:solidFill>
                  <a:schemeClr val="bg1"/>
                </a:solidFill>
                <a:latin typeface="Arial" panose="020B0604020202020204" pitchFamily="34" charset="0"/>
                <a:ea typeface="Microsoft YaHei UI" panose="020B0503020204020204" pitchFamily="34" charset="-122"/>
              </a:endParaRPr>
            </a:p>
          </p:txBody>
        </p:sp>
        <p:sp>
          <p:nvSpPr>
            <p:cNvPr id="42000" name="文本框 4503"/>
            <p:cNvSpPr txBox="1"/>
            <p:nvPr/>
          </p:nvSpPr>
          <p:spPr>
            <a:xfrm>
              <a:off x="15326" y="6758"/>
              <a:ext cx="2807" cy="1133"/>
            </a:xfrm>
            <a:prstGeom prst="rect">
              <a:avLst/>
            </a:prstGeom>
            <a:noFill/>
            <a:ln w="9525">
              <a:noFill/>
            </a:ln>
          </p:spPr>
          <p:txBody>
            <a:bodyPr wrap="square" anchor="t">
              <a:spAutoFit/>
            </a:bodyPr>
            <a:p>
              <a:r>
                <a:rPr lang="zh-CN" altLang="en-US" b="1" dirty="0">
                  <a:solidFill>
                    <a:schemeClr val="bg1"/>
                  </a:solidFill>
                  <a:latin typeface="微软雅黑" panose="020B0503020204020204" pitchFamily="34" charset="-122"/>
                  <a:ea typeface="微软雅黑" panose="020B0503020204020204" pitchFamily="34" charset="-122"/>
                </a:rPr>
                <a:t>幕墙</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2001" name="文本框 4504"/>
            <p:cNvSpPr txBox="1"/>
            <p:nvPr/>
          </p:nvSpPr>
          <p:spPr>
            <a:xfrm>
              <a:off x="13215" y="6112"/>
              <a:ext cx="1565" cy="987"/>
            </a:xfrm>
            <a:prstGeom prst="rect">
              <a:avLst/>
            </a:prstGeom>
            <a:noFill/>
            <a:ln w="9525">
              <a:noFill/>
            </a:ln>
          </p:spPr>
          <p:txBody>
            <a:bodyPr wrap="square" anchor="t">
              <a:spAutoFit/>
            </a:bodyPr>
            <a:p>
              <a:r>
                <a:rPr lang="en-US" altLang="zh-CN" sz="1600" dirty="0">
                  <a:solidFill>
                    <a:schemeClr val="bg1"/>
                  </a:solidFill>
                  <a:latin typeface="Arial" panose="020B0604020202020204" pitchFamily="34" charset="0"/>
                  <a:ea typeface="Microsoft YaHei UI" panose="020B0503020204020204" pitchFamily="34" charset="-122"/>
                </a:rPr>
                <a:t>02</a:t>
              </a:r>
              <a:endParaRPr lang="en-US" altLang="zh-CN" sz="1600" dirty="0">
                <a:solidFill>
                  <a:schemeClr val="bg1"/>
                </a:solidFill>
                <a:latin typeface="Arial" panose="020B0604020202020204" pitchFamily="34" charset="0"/>
                <a:ea typeface="Microsoft YaHei UI" panose="020B0503020204020204" pitchFamily="34" charset="-122"/>
              </a:endParaRPr>
            </a:p>
          </p:txBody>
        </p:sp>
        <p:sp>
          <p:nvSpPr>
            <p:cNvPr id="42002" name="文本框 4505"/>
            <p:cNvSpPr txBox="1"/>
            <p:nvPr/>
          </p:nvSpPr>
          <p:spPr>
            <a:xfrm>
              <a:off x="11301" y="6758"/>
              <a:ext cx="2807" cy="1133"/>
            </a:xfrm>
            <a:prstGeom prst="rect">
              <a:avLst/>
            </a:prstGeom>
            <a:noFill/>
            <a:ln w="9525">
              <a:noFill/>
            </a:ln>
          </p:spPr>
          <p:txBody>
            <a:bodyPr wrap="square" anchor="t">
              <a:spAutoFit/>
            </a:bodyPr>
            <a:p>
              <a:r>
                <a:rPr lang="zh-CN" altLang="en-US" b="1" dirty="0">
                  <a:solidFill>
                    <a:schemeClr val="bg1"/>
                  </a:solidFill>
                  <a:latin typeface="微软雅黑" panose="020B0503020204020204" pitchFamily="34" charset="-122"/>
                  <a:ea typeface="微软雅黑" panose="020B0503020204020204" pitchFamily="34" charset="-122"/>
                </a:rPr>
                <a:t>精装修</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2003" name="文本框 4506"/>
            <p:cNvSpPr txBox="1"/>
            <p:nvPr/>
          </p:nvSpPr>
          <p:spPr>
            <a:xfrm>
              <a:off x="13899" y="5214"/>
              <a:ext cx="1427" cy="987"/>
            </a:xfrm>
            <a:prstGeom prst="rect">
              <a:avLst/>
            </a:prstGeom>
            <a:noFill/>
            <a:ln w="9525">
              <a:noFill/>
            </a:ln>
          </p:spPr>
          <p:txBody>
            <a:bodyPr wrap="square" anchor="t">
              <a:spAutoFit/>
            </a:bodyPr>
            <a:p>
              <a:r>
                <a:rPr lang="en-US" altLang="zh-CN" sz="1600" dirty="0">
                  <a:solidFill>
                    <a:srgbClr val="605E5E"/>
                  </a:solidFill>
                  <a:latin typeface="Arial" panose="020B0604020202020204" pitchFamily="34" charset="0"/>
                  <a:ea typeface="Microsoft YaHei UI" panose="020B0503020204020204" pitchFamily="34" charset="-122"/>
                </a:rPr>
                <a:t>01</a:t>
              </a:r>
              <a:endParaRPr lang="en-US" altLang="zh-CN" sz="1600" dirty="0">
                <a:solidFill>
                  <a:srgbClr val="605E5E"/>
                </a:solidFill>
                <a:latin typeface="Arial" panose="020B0604020202020204" pitchFamily="34" charset="0"/>
                <a:ea typeface="Microsoft YaHei UI" panose="020B0503020204020204" pitchFamily="34" charset="-122"/>
              </a:endParaRPr>
            </a:p>
          </p:txBody>
        </p:sp>
        <p:sp>
          <p:nvSpPr>
            <p:cNvPr id="42004" name="文本框 4507"/>
            <p:cNvSpPr txBox="1"/>
            <p:nvPr/>
          </p:nvSpPr>
          <p:spPr>
            <a:xfrm>
              <a:off x="13392" y="3548"/>
              <a:ext cx="2807" cy="1133"/>
            </a:xfrm>
            <a:prstGeom prst="rect">
              <a:avLst/>
            </a:prstGeom>
            <a:noFill/>
            <a:ln w="9525">
              <a:noFill/>
            </a:ln>
          </p:spPr>
          <p:txBody>
            <a:bodyPr wrap="square" anchor="t">
              <a:spAutoFit/>
            </a:bodyPr>
            <a:p>
              <a:r>
                <a:rPr lang="zh-CN" altLang="en-US" b="1" dirty="0">
                  <a:solidFill>
                    <a:srgbClr val="595959"/>
                  </a:solidFill>
                  <a:latin typeface="微软雅黑" panose="020B0503020204020204" pitchFamily="34" charset="-122"/>
                  <a:ea typeface="微软雅黑" panose="020B0503020204020204" pitchFamily="34" charset="-122"/>
                </a:rPr>
                <a:t>机电</a:t>
              </a:r>
              <a:endParaRPr lang="zh-CN" altLang="en-US" b="1" dirty="0">
                <a:solidFill>
                  <a:srgbClr val="595959"/>
                </a:solidFill>
                <a:latin typeface="微软雅黑" panose="020B0503020204020204" pitchFamily="34" charset="-122"/>
                <a:ea typeface="微软雅黑" panose="020B0503020204020204" pitchFamily="34" charset="-122"/>
              </a:endParaRPr>
            </a:p>
          </p:txBody>
        </p:sp>
      </p:grpSp>
      <p:pic>
        <p:nvPicPr>
          <p:cNvPr id="42005" name="图片 228" descr="11"/>
          <p:cNvPicPr>
            <a:picLocks noChangeAspect="1"/>
          </p:cNvPicPr>
          <p:nvPr/>
        </p:nvPicPr>
        <p:blipFill>
          <a:blip r:embed="rId2"/>
          <a:srcRect l="731" t="7066"/>
          <a:stretch>
            <a:fillRect/>
          </a:stretch>
        </p:blipFill>
        <p:spPr>
          <a:xfrm>
            <a:off x="7546975" y="1038225"/>
            <a:ext cx="3721100" cy="2335213"/>
          </a:xfrm>
          <a:prstGeom prst="rect">
            <a:avLst/>
          </a:prstGeom>
          <a:noFill/>
          <a:ln w="12700" cap="flat" cmpd="sng">
            <a:solidFill>
              <a:srgbClr val="FF0000"/>
            </a:solidFill>
            <a:prstDash val="solid"/>
            <a:round/>
            <a:headEnd type="none" w="med" len="med"/>
            <a:tailEnd type="none" w="med" len="med"/>
          </a:ln>
        </p:spPr>
      </p:pic>
      <p:pic>
        <p:nvPicPr>
          <p:cNvPr id="42006" name="图片 229" descr="22"/>
          <p:cNvPicPr>
            <a:picLocks noChangeAspect="1"/>
          </p:cNvPicPr>
          <p:nvPr/>
        </p:nvPicPr>
        <p:blipFill>
          <a:blip r:embed="rId3"/>
          <a:srcRect l="5841" t="8234" r="4652" b="1306"/>
          <a:stretch>
            <a:fillRect/>
          </a:stretch>
        </p:blipFill>
        <p:spPr>
          <a:xfrm>
            <a:off x="1104900" y="1965325"/>
            <a:ext cx="3551238" cy="2725738"/>
          </a:xfrm>
          <a:prstGeom prst="rect">
            <a:avLst/>
          </a:prstGeom>
          <a:noFill/>
          <a:ln w="12700" cap="flat" cmpd="sng">
            <a:solidFill>
              <a:srgbClr val="FF0000"/>
            </a:solidFill>
            <a:prstDash val="solid"/>
            <a:round/>
            <a:headEnd type="none" w="med" len="med"/>
            <a:tailEnd type="none" w="med" len="med"/>
          </a:ln>
        </p:spPr>
      </p:pic>
      <p:pic>
        <p:nvPicPr>
          <p:cNvPr id="42007" name="图片 230" descr="33"/>
          <p:cNvPicPr>
            <a:picLocks noChangeAspect="1"/>
          </p:cNvPicPr>
          <p:nvPr/>
        </p:nvPicPr>
        <p:blipFill>
          <a:blip r:embed="rId4"/>
          <a:srcRect l="1474" t="4164" r="1682"/>
          <a:stretch>
            <a:fillRect/>
          </a:stretch>
        </p:blipFill>
        <p:spPr>
          <a:xfrm>
            <a:off x="7546975" y="3676650"/>
            <a:ext cx="3721100" cy="2593975"/>
          </a:xfrm>
          <a:prstGeom prst="rect">
            <a:avLst/>
          </a:prstGeom>
          <a:noFill/>
          <a:ln w="12700" cap="flat" cmpd="sng">
            <a:solidFill>
              <a:srgbClr val="FF0000"/>
            </a:solidFill>
            <a:prstDash val="solid"/>
            <a:round/>
            <a:headEnd type="none" w="med" len="med"/>
            <a:tailEnd type="none" w="med" len="med"/>
          </a:ln>
        </p:spPr>
      </p:pic>
      <p:sp>
        <p:nvSpPr>
          <p:cNvPr id="232" name="矩形 231"/>
          <p:cNvSpPr/>
          <p:nvPr/>
        </p:nvSpPr>
        <p:spPr>
          <a:xfrm>
            <a:off x="10031413" y="565150"/>
            <a:ext cx="1254125" cy="41751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穿插提效</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2009" name="文本框 232"/>
          <p:cNvSpPr txBox="1"/>
          <p:nvPr/>
        </p:nvSpPr>
        <p:spPr>
          <a:xfrm>
            <a:off x="698500" y="5072063"/>
            <a:ext cx="6651625" cy="1198562"/>
          </a:xfrm>
          <a:prstGeom prst="rect">
            <a:avLst/>
          </a:prstGeom>
          <a:noFill/>
          <a:ln w="9525">
            <a:noFill/>
          </a:ln>
        </p:spPr>
        <p:txBody>
          <a:bodyPr wrap="square" anchor="t">
            <a:spAutoFit/>
          </a:bodyPr>
          <a:p>
            <a:pPr>
              <a:lnSpc>
                <a:spcPct val="120000"/>
              </a:lnSpc>
            </a:pPr>
            <a:r>
              <a:rPr lang="zh-CN" altLang="en-US" sz="2000" b="1">
                <a:latin typeface="微软雅黑" panose="020B0503020204020204" pitchFamily="34" charset="-122"/>
                <a:ea typeface="微软雅黑" panose="020B0503020204020204" pitchFamily="34" charset="-122"/>
              </a:rPr>
              <a:t>项目在主体结构施工过程中，在施工层以下各楼层有序穿插砌体、机电、精装修、幕墙等工序，实现</a:t>
            </a:r>
            <a:r>
              <a:rPr lang="zh-CN" altLang="en-US" sz="2000" b="1" u="sng">
                <a:solidFill>
                  <a:srgbClr val="FF0000"/>
                </a:solidFill>
                <a:latin typeface="微软雅黑" panose="020B0503020204020204" pitchFamily="34" charset="-122"/>
                <a:ea typeface="微软雅黑" panose="020B0503020204020204" pitchFamily="34" charset="-122"/>
              </a:rPr>
              <a:t>立体交叉作业提高施工效率，缩短整体施工工期，创造经济效益</a:t>
            </a:r>
            <a:r>
              <a:rPr lang="zh-CN" altLang="en-US" sz="2000" b="1">
                <a:solidFill>
                  <a:srgbClr val="FF0000"/>
                </a:solidFill>
                <a:latin typeface="微软雅黑" panose="020B0503020204020204" pitchFamily="34" charset="-122"/>
                <a:ea typeface="微软雅黑" panose="020B0503020204020204" pitchFamily="34" charset="-122"/>
              </a:rPr>
              <a:t>。</a:t>
            </a:r>
            <a:endParaRPr lang="zh-CN" altLang="en-US" sz="20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计划管理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pic>
        <p:nvPicPr>
          <p:cNvPr id="43009" name="图片 24"/>
          <p:cNvPicPr>
            <a:picLocks noChangeAspect="1"/>
          </p:cNvPicPr>
          <p:nvPr/>
        </p:nvPicPr>
        <p:blipFill>
          <a:blip r:embed="rId2"/>
          <a:srcRect t="50436"/>
          <a:stretch>
            <a:fillRect/>
          </a:stretch>
        </p:blipFill>
        <p:spPr>
          <a:xfrm>
            <a:off x="3189288" y="3808413"/>
            <a:ext cx="2454275" cy="2889250"/>
          </a:xfrm>
          <a:prstGeom prst="rect">
            <a:avLst/>
          </a:prstGeom>
          <a:noFill/>
          <a:ln w="9525">
            <a:noFill/>
          </a:ln>
        </p:spPr>
      </p:pic>
      <p:sp>
        <p:nvSpPr>
          <p:cNvPr id="26" name="TextBox 52"/>
          <p:cNvSpPr txBox="1"/>
          <p:nvPr/>
        </p:nvSpPr>
        <p:spPr>
          <a:xfrm>
            <a:off x="9568179" y="1030604"/>
            <a:ext cx="1977391" cy="398780"/>
          </a:xfrm>
          <a:prstGeom prst="rect">
            <a:avLst/>
          </a:prstGeom>
          <a:noFill/>
          <a:ln>
            <a:noFill/>
          </a:ln>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p>
            <a:pPr marR="0" defTabSz="914400">
              <a:buClrTx/>
              <a:buSzTx/>
              <a:buFont typeface="Arial" panose="020B0604020202020204" pitchFamily="34" charset="0"/>
              <a:buNone/>
              <a:defRPr/>
            </a:pPr>
            <a:r>
              <a:rPr kumimoji="0" lang="zh-CN" altLang="en-US" sz="20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anose="020B0503020204020204" pitchFamily="34" charset="-122"/>
                <a:ea typeface="微软雅黑" panose="020B0503020204020204" pitchFamily="34" charset="-122"/>
                <a:cs typeface="+mn-cs"/>
              </a:rPr>
              <a:t>幕墙施工策划</a:t>
            </a:r>
            <a:endParaRPr kumimoji="0" lang="zh-CN" altLang="en-US" sz="20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anose="020B0503020204020204" pitchFamily="34" charset="-122"/>
              <a:ea typeface="微软雅黑" panose="020B0503020204020204" pitchFamily="34" charset="-122"/>
              <a:cs typeface="+mn-cs"/>
            </a:endParaRPr>
          </a:p>
        </p:txBody>
      </p:sp>
      <p:grpSp>
        <p:nvGrpSpPr>
          <p:cNvPr id="43011" name="组合 26"/>
          <p:cNvGrpSpPr/>
          <p:nvPr/>
        </p:nvGrpSpPr>
        <p:grpSpPr>
          <a:xfrm>
            <a:off x="8672513" y="2514600"/>
            <a:ext cx="1912937" cy="2501900"/>
            <a:chOff x="9014151" y="2147511"/>
            <a:chExt cx="2551122" cy="3349957"/>
          </a:xfrm>
        </p:grpSpPr>
        <p:sp>
          <p:nvSpPr>
            <p:cNvPr id="28" name="矩形 27"/>
            <p:cNvSpPr/>
            <p:nvPr/>
          </p:nvSpPr>
          <p:spPr>
            <a:xfrm>
              <a:off x="9556132" y="2147511"/>
              <a:ext cx="2009141" cy="3349957"/>
            </a:xfrm>
            <a:prstGeom prst="rect">
              <a:avLst/>
            </a:prstGeom>
            <a:solidFill>
              <a:srgbClr val="F2F2F2">
                <a:alpha val="5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3013" name="TextBox 260"/>
            <p:cNvSpPr txBox="1"/>
            <p:nvPr/>
          </p:nvSpPr>
          <p:spPr>
            <a:xfrm>
              <a:off x="9014151" y="2915037"/>
              <a:ext cx="541020" cy="616426"/>
            </a:xfrm>
            <a:prstGeom prst="rect">
              <a:avLst/>
            </a:prstGeom>
            <a:noFill/>
            <a:ln w="9525" cap="flat" cmpd="sng">
              <a:solidFill>
                <a:srgbClr val="0070C0"/>
              </a:solidFill>
              <a:prstDash val="solid"/>
              <a:miter/>
              <a:headEnd type="none" w="med" len="med"/>
              <a:tailEnd type="none" w="med" len="med"/>
            </a:ln>
          </p:spPr>
          <p:txBody>
            <a:bodyPr anchor="t">
              <a:spAutoFit/>
            </a:bodyPr>
            <a:p>
              <a:pPr defTabSz="342900"/>
              <a:r>
                <a:rPr lang="zh-CN" altLang="en-US" sz="1200" dirty="0">
                  <a:solidFill>
                    <a:srgbClr val="000000"/>
                  </a:solidFill>
                  <a:latin typeface="Calibri" panose="020F0502020204030204" charset="0"/>
                  <a:ea typeface="宋体" panose="02010600030101010101" pitchFamily="2" charset="-122"/>
                </a:rPr>
                <a:t>爬架</a:t>
              </a:r>
              <a:endParaRPr lang="zh-CN" altLang="en-US" sz="1200" dirty="0">
                <a:solidFill>
                  <a:srgbClr val="000000"/>
                </a:solidFill>
                <a:latin typeface="Calibri" panose="020F0502020204030204" charset="0"/>
                <a:ea typeface="宋体" panose="02010600030101010101" pitchFamily="2" charset="-122"/>
              </a:endParaRPr>
            </a:p>
          </p:txBody>
        </p:sp>
      </p:grpSp>
      <p:grpSp>
        <p:nvGrpSpPr>
          <p:cNvPr id="43014" name="组合 29"/>
          <p:cNvGrpSpPr/>
          <p:nvPr/>
        </p:nvGrpSpPr>
        <p:grpSpPr>
          <a:xfrm>
            <a:off x="8084503" y="5418138"/>
            <a:ext cx="2656522" cy="275590"/>
            <a:chOff x="2548397" y="5271882"/>
            <a:chExt cx="2657587" cy="274469"/>
          </a:xfrm>
        </p:grpSpPr>
        <p:sp>
          <p:nvSpPr>
            <p:cNvPr id="31" name="矩形 30"/>
            <p:cNvSpPr/>
            <p:nvPr/>
          </p:nvSpPr>
          <p:spPr>
            <a:xfrm>
              <a:off x="3487620" y="5368325"/>
              <a:ext cx="1718364" cy="458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43016" name="TextBox 260"/>
            <p:cNvSpPr txBox="1"/>
            <p:nvPr/>
          </p:nvSpPr>
          <p:spPr>
            <a:xfrm>
              <a:off x="2548397" y="5271882"/>
              <a:ext cx="950341" cy="274469"/>
            </a:xfrm>
            <a:prstGeom prst="rect">
              <a:avLst/>
            </a:prstGeom>
            <a:noFill/>
            <a:ln w="9525" cap="flat" cmpd="sng">
              <a:solidFill>
                <a:schemeClr val="tx1"/>
              </a:solidFill>
              <a:prstDash val="solid"/>
              <a:miter/>
              <a:headEnd type="none" w="med" len="med"/>
              <a:tailEnd type="none" w="med" len="med"/>
            </a:ln>
          </p:spPr>
          <p:txBody>
            <a:bodyPr wrap="square" anchor="t">
              <a:spAutoFit/>
            </a:bodyPr>
            <a:p>
              <a:pPr defTabSz="342900"/>
              <a:r>
                <a:rPr lang="zh-CN" altLang="en-US" sz="1200" dirty="0">
                  <a:solidFill>
                    <a:srgbClr val="000000"/>
                  </a:solidFill>
                  <a:latin typeface="Calibri" panose="020F0502020204030204" charset="0"/>
                  <a:ea typeface="宋体" panose="02010600030101010101" pitchFamily="2" charset="-122"/>
                </a:rPr>
                <a:t>单轨吊车</a:t>
              </a:r>
              <a:endParaRPr lang="zh-CN" altLang="en-US" sz="1200" dirty="0">
                <a:solidFill>
                  <a:srgbClr val="000000"/>
                </a:solidFill>
                <a:latin typeface="Calibri" panose="020F0502020204030204" charset="0"/>
                <a:ea typeface="宋体" panose="02010600030101010101" pitchFamily="2" charset="-122"/>
              </a:endParaRPr>
            </a:p>
          </p:txBody>
        </p:sp>
      </p:grpSp>
      <p:grpSp>
        <p:nvGrpSpPr>
          <p:cNvPr id="43017" name="组合 32"/>
          <p:cNvGrpSpPr/>
          <p:nvPr/>
        </p:nvGrpSpPr>
        <p:grpSpPr>
          <a:xfrm>
            <a:off x="8410575" y="1928813"/>
            <a:ext cx="2119313" cy="4230687"/>
            <a:chOff x="6518968" y="2020572"/>
            <a:chExt cx="2119286" cy="4231953"/>
          </a:xfrm>
        </p:grpSpPr>
        <p:grpSp>
          <p:nvGrpSpPr>
            <p:cNvPr id="43018" name="组合 33"/>
            <p:cNvGrpSpPr/>
            <p:nvPr/>
          </p:nvGrpSpPr>
          <p:grpSpPr>
            <a:xfrm>
              <a:off x="7334933" y="2020572"/>
              <a:ext cx="1303321" cy="4231953"/>
              <a:chOff x="3678979" y="1743396"/>
              <a:chExt cx="1303321" cy="4231953"/>
            </a:xfrm>
          </p:grpSpPr>
          <p:grpSp>
            <p:nvGrpSpPr>
              <p:cNvPr id="43019" name="组合 35"/>
              <p:cNvGrpSpPr/>
              <p:nvPr/>
            </p:nvGrpSpPr>
            <p:grpSpPr>
              <a:xfrm>
                <a:off x="3678979" y="1743396"/>
                <a:ext cx="1303321" cy="4231953"/>
                <a:chOff x="8551530" y="719519"/>
                <a:chExt cx="1737761" cy="5642603"/>
              </a:xfrm>
            </p:grpSpPr>
            <p:sp>
              <p:nvSpPr>
                <p:cNvPr id="38" name="矩形 37"/>
                <p:cNvSpPr/>
                <p:nvPr/>
              </p:nvSpPr>
              <p:spPr>
                <a:xfrm>
                  <a:off x="10242725" y="753396"/>
                  <a:ext cx="46566"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9" name="TextBox 265"/>
                <p:cNvSpPr txBox="1"/>
                <p:nvPr/>
              </p:nvSpPr>
              <p:spPr>
                <a:xfrm>
                  <a:off x="8960465" y="949881"/>
                  <a:ext cx="1016834" cy="367563"/>
                </a:xfrm>
                <a:prstGeom prst="rect">
                  <a:avLst/>
                </a:prstGeom>
                <a:noFill/>
              </p:spPr>
              <p:txBody>
                <a:bodyPr wrap="square">
                  <a:spAutoFit/>
                </a:bodyPr>
                <a:p>
                  <a:pPr marR="0" defTabSz="342900">
                    <a:buClrTx/>
                    <a:buSzTx/>
                    <a:buFont typeface="Arial" panose="020B0604020202020204" pitchFamily="34" charset="0"/>
                    <a:buNone/>
                    <a:defRPr/>
                  </a:pP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第</a:t>
                  </a:r>
                  <a:r>
                    <a:rPr kumimoji="0" lang="en-US" altLang="zh-CN" sz="1200" kern="1200" cap="none" spc="0" normalizeH="0" baseline="0" noProof="0" dirty="0">
                      <a:solidFill>
                        <a:prstClr val="black"/>
                      </a:solidFill>
                      <a:latin typeface="Calibri" panose="020F0502020204030204"/>
                      <a:ea typeface="宋体" panose="02010600030101010101" pitchFamily="2" charset="-122"/>
                      <a:cs typeface="+mn-cs"/>
                    </a:rPr>
                    <a:t>20</a:t>
                  </a: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层</a:t>
                  </a:r>
                  <a:endPar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endParaRPr>
                </a:p>
              </p:txBody>
            </p:sp>
            <p:sp>
              <p:nvSpPr>
                <p:cNvPr id="40" name="TextBox 266"/>
                <p:cNvSpPr txBox="1"/>
                <p:nvPr/>
              </p:nvSpPr>
              <p:spPr>
                <a:xfrm>
                  <a:off x="8962158" y="1795107"/>
                  <a:ext cx="1015140" cy="367563"/>
                </a:xfrm>
                <a:prstGeom prst="rect">
                  <a:avLst/>
                </a:prstGeom>
                <a:noFill/>
              </p:spPr>
              <p:txBody>
                <a:bodyPr wrap="square">
                  <a:spAutoFit/>
                </a:bodyPr>
                <a:p>
                  <a:pPr marR="0" defTabSz="342900">
                    <a:buClrTx/>
                    <a:buSzTx/>
                    <a:buFont typeface="Arial" panose="020B0604020202020204" pitchFamily="34" charset="0"/>
                    <a:buNone/>
                    <a:defRPr/>
                  </a:pP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第</a:t>
                  </a:r>
                  <a:r>
                    <a:rPr kumimoji="0" lang="en-US" altLang="zh-CN" sz="1200" kern="1200" cap="none" spc="0" normalizeH="0" baseline="0" noProof="0" dirty="0">
                      <a:solidFill>
                        <a:prstClr val="black"/>
                      </a:solidFill>
                      <a:latin typeface="Calibri" panose="020F0502020204030204"/>
                      <a:ea typeface="宋体" panose="02010600030101010101" pitchFamily="2" charset="-122"/>
                      <a:cs typeface="+mn-cs"/>
                    </a:rPr>
                    <a:t>19</a:t>
                  </a: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层</a:t>
                  </a:r>
                  <a:endPar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endParaRPr>
                </a:p>
              </p:txBody>
            </p:sp>
            <p:sp>
              <p:nvSpPr>
                <p:cNvPr id="41" name="TextBox 267"/>
                <p:cNvSpPr txBox="1"/>
                <p:nvPr/>
              </p:nvSpPr>
              <p:spPr>
                <a:xfrm>
                  <a:off x="8962158" y="2586977"/>
                  <a:ext cx="1015140" cy="367563"/>
                </a:xfrm>
                <a:prstGeom prst="rect">
                  <a:avLst/>
                </a:prstGeom>
                <a:noFill/>
              </p:spPr>
              <p:txBody>
                <a:bodyPr wrap="square">
                  <a:spAutoFit/>
                </a:bodyPr>
                <a:p>
                  <a:pPr marR="0" defTabSz="342900">
                    <a:buClrTx/>
                    <a:buSzTx/>
                    <a:buFont typeface="Arial" panose="020B0604020202020204" pitchFamily="34" charset="0"/>
                    <a:buNone/>
                    <a:defRPr/>
                  </a:pP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第</a:t>
                  </a:r>
                  <a:r>
                    <a:rPr kumimoji="0" lang="en-US" altLang="zh-CN" sz="1200" kern="1200" cap="none" spc="0" normalizeH="0" baseline="0" noProof="0" dirty="0">
                      <a:solidFill>
                        <a:prstClr val="black"/>
                      </a:solidFill>
                      <a:latin typeface="Calibri" panose="020F0502020204030204"/>
                      <a:ea typeface="宋体" panose="02010600030101010101" pitchFamily="2" charset="-122"/>
                      <a:cs typeface="+mn-cs"/>
                    </a:rPr>
                    <a:t>18</a:t>
                  </a: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层</a:t>
                  </a:r>
                  <a:endPar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endParaRPr>
                </a:p>
              </p:txBody>
            </p:sp>
            <p:sp>
              <p:nvSpPr>
                <p:cNvPr id="42" name="TextBox 268"/>
                <p:cNvSpPr txBox="1"/>
                <p:nvPr/>
              </p:nvSpPr>
              <p:spPr>
                <a:xfrm>
                  <a:off x="8981631" y="3395786"/>
                  <a:ext cx="995667" cy="367563"/>
                </a:xfrm>
                <a:prstGeom prst="rect">
                  <a:avLst/>
                </a:prstGeom>
                <a:noFill/>
              </p:spPr>
              <p:txBody>
                <a:bodyPr wrap="square">
                  <a:spAutoFit/>
                </a:bodyPr>
                <a:p>
                  <a:pPr marR="0" defTabSz="342900">
                    <a:buClrTx/>
                    <a:buSzTx/>
                    <a:buFont typeface="Arial" panose="020B0604020202020204" pitchFamily="34" charset="0"/>
                    <a:buNone/>
                    <a:defRPr/>
                  </a:pP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第</a:t>
                  </a:r>
                  <a:r>
                    <a:rPr kumimoji="0" lang="en-US" altLang="zh-CN" sz="1200" kern="1200" cap="none" spc="0" normalizeH="0" baseline="0" noProof="0" dirty="0">
                      <a:solidFill>
                        <a:prstClr val="black"/>
                      </a:solidFill>
                      <a:latin typeface="Calibri" panose="020F0502020204030204"/>
                      <a:ea typeface="宋体" panose="02010600030101010101" pitchFamily="2" charset="-122"/>
                      <a:cs typeface="+mn-cs"/>
                    </a:rPr>
                    <a:t>17</a:t>
                  </a: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层</a:t>
                  </a:r>
                  <a:endPar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endParaRPr>
                </a:p>
              </p:txBody>
            </p:sp>
            <p:sp>
              <p:nvSpPr>
                <p:cNvPr id="43" name="矩形 42"/>
                <p:cNvSpPr/>
                <p:nvPr/>
              </p:nvSpPr>
              <p:spPr>
                <a:xfrm>
                  <a:off x="8551530" y="4746623"/>
                  <a:ext cx="1735644" cy="46581"/>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4" name="TextBox 270"/>
                <p:cNvSpPr txBox="1"/>
                <p:nvPr/>
              </p:nvSpPr>
              <p:spPr>
                <a:xfrm>
                  <a:off x="8966391" y="4151238"/>
                  <a:ext cx="1010907" cy="367563"/>
                </a:xfrm>
                <a:prstGeom prst="rect">
                  <a:avLst/>
                </a:prstGeom>
                <a:noFill/>
              </p:spPr>
              <p:txBody>
                <a:bodyPr wrap="square">
                  <a:spAutoFit/>
                </a:bodyPr>
                <a:p>
                  <a:pPr marR="0" defTabSz="342900">
                    <a:buClrTx/>
                    <a:buSzTx/>
                    <a:buFont typeface="Arial" panose="020B0604020202020204" pitchFamily="34" charset="0"/>
                    <a:buNone/>
                    <a:defRPr/>
                  </a:pP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第</a:t>
                  </a:r>
                  <a:r>
                    <a:rPr kumimoji="0" lang="en-US" altLang="zh-CN" sz="1200" kern="1200" cap="none" spc="0" normalizeH="0" baseline="0" noProof="0" dirty="0">
                      <a:solidFill>
                        <a:prstClr val="black"/>
                      </a:solidFill>
                      <a:latin typeface="Calibri" panose="020F0502020204030204"/>
                      <a:ea typeface="宋体" panose="02010600030101010101" pitchFamily="2" charset="-122"/>
                      <a:cs typeface="+mn-cs"/>
                    </a:rPr>
                    <a:t>16</a:t>
                  </a: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层</a:t>
                  </a:r>
                  <a:endPar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endParaRPr>
                </a:p>
              </p:txBody>
            </p:sp>
            <p:sp>
              <p:nvSpPr>
                <p:cNvPr id="45" name="矩形 44"/>
                <p:cNvSpPr/>
                <p:nvPr/>
              </p:nvSpPr>
              <p:spPr>
                <a:xfrm>
                  <a:off x="8551530" y="3937815"/>
                  <a:ext cx="1735644" cy="46581"/>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6" name="矩形 45"/>
                <p:cNvSpPr/>
                <p:nvPr/>
              </p:nvSpPr>
              <p:spPr>
                <a:xfrm>
                  <a:off x="8553647" y="3126888"/>
                  <a:ext cx="1735644" cy="44464"/>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7" name="矩形 46"/>
                <p:cNvSpPr/>
                <p:nvPr/>
              </p:nvSpPr>
              <p:spPr>
                <a:xfrm>
                  <a:off x="8553647" y="2320198"/>
                  <a:ext cx="1735644" cy="44463"/>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8" name="矩形 47"/>
                <p:cNvSpPr/>
                <p:nvPr/>
              </p:nvSpPr>
              <p:spPr>
                <a:xfrm>
                  <a:off x="8553647" y="1515624"/>
                  <a:ext cx="1735644" cy="44463"/>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9" name="矩形 48"/>
                <p:cNvSpPr/>
                <p:nvPr/>
              </p:nvSpPr>
              <p:spPr>
                <a:xfrm>
                  <a:off x="8551530" y="719519"/>
                  <a:ext cx="1735644" cy="46581"/>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8553647" y="753396"/>
                  <a:ext cx="50799"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1" name="矩形 50"/>
                <p:cNvSpPr/>
                <p:nvPr/>
              </p:nvSpPr>
              <p:spPr>
                <a:xfrm>
                  <a:off x="8551530" y="5555431"/>
                  <a:ext cx="1735644" cy="44463"/>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2" name="矩形 51"/>
                <p:cNvSpPr/>
                <p:nvPr/>
              </p:nvSpPr>
              <p:spPr>
                <a:xfrm>
                  <a:off x="10242725" y="1557970"/>
                  <a:ext cx="46566" cy="760110"/>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3" name="矩形 52"/>
                <p:cNvSpPr/>
                <p:nvPr/>
              </p:nvSpPr>
              <p:spPr>
                <a:xfrm>
                  <a:off x="8553647" y="1557970"/>
                  <a:ext cx="50799"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4" name="矩形 53"/>
                <p:cNvSpPr/>
                <p:nvPr/>
              </p:nvSpPr>
              <p:spPr>
                <a:xfrm>
                  <a:off x="10242725" y="2360426"/>
                  <a:ext cx="46566" cy="760111"/>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5" name="矩形 54"/>
                <p:cNvSpPr/>
                <p:nvPr/>
              </p:nvSpPr>
              <p:spPr>
                <a:xfrm>
                  <a:off x="8553647" y="2360426"/>
                  <a:ext cx="50799"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 name="矩形 55"/>
                <p:cNvSpPr/>
                <p:nvPr/>
              </p:nvSpPr>
              <p:spPr>
                <a:xfrm>
                  <a:off x="10242725" y="3171352"/>
                  <a:ext cx="46566"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 name="矩形 56"/>
                <p:cNvSpPr/>
                <p:nvPr/>
              </p:nvSpPr>
              <p:spPr>
                <a:xfrm>
                  <a:off x="8553647" y="3171352"/>
                  <a:ext cx="50799" cy="764345"/>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 name="矩形 57"/>
                <p:cNvSpPr/>
                <p:nvPr/>
              </p:nvSpPr>
              <p:spPr>
                <a:xfrm>
                  <a:off x="10242725" y="3984395"/>
                  <a:ext cx="46566"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 name="矩形 58"/>
                <p:cNvSpPr/>
                <p:nvPr/>
              </p:nvSpPr>
              <p:spPr>
                <a:xfrm>
                  <a:off x="8553647" y="3984395"/>
                  <a:ext cx="50799"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 name="矩形 59"/>
                <p:cNvSpPr/>
                <p:nvPr/>
              </p:nvSpPr>
              <p:spPr>
                <a:xfrm>
                  <a:off x="10240608" y="4788969"/>
                  <a:ext cx="46566" cy="760110"/>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 name="矩形 60"/>
                <p:cNvSpPr/>
                <p:nvPr/>
              </p:nvSpPr>
              <p:spPr>
                <a:xfrm>
                  <a:off x="8555763" y="4795320"/>
                  <a:ext cx="52917"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 name="矩形 61"/>
                <p:cNvSpPr/>
                <p:nvPr/>
              </p:nvSpPr>
              <p:spPr>
                <a:xfrm>
                  <a:off x="10240608" y="5599894"/>
                  <a:ext cx="46566"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 name="矩形 62"/>
                <p:cNvSpPr/>
                <p:nvPr/>
              </p:nvSpPr>
              <p:spPr>
                <a:xfrm>
                  <a:off x="8555763" y="5599894"/>
                  <a:ext cx="52917" cy="762228"/>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37" name="TextBox 270"/>
              <p:cNvSpPr txBox="1"/>
              <p:nvPr/>
            </p:nvSpPr>
            <p:spPr>
              <a:xfrm>
                <a:off x="4001555" y="4973337"/>
                <a:ext cx="746750" cy="275672"/>
              </a:xfrm>
              <a:prstGeom prst="rect">
                <a:avLst/>
              </a:prstGeom>
              <a:noFill/>
            </p:spPr>
            <p:txBody>
              <a:bodyPr wrap="square">
                <a:spAutoFit/>
              </a:bodyPr>
              <a:p>
                <a:pPr marR="0" defTabSz="342900">
                  <a:buClrTx/>
                  <a:buSzTx/>
                  <a:buFont typeface="Arial" panose="020B0604020202020204" pitchFamily="34" charset="0"/>
                  <a:buNone/>
                  <a:defRPr/>
                </a:pP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第</a:t>
                </a:r>
                <a:r>
                  <a:rPr kumimoji="0" lang="en-US" altLang="zh-CN" sz="1200" kern="1200" cap="none" spc="0" normalizeH="0" baseline="0" noProof="0" dirty="0">
                    <a:solidFill>
                      <a:prstClr val="black"/>
                    </a:solidFill>
                    <a:latin typeface="Calibri" panose="020F0502020204030204"/>
                    <a:ea typeface="宋体" panose="02010600030101010101" pitchFamily="2" charset="-122"/>
                    <a:cs typeface="+mn-cs"/>
                  </a:rPr>
                  <a:t>15</a:t>
                </a: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层</a:t>
                </a:r>
                <a:endPar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endParaRPr>
              </a:p>
            </p:txBody>
          </p:sp>
        </p:grpSp>
        <p:sp>
          <p:nvSpPr>
            <p:cNvPr id="35" name="右箭头 21"/>
            <p:cNvSpPr/>
            <p:nvPr/>
          </p:nvSpPr>
          <p:spPr>
            <a:xfrm>
              <a:off x="6518968" y="3888031"/>
              <a:ext cx="588955" cy="485760"/>
            </a:xfrm>
            <a:prstGeom prst="rightArrow">
              <a:avLst/>
            </a:prstGeom>
            <a:solidFill>
              <a:schemeClr val="accent1">
                <a:lumMod val="40000"/>
                <a:lumOff val="60000"/>
              </a:schemeClr>
            </a:solidFill>
            <a:ln>
              <a:solidFill>
                <a:schemeClr val="tx1"/>
              </a:solidFill>
            </a:ln>
          </p:spPr>
          <p:txBody>
            <a:bodyPr>
              <a:spAutoFit/>
            </a:bodyPr>
            <a:p>
              <a:pPr marL="0" marR="0" lvl="0" indent="0" algn="l"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43048" name="组合 63"/>
          <p:cNvGrpSpPr/>
          <p:nvPr/>
        </p:nvGrpSpPr>
        <p:grpSpPr>
          <a:xfrm>
            <a:off x="5500688" y="6457950"/>
            <a:ext cx="2757487" cy="350838"/>
            <a:chOff x="3976155" y="6422870"/>
            <a:chExt cx="2758655" cy="351864"/>
          </a:xfrm>
        </p:grpSpPr>
        <p:grpSp>
          <p:nvGrpSpPr>
            <p:cNvPr id="43049" name="组合 64"/>
            <p:cNvGrpSpPr/>
            <p:nvPr/>
          </p:nvGrpSpPr>
          <p:grpSpPr>
            <a:xfrm>
              <a:off x="3976155" y="6614901"/>
              <a:ext cx="2758655" cy="159833"/>
              <a:chOff x="4808569" y="6500812"/>
              <a:chExt cx="3678206" cy="213111"/>
            </a:xfrm>
          </p:grpSpPr>
          <p:cxnSp>
            <p:nvCxnSpPr>
              <p:cNvPr id="76" name="直接连接符 75"/>
              <p:cNvCxnSpPr/>
              <p:nvPr/>
            </p:nvCxnSpPr>
            <p:spPr>
              <a:xfrm>
                <a:off x="4941975" y="6624763"/>
                <a:ext cx="35448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7" name="直接连接符 76"/>
              <p:cNvCxnSpPr/>
              <p:nvPr/>
            </p:nvCxnSpPr>
            <p:spPr>
              <a:xfrm>
                <a:off x="4941975" y="6505883"/>
                <a:ext cx="0" cy="116757"/>
              </a:xfrm>
              <a:prstGeom prst="line">
                <a:avLst/>
              </a:prstGeom>
            </p:spPr>
            <p:style>
              <a:lnRef idx="3">
                <a:schemeClr val="accent1"/>
              </a:lnRef>
              <a:fillRef idx="0">
                <a:schemeClr val="accent1"/>
              </a:fillRef>
              <a:effectRef idx="2">
                <a:schemeClr val="accent1"/>
              </a:effectRef>
              <a:fontRef idx="minor">
                <a:schemeClr val="tx1"/>
              </a:fontRef>
            </p:style>
          </p:cxnSp>
          <p:cxnSp>
            <p:nvCxnSpPr>
              <p:cNvPr id="78" name="直接连接符 77"/>
              <p:cNvCxnSpPr/>
              <p:nvPr/>
            </p:nvCxnSpPr>
            <p:spPr>
              <a:xfrm>
                <a:off x="4872096" y="6505883"/>
                <a:ext cx="0" cy="159214"/>
              </a:xfrm>
              <a:prstGeom prst="line">
                <a:avLst/>
              </a:prstGeom>
            </p:spPr>
            <p:style>
              <a:lnRef idx="3">
                <a:schemeClr val="accent1"/>
              </a:lnRef>
              <a:fillRef idx="0">
                <a:schemeClr val="accent1"/>
              </a:fillRef>
              <a:effectRef idx="2">
                <a:schemeClr val="accent1"/>
              </a:effectRef>
              <a:fontRef idx="minor">
                <a:schemeClr val="tx1"/>
              </a:fontRef>
            </p:style>
          </p:cxnSp>
          <p:cxnSp>
            <p:nvCxnSpPr>
              <p:cNvPr id="79" name="直接连接符 78"/>
              <p:cNvCxnSpPr/>
              <p:nvPr/>
            </p:nvCxnSpPr>
            <p:spPr>
              <a:xfrm>
                <a:off x="4872096" y="6667220"/>
                <a:ext cx="35448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0" name="直接连接符 79"/>
              <p:cNvCxnSpPr/>
              <p:nvPr/>
            </p:nvCxnSpPr>
            <p:spPr>
              <a:xfrm>
                <a:off x="4808569" y="6501637"/>
                <a:ext cx="0" cy="210162"/>
              </a:xfrm>
              <a:prstGeom prst="line">
                <a:avLst/>
              </a:prstGeom>
            </p:spPr>
            <p:style>
              <a:lnRef idx="3">
                <a:schemeClr val="accent1"/>
              </a:lnRef>
              <a:fillRef idx="0">
                <a:schemeClr val="accent1"/>
              </a:fillRef>
              <a:effectRef idx="2">
                <a:schemeClr val="accent1"/>
              </a:effectRef>
              <a:fontRef idx="minor">
                <a:schemeClr val="tx1"/>
              </a:fontRef>
            </p:style>
          </p:cxnSp>
          <p:cxnSp>
            <p:nvCxnSpPr>
              <p:cNvPr id="81" name="直接连接符 80"/>
              <p:cNvCxnSpPr/>
              <p:nvPr/>
            </p:nvCxnSpPr>
            <p:spPr>
              <a:xfrm>
                <a:off x="4808569" y="6713923"/>
                <a:ext cx="3544800"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3056" name="组合 65"/>
            <p:cNvGrpSpPr/>
            <p:nvPr/>
          </p:nvGrpSpPr>
          <p:grpSpPr>
            <a:xfrm>
              <a:off x="5151726" y="6422870"/>
              <a:ext cx="770699" cy="295880"/>
              <a:chOff x="6295071" y="6093606"/>
              <a:chExt cx="1027598" cy="394506"/>
            </a:xfrm>
          </p:grpSpPr>
          <p:grpSp>
            <p:nvGrpSpPr>
              <p:cNvPr id="43057" name="组合 66"/>
              <p:cNvGrpSpPr/>
              <p:nvPr/>
            </p:nvGrpSpPr>
            <p:grpSpPr>
              <a:xfrm>
                <a:off x="6295071" y="6100359"/>
                <a:ext cx="317500" cy="385636"/>
                <a:chOff x="6295071" y="6115176"/>
                <a:chExt cx="317500" cy="385636"/>
              </a:xfrm>
            </p:grpSpPr>
            <p:sp>
              <p:nvSpPr>
                <p:cNvPr id="74" name="矩形 73"/>
                <p:cNvSpPr/>
                <p:nvPr/>
              </p:nvSpPr>
              <p:spPr>
                <a:xfrm>
                  <a:off x="6430164" y="6157249"/>
                  <a:ext cx="46586" cy="343902"/>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5" name="云形 74"/>
                <p:cNvSpPr/>
                <p:nvPr/>
              </p:nvSpPr>
              <p:spPr>
                <a:xfrm>
                  <a:off x="6294640" y="6114792"/>
                  <a:ext cx="317635" cy="191057"/>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3060" name="组合 67"/>
              <p:cNvGrpSpPr/>
              <p:nvPr/>
            </p:nvGrpSpPr>
            <p:grpSpPr>
              <a:xfrm>
                <a:off x="6645334" y="6102476"/>
                <a:ext cx="317500" cy="385636"/>
                <a:chOff x="6295071" y="6115176"/>
                <a:chExt cx="317500" cy="385636"/>
              </a:xfrm>
            </p:grpSpPr>
            <p:sp>
              <p:nvSpPr>
                <p:cNvPr id="72" name="矩形 71"/>
                <p:cNvSpPr/>
                <p:nvPr/>
              </p:nvSpPr>
              <p:spPr>
                <a:xfrm>
                  <a:off x="6427182" y="6157255"/>
                  <a:ext cx="46586" cy="343902"/>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3" name="云形 72"/>
                <p:cNvSpPr/>
                <p:nvPr/>
              </p:nvSpPr>
              <p:spPr>
                <a:xfrm>
                  <a:off x="6291658" y="6114798"/>
                  <a:ext cx="317635" cy="191057"/>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3063" name="组合 68"/>
              <p:cNvGrpSpPr/>
              <p:nvPr/>
            </p:nvGrpSpPr>
            <p:grpSpPr>
              <a:xfrm>
                <a:off x="7005169" y="6093606"/>
                <a:ext cx="317500" cy="385636"/>
                <a:chOff x="6295071" y="6115176"/>
                <a:chExt cx="317500" cy="385636"/>
              </a:xfrm>
            </p:grpSpPr>
            <p:sp>
              <p:nvSpPr>
                <p:cNvPr id="70" name="矩形 69"/>
                <p:cNvSpPr/>
                <p:nvPr/>
              </p:nvSpPr>
              <p:spPr>
                <a:xfrm>
                  <a:off x="6427331" y="6157633"/>
                  <a:ext cx="46586" cy="343902"/>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1" name="云形 70"/>
                <p:cNvSpPr/>
                <p:nvPr/>
              </p:nvSpPr>
              <p:spPr>
                <a:xfrm>
                  <a:off x="6291807" y="6115176"/>
                  <a:ext cx="319752" cy="191057"/>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grpSp>
      <p:pic>
        <p:nvPicPr>
          <p:cNvPr id="43066" name="图片 81"/>
          <p:cNvPicPr>
            <a:picLocks noChangeAspect="1"/>
          </p:cNvPicPr>
          <p:nvPr/>
        </p:nvPicPr>
        <p:blipFill>
          <a:blip r:embed="rId2"/>
          <a:srcRect b="51045"/>
          <a:stretch>
            <a:fillRect/>
          </a:stretch>
        </p:blipFill>
        <p:spPr>
          <a:xfrm>
            <a:off x="3189288" y="974725"/>
            <a:ext cx="2454275" cy="2854325"/>
          </a:xfrm>
          <a:prstGeom prst="rect">
            <a:avLst/>
          </a:prstGeom>
          <a:noFill/>
          <a:ln w="9525">
            <a:noFill/>
          </a:ln>
        </p:spPr>
      </p:pic>
      <p:grpSp>
        <p:nvGrpSpPr>
          <p:cNvPr id="43067" name="组合 82"/>
          <p:cNvGrpSpPr/>
          <p:nvPr/>
        </p:nvGrpSpPr>
        <p:grpSpPr>
          <a:xfrm>
            <a:off x="2057400" y="1765300"/>
            <a:ext cx="3017838" cy="733425"/>
            <a:chOff x="532817" y="1731173"/>
            <a:chExt cx="3017940" cy="733309"/>
          </a:xfrm>
        </p:grpSpPr>
        <p:sp>
          <p:nvSpPr>
            <p:cNvPr id="84" name="矩形 83"/>
            <p:cNvSpPr/>
            <p:nvPr/>
          </p:nvSpPr>
          <p:spPr>
            <a:xfrm>
              <a:off x="1942565" y="2118462"/>
              <a:ext cx="1608192" cy="46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5" name="对话气泡: 圆角矩形 84"/>
            <p:cNvSpPr/>
            <p:nvPr/>
          </p:nvSpPr>
          <p:spPr>
            <a:xfrm>
              <a:off x="532817" y="1731173"/>
              <a:ext cx="701699" cy="407923"/>
            </a:xfrm>
            <a:prstGeom prst="wedgeRoundRectCallout">
              <a:avLst>
                <a:gd name="adj1" fmla="val 182999"/>
                <a:gd name="adj2" fmla="val 54310"/>
                <a:gd name="adj3" fmla="val 16667"/>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30</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层</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3070" name="TextBox 260"/>
            <p:cNvSpPr txBox="1"/>
            <p:nvPr/>
          </p:nvSpPr>
          <p:spPr>
            <a:xfrm>
              <a:off x="2353742" y="2186714"/>
              <a:ext cx="849341" cy="277768"/>
            </a:xfrm>
            <a:prstGeom prst="rect">
              <a:avLst/>
            </a:prstGeom>
            <a:solidFill>
              <a:srgbClr val="DAF0FA"/>
            </a:solidFill>
            <a:ln w="9525" cap="flat" cmpd="sng">
              <a:solidFill>
                <a:schemeClr val="accent1"/>
              </a:solidFill>
              <a:prstDash val="solid"/>
              <a:round/>
              <a:headEnd type="none" w="med" len="med"/>
              <a:tailEnd type="none" w="med" len="med"/>
            </a:ln>
          </p:spPr>
          <p:txBody>
            <a:bodyPr anchor="t">
              <a:spAutoFit/>
            </a:bodyPr>
            <a:p>
              <a:pPr defTabSz="342900"/>
              <a:r>
                <a:rPr lang="zh-CN" altLang="en-US" sz="1200" b="1" dirty="0">
                  <a:solidFill>
                    <a:srgbClr val="000000"/>
                  </a:solidFill>
                  <a:latin typeface="Calibri" panose="020F0502020204030204"/>
                  <a:ea typeface="宋体" panose="02010600030101010101" pitchFamily="2" charset="-122"/>
                </a:rPr>
                <a:t>单轨吊车</a:t>
              </a:r>
              <a:endParaRPr lang="zh-CN" altLang="en-US" sz="1200" b="1" dirty="0">
                <a:solidFill>
                  <a:srgbClr val="000000"/>
                </a:solidFill>
                <a:latin typeface="Calibri" panose="020F0502020204030204"/>
                <a:ea typeface="宋体" panose="02010600030101010101" pitchFamily="2" charset="-122"/>
              </a:endParaRPr>
            </a:p>
          </p:txBody>
        </p:sp>
      </p:grpSp>
      <p:grpSp>
        <p:nvGrpSpPr>
          <p:cNvPr id="43071" name="组合 86"/>
          <p:cNvGrpSpPr/>
          <p:nvPr/>
        </p:nvGrpSpPr>
        <p:grpSpPr>
          <a:xfrm>
            <a:off x="2038350" y="3922713"/>
            <a:ext cx="3036888" cy="719137"/>
            <a:chOff x="514658" y="3888578"/>
            <a:chExt cx="3036099" cy="719050"/>
          </a:xfrm>
        </p:grpSpPr>
        <p:sp>
          <p:nvSpPr>
            <p:cNvPr id="88" name="矩形 87"/>
            <p:cNvSpPr/>
            <p:nvPr/>
          </p:nvSpPr>
          <p:spPr>
            <a:xfrm>
              <a:off x="1941450" y="4274293"/>
              <a:ext cx="1609307" cy="46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9" name="对话气泡: 圆角矩形 88"/>
            <p:cNvSpPr/>
            <p:nvPr/>
          </p:nvSpPr>
          <p:spPr>
            <a:xfrm>
              <a:off x="514658" y="3888578"/>
              <a:ext cx="701493" cy="407938"/>
            </a:xfrm>
            <a:prstGeom prst="wedgeRoundRectCallout">
              <a:avLst>
                <a:gd name="adj1" fmla="val 182999"/>
                <a:gd name="adj2" fmla="val 54310"/>
                <a:gd name="adj3" fmla="val 16667"/>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15</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层</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3074" name="TextBox 260"/>
            <p:cNvSpPr txBox="1"/>
            <p:nvPr/>
          </p:nvSpPr>
          <p:spPr>
            <a:xfrm>
              <a:off x="2368376" y="4329850"/>
              <a:ext cx="850679" cy="277778"/>
            </a:xfrm>
            <a:prstGeom prst="rect">
              <a:avLst/>
            </a:prstGeom>
            <a:solidFill>
              <a:srgbClr val="DAF0FA"/>
            </a:solidFill>
            <a:ln w="9525" cap="flat" cmpd="sng">
              <a:solidFill>
                <a:schemeClr val="accent1"/>
              </a:solidFill>
              <a:prstDash val="solid"/>
              <a:round/>
              <a:headEnd type="none" w="med" len="med"/>
              <a:tailEnd type="none" w="med" len="med"/>
            </a:ln>
          </p:spPr>
          <p:txBody>
            <a:bodyPr anchor="t">
              <a:spAutoFit/>
            </a:bodyPr>
            <a:p>
              <a:pPr defTabSz="342900"/>
              <a:r>
                <a:rPr lang="zh-CN" altLang="en-US" sz="1200" b="1" dirty="0">
                  <a:solidFill>
                    <a:srgbClr val="000000"/>
                  </a:solidFill>
                  <a:latin typeface="Calibri" panose="020F0502020204030204"/>
                  <a:ea typeface="宋体" panose="02010600030101010101" pitchFamily="2" charset="-122"/>
                </a:rPr>
                <a:t>单轨吊车</a:t>
              </a:r>
              <a:endParaRPr lang="zh-CN" altLang="en-US" sz="1200" b="1" dirty="0">
                <a:solidFill>
                  <a:srgbClr val="000000"/>
                </a:solidFill>
                <a:latin typeface="Calibri" panose="020F0502020204030204"/>
                <a:ea typeface="宋体" panose="02010600030101010101" pitchFamily="2" charset="-122"/>
              </a:endParaRPr>
            </a:p>
          </p:txBody>
        </p:sp>
      </p:grpSp>
      <p:grpSp>
        <p:nvGrpSpPr>
          <p:cNvPr id="43075" name="组合 90"/>
          <p:cNvGrpSpPr/>
          <p:nvPr/>
        </p:nvGrpSpPr>
        <p:grpSpPr>
          <a:xfrm>
            <a:off x="3541713" y="4357688"/>
            <a:ext cx="3972560" cy="1217612"/>
            <a:chOff x="2018374" y="4322324"/>
            <a:chExt cx="3971868" cy="1218430"/>
          </a:xfrm>
        </p:grpSpPr>
        <p:sp>
          <p:nvSpPr>
            <p:cNvPr id="43076" name="TextBox 29"/>
            <p:cNvSpPr txBox="1"/>
            <p:nvPr/>
          </p:nvSpPr>
          <p:spPr>
            <a:xfrm>
              <a:off x="4062718" y="4587303"/>
              <a:ext cx="1927524" cy="645593"/>
            </a:xfrm>
            <a:prstGeom prst="rect">
              <a:avLst/>
            </a:prstGeom>
            <a:noFill/>
            <a:ln w="9525" cap="flat" cmpd="sng">
              <a:solidFill>
                <a:schemeClr val="tx1"/>
              </a:solidFill>
              <a:prstDash val="solid"/>
              <a:miter/>
              <a:headEnd type="none" w="med" len="med"/>
              <a:tailEnd type="none" w="med" len="med"/>
            </a:ln>
          </p:spPr>
          <p:txBody>
            <a:bodyPr wrap="square" anchor="t">
              <a:spAutoFit/>
            </a:bodyPr>
            <a:p>
              <a:r>
                <a:rPr lang="zh-CN" altLang="en-US" sz="1200" dirty="0">
                  <a:latin typeface="Arial" panose="020B0604020202020204" pitchFamily="34" charset="0"/>
                  <a:ea typeface="宋体" panose="02010600030101010101" pitchFamily="2" charset="-122"/>
                </a:rPr>
                <a:t>第一段幕墙施工：</a:t>
              </a:r>
              <a:r>
                <a:rPr lang="en-US" altLang="zh-CN" sz="1200" dirty="0">
                  <a:latin typeface="Arial" panose="020B0604020202020204" pitchFamily="34" charset="0"/>
                  <a:ea typeface="宋体" panose="02010600030101010101" pitchFamily="2" charset="-122"/>
                </a:rPr>
                <a:t>7-15F</a:t>
              </a:r>
              <a:endParaRPr lang="en-US" altLang="zh-CN" sz="1200" dirty="0">
                <a:latin typeface="Arial" panose="020B0604020202020204" pitchFamily="34" charset="0"/>
                <a:ea typeface="宋体" panose="02010600030101010101" pitchFamily="2" charset="-122"/>
              </a:endParaRPr>
            </a:p>
            <a:p>
              <a:r>
                <a:rPr lang="zh-CN" altLang="en-US" sz="1200" dirty="0">
                  <a:latin typeface="Arial" panose="020B0604020202020204" pitchFamily="34" charset="0"/>
                  <a:ea typeface="宋体" panose="02010600030101010101" pitchFamily="2" charset="-122"/>
                </a:rPr>
                <a:t>（考虑定标时间）</a:t>
              </a:r>
              <a:r>
                <a:rPr lang="en-US" altLang="zh-CN" sz="1200" dirty="0">
                  <a:latin typeface="Arial" panose="020B0604020202020204" pitchFamily="34" charset="0"/>
                  <a:ea typeface="宋体" panose="02010600030101010101" pitchFamily="2" charset="-122"/>
                </a:rPr>
                <a:t>2017.8.30-2017.10.15</a:t>
              </a:r>
              <a:endParaRPr lang="zh-CN" altLang="en-US" sz="1200" dirty="0">
                <a:latin typeface="Arial" panose="020B0604020202020204" pitchFamily="34" charset="0"/>
                <a:ea typeface="宋体" panose="02010600030101010101" pitchFamily="2" charset="-122"/>
              </a:endParaRPr>
            </a:p>
          </p:txBody>
        </p:sp>
        <p:grpSp>
          <p:nvGrpSpPr>
            <p:cNvPr id="43077" name="组合 92"/>
            <p:cNvGrpSpPr/>
            <p:nvPr/>
          </p:nvGrpSpPr>
          <p:grpSpPr>
            <a:xfrm>
              <a:off x="2018374" y="4322324"/>
              <a:ext cx="2000086" cy="1218430"/>
              <a:chOff x="2018374" y="4322324"/>
              <a:chExt cx="2000086" cy="1218430"/>
            </a:xfrm>
          </p:grpSpPr>
          <p:sp>
            <p:nvSpPr>
              <p:cNvPr id="94" name="燕尾形箭头 17"/>
              <p:cNvSpPr/>
              <p:nvPr/>
            </p:nvSpPr>
            <p:spPr>
              <a:xfrm rot="16200000">
                <a:off x="3279721" y="4759308"/>
                <a:ext cx="1167597" cy="309509"/>
              </a:xfrm>
              <a:prstGeom prst="notchedRightArrow">
                <a:avLst>
                  <a:gd name="adj1" fmla="val 34482"/>
                  <a:gd name="adj2" fmla="val 83338"/>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5" name="矩形 94"/>
              <p:cNvSpPr/>
              <p:nvPr/>
            </p:nvSpPr>
            <p:spPr>
              <a:xfrm>
                <a:off x="2018374" y="4322324"/>
                <a:ext cx="1507863" cy="1218430"/>
              </a:xfrm>
              <a:prstGeom prst="rect">
                <a:avLst/>
              </a:prstGeom>
              <a:solidFill>
                <a:srgbClr val="F2F2F2">
                  <a:alpha val="5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43080" name="组合 95"/>
          <p:cNvGrpSpPr/>
          <p:nvPr/>
        </p:nvGrpSpPr>
        <p:grpSpPr>
          <a:xfrm>
            <a:off x="3535363" y="5550447"/>
            <a:ext cx="4093845" cy="1196426"/>
            <a:chOff x="2012056" y="5515131"/>
            <a:chExt cx="4092854" cy="1196964"/>
          </a:xfrm>
        </p:grpSpPr>
        <p:sp>
          <p:nvSpPr>
            <p:cNvPr id="97" name="燕尾形箭头 17"/>
            <p:cNvSpPr/>
            <p:nvPr/>
          </p:nvSpPr>
          <p:spPr>
            <a:xfrm rot="16200000">
              <a:off x="3754303" y="5973683"/>
              <a:ext cx="1167337" cy="309487"/>
            </a:xfrm>
            <a:prstGeom prst="notchedRightArrow">
              <a:avLst>
                <a:gd name="adj1" fmla="val 34482"/>
                <a:gd name="adj2" fmla="val 83338"/>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3082" name="TextBox 29"/>
            <p:cNvSpPr txBox="1"/>
            <p:nvPr/>
          </p:nvSpPr>
          <p:spPr>
            <a:xfrm>
              <a:off x="4474625" y="5515131"/>
              <a:ext cx="1630285" cy="645450"/>
            </a:xfrm>
            <a:prstGeom prst="rect">
              <a:avLst/>
            </a:prstGeom>
            <a:noFill/>
            <a:ln w="9525" cap="flat" cmpd="sng">
              <a:solidFill>
                <a:schemeClr val="tx1"/>
              </a:solidFill>
              <a:prstDash val="solid"/>
              <a:miter/>
              <a:headEnd type="none" w="med" len="med"/>
              <a:tailEnd type="none" w="med" len="med"/>
            </a:ln>
          </p:spPr>
          <p:txBody>
            <a:bodyPr wrap="square" anchor="t">
              <a:spAutoFit/>
            </a:bodyPr>
            <a:p>
              <a:r>
                <a:rPr lang="zh-CN" altLang="en-US" sz="1200" dirty="0">
                  <a:latin typeface="Arial" panose="020B0604020202020204" pitchFamily="34" charset="0"/>
                  <a:ea typeface="宋体" panose="02010600030101010101" pitchFamily="2" charset="-122"/>
                </a:rPr>
                <a:t>第二段幕墙施工：</a:t>
              </a:r>
              <a:r>
                <a:rPr lang="en-US" altLang="zh-CN" sz="1200" dirty="0">
                  <a:latin typeface="Arial" panose="020B0604020202020204" pitchFamily="34" charset="0"/>
                  <a:ea typeface="宋体" panose="02010600030101010101" pitchFamily="2" charset="-122"/>
                </a:rPr>
                <a:t>1-6</a:t>
              </a:r>
              <a:endParaRPr lang="en-US" altLang="zh-CN" sz="1200" dirty="0">
                <a:latin typeface="Arial" panose="020B0604020202020204" pitchFamily="34" charset="0"/>
                <a:ea typeface="宋体" panose="02010600030101010101" pitchFamily="2" charset="-122"/>
              </a:endParaRPr>
            </a:p>
            <a:p>
              <a:r>
                <a:rPr lang="en-US" altLang="zh-CN" sz="1200" dirty="0">
                  <a:latin typeface="Arial" panose="020B0604020202020204" pitchFamily="34" charset="0"/>
                  <a:ea typeface="宋体" panose="02010600030101010101" pitchFamily="2" charset="-122"/>
                </a:rPr>
                <a:t>2017.10.20-2017.12.12</a:t>
              </a:r>
              <a:endParaRPr lang="zh-CN" altLang="en-US" sz="1200" dirty="0">
                <a:latin typeface="Arial" panose="020B0604020202020204" pitchFamily="34" charset="0"/>
                <a:ea typeface="宋体" panose="02010600030101010101" pitchFamily="2" charset="-122"/>
              </a:endParaRPr>
            </a:p>
          </p:txBody>
        </p:sp>
        <p:sp>
          <p:nvSpPr>
            <p:cNvPr id="99" name="矩形 98"/>
            <p:cNvSpPr/>
            <p:nvPr/>
          </p:nvSpPr>
          <p:spPr>
            <a:xfrm>
              <a:off x="2012056" y="5549524"/>
              <a:ext cx="2033095" cy="1108574"/>
            </a:xfrm>
            <a:prstGeom prst="rect">
              <a:avLst/>
            </a:prstGeom>
            <a:solidFill>
              <a:srgbClr val="F2F2F2">
                <a:alpha val="5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43084" name="组合 99"/>
          <p:cNvGrpSpPr/>
          <p:nvPr/>
        </p:nvGrpSpPr>
        <p:grpSpPr>
          <a:xfrm>
            <a:off x="3532188" y="2195513"/>
            <a:ext cx="4097020" cy="2101850"/>
            <a:chOff x="2018374" y="3439597"/>
            <a:chExt cx="4096694" cy="2101157"/>
          </a:xfrm>
        </p:grpSpPr>
        <p:sp>
          <p:nvSpPr>
            <p:cNvPr id="43085" name="TextBox 29"/>
            <p:cNvSpPr txBox="1"/>
            <p:nvPr/>
          </p:nvSpPr>
          <p:spPr>
            <a:xfrm>
              <a:off x="3935921" y="4262286"/>
              <a:ext cx="2179147" cy="460223"/>
            </a:xfrm>
            <a:prstGeom prst="rect">
              <a:avLst/>
            </a:prstGeom>
            <a:noFill/>
            <a:ln w="9525" cap="flat" cmpd="sng">
              <a:solidFill>
                <a:schemeClr val="tx1"/>
              </a:solidFill>
              <a:prstDash val="solid"/>
              <a:miter/>
              <a:headEnd type="none" w="med" len="med"/>
              <a:tailEnd type="none" w="med" len="med"/>
            </a:ln>
          </p:spPr>
          <p:txBody>
            <a:bodyPr wrap="square" anchor="t">
              <a:spAutoFit/>
            </a:bodyPr>
            <a:p>
              <a:r>
                <a:rPr lang="zh-CN" altLang="en-US" sz="1200" dirty="0">
                  <a:latin typeface="Arial" panose="020B0604020202020204" pitchFamily="34" charset="0"/>
                  <a:ea typeface="宋体" panose="02010600030101010101" pitchFamily="2" charset="-122"/>
                </a:rPr>
                <a:t>第三段幕墙施工：</a:t>
              </a:r>
              <a:r>
                <a:rPr lang="en-US" altLang="zh-CN" sz="1200" dirty="0">
                  <a:latin typeface="Arial" panose="020B0604020202020204" pitchFamily="34" charset="0"/>
                  <a:ea typeface="宋体" panose="02010600030101010101" pitchFamily="2" charset="-122"/>
                </a:rPr>
                <a:t>16-30F</a:t>
              </a:r>
              <a:endParaRPr lang="en-US" altLang="zh-CN" sz="1200" dirty="0">
                <a:latin typeface="Arial" panose="020B0604020202020204" pitchFamily="34" charset="0"/>
                <a:ea typeface="宋体" panose="02010600030101010101" pitchFamily="2" charset="-122"/>
              </a:endParaRPr>
            </a:p>
            <a:p>
              <a:r>
                <a:rPr lang="en-US" altLang="zh-CN" sz="1200" dirty="0">
                  <a:latin typeface="Arial" panose="020B0604020202020204" pitchFamily="34" charset="0"/>
                  <a:ea typeface="宋体" panose="02010600030101010101" pitchFamily="2" charset="-122"/>
                </a:rPr>
                <a:t>2017.12.15-2018.2.26</a:t>
              </a:r>
              <a:endParaRPr lang="zh-CN" altLang="en-US" sz="1200" dirty="0">
                <a:latin typeface="Arial" panose="020B0604020202020204" pitchFamily="34" charset="0"/>
                <a:ea typeface="宋体" panose="02010600030101010101" pitchFamily="2" charset="-122"/>
              </a:endParaRPr>
            </a:p>
          </p:txBody>
        </p:sp>
        <p:grpSp>
          <p:nvGrpSpPr>
            <p:cNvPr id="43086" name="组合 101"/>
            <p:cNvGrpSpPr/>
            <p:nvPr/>
          </p:nvGrpSpPr>
          <p:grpSpPr>
            <a:xfrm>
              <a:off x="2018374" y="3439597"/>
              <a:ext cx="2000086" cy="2101157"/>
              <a:chOff x="2018374" y="3439597"/>
              <a:chExt cx="2000086" cy="2101157"/>
            </a:xfrm>
          </p:grpSpPr>
          <p:sp>
            <p:nvSpPr>
              <p:cNvPr id="103" name="燕尾形箭头 17"/>
              <p:cNvSpPr/>
              <p:nvPr/>
            </p:nvSpPr>
            <p:spPr>
              <a:xfrm rot="16200000">
                <a:off x="2847696" y="4327499"/>
                <a:ext cx="2031330" cy="309482"/>
              </a:xfrm>
              <a:prstGeom prst="notchedRightArrow">
                <a:avLst>
                  <a:gd name="adj1" fmla="val 34482"/>
                  <a:gd name="adj2" fmla="val 83338"/>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4" name="矩形 103"/>
              <p:cNvSpPr/>
              <p:nvPr/>
            </p:nvSpPr>
            <p:spPr>
              <a:xfrm>
                <a:off x="2018374" y="3439597"/>
                <a:ext cx="1507731" cy="2101157"/>
              </a:xfrm>
              <a:prstGeom prst="rect">
                <a:avLst/>
              </a:prstGeom>
              <a:solidFill>
                <a:srgbClr val="F2F2F2">
                  <a:alpha val="5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43089" name="组合 104"/>
          <p:cNvGrpSpPr/>
          <p:nvPr/>
        </p:nvGrpSpPr>
        <p:grpSpPr>
          <a:xfrm>
            <a:off x="2027238" y="1109663"/>
            <a:ext cx="1724025" cy="521971"/>
            <a:chOff x="849881" y="1230396"/>
            <a:chExt cx="1723711" cy="521815"/>
          </a:xfrm>
        </p:grpSpPr>
        <p:grpSp>
          <p:nvGrpSpPr>
            <p:cNvPr id="43090" name="组合 105"/>
            <p:cNvGrpSpPr/>
            <p:nvPr/>
          </p:nvGrpSpPr>
          <p:grpSpPr>
            <a:xfrm>
              <a:off x="880614" y="1230396"/>
              <a:ext cx="1692978" cy="393574"/>
              <a:chOff x="647037" y="4564082"/>
              <a:chExt cx="2257302" cy="524765"/>
            </a:xfrm>
          </p:grpSpPr>
          <p:cxnSp>
            <p:nvCxnSpPr>
              <p:cNvPr id="108" name="直接连接符 107"/>
              <p:cNvCxnSpPr/>
              <p:nvPr/>
            </p:nvCxnSpPr>
            <p:spPr>
              <a:xfrm flipH="1">
                <a:off x="1649384" y="5084615"/>
                <a:ext cx="1254955" cy="4232"/>
              </a:xfrm>
              <a:prstGeom prst="line">
                <a:avLst/>
              </a:prstGeom>
            </p:spPr>
            <p:style>
              <a:lnRef idx="3">
                <a:schemeClr val="dk1"/>
              </a:lnRef>
              <a:fillRef idx="0">
                <a:schemeClr val="dk1"/>
              </a:fillRef>
              <a:effectRef idx="2">
                <a:schemeClr val="dk1"/>
              </a:effectRef>
              <a:fontRef idx="minor">
                <a:schemeClr val="tx1"/>
              </a:fontRef>
            </p:style>
          </p:cxnSp>
          <p:sp>
            <p:nvSpPr>
              <p:cNvPr id="109" name="TextBox 158"/>
              <p:cNvSpPr txBox="1"/>
              <p:nvPr/>
            </p:nvSpPr>
            <p:spPr>
              <a:xfrm>
                <a:off x="647037" y="4564082"/>
                <a:ext cx="1508484" cy="367344"/>
              </a:xfrm>
              <a:prstGeom prst="rect">
                <a:avLst/>
              </a:prstGeom>
              <a:solidFill>
                <a:srgbClr val="FF0000"/>
              </a:solidFill>
              <a:ln>
                <a:solidFill>
                  <a:schemeClr val="tx1"/>
                </a:solidFill>
              </a:ln>
            </p:spPr>
            <p:txBody>
              <a:bodyPr wrap="square">
                <a:spAutoFit/>
              </a:bodyPr>
              <a:p>
                <a:pPr marR="0" defTabSz="342900">
                  <a:buClrTx/>
                  <a:buSzTx/>
                  <a:buFont typeface="Arial" panose="020B0604020202020204" pitchFamily="34" charset="0"/>
                  <a:buNone/>
                  <a:defRPr/>
                </a:pPr>
                <a:r>
                  <a:rPr kumimoji="0" lang="en-US" altLang="zh-CN" sz="1200" kern="1200" cap="none" spc="0" normalizeH="0" baseline="0" noProof="0" dirty="0">
                    <a:solidFill>
                      <a:prstClr val="black"/>
                    </a:solidFill>
                    <a:latin typeface="Calibri" panose="020F0502020204030204"/>
                    <a:ea typeface="宋体" panose="02010600030101010101" pitchFamily="2" charset="-122"/>
                    <a:cs typeface="+mn-cs"/>
                  </a:rPr>
                  <a:t>34F</a:t>
                </a:r>
                <a:r>
                  <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rPr>
                  <a:t>结构封顶</a:t>
                </a:r>
                <a:endParaRPr kumimoji="0" lang="zh-CN" altLang="en-US" sz="1200" kern="1200" cap="none" spc="0" normalizeH="0" baseline="0" noProof="0" dirty="0">
                  <a:solidFill>
                    <a:prstClr val="black"/>
                  </a:solidFill>
                  <a:latin typeface="Calibri" panose="020F0502020204030204"/>
                  <a:ea typeface="宋体" panose="02010600030101010101" pitchFamily="2" charset="-122"/>
                  <a:cs typeface="+mn-cs"/>
                </a:endParaRPr>
              </a:p>
            </p:txBody>
          </p:sp>
        </p:grpSp>
        <p:sp>
          <p:nvSpPr>
            <p:cNvPr id="107" name="文本框 106"/>
            <p:cNvSpPr txBox="1"/>
            <p:nvPr/>
          </p:nvSpPr>
          <p:spPr bwMode="auto">
            <a:xfrm>
              <a:off x="849881" y="1476703"/>
              <a:ext cx="1288180" cy="275508"/>
            </a:xfrm>
            <a:prstGeom prst="rect">
              <a:avLst/>
            </a:prstGeom>
            <a:ln w="952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p>
              <a:pPr marL="0" marR="0" lvl="0" indent="0" algn="l" defTabSz="3429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2017</a:t>
              </a:r>
              <a:r>
                <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11</a:t>
              </a:r>
              <a:r>
                <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号</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43094" name="组合 109"/>
          <p:cNvGrpSpPr/>
          <p:nvPr/>
        </p:nvGrpSpPr>
        <p:grpSpPr>
          <a:xfrm>
            <a:off x="7615874" y="5732687"/>
            <a:ext cx="2679700" cy="829945"/>
            <a:chOff x="5723532" y="5850090"/>
            <a:chExt cx="2680588" cy="830035"/>
          </a:xfrm>
        </p:grpSpPr>
        <p:sp>
          <p:nvSpPr>
            <p:cNvPr id="43095" name="TextBox 75"/>
            <p:cNvSpPr txBox="1"/>
            <p:nvPr/>
          </p:nvSpPr>
          <p:spPr>
            <a:xfrm>
              <a:off x="5723532" y="5919721"/>
              <a:ext cx="1002997" cy="645230"/>
            </a:xfrm>
            <a:prstGeom prst="rect">
              <a:avLst/>
            </a:prstGeom>
            <a:noFill/>
            <a:ln w="9525" cap="flat" cmpd="sng">
              <a:solidFill>
                <a:schemeClr val="tx1"/>
              </a:solidFill>
              <a:prstDash val="solid"/>
              <a:miter/>
              <a:headEnd type="none" w="med" len="med"/>
              <a:tailEnd type="none" w="med" len="med"/>
            </a:ln>
          </p:spPr>
          <p:txBody>
            <a:bodyPr wrap="square" anchor="t">
              <a:spAutoFit/>
            </a:bodyPr>
            <a:p>
              <a:r>
                <a:rPr lang="zh-CN" altLang="en-US" sz="1200" dirty="0">
                  <a:latin typeface="Arial" panose="020B0604020202020204" pitchFamily="34" charset="0"/>
                  <a:ea typeface="宋体" panose="02010600030101010101" pitchFamily="2" charset="-122"/>
                </a:rPr>
                <a:t>室外工程开始施工</a:t>
              </a:r>
              <a:endParaRPr lang="en-US" altLang="zh-CN" sz="1200" dirty="0">
                <a:latin typeface="Arial" panose="020B0604020202020204" pitchFamily="34" charset="0"/>
                <a:ea typeface="宋体" panose="02010600030101010101" pitchFamily="2" charset="-122"/>
              </a:endParaRPr>
            </a:p>
            <a:p>
              <a:r>
                <a:rPr lang="en-US" altLang="zh-CN" sz="1200" dirty="0">
                  <a:latin typeface="Arial" panose="020B0604020202020204" pitchFamily="34" charset="0"/>
                  <a:ea typeface="宋体" panose="02010600030101010101" pitchFamily="2" charset="-122"/>
                </a:rPr>
                <a:t>2017.9.26</a:t>
              </a:r>
              <a:endParaRPr lang="zh-CN" altLang="en-US" sz="1200" dirty="0">
                <a:latin typeface="Arial" panose="020B0604020202020204" pitchFamily="34" charset="0"/>
                <a:ea typeface="宋体" panose="02010600030101010101" pitchFamily="2" charset="-122"/>
              </a:endParaRPr>
            </a:p>
          </p:txBody>
        </p:sp>
        <p:sp>
          <p:nvSpPr>
            <p:cNvPr id="112" name="燕尾形箭头 76"/>
            <p:cNvSpPr/>
            <p:nvPr/>
          </p:nvSpPr>
          <p:spPr>
            <a:xfrm>
              <a:off x="6758289" y="5954652"/>
              <a:ext cx="797189" cy="236563"/>
            </a:xfrm>
            <a:prstGeom prst="notchedRightArrow">
              <a:avLst>
                <a:gd name="adj1" fmla="val 50000"/>
                <a:gd name="adj2" fmla="val 83338"/>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3097" name="TextBox 77"/>
            <p:cNvSpPr txBox="1"/>
            <p:nvPr/>
          </p:nvSpPr>
          <p:spPr>
            <a:xfrm>
              <a:off x="7561831" y="5850090"/>
              <a:ext cx="842289" cy="830035"/>
            </a:xfrm>
            <a:prstGeom prst="rect">
              <a:avLst/>
            </a:prstGeom>
            <a:noFill/>
            <a:ln w="9525" cap="flat" cmpd="sng">
              <a:solidFill>
                <a:schemeClr val="tx1"/>
              </a:solidFill>
              <a:prstDash val="solid"/>
              <a:miter/>
              <a:headEnd type="none" w="med" len="med"/>
              <a:tailEnd type="none" w="med" len="med"/>
            </a:ln>
          </p:spPr>
          <p:txBody>
            <a:bodyPr wrap="square" anchor="t">
              <a:spAutoFit/>
            </a:bodyPr>
            <a:p>
              <a:r>
                <a:rPr lang="zh-CN" altLang="en-US" sz="1200" dirty="0">
                  <a:latin typeface="Arial" panose="020B0604020202020204" pitchFamily="34" charset="0"/>
                  <a:ea typeface="宋体" panose="02010600030101010101" pitchFamily="2" charset="-122"/>
                </a:rPr>
                <a:t>室外工程施工完成</a:t>
              </a:r>
              <a:r>
                <a:rPr lang="en-US" altLang="zh-CN" sz="1200" dirty="0">
                  <a:latin typeface="Arial" panose="020B0604020202020204" pitchFamily="34" charset="0"/>
                  <a:ea typeface="宋体" panose="02010600030101010101" pitchFamily="2" charset="-122"/>
                </a:rPr>
                <a:t>2018.6.28</a:t>
              </a:r>
              <a:endParaRPr lang="zh-CN" altLang="en-US" sz="1200" dirty="0">
                <a:latin typeface="Arial" panose="020B0604020202020204" pitchFamily="34" charset="0"/>
                <a:ea typeface="宋体" panose="02010600030101010101" pitchFamily="2" charset="-122"/>
              </a:endParaRPr>
            </a:p>
          </p:txBody>
        </p:sp>
      </p:grpSp>
      <p:grpSp>
        <p:nvGrpSpPr>
          <p:cNvPr id="43098" name="组合 113"/>
          <p:cNvGrpSpPr/>
          <p:nvPr/>
        </p:nvGrpSpPr>
        <p:grpSpPr>
          <a:xfrm>
            <a:off x="3532188" y="1082675"/>
            <a:ext cx="4539616" cy="1081088"/>
            <a:chOff x="2018374" y="3439597"/>
            <a:chExt cx="4538349" cy="2101157"/>
          </a:xfrm>
        </p:grpSpPr>
        <p:sp>
          <p:nvSpPr>
            <p:cNvPr id="43099" name="TextBox 29"/>
            <p:cNvSpPr txBox="1"/>
            <p:nvPr/>
          </p:nvSpPr>
          <p:spPr>
            <a:xfrm>
              <a:off x="3936174" y="4261547"/>
              <a:ext cx="2620549" cy="894765"/>
            </a:xfrm>
            <a:prstGeom prst="rect">
              <a:avLst/>
            </a:prstGeom>
            <a:noFill/>
            <a:ln w="9525" cap="flat" cmpd="sng">
              <a:solidFill>
                <a:schemeClr val="tx1"/>
              </a:solidFill>
              <a:prstDash val="solid"/>
              <a:miter/>
              <a:headEnd type="none" w="med" len="med"/>
              <a:tailEnd type="none" w="med" len="med"/>
            </a:ln>
          </p:spPr>
          <p:txBody>
            <a:bodyPr wrap="square" anchor="t">
              <a:spAutoFit/>
            </a:bodyPr>
            <a:p>
              <a:r>
                <a:rPr lang="zh-CN" altLang="en-US" sz="1200" dirty="0">
                  <a:latin typeface="Arial" panose="020B0604020202020204" pitchFamily="34" charset="0"/>
                  <a:ea typeface="宋体" panose="02010600030101010101" pitchFamily="2" charset="-122"/>
                </a:rPr>
                <a:t>第四段幕墙施工：</a:t>
              </a:r>
              <a:r>
                <a:rPr lang="en-US" altLang="zh-CN" sz="1200" dirty="0">
                  <a:latin typeface="Arial" panose="020B0604020202020204" pitchFamily="34" charset="0"/>
                  <a:ea typeface="宋体" panose="02010600030101010101" pitchFamily="2" charset="-122"/>
                </a:rPr>
                <a:t>31F-</a:t>
              </a:r>
              <a:r>
                <a:rPr lang="zh-CN" altLang="en-US" sz="1200" dirty="0">
                  <a:latin typeface="Arial" panose="020B0604020202020204" pitchFamily="34" charset="0"/>
                  <a:ea typeface="宋体" panose="02010600030101010101" pitchFamily="2" charset="-122"/>
                </a:rPr>
                <a:t>出屋面</a:t>
              </a:r>
              <a:endParaRPr lang="en-US" altLang="zh-CN" sz="1200" dirty="0">
                <a:latin typeface="Arial" panose="020B0604020202020204" pitchFamily="34" charset="0"/>
                <a:ea typeface="宋体" panose="02010600030101010101" pitchFamily="2" charset="-122"/>
              </a:endParaRPr>
            </a:p>
            <a:p>
              <a:r>
                <a:rPr lang="en-US" altLang="zh-CN" sz="1200" dirty="0">
                  <a:latin typeface="Arial" panose="020B0604020202020204" pitchFamily="34" charset="0"/>
                  <a:ea typeface="宋体" panose="02010600030101010101" pitchFamily="2" charset="-122"/>
                </a:rPr>
                <a:t>2018.3.19-2018.5.7</a:t>
              </a:r>
              <a:endParaRPr lang="zh-CN" altLang="en-US" sz="1200" dirty="0">
                <a:latin typeface="Arial" panose="020B0604020202020204" pitchFamily="34" charset="0"/>
                <a:ea typeface="宋体" panose="02010600030101010101" pitchFamily="2" charset="-122"/>
              </a:endParaRPr>
            </a:p>
          </p:txBody>
        </p:sp>
        <p:grpSp>
          <p:nvGrpSpPr>
            <p:cNvPr id="43100" name="组合 115"/>
            <p:cNvGrpSpPr/>
            <p:nvPr/>
          </p:nvGrpSpPr>
          <p:grpSpPr>
            <a:xfrm>
              <a:off x="2018374" y="3439597"/>
              <a:ext cx="2000086" cy="2101157"/>
              <a:chOff x="2018374" y="3439597"/>
              <a:chExt cx="2000086" cy="2101157"/>
            </a:xfrm>
          </p:grpSpPr>
          <p:sp>
            <p:nvSpPr>
              <p:cNvPr id="117" name="燕尾形箭头 17"/>
              <p:cNvSpPr/>
              <p:nvPr/>
            </p:nvSpPr>
            <p:spPr>
              <a:xfrm rot="16200000">
                <a:off x="2848231" y="4327724"/>
                <a:ext cx="2030192" cy="309477"/>
              </a:xfrm>
              <a:prstGeom prst="notchedRightArrow">
                <a:avLst>
                  <a:gd name="adj1" fmla="val 34482"/>
                  <a:gd name="adj2" fmla="val 83338"/>
                </a:avLst>
              </a:prstGeom>
              <a:solidFill>
                <a:schemeClr val="bg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8" name="矩形 117"/>
              <p:cNvSpPr/>
              <p:nvPr/>
            </p:nvSpPr>
            <p:spPr>
              <a:xfrm>
                <a:off x="2018374" y="3439597"/>
                <a:ext cx="1507704" cy="2101157"/>
              </a:xfrm>
              <a:prstGeom prst="rect">
                <a:avLst/>
              </a:prstGeom>
              <a:solidFill>
                <a:srgbClr val="F2F2F2">
                  <a:alpha val="5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3429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43103" name="组合 118"/>
          <p:cNvGrpSpPr/>
          <p:nvPr/>
        </p:nvGrpSpPr>
        <p:grpSpPr>
          <a:xfrm>
            <a:off x="2038350" y="2333625"/>
            <a:ext cx="880110" cy="716915"/>
            <a:chOff x="514658" y="2299610"/>
            <a:chExt cx="880274" cy="716987"/>
          </a:xfrm>
        </p:grpSpPr>
        <p:sp>
          <p:nvSpPr>
            <p:cNvPr id="120" name="对话气泡: 圆角矩形 119"/>
            <p:cNvSpPr/>
            <p:nvPr/>
          </p:nvSpPr>
          <p:spPr>
            <a:xfrm>
              <a:off x="532124" y="2299610"/>
              <a:ext cx="701806" cy="408029"/>
            </a:xfrm>
            <a:prstGeom prst="wedgeRoundRectCallout">
              <a:avLst>
                <a:gd name="adj1" fmla="val 182999"/>
                <a:gd name="adj2" fmla="val 54310"/>
                <a:gd name="adj3" fmla="val 16667"/>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26</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层</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1" name="文本框 120"/>
            <p:cNvSpPr txBox="1"/>
            <p:nvPr/>
          </p:nvSpPr>
          <p:spPr bwMode="auto">
            <a:xfrm>
              <a:off x="514658" y="2740979"/>
              <a:ext cx="880274" cy="275618"/>
            </a:xfrm>
            <a:prstGeom prst="rect">
              <a:avLst/>
            </a:prstGeom>
            <a:ln w="9525">
              <a:solidFill>
                <a:schemeClr val="tx1"/>
              </a:solidFill>
            </a:ln>
          </p:spPr>
          <p:style>
            <a:lnRef idx="2">
              <a:schemeClr val="accent1"/>
            </a:lnRef>
            <a:fillRef idx="1">
              <a:schemeClr val="lt1"/>
            </a:fillRef>
            <a:effectRef idx="0">
              <a:schemeClr val="accent1"/>
            </a:effectRef>
            <a:fontRef idx="minor">
              <a:schemeClr val="dk1"/>
            </a:fontRef>
          </p:style>
          <p:txBody>
            <a:bodyPr wrap="none">
              <a:spAutoFit/>
            </a:bodyPr>
            <a:p>
              <a:pPr marL="0" marR="0" lvl="0" indent="0" algn="l" defTabSz="3429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2017.10.16</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43106" name="组合 121"/>
          <p:cNvGrpSpPr/>
          <p:nvPr/>
        </p:nvGrpSpPr>
        <p:grpSpPr>
          <a:xfrm>
            <a:off x="2027238" y="3171825"/>
            <a:ext cx="802640" cy="671513"/>
            <a:chOff x="504097" y="3136707"/>
            <a:chExt cx="802077" cy="672115"/>
          </a:xfrm>
        </p:grpSpPr>
        <p:sp>
          <p:nvSpPr>
            <p:cNvPr id="123" name="对话气泡: 圆角矩形 122"/>
            <p:cNvSpPr/>
            <p:nvPr/>
          </p:nvSpPr>
          <p:spPr>
            <a:xfrm>
              <a:off x="515201" y="3400468"/>
              <a:ext cx="701182" cy="408354"/>
            </a:xfrm>
            <a:prstGeom prst="wedgeRoundRectCallout">
              <a:avLst>
                <a:gd name="adj1" fmla="val 182999"/>
                <a:gd name="adj2" fmla="val 54310"/>
                <a:gd name="adj3" fmla="val 16667"/>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18</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层</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4" name="文本框 123"/>
            <p:cNvSpPr txBox="1"/>
            <p:nvPr/>
          </p:nvSpPr>
          <p:spPr bwMode="auto">
            <a:xfrm>
              <a:off x="504097" y="3136707"/>
              <a:ext cx="802077" cy="275837"/>
            </a:xfrm>
            <a:prstGeom prst="rect">
              <a:avLst/>
            </a:prstGeom>
            <a:ln w="9525">
              <a:solidFill>
                <a:schemeClr val="tx1"/>
              </a:solidFill>
            </a:ln>
          </p:spPr>
          <p:style>
            <a:lnRef idx="2">
              <a:schemeClr val="accent1"/>
            </a:lnRef>
            <a:fillRef idx="1">
              <a:schemeClr val="lt1"/>
            </a:fillRef>
            <a:effectRef idx="0">
              <a:schemeClr val="accent1"/>
            </a:effectRef>
            <a:fontRef idx="minor">
              <a:schemeClr val="dk1"/>
            </a:fontRef>
          </p:style>
          <p:txBody>
            <a:bodyPr wrap="none">
              <a:spAutoFit/>
            </a:bodyPr>
            <a:p>
              <a:pPr marL="0" marR="0" lvl="0" indent="0" algn="l" defTabSz="3429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2017.8.27</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sp>
        <p:nvSpPr>
          <p:cNvPr id="2" name="矩形 1"/>
          <p:cNvSpPr/>
          <p:nvPr/>
        </p:nvSpPr>
        <p:spPr>
          <a:xfrm>
            <a:off x="9929813" y="577850"/>
            <a:ext cx="1254125" cy="41751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穿插提效</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5670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计划管理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45057" name="组合 25"/>
          <p:cNvGrpSpPr/>
          <p:nvPr/>
        </p:nvGrpSpPr>
        <p:grpSpPr>
          <a:xfrm>
            <a:off x="2762250" y="1331913"/>
            <a:ext cx="1014413" cy="788987"/>
            <a:chOff x="1397955" y="1572018"/>
            <a:chExt cx="1015826" cy="789925"/>
          </a:xfrm>
        </p:grpSpPr>
        <p:cxnSp>
          <p:nvCxnSpPr>
            <p:cNvPr id="27" name="直接连接符 26"/>
            <p:cNvCxnSpPr/>
            <p:nvPr/>
          </p:nvCxnSpPr>
          <p:spPr>
            <a:xfrm flipV="1">
              <a:off x="2413781" y="1583143"/>
              <a:ext cx="0" cy="77880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397955" y="1572018"/>
              <a:ext cx="976083" cy="281321"/>
            </a:xfrm>
            <a:prstGeom prst="rec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2016</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年</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60" name="组合 28"/>
          <p:cNvGrpSpPr/>
          <p:nvPr/>
        </p:nvGrpSpPr>
        <p:grpSpPr>
          <a:xfrm>
            <a:off x="1485900" y="1771650"/>
            <a:ext cx="2011363" cy="396875"/>
            <a:chOff x="2487704" y="1596424"/>
            <a:chExt cx="2011357" cy="397002"/>
          </a:xfrm>
        </p:grpSpPr>
        <p:sp>
          <p:nvSpPr>
            <p:cNvPr id="30" name="矩形标注 50"/>
            <p:cNvSpPr/>
            <p:nvPr/>
          </p:nvSpPr>
          <p:spPr>
            <a:xfrm>
              <a:off x="3641814" y="1596424"/>
              <a:ext cx="857247" cy="265197"/>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30</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2487704" y="1596424"/>
              <a:ext cx="1154110"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地下室结构</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开始施工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63" name="组合 31"/>
          <p:cNvGrpSpPr/>
          <p:nvPr/>
        </p:nvGrpSpPr>
        <p:grpSpPr>
          <a:xfrm>
            <a:off x="2762250" y="2120900"/>
            <a:ext cx="1014413" cy="957263"/>
            <a:chOff x="1398751" y="1973385"/>
            <a:chExt cx="1013612" cy="957544"/>
          </a:xfrm>
        </p:grpSpPr>
        <p:cxnSp>
          <p:nvCxnSpPr>
            <p:cNvPr id="33" name="直接连接符 32"/>
            <p:cNvCxnSpPr/>
            <p:nvPr/>
          </p:nvCxnSpPr>
          <p:spPr>
            <a:xfrm flipV="1">
              <a:off x="2412363" y="1973385"/>
              <a:ext cx="0" cy="957544"/>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1398751" y="2060956"/>
              <a:ext cx="975542" cy="282424"/>
            </a:xfrm>
            <a:prstGeom prst="rec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2017</a:t>
              </a: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年</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66" name="组合 34"/>
          <p:cNvGrpSpPr/>
          <p:nvPr/>
        </p:nvGrpSpPr>
        <p:grpSpPr>
          <a:xfrm>
            <a:off x="4064000" y="3230563"/>
            <a:ext cx="2366963" cy="396875"/>
            <a:chOff x="2066532" y="2261708"/>
            <a:chExt cx="2073473" cy="397002"/>
          </a:xfrm>
        </p:grpSpPr>
        <p:sp>
          <p:nvSpPr>
            <p:cNvPr id="36" name="矩形标注 70"/>
            <p:cNvSpPr/>
            <p:nvPr/>
          </p:nvSpPr>
          <p:spPr>
            <a:xfrm>
              <a:off x="2066532" y="2261708"/>
              <a:ext cx="799629" cy="295369"/>
            </a:xfrm>
            <a:prstGeom prst="wedgeRectCallout">
              <a:avLst>
                <a:gd name="adj1" fmla="val -76739"/>
                <a:gd name="adj2" fmla="val 14477"/>
              </a:avLst>
            </a:prstGeom>
            <a:solidFill>
              <a:schemeClr val="accent6">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7</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2866161" y="2261708"/>
              <a:ext cx="1273844"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地下室负四层砌体、抹灰插入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cxnSp>
        <p:nvCxnSpPr>
          <p:cNvPr id="6" name="直接连接符 5"/>
          <p:cNvCxnSpPr/>
          <p:nvPr/>
        </p:nvCxnSpPr>
        <p:spPr>
          <a:xfrm flipV="1">
            <a:off x="3776663" y="3078163"/>
            <a:ext cx="0" cy="351790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5070" name="组合 38"/>
          <p:cNvGrpSpPr/>
          <p:nvPr/>
        </p:nvGrpSpPr>
        <p:grpSpPr>
          <a:xfrm>
            <a:off x="1506538" y="5795963"/>
            <a:ext cx="2011362" cy="396875"/>
            <a:chOff x="2487704" y="1596424"/>
            <a:chExt cx="2011357" cy="397002"/>
          </a:xfrm>
        </p:grpSpPr>
        <p:sp>
          <p:nvSpPr>
            <p:cNvPr id="7" name="矩形标注 50"/>
            <p:cNvSpPr/>
            <p:nvPr/>
          </p:nvSpPr>
          <p:spPr>
            <a:xfrm>
              <a:off x="3641814" y="1596424"/>
              <a:ext cx="857247" cy="265198"/>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9</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13</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2487704" y="1596424"/>
              <a:ext cx="1154110"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地下室结构</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出正负零</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73" name="组合 41"/>
          <p:cNvGrpSpPr/>
          <p:nvPr/>
        </p:nvGrpSpPr>
        <p:grpSpPr>
          <a:xfrm>
            <a:off x="4064000" y="3675063"/>
            <a:ext cx="2073275" cy="396875"/>
            <a:chOff x="2066532" y="2261708"/>
            <a:chExt cx="2073473" cy="397002"/>
          </a:xfrm>
        </p:grpSpPr>
        <p:sp>
          <p:nvSpPr>
            <p:cNvPr id="9" name="矩形标注 70"/>
            <p:cNvSpPr/>
            <p:nvPr/>
          </p:nvSpPr>
          <p:spPr>
            <a:xfrm>
              <a:off x="2066532" y="2261708"/>
              <a:ext cx="914487" cy="295369"/>
            </a:xfrm>
            <a:prstGeom prst="wedgeRectCallout">
              <a:avLst>
                <a:gd name="adj1" fmla="val -76739"/>
                <a:gd name="adj2" fmla="val 14477"/>
              </a:avLst>
            </a:prstGeom>
            <a:solidFill>
              <a:schemeClr val="accent6">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7</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985783" y="2261708"/>
              <a:ext cx="1154222"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地下室负四层机电插入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76" name="组合 44"/>
          <p:cNvGrpSpPr/>
          <p:nvPr/>
        </p:nvGrpSpPr>
        <p:grpSpPr>
          <a:xfrm>
            <a:off x="4068763" y="4119563"/>
            <a:ext cx="2366962" cy="396875"/>
            <a:chOff x="2066532" y="2261708"/>
            <a:chExt cx="2073473" cy="397002"/>
          </a:xfrm>
        </p:grpSpPr>
        <p:sp>
          <p:nvSpPr>
            <p:cNvPr id="11" name="矩形标注 70"/>
            <p:cNvSpPr/>
            <p:nvPr/>
          </p:nvSpPr>
          <p:spPr>
            <a:xfrm>
              <a:off x="2066532" y="2261708"/>
              <a:ext cx="799629" cy="295369"/>
            </a:xfrm>
            <a:prstGeom prst="wedgeRectCallout">
              <a:avLst>
                <a:gd name="adj1" fmla="val -76739"/>
                <a:gd name="adj2" fmla="val 14477"/>
              </a:avLst>
            </a:prstGeom>
            <a:solidFill>
              <a:schemeClr val="accent6">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2866161" y="2261708"/>
              <a:ext cx="1273844"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地下室负三层砌体、抹灰插入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79" name="组合 47"/>
          <p:cNvGrpSpPr/>
          <p:nvPr/>
        </p:nvGrpSpPr>
        <p:grpSpPr>
          <a:xfrm>
            <a:off x="4064000" y="4792663"/>
            <a:ext cx="2366963" cy="396875"/>
            <a:chOff x="2066532" y="2261708"/>
            <a:chExt cx="2073473" cy="397002"/>
          </a:xfrm>
        </p:grpSpPr>
        <p:sp>
          <p:nvSpPr>
            <p:cNvPr id="13" name="矩形标注 70"/>
            <p:cNvSpPr/>
            <p:nvPr/>
          </p:nvSpPr>
          <p:spPr>
            <a:xfrm>
              <a:off x="2066532" y="2261708"/>
              <a:ext cx="799629" cy="295369"/>
            </a:xfrm>
            <a:prstGeom prst="wedgeRectCallout">
              <a:avLst>
                <a:gd name="adj1" fmla="val -76739"/>
                <a:gd name="adj2" fmla="val 14477"/>
              </a:avLst>
            </a:prstGeom>
            <a:solidFill>
              <a:schemeClr val="accent6">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21</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p:nvPr/>
          </p:nvSpPr>
          <p:spPr>
            <a:xfrm>
              <a:off x="2866161" y="2261708"/>
              <a:ext cx="1273844"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地下室负三层机电插入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82" name="组合 50"/>
          <p:cNvGrpSpPr/>
          <p:nvPr/>
        </p:nvGrpSpPr>
        <p:grpSpPr>
          <a:xfrm>
            <a:off x="4081463" y="6392863"/>
            <a:ext cx="2366962" cy="396875"/>
            <a:chOff x="2660399" y="5690561"/>
            <a:chExt cx="2367504" cy="397002"/>
          </a:xfrm>
        </p:grpSpPr>
        <p:sp>
          <p:nvSpPr>
            <p:cNvPr id="16" name="矩形标注 155"/>
            <p:cNvSpPr/>
            <p:nvPr/>
          </p:nvSpPr>
          <p:spPr>
            <a:xfrm>
              <a:off x="2660399" y="5690561"/>
              <a:ext cx="914609" cy="295369"/>
            </a:xfrm>
            <a:prstGeom prst="wedgeRectCallout">
              <a:avLst>
                <a:gd name="adj1" fmla="val -76739"/>
                <a:gd name="adj2" fmla="val 1447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12</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12</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3575008" y="5690561"/>
              <a:ext cx="1452895"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地下室机电完成</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85" name="组合 56"/>
          <p:cNvGrpSpPr/>
          <p:nvPr/>
        </p:nvGrpSpPr>
        <p:grpSpPr>
          <a:xfrm>
            <a:off x="7566025" y="2500313"/>
            <a:ext cx="3582988" cy="3303587"/>
            <a:chOff x="5438989" y="1658356"/>
            <a:chExt cx="3582719" cy="3304149"/>
          </a:xfrm>
        </p:grpSpPr>
        <p:pic>
          <p:nvPicPr>
            <p:cNvPr id="45086" name="图片 57"/>
            <p:cNvPicPr>
              <a:picLocks noChangeAspect="1"/>
            </p:cNvPicPr>
            <p:nvPr/>
          </p:nvPicPr>
          <p:blipFill>
            <a:blip r:embed="rId2"/>
            <a:stretch>
              <a:fillRect/>
            </a:stretch>
          </p:blipFill>
          <p:spPr>
            <a:xfrm>
              <a:off x="5438989" y="1658356"/>
              <a:ext cx="3582719" cy="3304149"/>
            </a:xfrm>
            <a:prstGeom prst="rect">
              <a:avLst/>
            </a:prstGeom>
            <a:noFill/>
            <a:ln w="9525">
              <a:noFill/>
            </a:ln>
          </p:spPr>
        </p:pic>
        <p:sp>
          <p:nvSpPr>
            <p:cNvPr id="18" name="矩形 17"/>
            <p:cNvSpPr/>
            <p:nvPr/>
          </p:nvSpPr>
          <p:spPr>
            <a:xfrm>
              <a:off x="6164423" y="2676116"/>
              <a:ext cx="2131852" cy="3842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地下室负四层机电</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45088" name="组合 59"/>
          <p:cNvGrpSpPr/>
          <p:nvPr/>
        </p:nvGrpSpPr>
        <p:grpSpPr>
          <a:xfrm>
            <a:off x="4064000" y="2092325"/>
            <a:ext cx="2327275" cy="606425"/>
            <a:chOff x="2066531" y="1958506"/>
            <a:chExt cx="2037842" cy="606404"/>
          </a:xfrm>
        </p:grpSpPr>
        <p:sp>
          <p:nvSpPr>
            <p:cNvPr id="19" name="矩形标注 70"/>
            <p:cNvSpPr/>
            <p:nvPr/>
          </p:nvSpPr>
          <p:spPr>
            <a:xfrm>
              <a:off x="2066531" y="2261708"/>
              <a:ext cx="800680" cy="295265"/>
            </a:xfrm>
            <a:prstGeom prst="wedgeRectCallout">
              <a:avLst>
                <a:gd name="adj1" fmla="val -76739"/>
                <a:gd name="adj2" fmla="val 14477"/>
              </a:avLst>
            </a:prstGeom>
            <a:solidFill>
              <a:schemeClr val="accent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目前</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a:xfrm>
              <a:off x="2867211" y="1958506"/>
              <a:ext cx="1237162" cy="606404"/>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地下室非塔楼区负三层结构施工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091" name="组合 62"/>
          <p:cNvGrpSpPr/>
          <p:nvPr/>
        </p:nvGrpSpPr>
        <p:grpSpPr>
          <a:xfrm>
            <a:off x="7634288" y="2533650"/>
            <a:ext cx="3444875" cy="3117850"/>
            <a:chOff x="5408561" y="2595324"/>
            <a:chExt cx="3445025" cy="3118342"/>
          </a:xfrm>
        </p:grpSpPr>
        <p:pic>
          <p:nvPicPr>
            <p:cNvPr id="45092" name="图片 63"/>
            <p:cNvPicPr>
              <a:picLocks noChangeAspect="1"/>
            </p:cNvPicPr>
            <p:nvPr/>
          </p:nvPicPr>
          <p:blipFill>
            <a:blip r:embed="rId3"/>
            <a:stretch>
              <a:fillRect/>
            </a:stretch>
          </p:blipFill>
          <p:spPr>
            <a:xfrm>
              <a:off x="5408561" y="2595324"/>
              <a:ext cx="3445025" cy="3118342"/>
            </a:xfrm>
            <a:prstGeom prst="rect">
              <a:avLst/>
            </a:prstGeom>
            <a:noFill/>
            <a:ln w="9525">
              <a:noFill/>
            </a:ln>
          </p:spPr>
        </p:pic>
        <p:sp>
          <p:nvSpPr>
            <p:cNvPr id="65" name="矩形 64"/>
            <p:cNvSpPr/>
            <p:nvPr/>
          </p:nvSpPr>
          <p:spPr>
            <a:xfrm>
              <a:off x="6065815" y="3665468"/>
              <a:ext cx="2130518" cy="3842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地下室负三层机电</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45094" name="组合 65"/>
          <p:cNvGrpSpPr/>
          <p:nvPr/>
        </p:nvGrpSpPr>
        <p:grpSpPr>
          <a:xfrm>
            <a:off x="7654925" y="2568575"/>
            <a:ext cx="3424238" cy="3148013"/>
            <a:chOff x="4482665" y="3812510"/>
            <a:chExt cx="3425007" cy="3148500"/>
          </a:xfrm>
        </p:grpSpPr>
        <p:pic>
          <p:nvPicPr>
            <p:cNvPr id="45095" name="图片 66"/>
            <p:cNvPicPr>
              <a:picLocks noChangeAspect="1"/>
            </p:cNvPicPr>
            <p:nvPr/>
          </p:nvPicPr>
          <p:blipFill>
            <a:blip r:embed="rId4"/>
            <a:stretch>
              <a:fillRect/>
            </a:stretch>
          </p:blipFill>
          <p:spPr>
            <a:xfrm>
              <a:off x="4482665" y="3812510"/>
              <a:ext cx="3425007" cy="3148500"/>
            </a:xfrm>
            <a:prstGeom prst="rect">
              <a:avLst/>
            </a:prstGeom>
            <a:noFill/>
            <a:ln w="9525">
              <a:noFill/>
            </a:ln>
          </p:spPr>
        </p:pic>
        <p:sp>
          <p:nvSpPr>
            <p:cNvPr id="68" name="矩形 67"/>
            <p:cNvSpPr/>
            <p:nvPr/>
          </p:nvSpPr>
          <p:spPr>
            <a:xfrm>
              <a:off x="5214667" y="4990617"/>
              <a:ext cx="2130903" cy="3842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地下室负二层机电</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45097" name="组合 68"/>
          <p:cNvGrpSpPr/>
          <p:nvPr/>
        </p:nvGrpSpPr>
        <p:grpSpPr>
          <a:xfrm>
            <a:off x="7605713" y="2474913"/>
            <a:ext cx="3821112" cy="3382962"/>
            <a:chOff x="5152071" y="4031893"/>
            <a:chExt cx="3822384" cy="3382749"/>
          </a:xfrm>
        </p:grpSpPr>
        <p:pic>
          <p:nvPicPr>
            <p:cNvPr id="45098" name="图片 69"/>
            <p:cNvPicPr>
              <a:picLocks noChangeAspect="1"/>
            </p:cNvPicPr>
            <p:nvPr/>
          </p:nvPicPr>
          <p:blipFill>
            <a:blip r:embed="rId5"/>
            <a:stretch>
              <a:fillRect/>
            </a:stretch>
          </p:blipFill>
          <p:spPr>
            <a:xfrm>
              <a:off x="5152071" y="4031893"/>
              <a:ext cx="3822384" cy="3382749"/>
            </a:xfrm>
            <a:prstGeom prst="rect">
              <a:avLst/>
            </a:prstGeom>
            <a:noFill/>
            <a:ln w="9525">
              <a:noFill/>
            </a:ln>
          </p:spPr>
        </p:pic>
        <p:sp>
          <p:nvSpPr>
            <p:cNvPr id="21" name="矩形 20"/>
            <p:cNvSpPr/>
            <p:nvPr/>
          </p:nvSpPr>
          <p:spPr>
            <a:xfrm>
              <a:off x="6017547" y="5304987"/>
              <a:ext cx="2132721" cy="3841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地下室机电机房</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45100" name="组合 71"/>
          <p:cNvGrpSpPr/>
          <p:nvPr/>
        </p:nvGrpSpPr>
        <p:grpSpPr>
          <a:xfrm>
            <a:off x="477838" y="3505200"/>
            <a:ext cx="600075" cy="1046163"/>
            <a:chOff x="1842916" y="3179828"/>
            <a:chExt cx="600312" cy="1044965"/>
          </a:xfrm>
        </p:grpSpPr>
        <p:sp>
          <p:nvSpPr>
            <p:cNvPr id="22" name="燕尾形箭头 17"/>
            <p:cNvSpPr/>
            <p:nvPr/>
          </p:nvSpPr>
          <p:spPr>
            <a:xfrm rot="5400000">
              <a:off x="1475242" y="3547498"/>
              <a:ext cx="1044965" cy="309621"/>
            </a:xfrm>
            <a:prstGeom prst="notchedRightArrow">
              <a:avLst>
                <a:gd name="adj1" fmla="val 34482"/>
                <a:gd name="adj2" fmla="val 83338"/>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矩形 22"/>
            <p:cNvSpPr/>
            <p:nvPr/>
          </p:nvSpPr>
          <p:spPr>
            <a:xfrm>
              <a:off x="2092324" y="3401561"/>
              <a:ext cx="350904" cy="447163"/>
            </a:xfrm>
            <a:prstGeom prst="rec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计划</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24" name="TextBox 52"/>
          <p:cNvSpPr txBox="1"/>
          <p:nvPr/>
        </p:nvSpPr>
        <p:spPr>
          <a:xfrm>
            <a:off x="142875" y="1132204"/>
            <a:ext cx="3230878" cy="398780"/>
          </a:xfrm>
          <a:prstGeom prst="rect">
            <a:avLst/>
          </a:prstGeom>
          <a:noFill/>
          <a:ln>
            <a:noFill/>
          </a:ln>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p>
            <a:pPr marR="0" defTabSz="914400">
              <a:buClrTx/>
              <a:buSzTx/>
              <a:buFont typeface="Arial" panose="020B0604020202020204" pitchFamily="34" charset="0"/>
              <a:buNone/>
              <a:defRPr/>
            </a:pPr>
            <a:r>
              <a:rPr kumimoji="0" lang="zh-CN" altLang="en-US" sz="20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anose="020B0503020204020204" pitchFamily="34" charset="-122"/>
                <a:ea typeface="微软雅黑" panose="020B0503020204020204" pitchFamily="34" charset="-122"/>
                <a:cs typeface="+mn-cs"/>
              </a:rPr>
              <a:t>地下室机电施工穿插</a:t>
            </a:r>
            <a:endParaRPr kumimoji="0" lang="zh-CN" altLang="en-US" sz="20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anose="020B0503020204020204" pitchFamily="34" charset="-122"/>
              <a:ea typeface="微软雅黑" panose="020B0503020204020204" pitchFamily="34" charset="-122"/>
              <a:cs typeface="+mn-cs"/>
            </a:endParaRPr>
          </a:p>
        </p:txBody>
      </p:sp>
      <p:grpSp>
        <p:nvGrpSpPr>
          <p:cNvPr id="45104" name="组合 57"/>
          <p:cNvGrpSpPr/>
          <p:nvPr/>
        </p:nvGrpSpPr>
        <p:grpSpPr>
          <a:xfrm>
            <a:off x="1468438" y="3009900"/>
            <a:ext cx="2003425" cy="396875"/>
            <a:chOff x="2494848" y="1572604"/>
            <a:chExt cx="2004213" cy="397002"/>
          </a:xfrm>
        </p:grpSpPr>
        <p:sp>
          <p:nvSpPr>
            <p:cNvPr id="64" name="矩形标注 50"/>
            <p:cNvSpPr/>
            <p:nvPr/>
          </p:nvSpPr>
          <p:spPr>
            <a:xfrm>
              <a:off x="3641474" y="1596425"/>
              <a:ext cx="857587" cy="265197"/>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7</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7" name="矩形 66"/>
            <p:cNvSpPr/>
            <p:nvPr/>
          </p:nvSpPr>
          <p:spPr>
            <a:xfrm>
              <a:off x="2494848" y="1572604"/>
              <a:ext cx="1154566"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地下室负三层结构施工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107" name="组合 69"/>
          <p:cNvGrpSpPr/>
          <p:nvPr/>
        </p:nvGrpSpPr>
        <p:grpSpPr>
          <a:xfrm>
            <a:off x="1477963" y="4457700"/>
            <a:ext cx="2019300" cy="396875"/>
            <a:chOff x="2478972" y="1592304"/>
            <a:chExt cx="2020089" cy="397002"/>
          </a:xfrm>
        </p:grpSpPr>
        <p:sp>
          <p:nvSpPr>
            <p:cNvPr id="25" name="矩形标注 50"/>
            <p:cNvSpPr/>
            <p:nvPr/>
          </p:nvSpPr>
          <p:spPr>
            <a:xfrm>
              <a:off x="3641476" y="1597069"/>
              <a:ext cx="857585" cy="265197"/>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19</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9" name="矩形 28"/>
            <p:cNvSpPr/>
            <p:nvPr/>
          </p:nvSpPr>
          <p:spPr>
            <a:xfrm>
              <a:off x="2478972" y="1592304"/>
              <a:ext cx="1154563"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地下室负二层</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结构施工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110" name="组合 77"/>
          <p:cNvGrpSpPr/>
          <p:nvPr/>
        </p:nvGrpSpPr>
        <p:grpSpPr>
          <a:xfrm>
            <a:off x="1455738" y="2549525"/>
            <a:ext cx="2003425" cy="396875"/>
            <a:chOff x="2494848" y="1572604"/>
            <a:chExt cx="2004213" cy="397002"/>
          </a:xfrm>
        </p:grpSpPr>
        <p:sp>
          <p:nvSpPr>
            <p:cNvPr id="32" name="矩形标注 50"/>
            <p:cNvSpPr/>
            <p:nvPr/>
          </p:nvSpPr>
          <p:spPr>
            <a:xfrm>
              <a:off x="3641474" y="1596425"/>
              <a:ext cx="857587" cy="265197"/>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6" name="矩形 65"/>
            <p:cNvSpPr/>
            <p:nvPr/>
          </p:nvSpPr>
          <p:spPr>
            <a:xfrm>
              <a:off x="2494848" y="1572604"/>
              <a:ext cx="1154566"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地下室负四层结构施工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69" name="TextBox 17"/>
          <p:cNvSpPr txBox="1"/>
          <p:nvPr/>
        </p:nvSpPr>
        <p:spPr>
          <a:xfrm>
            <a:off x="4310379" y="1019810"/>
            <a:ext cx="7232016" cy="891540"/>
          </a:xfrm>
          <a:prstGeom prst="rect">
            <a:avLst/>
          </a:prstGeom>
          <a:noFill/>
        </p:spPr>
        <p:txBody>
          <a:bodyPr wrap="square" rtlCol="0">
            <a:spAutoFit/>
          </a:bodyPr>
          <a:p>
            <a:pPr marR="0" defTabSz="914400" eaLnBrk="0" hangingPunct="0">
              <a:lnSpc>
                <a:spcPct val="130000"/>
              </a:lnSpc>
              <a:buClrTx/>
              <a:buSzTx/>
              <a:buFontTx/>
              <a:buNone/>
              <a:defRPr/>
            </a:pPr>
            <a:r>
              <a:rPr kumimoji="0" lang="zh-CN" altLang="en-US" sz="2000" kern="1200" cap="none" spc="0" normalizeH="0" baseline="0" noProof="0" dirty="0">
                <a:latin typeface="微软雅黑" panose="020B0503020204020204" pitchFamily="34" charset="-122"/>
                <a:ea typeface="微软雅黑" panose="020B0503020204020204" pitchFamily="34" charset="-122"/>
                <a:cs typeface="Times New Roman" panose="02020603050405020304" pitchFamily="18" charset="0"/>
              </a:rPr>
              <a:t>地下室穿插施工时，机房（图中</a:t>
            </a:r>
            <a:r>
              <a:rPr kumimoji="0" lang="zh-CN" altLang="en-US" sz="2000" kern="1200" cap="none" spc="0" normalizeH="0" baseline="0" noProof="0" dirty="0">
                <a:highlight>
                  <a:srgbClr val="3366FF"/>
                </a:highlight>
                <a:latin typeface="微软雅黑" panose="020B0503020204020204" pitchFamily="34" charset="-122"/>
                <a:ea typeface="微软雅黑" panose="020B0503020204020204" pitchFamily="34" charset="-122"/>
                <a:cs typeface="Times New Roman" panose="02020603050405020304" pitchFamily="18" charset="0"/>
              </a:rPr>
              <a:t>蓝色</a:t>
            </a:r>
            <a:r>
              <a:rPr kumimoji="0" lang="zh-CN" altLang="en-US" sz="2000" kern="1200" cap="none" spc="0" normalizeH="0" baseline="0" noProof="0" dirty="0">
                <a:latin typeface="微软雅黑" panose="020B0503020204020204" pitchFamily="34" charset="-122"/>
                <a:ea typeface="微软雅黑" panose="020B0503020204020204" pitchFamily="34" charset="-122"/>
                <a:cs typeface="Times New Roman" panose="02020603050405020304" pitchFamily="18" charset="0"/>
              </a:rPr>
              <a:t>区域）优先展开砌体、抹灰，设备、管线安装，保证地下室各区位的穿插施工有序进行</a:t>
            </a:r>
            <a:endParaRPr kumimoji="0" lang="zh-CN" altLang="en-US" sz="2000" kern="1200" cap="none" spc="0" normalizeH="0" baseline="0" noProof="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5114" name="组合 81"/>
          <p:cNvGrpSpPr/>
          <p:nvPr/>
        </p:nvGrpSpPr>
        <p:grpSpPr>
          <a:xfrm>
            <a:off x="1474788" y="4949825"/>
            <a:ext cx="2019300" cy="396875"/>
            <a:chOff x="2478972" y="1592304"/>
            <a:chExt cx="2020089" cy="397002"/>
          </a:xfrm>
        </p:grpSpPr>
        <p:sp>
          <p:nvSpPr>
            <p:cNvPr id="83" name="矩形标注 50"/>
            <p:cNvSpPr/>
            <p:nvPr/>
          </p:nvSpPr>
          <p:spPr>
            <a:xfrm>
              <a:off x="3641476" y="1597069"/>
              <a:ext cx="857585" cy="265197"/>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9</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16</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2" name="矩形 81"/>
            <p:cNvSpPr/>
            <p:nvPr/>
          </p:nvSpPr>
          <p:spPr>
            <a:xfrm>
              <a:off x="2478972" y="1592304"/>
              <a:ext cx="1154563"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地下室负二层</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结构拆模</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117" name="组合 84"/>
          <p:cNvGrpSpPr/>
          <p:nvPr/>
        </p:nvGrpSpPr>
        <p:grpSpPr>
          <a:xfrm>
            <a:off x="4081463" y="5741988"/>
            <a:ext cx="2366962" cy="396875"/>
            <a:chOff x="2066532" y="2261708"/>
            <a:chExt cx="2073473" cy="397002"/>
          </a:xfrm>
        </p:grpSpPr>
        <p:sp>
          <p:nvSpPr>
            <p:cNvPr id="86" name="矩形标注 70"/>
            <p:cNvSpPr/>
            <p:nvPr/>
          </p:nvSpPr>
          <p:spPr>
            <a:xfrm>
              <a:off x="2066532" y="2261708"/>
              <a:ext cx="799629" cy="295369"/>
            </a:xfrm>
            <a:prstGeom prst="wedgeRectCallout">
              <a:avLst>
                <a:gd name="adj1" fmla="val -76739"/>
                <a:gd name="adj2" fmla="val 14477"/>
              </a:avLst>
            </a:prstGeom>
            <a:solidFill>
              <a:schemeClr val="accent6">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9</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22</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7" name="矩形 86"/>
            <p:cNvSpPr/>
            <p:nvPr/>
          </p:nvSpPr>
          <p:spPr>
            <a:xfrm>
              <a:off x="2866161" y="2261708"/>
              <a:ext cx="1273844"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地下室负二层机电插入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120" name="组合 87"/>
          <p:cNvGrpSpPr/>
          <p:nvPr/>
        </p:nvGrpSpPr>
        <p:grpSpPr>
          <a:xfrm>
            <a:off x="1482725" y="6269038"/>
            <a:ext cx="2011363" cy="396875"/>
            <a:chOff x="2487704" y="1596424"/>
            <a:chExt cx="2011357" cy="397002"/>
          </a:xfrm>
        </p:grpSpPr>
        <p:sp>
          <p:nvSpPr>
            <p:cNvPr id="90" name="矩形标注 50"/>
            <p:cNvSpPr/>
            <p:nvPr/>
          </p:nvSpPr>
          <p:spPr>
            <a:xfrm>
              <a:off x="3641814" y="1596424"/>
              <a:ext cx="857247" cy="265198"/>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13</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1" name="矩形 90"/>
            <p:cNvSpPr/>
            <p:nvPr/>
          </p:nvSpPr>
          <p:spPr>
            <a:xfrm>
              <a:off x="2487704" y="1596424"/>
              <a:ext cx="1154110"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地下室负一层结构拆模</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123" name="组合 90"/>
          <p:cNvGrpSpPr/>
          <p:nvPr/>
        </p:nvGrpSpPr>
        <p:grpSpPr>
          <a:xfrm>
            <a:off x="1455738" y="3870325"/>
            <a:ext cx="2003425" cy="396875"/>
            <a:chOff x="2494848" y="1572604"/>
            <a:chExt cx="2004213" cy="397002"/>
          </a:xfrm>
        </p:grpSpPr>
        <p:sp>
          <p:nvSpPr>
            <p:cNvPr id="92" name="矩形标注 50"/>
            <p:cNvSpPr/>
            <p:nvPr/>
          </p:nvSpPr>
          <p:spPr>
            <a:xfrm>
              <a:off x="3641474" y="1596425"/>
              <a:ext cx="857587" cy="265197"/>
            </a:xfrm>
            <a:prstGeom prst="wedgeRectCallout">
              <a:avLst>
                <a:gd name="adj1" fmla="val 78569"/>
                <a:gd name="adj2" fmla="val 30597"/>
              </a:avLst>
            </a:prstGeom>
            <a:solidFill>
              <a:srgbClr val="FF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16</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3" name="矩形 92"/>
            <p:cNvSpPr/>
            <p:nvPr/>
          </p:nvSpPr>
          <p:spPr>
            <a:xfrm>
              <a:off x="2494848" y="1572604"/>
              <a:ext cx="1154566"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地下室负三层结构拆模</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45126" name="组合 93"/>
          <p:cNvGrpSpPr/>
          <p:nvPr/>
        </p:nvGrpSpPr>
        <p:grpSpPr>
          <a:xfrm>
            <a:off x="4068763" y="5273675"/>
            <a:ext cx="2366962" cy="396875"/>
            <a:chOff x="2066532" y="2261708"/>
            <a:chExt cx="2073473" cy="397002"/>
          </a:xfrm>
        </p:grpSpPr>
        <p:sp>
          <p:nvSpPr>
            <p:cNvPr id="96" name="矩形标注 70"/>
            <p:cNvSpPr/>
            <p:nvPr/>
          </p:nvSpPr>
          <p:spPr>
            <a:xfrm>
              <a:off x="2066532" y="2261708"/>
              <a:ext cx="799629" cy="295369"/>
            </a:xfrm>
            <a:prstGeom prst="wedgeRectCallout">
              <a:avLst>
                <a:gd name="adj1" fmla="val -76739"/>
                <a:gd name="adj2" fmla="val 14477"/>
              </a:avLst>
            </a:prstGeom>
            <a:solidFill>
              <a:schemeClr val="accent6">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9</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18</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8" name="矩形 97"/>
            <p:cNvSpPr/>
            <p:nvPr/>
          </p:nvSpPr>
          <p:spPr>
            <a:xfrm>
              <a:off x="2866161" y="2261708"/>
              <a:ext cx="1273844" cy="39700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地下室负二层砌体、抹灰插入</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00" name="矩形 99"/>
          <p:cNvSpPr/>
          <p:nvPr/>
        </p:nvSpPr>
        <p:spPr>
          <a:xfrm>
            <a:off x="9942513" y="590550"/>
            <a:ext cx="1254125" cy="41751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穿插提效</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采购管理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64513" name="文本框 179"/>
          <p:cNvSpPr txBox="1"/>
          <p:nvPr/>
        </p:nvSpPr>
        <p:spPr>
          <a:xfrm>
            <a:off x="454025" y="1628775"/>
            <a:ext cx="4972050" cy="4062413"/>
          </a:xfrm>
          <a:prstGeom prst="rect">
            <a:avLst/>
          </a:prstGeom>
          <a:noFill/>
          <a:ln w="9525">
            <a:noFill/>
          </a:ln>
        </p:spPr>
        <p:txBody>
          <a:bodyPr wrap="square" anchor="t">
            <a:spAutoFit/>
          </a:bodyPr>
          <a:p>
            <a:pPr marL="285750" indent="-285750">
              <a:lnSpc>
                <a:spcPct val="150000"/>
              </a:lnSpc>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rPr>
              <a:t>与万科共同组建</a:t>
            </a:r>
            <a:r>
              <a:rPr lang="en-US" altLang="zh-CN" sz="2400" b="1" dirty="0">
                <a:solidFill>
                  <a:srgbClr val="FF3300"/>
                </a:solidFill>
                <a:latin typeface="微软雅黑" panose="020B0503020204020204" pitchFamily="34" charset="-122"/>
                <a:ea typeface="微软雅黑" panose="020B0503020204020204" pitchFamily="34" charset="-122"/>
              </a:rPr>
              <a:t>V-EPC</a:t>
            </a:r>
            <a:r>
              <a:rPr lang="zh-CN" altLang="en-US" sz="2400" b="1" dirty="0">
                <a:solidFill>
                  <a:srgbClr val="FF3300"/>
                </a:solidFill>
                <a:latin typeface="微软雅黑" panose="020B0503020204020204" pitchFamily="34" charset="-122"/>
                <a:ea typeface="微软雅黑" panose="020B0503020204020204" pitchFamily="34" charset="-122"/>
              </a:rPr>
              <a:t>管理团队</a:t>
            </a:r>
            <a:r>
              <a:rPr lang="zh-CN" altLang="en-US" sz="2000" dirty="0">
                <a:latin typeface="微软雅黑" panose="020B0503020204020204" pitchFamily="34" charset="-122"/>
                <a:ea typeface="微软雅黑" panose="020B0503020204020204" pitchFamily="34" charset="-122"/>
              </a:rPr>
              <a:t>，共同管理施工图扩初设计及专项设计。</a:t>
            </a:r>
            <a:endParaRPr lang="zh-CN" altLang="en-US" sz="2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rPr>
              <a:t>所有分包（包括幕墙、精装、电梯、园林等）放入</a:t>
            </a:r>
            <a:r>
              <a:rPr lang="zh-CN" altLang="en-US" sz="2400" b="1" dirty="0">
                <a:solidFill>
                  <a:srgbClr val="FF3300"/>
                </a:solidFill>
                <a:latin typeface="微软雅黑" panose="020B0503020204020204" pitchFamily="34" charset="-122"/>
                <a:ea typeface="微软雅黑" panose="020B0503020204020204" pitchFamily="34" charset="-122"/>
              </a:rPr>
              <a:t>总承包范围</a:t>
            </a:r>
            <a:r>
              <a:rPr lang="zh-CN" altLang="en-US" sz="2000" dirty="0">
                <a:latin typeface="微软雅黑" panose="020B0503020204020204" pitchFamily="34" charset="-122"/>
                <a:ea typeface="微软雅黑" panose="020B0503020204020204" pitchFamily="34" charset="-122"/>
              </a:rPr>
              <a:t>内，由分包与总包签订合同，万科只对接总包方。</a:t>
            </a:r>
            <a:endParaRPr lang="zh-CN" altLang="en-US" sz="2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rPr>
              <a:t>乙方需对工程的设计、采购、施工、试运行等</a:t>
            </a:r>
            <a:r>
              <a:rPr lang="zh-CN" altLang="en-US" sz="2400" b="1" dirty="0">
                <a:solidFill>
                  <a:srgbClr val="FF3300"/>
                </a:solidFill>
                <a:latin typeface="微软雅黑" panose="020B0503020204020204" pitchFamily="34" charset="-122"/>
                <a:ea typeface="微软雅黑" panose="020B0503020204020204" pitchFamily="34" charset="-122"/>
              </a:rPr>
              <a:t>全过程负责</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rPr>
              <a:t>双方共同完成</a:t>
            </a:r>
            <a:r>
              <a:rPr lang="en-US" altLang="zh-CN" sz="2000" dirty="0">
                <a:latin typeface="微软雅黑" panose="020B0503020204020204" pitchFamily="34" charset="-122"/>
                <a:ea typeface="微软雅黑" panose="020B0503020204020204" pitchFamily="34" charset="-122"/>
              </a:rPr>
              <a:t>EPC</a:t>
            </a:r>
            <a:r>
              <a:rPr lang="zh-CN" altLang="en-US" sz="2000" dirty="0">
                <a:latin typeface="微软雅黑" panose="020B0503020204020204" pitchFamily="34" charset="-122"/>
                <a:ea typeface="微软雅黑" panose="020B0503020204020204" pitchFamily="34" charset="-122"/>
              </a:rPr>
              <a:t>工作成果总结工作</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64514" name="图片 1"/>
          <p:cNvPicPr>
            <a:picLocks noChangeAspect="1"/>
          </p:cNvPicPr>
          <p:nvPr/>
        </p:nvPicPr>
        <p:blipFill>
          <a:blip r:embed="rId2"/>
          <a:stretch>
            <a:fillRect/>
          </a:stretch>
        </p:blipFill>
        <p:spPr>
          <a:xfrm>
            <a:off x="5876925" y="2006600"/>
            <a:ext cx="1493838" cy="1477963"/>
          </a:xfrm>
          <a:prstGeom prst="rect">
            <a:avLst/>
          </a:prstGeom>
          <a:noFill/>
          <a:ln w="9525">
            <a:noFill/>
          </a:ln>
        </p:spPr>
      </p:pic>
      <p:pic>
        <p:nvPicPr>
          <p:cNvPr id="64515" name="图片 2"/>
          <p:cNvPicPr>
            <a:picLocks noChangeAspect="1"/>
          </p:cNvPicPr>
          <p:nvPr/>
        </p:nvPicPr>
        <p:blipFill>
          <a:blip r:embed="rId3"/>
          <a:stretch>
            <a:fillRect/>
          </a:stretch>
        </p:blipFill>
        <p:spPr>
          <a:xfrm>
            <a:off x="8877300" y="2486025"/>
            <a:ext cx="3009900" cy="766763"/>
          </a:xfrm>
          <a:prstGeom prst="rect">
            <a:avLst/>
          </a:prstGeom>
          <a:noFill/>
          <a:ln w="19050" cap="flat" cmpd="sng">
            <a:solidFill>
              <a:srgbClr val="3285AA"/>
            </a:solidFill>
            <a:prstDash val="solid"/>
            <a:round/>
            <a:headEnd type="none" w="med" len="med"/>
            <a:tailEnd type="none" w="med" len="med"/>
          </a:ln>
        </p:spPr>
      </p:pic>
      <p:sp>
        <p:nvSpPr>
          <p:cNvPr id="64516" name="文本框 40"/>
          <p:cNvSpPr txBox="1"/>
          <p:nvPr/>
        </p:nvSpPr>
        <p:spPr>
          <a:xfrm>
            <a:off x="6392863" y="4221163"/>
            <a:ext cx="4968875" cy="952500"/>
          </a:xfrm>
          <a:prstGeom prst="rect">
            <a:avLst/>
          </a:prstGeom>
          <a:noFill/>
          <a:ln w="19050" cap="flat" cmpd="sng">
            <a:solidFill>
              <a:schemeClr val="accent1"/>
            </a:solidFill>
            <a:prstDash val="solid"/>
            <a:round/>
            <a:headEnd type="none" w="med" len="med"/>
            <a:tailEnd type="none" w="med" len="med"/>
          </a:ln>
        </p:spPr>
        <p:txBody>
          <a:bodyPr wrap="square" anchor="t">
            <a:spAutoFit/>
          </a:bodyPr>
          <a:p>
            <a:pPr algn="ctr"/>
            <a:r>
              <a:rPr lang="zh-CN" altLang="en-US" sz="2800" b="1" dirty="0">
                <a:latin typeface="微软雅黑" panose="020B0503020204020204" pitchFamily="34" charset="-122"/>
                <a:ea typeface="微软雅黑" panose="020B0503020204020204" pitchFamily="34" charset="-122"/>
              </a:rPr>
              <a:t>优势互补、强强联合</a:t>
            </a:r>
            <a:endParaRPr lang="en-US" altLang="zh-CN" sz="2800" b="1" dirty="0">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共同探索</a:t>
            </a:r>
            <a:r>
              <a:rPr lang="en-US" altLang="zh-CN" sz="2800" b="1" dirty="0">
                <a:latin typeface="微软雅黑" panose="020B0503020204020204" pitchFamily="34" charset="-122"/>
                <a:ea typeface="微软雅黑" panose="020B0503020204020204" pitchFamily="34" charset="-122"/>
              </a:rPr>
              <a:t>EPC</a:t>
            </a:r>
            <a:r>
              <a:rPr lang="zh-CN" altLang="en-US" sz="2800" b="1" dirty="0">
                <a:latin typeface="微软雅黑" panose="020B0503020204020204" pitchFamily="34" charset="-122"/>
                <a:ea typeface="微软雅黑" panose="020B0503020204020204" pitchFamily="34" charset="-122"/>
              </a:rPr>
              <a:t>总承包模式</a:t>
            </a:r>
            <a:endParaRPr lang="zh-CN" altLang="en-US" sz="2800" b="1" dirty="0">
              <a:latin typeface="微软雅黑" panose="020B0503020204020204" pitchFamily="34" charset="-122"/>
              <a:ea typeface="微软雅黑" panose="020B0503020204020204" pitchFamily="34" charset="-122"/>
            </a:endParaRPr>
          </a:p>
        </p:txBody>
      </p:sp>
      <p:sp>
        <p:nvSpPr>
          <p:cNvPr id="47" name="加号 46"/>
          <p:cNvSpPr/>
          <p:nvPr/>
        </p:nvSpPr>
        <p:spPr>
          <a:xfrm>
            <a:off x="7694613" y="2278063"/>
            <a:ext cx="1008063" cy="868363"/>
          </a:xfrm>
          <a:prstGeom prst="mathPlus">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32" name="矩形 231"/>
          <p:cNvSpPr/>
          <p:nvPr/>
        </p:nvSpPr>
        <p:spPr>
          <a:xfrm>
            <a:off x="10090150" y="625475"/>
            <a:ext cx="1368425"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合约模式</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采购管理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65537" name="组合 94"/>
          <p:cNvGrpSpPr/>
          <p:nvPr/>
        </p:nvGrpSpPr>
        <p:grpSpPr>
          <a:xfrm>
            <a:off x="602933" y="1536674"/>
            <a:ext cx="11066780" cy="4944545"/>
            <a:chOff x="1560" y="2831"/>
            <a:chExt cx="17428" cy="7787"/>
          </a:xfrm>
        </p:grpSpPr>
        <p:sp>
          <p:nvSpPr>
            <p:cNvPr id="96" name="Freeform 250"/>
            <p:cNvSpPr>
              <a:spLocks noEditPoints="1"/>
            </p:cNvSpPr>
            <p:nvPr/>
          </p:nvSpPr>
          <p:spPr bwMode="auto">
            <a:xfrm rot="18769366" flipH="1">
              <a:off x="7866" y="8254"/>
              <a:ext cx="890" cy="1195"/>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449BAF"/>
            </a:solidFill>
            <a:ln>
              <a:noFill/>
            </a:ln>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97" name="Freeform 250"/>
            <p:cNvSpPr>
              <a:spLocks noEditPoints="1"/>
            </p:cNvSpPr>
            <p:nvPr/>
          </p:nvSpPr>
          <p:spPr bwMode="auto">
            <a:xfrm rot="4319024" flipH="1">
              <a:off x="7546" y="3151"/>
              <a:ext cx="1449" cy="1946"/>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449BAF"/>
            </a:solidFill>
            <a:ln>
              <a:noFill/>
            </a:ln>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98" name="Freeform 250"/>
            <p:cNvSpPr>
              <a:spLocks noEditPoints="1"/>
            </p:cNvSpPr>
            <p:nvPr/>
          </p:nvSpPr>
          <p:spPr bwMode="auto">
            <a:xfrm rot="14586248" flipH="1">
              <a:off x="12619" y="6817"/>
              <a:ext cx="1233" cy="1656"/>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449BAF"/>
            </a:solidFill>
            <a:ln>
              <a:noFill/>
            </a:ln>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grpSp>
          <p:nvGrpSpPr>
            <p:cNvPr id="65546" name="Group 34"/>
            <p:cNvGrpSpPr/>
            <p:nvPr/>
          </p:nvGrpSpPr>
          <p:grpSpPr>
            <a:xfrm rot="0">
              <a:off x="14012" y="6023"/>
              <a:ext cx="4976" cy="4595"/>
              <a:chOff x="8070662" y="1147210"/>
              <a:chExt cx="3159464" cy="2918468"/>
            </a:xfrm>
          </p:grpSpPr>
          <p:sp>
            <p:nvSpPr>
              <p:cNvPr id="65547" name="Rectangle 35"/>
              <p:cNvSpPr/>
              <p:nvPr/>
            </p:nvSpPr>
            <p:spPr>
              <a:xfrm>
                <a:off x="8070662" y="1147210"/>
                <a:ext cx="2474363" cy="398854"/>
              </a:xfrm>
              <a:prstGeom prst="rect">
                <a:avLst/>
              </a:prstGeom>
              <a:noFill/>
              <a:ln w="9525">
                <a:noFill/>
              </a:ln>
            </p:spPr>
            <p:txBody>
              <a:bodyPr wrap="none" anchor="t">
                <a:spAutoFit/>
              </a:bodyPr>
              <a:p>
                <a:r>
                  <a:rPr lang="zh-CN" altLang="en-US" sz="2000" b="1" dirty="0">
                    <a:solidFill>
                      <a:srgbClr val="449BAF"/>
                    </a:solidFill>
                    <a:latin typeface="微软雅黑 Light" panose="020B0502040204020203" pitchFamily="34" charset="-122"/>
                    <a:ea typeface="微软雅黑 Light" panose="020B0502040204020203" pitchFamily="34" charset="-122"/>
                    <a:sym typeface="Arial" panose="020B0604020202020204" pitchFamily="34" charset="0"/>
                  </a:rPr>
                  <a:t>甲乙双方联合采购类</a:t>
                </a:r>
                <a:endParaRPr lang="zh-CN" altLang="en-US" sz="2000" b="1" dirty="0">
                  <a:solidFill>
                    <a:srgbClr val="449BAF"/>
                  </a:solidFill>
                  <a:latin typeface="微软雅黑 Light" panose="020B0502040204020203" pitchFamily="34" charset="-122"/>
                  <a:ea typeface="微软雅黑 Light" panose="020B0502040204020203" pitchFamily="34" charset="-122"/>
                  <a:sym typeface="Arial" panose="020B0604020202020204" pitchFamily="34" charset="0"/>
                </a:endParaRPr>
              </a:p>
            </p:txBody>
          </p:sp>
          <p:sp>
            <p:nvSpPr>
              <p:cNvPr id="140" name="TextBox 36"/>
              <p:cNvSpPr txBox="1"/>
              <p:nvPr/>
            </p:nvSpPr>
            <p:spPr>
              <a:xfrm>
                <a:off x="8070662" y="1464737"/>
                <a:ext cx="3159464" cy="26009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lnSpc>
                    <a:spcPct val="120000"/>
                  </a:lnSpc>
                  <a:buFont typeface="Wingdings" panose="05000000000000000000" pitchFamily="2" charset="2"/>
                  <a:buChar char="Ø"/>
                </a:pPr>
                <a:r>
                  <a:rPr lang="zh-CN" altLang="en-US" strike="noStrike" noProof="1" dirty="0">
                    <a:latin typeface="微软雅黑" panose="020B0503020204020204" pitchFamily="34" charset="-122"/>
                    <a:ea typeface="微软雅黑" panose="020B0503020204020204" pitchFamily="34" charset="-122"/>
                    <a:cs typeface="+mn-cs"/>
                  </a:rPr>
                  <a:t>甲、乙双方核对采购需求量并编制工程量清单</a:t>
                </a:r>
                <a:endParaRPr lang="zh-CN" altLang="en-US" strike="noStrike" noProof="1" dirty="0">
                  <a:latin typeface="微软雅黑" panose="020B0503020204020204" pitchFamily="34" charset="-122"/>
                  <a:ea typeface="微软雅黑" panose="020B0503020204020204" pitchFamily="34" charset="-122"/>
                  <a:cs typeface="+mn-cs"/>
                </a:endParaRPr>
              </a:p>
              <a:p>
                <a:pPr marL="285750" indent="-285750" fontAlgn="base">
                  <a:lnSpc>
                    <a:spcPct val="120000"/>
                  </a:lnSpc>
                  <a:buFont typeface="Wingdings" panose="05000000000000000000" pitchFamily="2" charset="2"/>
                  <a:buChar char="Ø"/>
                </a:pPr>
                <a:r>
                  <a:rPr lang="zh-CN" altLang="en-US" strike="noStrike" noProof="1" dirty="0">
                    <a:latin typeface="微软雅黑" panose="020B0503020204020204" pitchFamily="34" charset="-122"/>
                    <a:ea typeface="微软雅黑" panose="020B0503020204020204" pitchFamily="34" charset="-122"/>
                    <a:cs typeface="+mn-cs"/>
                  </a:rPr>
                  <a:t>甲、乙双方共同采购需求的市场情况进行调研并确定采购入围品牌；</a:t>
                </a:r>
                <a:endParaRPr lang="zh-CN" altLang="en-US" strike="noStrike" noProof="1" dirty="0">
                  <a:latin typeface="微软雅黑" panose="020B0503020204020204" pitchFamily="34" charset="-122"/>
                  <a:ea typeface="微软雅黑" panose="020B0503020204020204" pitchFamily="34" charset="-122"/>
                  <a:cs typeface="+mn-cs"/>
                </a:endParaRPr>
              </a:p>
              <a:p>
                <a:pPr marL="285750" indent="-285750" fontAlgn="base">
                  <a:lnSpc>
                    <a:spcPct val="120000"/>
                  </a:lnSpc>
                  <a:buFont typeface="Wingdings" panose="05000000000000000000" pitchFamily="2" charset="2"/>
                  <a:buChar char="Ø"/>
                </a:pPr>
                <a:r>
                  <a:rPr lang="zh-CN" altLang="en-US" sz="1600" strike="noStrike" noProof="1" dirty="0">
                    <a:latin typeface="微软雅黑" panose="020B0503020204020204" pitchFamily="34" charset="-122"/>
                    <a:ea typeface="微软雅黑" panose="020B0503020204020204" pitchFamily="34" charset="-122"/>
                    <a:cs typeface="+mn-cs"/>
                  </a:rPr>
                  <a:t>甲、乙双方根据设计参数协商制定采购技术标准和质量要求。</a:t>
                </a:r>
                <a:endParaRPr lang="zh-CN" altLang="en-US" sz="1600" strike="noStrike" noProof="1" dirty="0">
                  <a:latin typeface="微软雅黑" panose="020B0503020204020204" pitchFamily="34" charset="-122"/>
                  <a:ea typeface="微软雅黑" panose="020B0503020204020204" pitchFamily="34" charset="-122"/>
                  <a:cs typeface="+mn-cs"/>
                </a:endParaRPr>
              </a:p>
              <a:p>
                <a:pPr fontAlgn="base">
                  <a:lnSpc>
                    <a:spcPct val="120000"/>
                  </a:lnSpc>
                </a:pPr>
                <a:endParaRPr lang="zh-CN" altLang="en-US" sz="1400" strike="noStrike" noProof="1" dirty="0">
                  <a:latin typeface="微软雅黑" panose="020B0503020204020204" pitchFamily="34" charset="-122"/>
                  <a:ea typeface="微软雅黑" panose="020B0503020204020204" pitchFamily="34" charset="-122"/>
                </a:endParaRPr>
              </a:p>
            </p:txBody>
          </p:sp>
        </p:grpSp>
        <p:grpSp>
          <p:nvGrpSpPr>
            <p:cNvPr id="65554" name="Group 41"/>
            <p:cNvGrpSpPr/>
            <p:nvPr/>
          </p:nvGrpSpPr>
          <p:grpSpPr>
            <a:xfrm rot="0">
              <a:off x="1560" y="3425"/>
              <a:ext cx="4877" cy="2588"/>
              <a:chOff x="7040562" y="5181370"/>
              <a:chExt cx="3096807" cy="1643183"/>
            </a:xfrm>
          </p:grpSpPr>
          <p:sp>
            <p:nvSpPr>
              <p:cNvPr id="65555" name="Rectangle 42"/>
              <p:cNvSpPr/>
              <p:nvPr/>
            </p:nvSpPr>
            <p:spPr>
              <a:xfrm>
                <a:off x="8167833" y="5181370"/>
                <a:ext cx="1965269" cy="398820"/>
              </a:xfrm>
              <a:prstGeom prst="rect">
                <a:avLst/>
              </a:prstGeom>
              <a:noFill/>
              <a:ln w="9525">
                <a:noFill/>
              </a:ln>
            </p:spPr>
            <p:txBody>
              <a:bodyPr wrap="none" anchor="t">
                <a:spAutoFit/>
              </a:bodyPr>
              <a:p>
                <a:pPr algn="r"/>
                <a:r>
                  <a:rPr lang="zh-CN" altLang="en-US" sz="2000" b="1" dirty="0">
                    <a:solidFill>
                      <a:srgbClr val="449BAF"/>
                    </a:solidFill>
                    <a:latin typeface="微软雅黑 Light" panose="020B0502040204020203" pitchFamily="34" charset="-122"/>
                    <a:ea typeface="微软雅黑 Light" panose="020B0502040204020203" pitchFamily="34" charset="-122"/>
                    <a:sym typeface="Arial" panose="020B0604020202020204" pitchFamily="34" charset="0"/>
                  </a:rPr>
                  <a:t>甲方战略类集采</a:t>
                </a:r>
                <a:endParaRPr lang="zh-CN" altLang="en-US" sz="2000" b="1" dirty="0">
                  <a:solidFill>
                    <a:srgbClr val="449BAF"/>
                  </a:solidFill>
                  <a:latin typeface="微软雅黑 Light" panose="020B0502040204020203" pitchFamily="34" charset="-122"/>
                  <a:ea typeface="微软雅黑 Light" panose="020B0502040204020203" pitchFamily="34" charset="-122"/>
                  <a:sym typeface="Arial" panose="020B0604020202020204" pitchFamily="34" charset="0"/>
                </a:endParaRPr>
              </a:p>
            </p:txBody>
          </p:sp>
          <p:sp>
            <p:nvSpPr>
              <p:cNvPr id="65556" name="TextBox 43"/>
              <p:cNvSpPr txBox="1"/>
              <p:nvPr/>
            </p:nvSpPr>
            <p:spPr>
              <a:xfrm>
                <a:off x="7040562" y="5515051"/>
                <a:ext cx="3096807" cy="1309502"/>
              </a:xfrm>
              <a:prstGeom prst="rect">
                <a:avLst/>
              </a:prstGeom>
              <a:noFill/>
              <a:ln w="9525">
                <a:noFill/>
              </a:ln>
            </p:spPr>
            <p:txBody>
              <a:bodyPr wrap="square" anchor="t">
                <a:spAutoFit/>
              </a:bodyPr>
              <a:p>
                <a:pPr>
                  <a:lnSpc>
                    <a:spcPct val="110000"/>
                  </a:lnSpc>
                </a:pPr>
                <a:r>
                  <a:rPr lang="zh-CN" altLang="en-US" dirty="0">
                    <a:latin typeface="微软雅黑" panose="020B0503020204020204" pitchFamily="34" charset="-122"/>
                    <a:ea typeface="微软雅黑" panose="020B0503020204020204" pitchFamily="34" charset="-122"/>
                  </a:rPr>
                  <a:t>由甲方直接以书面形式告知乙方按甲方战略、集中采购价格与其战略合作单位采购签订项目采购合同。</a:t>
                </a:r>
                <a:endParaRPr lang="zh-CN" altLang="en-US" dirty="0">
                  <a:latin typeface="微软雅黑" panose="020B0503020204020204" pitchFamily="34" charset="-122"/>
                  <a:ea typeface="微软雅黑" panose="020B0503020204020204" pitchFamily="34" charset="-122"/>
                </a:endParaRPr>
              </a:p>
            </p:txBody>
          </p:sp>
        </p:grpSp>
        <p:grpSp>
          <p:nvGrpSpPr>
            <p:cNvPr id="65557" name="Group 6"/>
            <p:cNvGrpSpPr/>
            <p:nvPr/>
          </p:nvGrpSpPr>
          <p:grpSpPr>
            <a:xfrm>
              <a:off x="1673" y="7734"/>
              <a:ext cx="4972" cy="2120"/>
              <a:chOff x="787071" y="4623630"/>
              <a:chExt cx="3157403" cy="1345699"/>
            </a:xfrm>
          </p:grpSpPr>
          <p:grpSp>
            <p:nvGrpSpPr>
              <p:cNvPr id="65558" name="Group 44"/>
              <p:cNvGrpSpPr/>
              <p:nvPr/>
            </p:nvGrpSpPr>
            <p:grpSpPr>
              <a:xfrm>
                <a:off x="3468223" y="5156850"/>
                <a:ext cx="476251" cy="644525"/>
                <a:chOff x="4080457" y="1843088"/>
                <a:chExt cx="476251" cy="644525"/>
              </a:xfrm>
            </p:grpSpPr>
            <p:sp>
              <p:nvSpPr>
                <p:cNvPr id="126" name="Freeform 55"/>
                <p:cNvSpPr/>
                <p:nvPr/>
              </p:nvSpPr>
              <p:spPr bwMode="auto">
                <a:xfrm>
                  <a:off x="4440820" y="1843088"/>
                  <a:ext cx="115888" cy="14287"/>
                </a:xfrm>
                <a:custGeom>
                  <a:avLst/>
                  <a:gdLst>
                    <a:gd name="T0" fmla="*/ 60 w 63"/>
                    <a:gd name="T1" fmla="*/ 0 h 8"/>
                    <a:gd name="T2" fmla="*/ 4 w 63"/>
                    <a:gd name="T3" fmla="*/ 0 h 8"/>
                    <a:gd name="T4" fmla="*/ 0 w 63"/>
                    <a:gd name="T5" fmla="*/ 4 h 8"/>
                    <a:gd name="T6" fmla="*/ 0 w 63"/>
                    <a:gd name="T7" fmla="*/ 4 h 8"/>
                    <a:gd name="T8" fmla="*/ 4 w 63"/>
                    <a:gd name="T9" fmla="*/ 8 h 8"/>
                    <a:gd name="T10" fmla="*/ 60 w 63"/>
                    <a:gd name="T11" fmla="*/ 8 h 8"/>
                    <a:gd name="T12" fmla="*/ 63 w 63"/>
                    <a:gd name="T13" fmla="*/ 4 h 8"/>
                    <a:gd name="T14" fmla="*/ 63 w 63"/>
                    <a:gd name="T15" fmla="*/ 4 h 8"/>
                    <a:gd name="T16" fmla="*/ 60 w 63"/>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
                      <a:moveTo>
                        <a:pt x="60" y="0"/>
                      </a:moveTo>
                      <a:cubicBezTo>
                        <a:pt x="4" y="0"/>
                        <a:pt x="4" y="0"/>
                        <a:pt x="4" y="0"/>
                      </a:cubicBezTo>
                      <a:cubicBezTo>
                        <a:pt x="2" y="0"/>
                        <a:pt x="0" y="2"/>
                        <a:pt x="0" y="4"/>
                      </a:cubicBezTo>
                      <a:cubicBezTo>
                        <a:pt x="0" y="4"/>
                        <a:pt x="0" y="4"/>
                        <a:pt x="0" y="4"/>
                      </a:cubicBezTo>
                      <a:cubicBezTo>
                        <a:pt x="0" y="6"/>
                        <a:pt x="2" y="8"/>
                        <a:pt x="4" y="8"/>
                      </a:cubicBezTo>
                      <a:cubicBezTo>
                        <a:pt x="60" y="8"/>
                        <a:pt x="60" y="8"/>
                        <a:pt x="60" y="8"/>
                      </a:cubicBezTo>
                      <a:cubicBezTo>
                        <a:pt x="62" y="8"/>
                        <a:pt x="63" y="6"/>
                        <a:pt x="63" y="4"/>
                      </a:cubicBezTo>
                      <a:cubicBezTo>
                        <a:pt x="63" y="4"/>
                        <a:pt x="63" y="4"/>
                        <a:pt x="63" y="4"/>
                      </a:cubicBezTo>
                      <a:cubicBezTo>
                        <a:pt x="63" y="2"/>
                        <a:pt x="62" y="0"/>
                        <a:pt x="60" y="0"/>
                      </a:cubicBez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27" name="Oval 56"/>
                <p:cNvSpPr>
                  <a:spLocks noChangeArrowheads="1"/>
                </p:cNvSpPr>
                <p:nvPr/>
              </p:nvSpPr>
              <p:spPr bwMode="auto">
                <a:xfrm>
                  <a:off x="4482095" y="2452688"/>
                  <a:ext cx="34925" cy="34925"/>
                </a:xfrm>
                <a:prstGeom prst="ellipse">
                  <a:avLst/>
                </a:pr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29" name="Freeform 58"/>
                <p:cNvSpPr>
                  <a:spLocks noEditPoints="1"/>
                </p:cNvSpPr>
                <p:nvPr/>
              </p:nvSpPr>
              <p:spPr bwMode="auto">
                <a:xfrm>
                  <a:off x="4080457" y="2001838"/>
                  <a:ext cx="52388" cy="220662"/>
                </a:xfrm>
                <a:custGeom>
                  <a:avLst/>
                  <a:gdLst>
                    <a:gd name="T0" fmla="*/ 32 w 33"/>
                    <a:gd name="T1" fmla="*/ 139 h 139"/>
                    <a:gd name="T2" fmla="*/ 0 w 33"/>
                    <a:gd name="T3" fmla="*/ 139 h 139"/>
                    <a:gd name="T4" fmla="*/ 0 w 33"/>
                    <a:gd name="T5" fmla="*/ 39 h 139"/>
                    <a:gd name="T6" fmla="*/ 32 w 33"/>
                    <a:gd name="T7" fmla="*/ 39 h 139"/>
                    <a:gd name="T8" fmla="*/ 32 w 33"/>
                    <a:gd name="T9" fmla="*/ 139 h 139"/>
                    <a:gd name="T10" fmla="*/ 32 w 33"/>
                    <a:gd name="T11" fmla="*/ 139 h 139"/>
                    <a:gd name="T12" fmla="*/ 33 w 33"/>
                    <a:gd name="T13" fmla="*/ 24 h 139"/>
                    <a:gd name="T14" fmla="*/ 0 w 33"/>
                    <a:gd name="T15" fmla="*/ 24 h 139"/>
                    <a:gd name="T16" fmla="*/ 0 w 33"/>
                    <a:gd name="T17" fmla="*/ 0 h 139"/>
                    <a:gd name="T18" fmla="*/ 33 w 33"/>
                    <a:gd name="T19" fmla="*/ 0 h 139"/>
                    <a:gd name="T20" fmla="*/ 33 w 33"/>
                    <a:gd name="T21" fmla="*/ 2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9">
                      <a:moveTo>
                        <a:pt x="32" y="139"/>
                      </a:moveTo>
                      <a:lnTo>
                        <a:pt x="0" y="139"/>
                      </a:lnTo>
                      <a:lnTo>
                        <a:pt x="0" y="39"/>
                      </a:lnTo>
                      <a:lnTo>
                        <a:pt x="32" y="39"/>
                      </a:lnTo>
                      <a:lnTo>
                        <a:pt x="32" y="139"/>
                      </a:lnTo>
                      <a:lnTo>
                        <a:pt x="32" y="139"/>
                      </a:lnTo>
                      <a:close/>
                      <a:moveTo>
                        <a:pt x="33" y="24"/>
                      </a:moveTo>
                      <a:lnTo>
                        <a:pt x="0" y="24"/>
                      </a:lnTo>
                      <a:lnTo>
                        <a:pt x="0" y="0"/>
                      </a:lnTo>
                      <a:lnTo>
                        <a:pt x="33" y="0"/>
                      </a:lnTo>
                      <a:lnTo>
                        <a:pt x="33" y="24"/>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565" name="Group 51"/>
              <p:cNvGrpSpPr/>
              <p:nvPr/>
            </p:nvGrpSpPr>
            <p:grpSpPr>
              <a:xfrm>
                <a:off x="787071" y="4623630"/>
                <a:ext cx="2367062" cy="1345699"/>
                <a:chOff x="8911320" y="1499548"/>
                <a:chExt cx="2367062" cy="1345699"/>
              </a:xfrm>
            </p:grpSpPr>
            <p:sp>
              <p:nvSpPr>
                <p:cNvPr id="65566" name="Rectangle 52"/>
                <p:cNvSpPr/>
                <p:nvPr/>
              </p:nvSpPr>
              <p:spPr>
                <a:xfrm>
                  <a:off x="9160337" y="1499548"/>
                  <a:ext cx="1965620" cy="398597"/>
                </a:xfrm>
                <a:prstGeom prst="rect">
                  <a:avLst/>
                </a:prstGeom>
                <a:noFill/>
                <a:ln w="9525">
                  <a:noFill/>
                </a:ln>
              </p:spPr>
              <p:txBody>
                <a:bodyPr wrap="none" anchor="t">
                  <a:spAutoFit/>
                </a:bodyPr>
                <a:p>
                  <a:pPr algn="r"/>
                  <a:r>
                    <a:rPr lang="zh-CN" altLang="en-US" sz="2000" b="1" dirty="0">
                      <a:solidFill>
                        <a:srgbClr val="449BAF"/>
                      </a:solidFill>
                      <a:latin typeface="微软雅黑 Light" panose="020B0502040204020203" pitchFamily="34" charset="-122"/>
                      <a:ea typeface="微软雅黑 Light" panose="020B0502040204020203" pitchFamily="34" charset="-122"/>
                      <a:sym typeface="Arial" panose="020B0604020202020204" pitchFamily="34" charset="0"/>
                    </a:rPr>
                    <a:t>乙方战略类集采</a:t>
                  </a:r>
                  <a:endParaRPr lang="zh-CN" altLang="en-US" sz="2000" b="1" dirty="0">
                    <a:solidFill>
                      <a:srgbClr val="449BAF"/>
                    </a:solidFill>
                    <a:latin typeface="微软雅黑 Light" panose="020B0502040204020203" pitchFamily="34" charset="-122"/>
                    <a:ea typeface="微软雅黑 Light" panose="020B0502040204020203" pitchFamily="34" charset="-122"/>
                    <a:sym typeface="Arial" panose="020B0604020202020204" pitchFamily="34" charset="0"/>
                  </a:endParaRPr>
                </a:p>
              </p:txBody>
            </p:sp>
            <p:sp>
              <p:nvSpPr>
                <p:cNvPr id="65567" name="TextBox 53"/>
                <p:cNvSpPr txBox="1"/>
                <p:nvPr/>
              </p:nvSpPr>
              <p:spPr>
                <a:xfrm>
                  <a:off x="8911320" y="2035359"/>
                  <a:ext cx="2367062" cy="809888"/>
                </a:xfrm>
                <a:prstGeom prst="rect">
                  <a:avLst/>
                </a:prstGeom>
                <a:noFill/>
                <a:ln w="9525">
                  <a:noFill/>
                </a:ln>
              </p:spPr>
              <p:txBody>
                <a:bodyPr wrap="square" anchor="t">
                  <a:spAutoFit/>
                </a:bodyPr>
                <a:p>
                  <a:pPr defTabSz="914400">
                    <a:lnSpc>
                      <a:spcPct val="130000"/>
                    </a:lnSpc>
                  </a:pPr>
                  <a:r>
                    <a:rPr lang="zh-CN" altLang="en-US" dirty="0">
                      <a:latin typeface="微软雅黑" panose="020B0503020204020204" pitchFamily="34" charset="-122"/>
                      <a:ea typeface="微软雅黑" panose="020B0503020204020204" pitchFamily="34" charset="-122"/>
                      <a:sym typeface="幼圆" panose="02010509060101010101" charset="-122"/>
                    </a:rPr>
                    <a:t>乙方自行从其供应商库中选取优秀供应商</a:t>
                  </a:r>
                  <a:endParaRPr lang="zh-CN" altLang="en-US" dirty="0">
                    <a:latin typeface="微软雅黑" panose="020B0503020204020204" pitchFamily="34" charset="-122"/>
                    <a:ea typeface="微软雅黑" panose="020B0503020204020204" pitchFamily="34" charset="-122"/>
                    <a:sym typeface="幼圆" panose="02010509060101010101" charset="-122"/>
                  </a:endParaRPr>
                </a:p>
              </p:txBody>
            </p:sp>
          </p:grpSp>
        </p:grpSp>
        <p:grpSp>
          <p:nvGrpSpPr>
            <p:cNvPr id="65568" name="Group 3"/>
            <p:cNvGrpSpPr/>
            <p:nvPr/>
          </p:nvGrpSpPr>
          <p:grpSpPr>
            <a:xfrm>
              <a:off x="5601" y="5324"/>
              <a:ext cx="2815" cy="2796"/>
              <a:chOff x="3443992" y="3154236"/>
              <a:chExt cx="1787397" cy="1775828"/>
            </a:xfrm>
          </p:grpSpPr>
          <p:sp>
            <p:nvSpPr>
              <p:cNvPr id="112" name="Freeform 6"/>
              <p:cNvSpPr>
                <a:spLocks noEditPoints="1"/>
              </p:cNvSpPr>
              <p:nvPr/>
            </p:nvSpPr>
            <p:spPr bwMode="auto">
              <a:xfrm>
                <a:off x="3443992" y="3154236"/>
                <a:ext cx="1787397" cy="1775828"/>
              </a:xfrm>
              <a:custGeom>
                <a:avLst/>
                <a:gdLst>
                  <a:gd name="T0" fmla="*/ 384 w 761"/>
                  <a:gd name="T1" fmla="*/ 611 h 756"/>
                  <a:gd name="T2" fmla="*/ 158 w 761"/>
                  <a:gd name="T3" fmla="*/ 385 h 756"/>
                  <a:gd name="T4" fmla="*/ 384 w 761"/>
                  <a:gd name="T5" fmla="*/ 158 h 756"/>
                  <a:gd name="T6" fmla="*/ 610 w 761"/>
                  <a:gd name="T7" fmla="*/ 385 h 756"/>
                  <a:gd name="T8" fmla="*/ 384 w 761"/>
                  <a:gd name="T9" fmla="*/ 611 h 756"/>
                  <a:gd name="T10" fmla="*/ 383 w 761"/>
                  <a:gd name="T11" fmla="*/ 0 h 756"/>
                  <a:gd name="T12" fmla="*/ 383 w 761"/>
                  <a:gd name="T13" fmla="*/ 0 h 756"/>
                  <a:gd name="T14" fmla="*/ 383 w 761"/>
                  <a:gd name="T15" fmla="*/ 24 h 756"/>
                  <a:gd name="T16" fmla="*/ 384 w 761"/>
                  <a:gd name="T17" fmla="*/ 68 h 756"/>
                  <a:gd name="T18" fmla="*/ 263 w 761"/>
                  <a:gd name="T19" fmla="*/ 93 h 756"/>
                  <a:gd name="T20" fmla="*/ 239 w 761"/>
                  <a:gd name="T21" fmla="*/ 38 h 756"/>
                  <a:gd name="T22" fmla="*/ 118 w 761"/>
                  <a:gd name="T23" fmla="*/ 120 h 756"/>
                  <a:gd name="T24" fmla="*/ 161 w 761"/>
                  <a:gd name="T25" fmla="*/ 162 h 756"/>
                  <a:gd name="T26" fmla="*/ 93 w 761"/>
                  <a:gd name="T27" fmla="*/ 265 h 756"/>
                  <a:gd name="T28" fmla="*/ 32 w 761"/>
                  <a:gd name="T29" fmla="*/ 242 h 756"/>
                  <a:gd name="T30" fmla="*/ 0 w 761"/>
                  <a:gd name="T31" fmla="*/ 385 h 756"/>
                  <a:gd name="T32" fmla="*/ 0 w 761"/>
                  <a:gd name="T33" fmla="*/ 385 h 756"/>
                  <a:gd name="T34" fmla="*/ 68 w 761"/>
                  <a:gd name="T35" fmla="*/ 385 h 756"/>
                  <a:gd name="T36" fmla="*/ 92 w 761"/>
                  <a:gd name="T37" fmla="*/ 506 h 756"/>
                  <a:gd name="T38" fmla="*/ 37 w 761"/>
                  <a:gd name="T39" fmla="*/ 529 h 756"/>
                  <a:gd name="T40" fmla="*/ 119 w 761"/>
                  <a:gd name="T41" fmla="*/ 650 h 756"/>
                  <a:gd name="T42" fmla="*/ 162 w 761"/>
                  <a:gd name="T43" fmla="*/ 607 h 756"/>
                  <a:gd name="T44" fmla="*/ 264 w 761"/>
                  <a:gd name="T45" fmla="*/ 676 h 756"/>
                  <a:gd name="T46" fmla="*/ 241 w 761"/>
                  <a:gd name="T47" fmla="*/ 730 h 756"/>
                  <a:gd name="T48" fmla="*/ 384 w 761"/>
                  <a:gd name="T49" fmla="*/ 756 h 756"/>
                  <a:gd name="T50" fmla="*/ 384 w 761"/>
                  <a:gd name="T51" fmla="*/ 756 h 756"/>
                  <a:gd name="T52" fmla="*/ 384 w 761"/>
                  <a:gd name="T53" fmla="*/ 704 h 756"/>
                  <a:gd name="T54" fmla="*/ 384 w 761"/>
                  <a:gd name="T55" fmla="*/ 699 h 756"/>
                  <a:gd name="T56" fmla="*/ 502 w 761"/>
                  <a:gd name="T57" fmla="*/ 675 h 756"/>
                  <a:gd name="T58" fmla="*/ 527 w 761"/>
                  <a:gd name="T59" fmla="*/ 731 h 756"/>
                  <a:gd name="T60" fmla="*/ 649 w 761"/>
                  <a:gd name="T61" fmla="*/ 650 h 756"/>
                  <a:gd name="T62" fmla="*/ 606 w 761"/>
                  <a:gd name="T63" fmla="*/ 607 h 756"/>
                  <a:gd name="T64" fmla="*/ 675 w 761"/>
                  <a:gd name="T65" fmla="*/ 505 h 756"/>
                  <a:gd name="T66" fmla="*/ 731 w 761"/>
                  <a:gd name="T67" fmla="*/ 528 h 756"/>
                  <a:gd name="T68" fmla="*/ 761 w 761"/>
                  <a:gd name="T69" fmla="*/ 384 h 756"/>
                  <a:gd name="T70" fmla="*/ 699 w 761"/>
                  <a:gd name="T71" fmla="*/ 383 h 756"/>
                  <a:gd name="T72" fmla="*/ 674 w 761"/>
                  <a:gd name="T73" fmla="*/ 263 h 756"/>
                  <a:gd name="T74" fmla="*/ 730 w 761"/>
                  <a:gd name="T75" fmla="*/ 240 h 756"/>
                  <a:gd name="T76" fmla="*/ 648 w 761"/>
                  <a:gd name="T77" fmla="*/ 118 h 756"/>
                  <a:gd name="T78" fmla="*/ 606 w 761"/>
                  <a:gd name="T79" fmla="*/ 161 h 756"/>
                  <a:gd name="T80" fmla="*/ 503 w 761"/>
                  <a:gd name="T81" fmla="*/ 93 h 756"/>
                  <a:gd name="T82" fmla="*/ 526 w 761"/>
                  <a:gd name="T83" fmla="*/ 33 h 756"/>
                  <a:gd name="T84" fmla="*/ 383 w 761"/>
                  <a:gd name="T85"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1" h="756">
                    <a:moveTo>
                      <a:pt x="384" y="611"/>
                    </a:moveTo>
                    <a:cubicBezTo>
                      <a:pt x="259" y="611"/>
                      <a:pt x="158" y="509"/>
                      <a:pt x="158" y="385"/>
                    </a:cubicBezTo>
                    <a:cubicBezTo>
                      <a:pt x="158" y="260"/>
                      <a:pt x="259" y="158"/>
                      <a:pt x="384" y="158"/>
                    </a:cubicBezTo>
                    <a:cubicBezTo>
                      <a:pt x="509" y="158"/>
                      <a:pt x="610" y="260"/>
                      <a:pt x="610" y="385"/>
                    </a:cubicBezTo>
                    <a:cubicBezTo>
                      <a:pt x="610" y="509"/>
                      <a:pt x="509" y="611"/>
                      <a:pt x="384" y="611"/>
                    </a:cubicBezTo>
                    <a:moveTo>
                      <a:pt x="383" y="0"/>
                    </a:moveTo>
                    <a:cubicBezTo>
                      <a:pt x="383" y="0"/>
                      <a:pt x="383" y="0"/>
                      <a:pt x="383" y="0"/>
                    </a:cubicBezTo>
                    <a:cubicBezTo>
                      <a:pt x="383" y="24"/>
                      <a:pt x="383" y="24"/>
                      <a:pt x="383" y="24"/>
                    </a:cubicBezTo>
                    <a:cubicBezTo>
                      <a:pt x="384" y="68"/>
                      <a:pt x="384" y="68"/>
                      <a:pt x="384" y="68"/>
                    </a:cubicBezTo>
                    <a:cubicBezTo>
                      <a:pt x="341" y="68"/>
                      <a:pt x="300" y="78"/>
                      <a:pt x="263" y="93"/>
                    </a:cubicBezTo>
                    <a:cubicBezTo>
                      <a:pt x="239" y="38"/>
                      <a:pt x="239" y="38"/>
                      <a:pt x="239" y="38"/>
                    </a:cubicBezTo>
                    <a:cubicBezTo>
                      <a:pt x="194" y="57"/>
                      <a:pt x="153" y="84"/>
                      <a:pt x="118" y="120"/>
                    </a:cubicBezTo>
                    <a:cubicBezTo>
                      <a:pt x="161" y="162"/>
                      <a:pt x="161" y="162"/>
                      <a:pt x="161" y="162"/>
                    </a:cubicBezTo>
                    <a:cubicBezTo>
                      <a:pt x="132" y="192"/>
                      <a:pt x="108" y="227"/>
                      <a:pt x="93" y="265"/>
                    </a:cubicBezTo>
                    <a:cubicBezTo>
                      <a:pt x="32" y="242"/>
                      <a:pt x="32" y="242"/>
                      <a:pt x="32" y="242"/>
                    </a:cubicBezTo>
                    <a:cubicBezTo>
                      <a:pt x="14" y="287"/>
                      <a:pt x="0" y="335"/>
                      <a:pt x="0" y="385"/>
                    </a:cubicBezTo>
                    <a:cubicBezTo>
                      <a:pt x="0" y="385"/>
                      <a:pt x="0" y="385"/>
                      <a:pt x="0" y="385"/>
                    </a:cubicBezTo>
                    <a:cubicBezTo>
                      <a:pt x="68" y="385"/>
                      <a:pt x="68" y="385"/>
                      <a:pt x="68" y="385"/>
                    </a:cubicBezTo>
                    <a:cubicBezTo>
                      <a:pt x="68" y="428"/>
                      <a:pt x="77" y="468"/>
                      <a:pt x="92" y="506"/>
                    </a:cubicBezTo>
                    <a:cubicBezTo>
                      <a:pt x="37" y="529"/>
                      <a:pt x="37" y="529"/>
                      <a:pt x="37" y="529"/>
                    </a:cubicBezTo>
                    <a:cubicBezTo>
                      <a:pt x="56" y="574"/>
                      <a:pt x="84" y="615"/>
                      <a:pt x="119" y="650"/>
                    </a:cubicBezTo>
                    <a:cubicBezTo>
                      <a:pt x="162" y="607"/>
                      <a:pt x="162" y="607"/>
                      <a:pt x="162" y="607"/>
                    </a:cubicBezTo>
                    <a:cubicBezTo>
                      <a:pt x="191" y="637"/>
                      <a:pt x="226" y="660"/>
                      <a:pt x="264" y="676"/>
                    </a:cubicBezTo>
                    <a:cubicBezTo>
                      <a:pt x="241" y="730"/>
                      <a:pt x="241" y="730"/>
                      <a:pt x="241" y="730"/>
                    </a:cubicBezTo>
                    <a:cubicBezTo>
                      <a:pt x="286" y="748"/>
                      <a:pt x="334" y="756"/>
                      <a:pt x="384" y="756"/>
                    </a:cubicBezTo>
                    <a:cubicBezTo>
                      <a:pt x="384" y="756"/>
                      <a:pt x="384" y="756"/>
                      <a:pt x="384" y="756"/>
                    </a:cubicBezTo>
                    <a:cubicBezTo>
                      <a:pt x="384" y="704"/>
                      <a:pt x="384" y="704"/>
                      <a:pt x="384" y="704"/>
                    </a:cubicBezTo>
                    <a:cubicBezTo>
                      <a:pt x="384" y="699"/>
                      <a:pt x="384" y="699"/>
                      <a:pt x="384" y="699"/>
                    </a:cubicBezTo>
                    <a:cubicBezTo>
                      <a:pt x="424" y="699"/>
                      <a:pt x="467" y="690"/>
                      <a:pt x="502" y="675"/>
                    </a:cubicBezTo>
                    <a:cubicBezTo>
                      <a:pt x="527" y="731"/>
                      <a:pt x="527" y="731"/>
                      <a:pt x="527" y="731"/>
                    </a:cubicBezTo>
                    <a:cubicBezTo>
                      <a:pt x="572" y="712"/>
                      <a:pt x="614" y="685"/>
                      <a:pt x="649" y="650"/>
                    </a:cubicBezTo>
                    <a:cubicBezTo>
                      <a:pt x="606" y="607"/>
                      <a:pt x="606" y="607"/>
                      <a:pt x="606" y="607"/>
                    </a:cubicBezTo>
                    <a:cubicBezTo>
                      <a:pt x="635" y="578"/>
                      <a:pt x="659" y="543"/>
                      <a:pt x="675" y="505"/>
                    </a:cubicBezTo>
                    <a:cubicBezTo>
                      <a:pt x="731" y="528"/>
                      <a:pt x="731" y="528"/>
                      <a:pt x="731" y="528"/>
                    </a:cubicBezTo>
                    <a:cubicBezTo>
                      <a:pt x="750" y="483"/>
                      <a:pt x="761" y="434"/>
                      <a:pt x="761" y="384"/>
                    </a:cubicBezTo>
                    <a:cubicBezTo>
                      <a:pt x="699" y="383"/>
                      <a:pt x="699" y="383"/>
                      <a:pt x="699" y="383"/>
                    </a:cubicBezTo>
                    <a:cubicBezTo>
                      <a:pt x="699" y="341"/>
                      <a:pt x="690" y="300"/>
                      <a:pt x="674" y="263"/>
                    </a:cubicBezTo>
                    <a:cubicBezTo>
                      <a:pt x="730" y="240"/>
                      <a:pt x="730" y="240"/>
                      <a:pt x="730" y="240"/>
                    </a:cubicBezTo>
                    <a:cubicBezTo>
                      <a:pt x="711" y="194"/>
                      <a:pt x="684" y="153"/>
                      <a:pt x="648" y="118"/>
                    </a:cubicBezTo>
                    <a:cubicBezTo>
                      <a:pt x="606" y="161"/>
                      <a:pt x="606" y="161"/>
                      <a:pt x="606" y="161"/>
                    </a:cubicBezTo>
                    <a:cubicBezTo>
                      <a:pt x="577" y="132"/>
                      <a:pt x="542" y="109"/>
                      <a:pt x="503" y="93"/>
                    </a:cubicBezTo>
                    <a:cubicBezTo>
                      <a:pt x="526" y="33"/>
                      <a:pt x="526" y="33"/>
                      <a:pt x="526" y="33"/>
                    </a:cubicBezTo>
                    <a:cubicBezTo>
                      <a:pt x="481" y="14"/>
                      <a:pt x="433" y="0"/>
                      <a:pt x="383" y="0"/>
                    </a:cubicBezTo>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grpSp>
            <p:nvGrpSpPr>
              <p:cNvPr id="113" name="Group 54"/>
              <p:cNvGrpSpPr/>
              <p:nvPr/>
            </p:nvGrpSpPr>
            <p:grpSpPr>
              <a:xfrm>
                <a:off x="4144054" y="3798248"/>
                <a:ext cx="375235" cy="485661"/>
                <a:chOff x="3880643" y="3892688"/>
                <a:chExt cx="555626" cy="719138"/>
              </a:xfrm>
              <a:solidFill>
                <a:schemeClr val="accent1"/>
              </a:solidFill>
            </p:grpSpPr>
            <p:sp>
              <p:nvSpPr>
                <p:cNvPr id="114" name="Freeform 239"/>
                <p:cNvSpPr/>
                <p:nvPr/>
              </p:nvSpPr>
              <p:spPr bwMode="auto">
                <a:xfrm>
                  <a:off x="3893343" y="4529276"/>
                  <a:ext cx="106363" cy="82550"/>
                </a:xfrm>
                <a:custGeom>
                  <a:avLst/>
                  <a:gdLst>
                    <a:gd name="T0" fmla="*/ 28 w 48"/>
                    <a:gd name="T1" fmla="*/ 0 h 37"/>
                    <a:gd name="T2" fmla="*/ 22 w 48"/>
                    <a:gd name="T3" fmla="*/ 0 h 37"/>
                    <a:gd name="T4" fmla="*/ 0 w 48"/>
                    <a:gd name="T5" fmla="*/ 14 h 37"/>
                    <a:gd name="T6" fmla="*/ 0 w 48"/>
                    <a:gd name="T7" fmla="*/ 20 h 37"/>
                    <a:gd name="T8" fmla="*/ 22 w 48"/>
                    <a:gd name="T9" fmla="*/ 37 h 37"/>
                    <a:gd name="T10" fmla="*/ 28 w 48"/>
                    <a:gd name="T11" fmla="*/ 37 h 37"/>
                    <a:gd name="T12" fmla="*/ 48 w 48"/>
                    <a:gd name="T13" fmla="*/ 20 h 37"/>
                    <a:gd name="T14" fmla="*/ 48 w 48"/>
                    <a:gd name="T15" fmla="*/ 14 h 37"/>
                    <a:gd name="T16" fmla="*/ 28 w 48"/>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7">
                      <a:moveTo>
                        <a:pt x="28" y="0"/>
                      </a:moveTo>
                      <a:cubicBezTo>
                        <a:pt x="22" y="0"/>
                        <a:pt x="22" y="0"/>
                        <a:pt x="22" y="0"/>
                      </a:cubicBezTo>
                      <a:cubicBezTo>
                        <a:pt x="12" y="0"/>
                        <a:pt x="0" y="4"/>
                        <a:pt x="0" y="14"/>
                      </a:cubicBezTo>
                      <a:cubicBezTo>
                        <a:pt x="0" y="20"/>
                        <a:pt x="0" y="20"/>
                        <a:pt x="0" y="20"/>
                      </a:cubicBezTo>
                      <a:cubicBezTo>
                        <a:pt x="0" y="31"/>
                        <a:pt x="12" y="37"/>
                        <a:pt x="22" y="37"/>
                      </a:cubicBezTo>
                      <a:cubicBezTo>
                        <a:pt x="28" y="37"/>
                        <a:pt x="28" y="37"/>
                        <a:pt x="28" y="37"/>
                      </a:cubicBezTo>
                      <a:cubicBezTo>
                        <a:pt x="39" y="37"/>
                        <a:pt x="48" y="31"/>
                        <a:pt x="48" y="20"/>
                      </a:cubicBezTo>
                      <a:cubicBezTo>
                        <a:pt x="48" y="14"/>
                        <a:pt x="48" y="14"/>
                        <a:pt x="48" y="14"/>
                      </a:cubicBezTo>
                      <a:cubicBezTo>
                        <a:pt x="48" y="4"/>
                        <a:pt x="39" y="0"/>
                        <a:pt x="28" y="0"/>
                      </a:cubicBez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15" name="Freeform 240"/>
                <p:cNvSpPr/>
                <p:nvPr/>
              </p:nvSpPr>
              <p:spPr bwMode="auto">
                <a:xfrm>
                  <a:off x="4009231" y="4430851"/>
                  <a:ext cx="100013" cy="180975"/>
                </a:xfrm>
                <a:custGeom>
                  <a:avLst/>
                  <a:gdLst>
                    <a:gd name="T0" fmla="*/ 24 w 45"/>
                    <a:gd name="T1" fmla="*/ 0 h 81"/>
                    <a:gd name="T2" fmla="*/ 17 w 45"/>
                    <a:gd name="T3" fmla="*/ 0 h 81"/>
                    <a:gd name="T4" fmla="*/ 0 w 45"/>
                    <a:gd name="T5" fmla="*/ 15 h 81"/>
                    <a:gd name="T6" fmla="*/ 0 w 45"/>
                    <a:gd name="T7" fmla="*/ 64 h 81"/>
                    <a:gd name="T8" fmla="*/ 17 w 45"/>
                    <a:gd name="T9" fmla="*/ 81 h 81"/>
                    <a:gd name="T10" fmla="*/ 24 w 45"/>
                    <a:gd name="T11" fmla="*/ 81 h 81"/>
                    <a:gd name="T12" fmla="*/ 45 w 45"/>
                    <a:gd name="T13" fmla="*/ 64 h 81"/>
                    <a:gd name="T14" fmla="*/ 45 w 45"/>
                    <a:gd name="T15" fmla="*/ 15 h 81"/>
                    <a:gd name="T16" fmla="*/ 24 w 45"/>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1">
                      <a:moveTo>
                        <a:pt x="24" y="0"/>
                      </a:moveTo>
                      <a:cubicBezTo>
                        <a:pt x="17" y="0"/>
                        <a:pt x="17" y="0"/>
                        <a:pt x="17" y="0"/>
                      </a:cubicBezTo>
                      <a:cubicBezTo>
                        <a:pt x="7" y="0"/>
                        <a:pt x="0" y="5"/>
                        <a:pt x="0" y="15"/>
                      </a:cubicBezTo>
                      <a:cubicBezTo>
                        <a:pt x="0" y="64"/>
                        <a:pt x="0" y="64"/>
                        <a:pt x="0" y="64"/>
                      </a:cubicBezTo>
                      <a:cubicBezTo>
                        <a:pt x="0" y="75"/>
                        <a:pt x="7" y="81"/>
                        <a:pt x="17" y="81"/>
                      </a:cubicBezTo>
                      <a:cubicBezTo>
                        <a:pt x="24" y="81"/>
                        <a:pt x="24" y="81"/>
                        <a:pt x="24" y="81"/>
                      </a:cubicBezTo>
                      <a:cubicBezTo>
                        <a:pt x="34" y="81"/>
                        <a:pt x="45" y="75"/>
                        <a:pt x="45" y="64"/>
                      </a:cubicBezTo>
                      <a:cubicBezTo>
                        <a:pt x="45" y="15"/>
                        <a:pt x="45" y="15"/>
                        <a:pt x="45" y="15"/>
                      </a:cubicBezTo>
                      <a:cubicBezTo>
                        <a:pt x="45" y="5"/>
                        <a:pt x="34" y="0"/>
                        <a:pt x="24" y="0"/>
                      </a:cubicBez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16" name="Freeform 241"/>
                <p:cNvSpPr/>
                <p:nvPr/>
              </p:nvSpPr>
              <p:spPr bwMode="auto">
                <a:xfrm>
                  <a:off x="4123531" y="4349888"/>
                  <a:ext cx="92075" cy="261938"/>
                </a:xfrm>
                <a:custGeom>
                  <a:avLst/>
                  <a:gdLst>
                    <a:gd name="T0" fmla="*/ 24 w 41"/>
                    <a:gd name="T1" fmla="*/ 0 h 118"/>
                    <a:gd name="T2" fmla="*/ 19 w 41"/>
                    <a:gd name="T3" fmla="*/ 0 h 118"/>
                    <a:gd name="T4" fmla="*/ 0 w 41"/>
                    <a:gd name="T5" fmla="*/ 20 h 118"/>
                    <a:gd name="T6" fmla="*/ 0 w 41"/>
                    <a:gd name="T7" fmla="*/ 101 h 118"/>
                    <a:gd name="T8" fmla="*/ 19 w 41"/>
                    <a:gd name="T9" fmla="*/ 118 h 118"/>
                    <a:gd name="T10" fmla="*/ 24 w 41"/>
                    <a:gd name="T11" fmla="*/ 118 h 118"/>
                    <a:gd name="T12" fmla="*/ 41 w 41"/>
                    <a:gd name="T13" fmla="*/ 101 h 118"/>
                    <a:gd name="T14" fmla="*/ 41 w 41"/>
                    <a:gd name="T15" fmla="*/ 20 h 118"/>
                    <a:gd name="T16" fmla="*/ 24 w 41"/>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8">
                      <a:moveTo>
                        <a:pt x="24" y="0"/>
                      </a:moveTo>
                      <a:cubicBezTo>
                        <a:pt x="19" y="0"/>
                        <a:pt x="19" y="0"/>
                        <a:pt x="19" y="0"/>
                      </a:cubicBezTo>
                      <a:cubicBezTo>
                        <a:pt x="9" y="0"/>
                        <a:pt x="0" y="10"/>
                        <a:pt x="0" y="20"/>
                      </a:cubicBezTo>
                      <a:cubicBezTo>
                        <a:pt x="0" y="101"/>
                        <a:pt x="0" y="101"/>
                        <a:pt x="0" y="101"/>
                      </a:cubicBezTo>
                      <a:cubicBezTo>
                        <a:pt x="0" y="111"/>
                        <a:pt x="9" y="118"/>
                        <a:pt x="19" y="118"/>
                      </a:cubicBezTo>
                      <a:cubicBezTo>
                        <a:pt x="24" y="118"/>
                        <a:pt x="24" y="118"/>
                        <a:pt x="24" y="118"/>
                      </a:cubicBezTo>
                      <a:cubicBezTo>
                        <a:pt x="34" y="118"/>
                        <a:pt x="41" y="111"/>
                        <a:pt x="41" y="101"/>
                      </a:cubicBezTo>
                      <a:cubicBezTo>
                        <a:pt x="41" y="20"/>
                        <a:pt x="41" y="20"/>
                        <a:pt x="41" y="20"/>
                      </a:cubicBezTo>
                      <a:cubicBezTo>
                        <a:pt x="41" y="10"/>
                        <a:pt x="34" y="0"/>
                        <a:pt x="24" y="0"/>
                      </a:cubicBez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17" name="Freeform 242"/>
                <p:cNvSpPr/>
                <p:nvPr/>
              </p:nvSpPr>
              <p:spPr bwMode="auto">
                <a:xfrm>
                  <a:off x="4229893" y="4257813"/>
                  <a:ext cx="92075" cy="354013"/>
                </a:xfrm>
                <a:custGeom>
                  <a:avLst/>
                  <a:gdLst>
                    <a:gd name="T0" fmla="*/ 41 w 41"/>
                    <a:gd name="T1" fmla="*/ 19 h 159"/>
                    <a:gd name="T2" fmla="*/ 22 w 41"/>
                    <a:gd name="T3" fmla="*/ 0 h 159"/>
                    <a:gd name="T4" fmla="*/ 18 w 41"/>
                    <a:gd name="T5" fmla="*/ 0 h 159"/>
                    <a:gd name="T6" fmla="*/ 0 w 41"/>
                    <a:gd name="T7" fmla="*/ 19 h 159"/>
                    <a:gd name="T8" fmla="*/ 0 w 41"/>
                    <a:gd name="T9" fmla="*/ 141 h 159"/>
                    <a:gd name="T10" fmla="*/ 18 w 41"/>
                    <a:gd name="T11" fmla="*/ 159 h 159"/>
                    <a:gd name="T12" fmla="*/ 22 w 41"/>
                    <a:gd name="T13" fmla="*/ 159 h 159"/>
                    <a:gd name="T14" fmla="*/ 41 w 41"/>
                    <a:gd name="T15" fmla="*/ 141 h 159"/>
                    <a:gd name="T16" fmla="*/ 41 w 41"/>
                    <a:gd name="T17"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59">
                      <a:moveTo>
                        <a:pt x="41" y="19"/>
                      </a:moveTo>
                      <a:cubicBezTo>
                        <a:pt x="41" y="8"/>
                        <a:pt x="33" y="0"/>
                        <a:pt x="22" y="0"/>
                      </a:cubicBezTo>
                      <a:cubicBezTo>
                        <a:pt x="18" y="0"/>
                        <a:pt x="18" y="0"/>
                        <a:pt x="18" y="0"/>
                      </a:cubicBezTo>
                      <a:cubicBezTo>
                        <a:pt x="8" y="0"/>
                        <a:pt x="0" y="8"/>
                        <a:pt x="0" y="19"/>
                      </a:cubicBezTo>
                      <a:cubicBezTo>
                        <a:pt x="0" y="141"/>
                        <a:pt x="0" y="141"/>
                        <a:pt x="0" y="141"/>
                      </a:cubicBezTo>
                      <a:cubicBezTo>
                        <a:pt x="0" y="151"/>
                        <a:pt x="8" y="159"/>
                        <a:pt x="18" y="159"/>
                      </a:cubicBezTo>
                      <a:cubicBezTo>
                        <a:pt x="22" y="159"/>
                        <a:pt x="22" y="159"/>
                        <a:pt x="22" y="159"/>
                      </a:cubicBezTo>
                      <a:cubicBezTo>
                        <a:pt x="33" y="159"/>
                        <a:pt x="41" y="151"/>
                        <a:pt x="41" y="141"/>
                      </a:cubicBezTo>
                      <a:lnTo>
                        <a:pt x="41" y="19"/>
                      </a:ln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18" name="Freeform 243"/>
                <p:cNvSpPr/>
                <p:nvPr/>
              </p:nvSpPr>
              <p:spPr bwMode="auto">
                <a:xfrm>
                  <a:off x="4345781" y="4160976"/>
                  <a:ext cx="90488" cy="450850"/>
                </a:xfrm>
                <a:custGeom>
                  <a:avLst/>
                  <a:gdLst>
                    <a:gd name="T0" fmla="*/ 21 w 41"/>
                    <a:gd name="T1" fmla="*/ 0 h 203"/>
                    <a:gd name="T2" fmla="*/ 18 w 41"/>
                    <a:gd name="T3" fmla="*/ 0 h 203"/>
                    <a:gd name="T4" fmla="*/ 0 w 41"/>
                    <a:gd name="T5" fmla="*/ 19 h 203"/>
                    <a:gd name="T6" fmla="*/ 0 w 41"/>
                    <a:gd name="T7" fmla="*/ 184 h 203"/>
                    <a:gd name="T8" fmla="*/ 18 w 41"/>
                    <a:gd name="T9" fmla="*/ 203 h 203"/>
                    <a:gd name="T10" fmla="*/ 21 w 41"/>
                    <a:gd name="T11" fmla="*/ 203 h 203"/>
                    <a:gd name="T12" fmla="*/ 41 w 41"/>
                    <a:gd name="T13" fmla="*/ 184 h 203"/>
                    <a:gd name="T14" fmla="*/ 41 w 41"/>
                    <a:gd name="T15" fmla="*/ 19 h 203"/>
                    <a:gd name="T16" fmla="*/ 21 w 41"/>
                    <a:gd name="T1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03">
                      <a:moveTo>
                        <a:pt x="21" y="0"/>
                      </a:moveTo>
                      <a:cubicBezTo>
                        <a:pt x="18" y="0"/>
                        <a:pt x="18" y="0"/>
                        <a:pt x="18" y="0"/>
                      </a:cubicBezTo>
                      <a:cubicBezTo>
                        <a:pt x="8" y="0"/>
                        <a:pt x="0" y="9"/>
                        <a:pt x="0" y="19"/>
                      </a:cubicBezTo>
                      <a:cubicBezTo>
                        <a:pt x="0" y="184"/>
                        <a:pt x="0" y="184"/>
                        <a:pt x="0" y="184"/>
                      </a:cubicBezTo>
                      <a:cubicBezTo>
                        <a:pt x="0" y="195"/>
                        <a:pt x="8" y="203"/>
                        <a:pt x="18" y="203"/>
                      </a:cubicBezTo>
                      <a:cubicBezTo>
                        <a:pt x="21" y="203"/>
                        <a:pt x="21" y="203"/>
                        <a:pt x="21" y="203"/>
                      </a:cubicBezTo>
                      <a:cubicBezTo>
                        <a:pt x="32" y="203"/>
                        <a:pt x="41" y="195"/>
                        <a:pt x="41" y="184"/>
                      </a:cubicBezTo>
                      <a:cubicBezTo>
                        <a:pt x="41" y="19"/>
                        <a:pt x="41" y="19"/>
                        <a:pt x="41" y="19"/>
                      </a:cubicBezTo>
                      <a:cubicBezTo>
                        <a:pt x="41" y="9"/>
                        <a:pt x="32" y="0"/>
                        <a:pt x="21" y="0"/>
                      </a:cubicBez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244"/>
                <p:cNvSpPr/>
                <p:nvPr/>
              </p:nvSpPr>
              <p:spPr bwMode="auto">
                <a:xfrm>
                  <a:off x="3880643" y="3892688"/>
                  <a:ext cx="555625" cy="485775"/>
                </a:xfrm>
                <a:custGeom>
                  <a:avLst/>
                  <a:gdLst>
                    <a:gd name="T0" fmla="*/ 248 w 251"/>
                    <a:gd name="T1" fmla="*/ 9 h 219"/>
                    <a:gd name="T2" fmla="*/ 230 w 251"/>
                    <a:gd name="T3" fmla="*/ 3 h 219"/>
                    <a:gd name="T4" fmla="*/ 166 w 251"/>
                    <a:gd name="T5" fmla="*/ 27 h 219"/>
                    <a:gd name="T6" fmla="*/ 158 w 251"/>
                    <a:gd name="T7" fmla="*/ 46 h 219"/>
                    <a:gd name="T8" fmla="*/ 172 w 251"/>
                    <a:gd name="T9" fmla="*/ 55 h 219"/>
                    <a:gd name="T10" fmla="*/ 177 w 251"/>
                    <a:gd name="T11" fmla="*/ 54 h 219"/>
                    <a:gd name="T12" fmla="*/ 201 w 251"/>
                    <a:gd name="T13" fmla="*/ 45 h 219"/>
                    <a:gd name="T14" fmla="*/ 11 w 251"/>
                    <a:gd name="T15" fmla="*/ 191 h 219"/>
                    <a:gd name="T16" fmla="*/ 2 w 251"/>
                    <a:gd name="T17" fmla="*/ 209 h 219"/>
                    <a:gd name="T18" fmla="*/ 16 w 251"/>
                    <a:gd name="T19" fmla="*/ 219 h 219"/>
                    <a:gd name="T20" fmla="*/ 22 w 251"/>
                    <a:gd name="T21" fmla="*/ 218 h 219"/>
                    <a:gd name="T22" fmla="*/ 217 w 251"/>
                    <a:gd name="T23" fmla="*/ 73 h 219"/>
                    <a:gd name="T24" fmla="*/ 217 w 251"/>
                    <a:gd name="T25" fmla="*/ 86 h 219"/>
                    <a:gd name="T26" fmla="*/ 234 w 251"/>
                    <a:gd name="T27" fmla="*/ 101 h 219"/>
                    <a:gd name="T28" fmla="*/ 251 w 251"/>
                    <a:gd name="T29" fmla="*/ 86 h 219"/>
                    <a:gd name="T30" fmla="*/ 251 w 251"/>
                    <a:gd name="T31" fmla="*/ 19 h 219"/>
                    <a:gd name="T32" fmla="*/ 251 w 251"/>
                    <a:gd name="T33" fmla="*/ 19 h 219"/>
                    <a:gd name="T34" fmla="*/ 248 w 251"/>
                    <a:gd name="T35"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1" h="219">
                      <a:moveTo>
                        <a:pt x="248" y="9"/>
                      </a:moveTo>
                      <a:cubicBezTo>
                        <a:pt x="245" y="3"/>
                        <a:pt x="237" y="0"/>
                        <a:pt x="230" y="3"/>
                      </a:cubicBezTo>
                      <a:cubicBezTo>
                        <a:pt x="166" y="27"/>
                        <a:pt x="166" y="27"/>
                        <a:pt x="166" y="27"/>
                      </a:cubicBezTo>
                      <a:cubicBezTo>
                        <a:pt x="159" y="30"/>
                        <a:pt x="155" y="38"/>
                        <a:pt x="158" y="46"/>
                      </a:cubicBezTo>
                      <a:cubicBezTo>
                        <a:pt x="160" y="51"/>
                        <a:pt x="166" y="55"/>
                        <a:pt x="172" y="55"/>
                      </a:cubicBezTo>
                      <a:cubicBezTo>
                        <a:pt x="173" y="55"/>
                        <a:pt x="175" y="55"/>
                        <a:pt x="177" y="54"/>
                      </a:cubicBezTo>
                      <a:cubicBezTo>
                        <a:pt x="201" y="45"/>
                        <a:pt x="201" y="45"/>
                        <a:pt x="201" y="45"/>
                      </a:cubicBezTo>
                      <a:cubicBezTo>
                        <a:pt x="127" y="147"/>
                        <a:pt x="12" y="190"/>
                        <a:pt x="11" y="191"/>
                      </a:cubicBezTo>
                      <a:cubicBezTo>
                        <a:pt x="4" y="193"/>
                        <a:pt x="0" y="202"/>
                        <a:pt x="2" y="209"/>
                      </a:cubicBezTo>
                      <a:cubicBezTo>
                        <a:pt x="5" y="215"/>
                        <a:pt x="10" y="219"/>
                        <a:pt x="16" y="219"/>
                      </a:cubicBezTo>
                      <a:cubicBezTo>
                        <a:pt x="18" y="219"/>
                        <a:pt x="20" y="219"/>
                        <a:pt x="22" y="218"/>
                      </a:cubicBezTo>
                      <a:cubicBezTo>
                        <a:pt x="27" y="216"/>
                        <a:pt x="136" y="174"/>
                        <a:pt x="217" y="73"/>
                      </a:cubicBezTo>
                      <a:cubicBezTo>
                        <a:pt x="217" y="86"/>
                        <a:pt x="217" y="86"/>
                        <a:pt x="217" y="86"/>
                      </a:cubicBezTo>
                      <a:cubicBezTo>
                        <a:pt x="217" y="94"/>
                        <a:pt x="226" y="101"/>
                        <a:pt x="234" y="101"/>
                      </a:cubicBezTo>
                      <a:cubicBezTo>
                        <a:pt x="242" y="101"/>
                        <a:pt x="251" y="94"/>
                        <a:pt x="251" y="86"/>
                      </a:cubicBezTo>
                      <a:cubicBezTo>
                        <a:pt x="251" y="19"/>
                        <a:pt x="251" y="19"/>
                        <a:pt x="251" y="19"/>
                      </a:cubicBezTo>
                      <a:cubicBezTo>
                        <a:pt x="251" y="19"/>
                        <a:pt x="251" y="19"/>
                        <a:pt x="251" y="19"/>
                      </a:cubicBezTo>
                      <a:cubicBezTo>
                        <a:pt x="251" y="15"/>
                        <a:pt x="250" y="12"/>
                        <a:pt x="248" y="9"/>
                      </a:cubicBez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5571" name="Group 5"/>
            <p:cNvGrpSpPr/>
            <p:nvPr/>
          </p:nvGrpSpPr>
          <p:grpSpPr>
            <a:xfrm>
              <a:off x="8762" y="6146"/>
              <a:ext cx="2821" cy="2796"/>
              <a:chOff x="5451199" y="3676766"/>
              <a:chExt cx="1791254" cy="1775828"/>
            </a:xfrm>
          </p:grpSpPr>
          <p:sp>
            <p:nvSpPr>
              <p:cNvPr id="108" name="Freeform 7"/>
              <p:cNvSpPr>
                <a:spLocks noEditPoints="1"/>
              </p:cNvSpPr>
              <p:nvPr/>
            </p:nvSpPr>
            <p:spPr bwMode="auto">
              <a:xfrm>
                <a:off x="5451199" y="3676766"/>
                <a:ext cx="1791254" cy="1775828"/>
              </a:xfrm>
              <a:custGeom>
                <a:avLst/>
                <a:gdLst>
                  <a:gd name="T0" fmla="*/ 384 w 763"/>
                  <a:gd name="T1" fmla="*/ 756 h 756"/>
                  <a:gd name="T2" fmla="*/ 384 w 763"/>
                  <a:gd name="T3" fmla="*/ 756 h 756"/>
                  <a:gd name="T4" fmla="*/ 385 w 763"/>
                  <a:gd name="T5" fmla="*/ 756 h 756"/>
                  <a:gd name="T6" fmla="*/ 384 w 763"/>
                  <a:gd name="T7" fmla="*/ 756 h 756"/>
                  <a:gd name="T8" fmla="*/ 385 w 763"/>
                  <a:gd name="T9" fmla="*/ 610 h 756"/>
                  <a:gd name="T10" fmla="*/ 159 w 763"/>
                  <a:gd name="T11" fmla="*/ 384 h 756"/>
                  <a:gd name="T12" fmla="*/ 385 w 763"/>
                  <a:gd name="T13" fmla="*/ 158 h 756"/>
                  <a:gd name="T14" fmla="*/ 611 w 763"/>
                  <a:gd name="T15" fmla="*/ 384 h 756"/>
                  <a:gd name="T16" fmla="*/ 385 w 763"/>
                  <a:gd name="T17" fmla="*/ 610 h 756"/>
                  <a:gd name="T18" fmla="*/ 385 w 763"/>
                  <a:gd name="T19" fmla="*/ 0 h 756"/>
                  <a:gd name="T20" fmla="*/ 385 w 763"/>
                  <a:gd name="T21" fmla="*/ 0 h 756"/>
                  <a:gd name="T22" fmla="*/ 385 w 763"/>
                  <a:gd name="T23" fmla="*/ 24 h 756"/>
                  <a:gd name="T24" fmla="*/ 385 w 763"/>
                  <a:gd name="T25" fmla="*/ 68 h 756"/>
                  <a:gd name="T26" fmla="*/ 264 w 763"/>
                  <a:gd name="T27" fmla="*/ 93 h 756"/>
                  <a:gd name="T28" fmla="*/ 241 w 763"/>
                  <a:gd name="T29" fmla="*/ 38 h 756"/>
                  <a:gd name="T30" fmla="*/ 119 w 763"/>
                  <a:gd name="T31" fmla="*/ 119 h 756"/>
                  <a:gd name="T32" fmla="*/ 162 w 763"/>
                  <a:gd name="T33" fmla="*/ 162 h 756"/>
                  <a:gd name="T34" fmla="*/ 94 w 763"/>
                  <a:gd name="T35" fmla="*/ 265 h 756"/>
                  <a:gd name="T36" fmla="*/ 33 w 763"/>
                  <a:gd name="T37" fmla="*/ 241 h 756"/>
                  <a:gd name="T38" fmla="*/ 0 w 763"/>
                  <a:gd name="T39" fmla="*/ 384 h 756"/>
                  <a:gd name="T40" fmla="*/ 0 w 763"/>
                  <a:gd name="T41" fmla="*/ 385 h 756"/>
                  <a:gd name="T42" fmla="*/ 68 w 763"/>
                  <a:gd name="T43" fmla="*/ 385 h 756"/>
                  <a:gd name="T44" fmla="*/ 94 w 763"/>
                  <a:gd name="T45" fmla="*/ 505 h 756"/>
                  <a:gd name="T46" fmla="*/ 38 w 763"/>
                  <a:gd name="T47" fmla="*/ 529 h 756"/>
                  <a:gd name="T48" fmla="*/ 120 w 763"/>
                  <a:gd name="T49" fmla="*/ 650 h 756"/>
                  <a:gd name="T50" fmla="*/ 163 w 763"/>
                  <a:gd name="T51" fmla="*/ 607 h 756"/>
                  <a:gd name="T52" fmla="*/ 266 w 763"/>
                  <a:gd name="T53" fmla="*/ 676 h 756"/>
                  <a:gd name="T54" fmla="*/ 242 w 763"/>
                  <a:gd name="T55" fmla="*/ 730 h 756"/>
                  <a:gd name="T56" fmla="*/ 384 w 763"/>
                  <a:gd name="T57" fmla="*/ 756 h 756"/>
                  <a:gd name="T58" fmla="*/ 384 w 763"/>
                  <a:gd name="T59" fmla="*/ 704 h 756"/>
                  <a:gd name="T60" fmla="*/ 384 w 763"/>
                  <a:gd name="T61" fmla="*/ 699 h 756"/>
                  <a:gd name="T62" fmla="*/ 503 w 763"/>
                  <a:gd name="T63" fmla="*/ 675 h 756"/>
                  <a:gd name="T64" fmla="*/ 528 w 763"/>
                  <a:gd name="T65" fmla="*/ 731 h 756"/>
                  <a:gd name="T66" fmla="*/ 650 w 763"/>
                  <a:gd name="T67" fmla="*/ 650 h 756"/>
                  <a:gd name="T68" fmla="*/ 608 w 763"/>
                  <a:gd name="T69" fmla="*/ 607 h 756"/>
                  <a:gd name="T70" fmla="*/ 676 w 763"/>
                  <a:gd name="T71" fmla="*/ 504 h 756"/>
                  <a:gd name="T72" fmla="*/ 732 w 763"/>
                  <a:gd name="T73" fmla="*/ 528 h 756"/>
                  <a:gd name="T74" fmla="*/ 763 w 763"/>
                  <a:gd name="T75" fmla="*/ 383 h 756"/>
                  <a:gd name="T76" fmla="*/ 700 w 763"/>
                  <a:gd name="T77" fmla="*/ 383 h 756"/>
                  <a:gd name="T78" fmla="*/ 676 w 763"/>
                  <a:gd name="T79" fmla="*/ 263 h 756"/>
                  <a:gd name="T80" fmla="*/ 732 w 763"/>
                  <a:gd name="T81" fmla="*/ 239 h 756"/>
                  <a:gd name="T82" fmla="*/ 650 w 763"/>
                  <a:gd name="T83" fmla="*/ 118 h 756"/>
                  <a:gd name="T84" fmla="*/ 607 w 763"/>
                  <a:gd name="T85" fmla="*/ 161 h 756"/>
                  <a:gd name="T86" fmla="*/ 505 w 763"/>
                  <a:gd name="T87" fmla="*/ 93 h 756"/>
                  <a:gd name="T88" fmla="*/ 528 w 763"/>
                  <a:gd name="T89" fmla="*/ 33 h 756"/>
                  <a:gd name="T90" fmla="*/ 385 w 763"/>
                  <a:gd name="T91"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3" h="756">
                    <a:moveTo>
                      <a:pt x="384" y="756"/>
                    </a:moveTo>
                    <a:cubicBezTo>
                      <a:pt x="384" y="756"/>
                      <a:pt x="384" y="756"/>
                      <a:pt x="384" y="756"/>
                    </a:cubicBezTo>
                    <a:cubicBezTo>
                      <a:pt x="385" y="756"/>
                      <a:pt x="385" y="756"/>
                      <a:pt x="385" y="756"/>
                    </a:cubicBezTo>
                    <a:cubicBezTo>
                      <a:pt x="385" y="756"/>
                      <a:pt x="384" y="756"/>
                      <a:pt x="384" y="756"/>
                    </a:cubicBezTo>
                    <a:moveTo>
                      <a:pt x="385" y="610"/>
                    </a:moveTo>
                    <a:cubicBezTo>
                      <a:pt x="260" y="610"/>
                      <a:pt x="159" y="509"/>
                      <a:pt x="159" y="384"/>
                    </a:cubicBezTo>
                    <a:cubicBezTo>
                      <a:pt x="159" y="260"/>
                      <a:pt x="260" y="158"/>
                      <a:pt x="385" y="158"/>
                    </a:cubicBezTo>
                    <a:cubicBezTo>
                      <a:pt x="510" y="158"/>
                      <a:pt x="611" y="260"/>
                      <a:pt x="611" y="384"/>
                    </a:cubicBezTo>
                    <a:cubicBezTo>
                      <a:pt x="611" y="509"/>
                      <a:pt x="510" y="610"/>
                      <a:pt x="385" y="610"/>
                    </a:cubicBezTo>
                    <a:moveTo>
                      <a:pt x="385" y="0"/>
                    </a:moveTo>
                    <a:cubicBezTo>
                      <a:pt x="385" y="0"/>
                      <a:pt x="385" y="0"/>
                      <a:pt x="385" y="0"/>
                    </a:cubicBezTo>
                    <a:cubicBezTo>
                      <a:pt x="385" y="24"/>
                      <a:pt x="385" y="24"/>
                      <a:pt x="385" y="24"/>
                    </a:cubicBezTo>
                    <a:cubicBezTo>
                      <a:pt x="385" y="68"/>
                      <a:pt x="385" y="68"/>
                      <a:pt x="385" y="68"/>
                    </a:cubicBezTo>
                    <a:cubicBezTo>
                      <a:pt x="342" y="68"/>
                      <a:pt x="301" y="78"/>
                      <a:pt x="264" y="93"/>
                    </a:cubicBezTo>
                    <a:cubicBezTo>
                      <a:pt x="241" y="38"/>
                      <a:pt x="241" y="38"/>
                      <a:pt x="241" y="38"/>
                    </a:cubicBezTo>
                    <a:cubicBezTo>
                      <a:pt x="195" y="57"/>
                      <a:pt x="154" y="84"/>
                      <a:pt x="119" y="119"/>
                    </a:cubicBezTo>
                    <a:cubicBezTo>
                      <a:pt x="162" y="162"/>
                      <a:pt x="162" y="162"/>
                      <a:pt x="162" y="162"/>
                    </a:cubicBezTo>
                    <a:cubicBezTo>
                      <a:pt x="133" y="192"/>
                      <a:pt x="110" y="226"/>
                      <a:pt x="94" y="265"/>
                    </a:cubicBezTo>
                    <a:cubicBezTo>
                      <a:pt x="33" y="241"/>
                      <a:pt x="33" y="241"/>
                      <a:pt x="33" y="241"/>
                    </a:cubicBezTo>
                    <a:cubicBezTo>
                      <a:pt x="14" y="287"/>
                      <a:pt x="0" y="335"/>
                      <a:pt x="0" y="384"/>
                    </a:cubicBezTo>
                    <a:cubicBezTo>
                      <a:pt x="0" y="385"/>
                      <a:pt x="0" y="385"/>
                      <a:pt x="0" y="385"/>
                    </a:cubicBezTo>
                    <a:cubicBezTo>
                      <a:pt x="68" y="385"/>
                      <a:pt x="68" y="385"/>
                      <a:pt x="68" y="385"/>
                    </a:cubicBezTo>
                    <a:cubicBezTo>
                      <a:pt x="68" y="427"/>
                      <a:pt x="78" y="468"/>
                      <a:pt x="94" y="505"/>
                    </a:cubicBezTo>
                    <a:cubicBezTo>
                      <a:pt x="38" y="529"/>
                      <a:pt x="38" y="529"/>
                      <a:pt x="38" y="529"/>
                    </a:cubicBezTo>
                    <a:cubicBezTo>
                      <a:pt x="57" y="574"/>
                      <a:pt x="85" y="615"/>
                      <a:pt x="120" y="650"/>
                    </a:cubicBezTo>
                    <a:cubicBezTo>
                      <a:pt x="163" y="607"/>
                      <a:pt x="163" y="607"/>
                      <a:pt x="163" y="607"/>
                    </a:cubicBezTo>
                    <a:cubicBezTo>
                      <a:pt x="192" y="636"/>
                      <a:pt x="227" y="660"/>
                      <a:pt x="266" y="676"/>
                    </a:cubicBezTo>
                    <a:cubicBezTo>
                      <a:pt x="242" y="730"/>
                      <a:pt x="242" y="730"/>
                      <a:pt x="242" y="730"/>
                    </a:cubicBezTo>
                    <a:cubicBezTo>
                      <a:pt x="287" y="748"/>
                      <a:pt x="335" y="756"/>
                      <a:pt x="384" y="756"/>
                    </a:cubicBezTo>
                    <a:cubicBezTo>
                      <a:pt x="384" y="704"/>
                      <a:pt x="384" y="704"/>
                      <a:pt x="384" y="704"/>
                    </a:cubicBezTo>
                    <a:cubicBezTo>
                      <a:pt x="384" y="699"/>
                      <a:pt x="384" y="699"/>
                      <a:pt x="384" y="699"/>
                    </a:cubicBezTo>
                    <a:cubicBezTo>
                      <a:pt x="424" y="698"/>
                      <a:pt x="467" y="690"/>
                      <a:pt x="503" y="675"/>
                    </a:cubicBezTo>
                    <a:cubicBezTo>
                      <a:pt x="528" y="731"/>
                      <a:pt x="528" y="731"/>
                      <a:pt x="528" y="731"/>
                    </a:cubicBezTo>
                    <a:cubicBezTo>
                      <a:pt x="573" y="712"/>
                      <a:pt x="615" y="685"/>
                      <a:pt x="650" y="650"/>
                    </a:cubicBezTo>
                    <a:cubicBezTo>
                      <a:pt x="608" y="607"/>
                      <a:pt x="608" y="607"/>
                      <a:pt x="608" y="607"/>
                    </a:cubicBezTo>
                    <a:cubicBezTo>
                      <a:pt x="637" y="578"/>
                      <a:pt x="660" y="543"/>
                      <a:pt x="676" y="504"/>
                    </a:cubicBezTo>
                    <a:cubicBezTo>
                      <a:pt x="732" y="528"/>
                      <a:pt x="732" y="528"/>
                      <a:pt x="732" y="528"/>
                    </a:cubicBezTo>
                    <a:cubicBezTo>
                      <a:pt x="751" y="482"/>
                      <a:pt x="763" y="434"/>
                      <a:pt x="763" y="383"/>
                    </a:cubicBezTo>
                    <a:cubicBezTo>
                      <a:pt x="700" y="383"/>
                      <a:pt x="700" y="383"/>
                      <a:pt x="700" y="383"/>
                    </a:cubicBezTo>
                    <a:cubicBezTo>
                      <a:pt x="700" y="341"/>
                      <a:pt x="691" y="300"/>
                      <a:pt x="676" y="263"/>
                    </a:cubicBezTo>
                    <a:cubicBezTo>
                      <a:pt x="732" y="239"/>
                      <a:pt x="732" y="239"/>
                      <a:pt x="732" y="239"/>
                    </a:cubicBezTo>
                    <a:cubicBezTo>
                      <a:pt x="713" y="194"/>
                      <a:pt x="685" y="153"/>
                      <a:pt x="650" y="118"/>
                    </a:cubicBezTo>
                    <a:cubicBezTo>
                      <a:pt x="607" y="161"/>
                      <a:pt x="607" y="161"/>
                      <a:pt x="607" y="161"/>
                    </a:cubicBezTo>
                    <a:cubicBezTo>
                      <a:pt x="578" y="132"/>
                      <a:pt x="543" y="109"/>
                      <a:pt x="505" y="93"/>
                    </a:cubicBezTo>
                    <a:cubicBezTo>
                      <a:pt x="528" y="33"/>
                      <a:pt x="528" y="33"/>
                      <a:pt x="528" y="33"/>
                    </a:cubicBezTo>
                    <a:cubicBezTo>
                      <a:pt x="483" y="14"/>
                      <a:pt x="435" y="0"/>
                      <a:pt x="385" y="0"/>
                    </a:cubicBezTo>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grpSp>
            <p:nvGrpSpPr>
              <p:cNvPr id="109" name="Group 62"/>
              <p:cNvGrpSpPr/>
              <p:nvPr/>
            </p:nvGrpSpPr>
            <p:grpSpPr>
              <a:xfrm>
                <a:off x="6092211" y="4312773"/>
                <a:ext cx="509231" cy="503814"/>
                <a:chOff x="7565231" y="4005401"/>
                <a:chExt cx="746125" cy="738188"/>
              </a:xfrm>
              <a:solidFill>
                <a:schemeClr val="accent3"/>
              </a:solidFill>
            </p:grpSpPr>
            <p:sp>
              <p:nvSpPr>
                <p:cNvPr id="110" name="Freeform 237"/>
                <p:cNvSpPr>
                  <a:spLocks noEditPoints="1"/>
                </p:cNvSpPr>
                <p:nvPr/>
              </p:nvSpPr>
              <p:spPr bwMode="auto">
                <a:xfrm>
                  <a:off x="7565231" y="4005401"/>
                  <a:ext cx="746125" cy="738188"/>
                </a:xfrm>
                <a:custGeom>
                  <a:avLst/>
                  <a:gdLst>
                    <a:gd name="T0" fmla="*/ 323 w 336"/>
                    <a:gd name="T1" fmla="*/ 277 h 333"/>
                    <a:gd name="T2" fmla="*/ 267 w 336"/>
                    <a:gd name="T3" fmla="*/ 220 h 333"/>
                    <a:gd name="T4" fmla="*/ 243 w 336"/>
                    <a:gd name="T5" fmla="*/ 211 h 333"/>
                    <a:gd name="T6" fmla="*/ 210 w 336"/>
                    <a:gd name="T7" fmla="*/ 178 h 333"/>
                    <a:gd name="T8" fmla="*/ 196 w 336"/>
                    <a:gd name="T9" fmla="*/ 42 h 333"/>
                    <a:gd name="T10" fmla="*/ 42 w 336"/>
                    <a:gd name="T11" fmla="*/ 42 h 333"/>
                    <a:gd name="T12" fmla="*/ 42 w 336"/>
                    <a:gd name="T13" fmla="*/ 195 h 333"/>
                    <a:gd name="T14" fmla="*/ 181 w 336"/>
                    <a:gd name="T15" fmla="*/ 208 h 333"/>
                    <a:gd name="T16" fmla="*/ 214 w 336"/>
                    <a:gd name="T17" fmla="*/ 241 h 333"/>
                    <a:gd name="T18" fmla="*/ 223 w 336"/>
                    <a:gd name="T19" fmla="*/ 265 h 333"/>
                    <a:gd name="T20" fmla="*/ 279 w 336"/>
                    <a:gd name="T21" fmla="*/ 321 h 333"/>
                    <a:gd name="T22" fmla="*/ 323 w 336"/>
                    <a:gd name="T23" fmla="*/ 321 h 333"/>
                    <a:gd name="T24" fmla="*/ 323 w 336"/>
                    <a:gd name="T25" fmla="*/ 277 h 333"/>
                    <a:gd name="T26" fmla="*/ 73 w 336"/>
                    <a:gd name="T27" fmla="*/ 164 h 333"/>
                    <a:gd name="T28" fmla="*/ 73 w 336"/>
                    <a:gd name="T29" fmla="*/ 73 h 333"/>
                    <a:gd name="T30" fmla="*/ 165 w 336"/>
                    <a:gd name="T31" fmla="*/ 73 h 333"/>
                    <a:gd name="T32" fmla="*/ 165 w 336"/>
                    <a:gd name="T33" fmla="*/ 164 h 333"/>
                    <a:gd name="T34" fmla="*/ 73 w 336"/>
                    <a:gd name="T35" fmla="*/ 16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 h="333">
                      <a:moveTo>
                        <a:pt x="323" y="277"/>
                      </a:moveTo>
                      <a:cubicBezTo>
                        <a:pt x="267" y="220"/>
                        <a:pt x="267" y="220"/>
                        <a:pt x="267" y="220"/>
                      </a:cubicBezTo>
                      <a:cubicBezTo>
                        <a:pt x="261" y="214"/>
                        <a:pt x="252" y="211"/>
                        <a:pt x="243" y="211"/>
                      </a:cubicBezTo>
                      <a:cubicBezTo>
                        <a:pt x="210" y="178"/>
                        <a:pt x="210" y="178"/>
                        <a:pt x="210" y="178"/>
                      </a:cubicBezTo>
                      <a:cubicBezTo>
                        <a:pt x="237" y="136"/>
                        <a:pt x="233" y="79"/>
                        <a:pt x="196" y="42"/>
                      </a:cubicBezTo>
                      <a:cubicBezTo>
                        <a:pt x="153" y="0"/>
                        <a:pt x="84" y="0"/>
                        <a:pt x="42" y="42"/>
                      </a:cubicBezTo>
                      <a:cubicBezTo>
                        <a:pt x="0" y="84"/>
                        <a:pt x="0" y="153"/>
                        <a:pt x="42" y="195"/>
                      </a:cubicBezTo>
                      <a:cubicBezTo>
                        <a:pt x="80" y="233"/>
                        <a:pt x="139" y="237"/>
                        <a:pt x="181" y="208"/>
                      </a:cubicBezTo>
                      <a:cubicBezTo>
                        <a:pt x="214" y="241"/>
                        <a:pt x="214" y="241"/>
                        <a:pt x="214" y="241"/>
                      </a:cubicBezTo>
                      <a:cubicBezTo>
                        <a:pt x="213" y="249"/>
                        <a:pt x="216" y="258"/>
                        <a:pt x="223" y="265"/>
                      </a:cubicBezTo>
                      <a:cubicBezTo>
                        <a:pt x="279" y="321"/>
                        <a:pt x="279" y="321"/>
                        <a:pt x="279" y="321"/>
                      </a:cubicBezTo>
                      <a:cubicBezTo>
                        <a:pt x="292" y="333"/>
                        <a:pt x="311" y="333"/>
                        <a:pt x="323" y="321"/>
                      </a:cubicBezTo>
                      <a:cubicBezTo>
                        <a:pt x="336" y="309"/>
                        <a:pt x="336" y="289"/>
                        <a:pt x="323" y="277"/>
                      </a:cubicBezTo>
                      <a:close/>
                      <a:moveTo>
                        <a:pt x="73" y="164"/>
                      </a:moveTo>
                      <a:cubicBezTo>
                        <a:pt x="48" y="139"/>
                        <a:pt x="48" y="98"/>
                        <a:pt x="73" y="73"/>
                      </a:cubicBezTo>
                      <a:cubicBezTo>
                        <a:pt x="98" y="48"/>
                        <a:pt x="139" y="48"/>
                        <a:pt x="165" y="73"/>
                      </a:cubicBezTo>
                      <a:cubicBezTo>
                        <a:pt x="190" y="98"/>
                        <a:pt x="190" y="139"/>
                        <a:pt x="165" y="164"/>
                      </a:cubicBezTo>
                      <a:cubicBezTo>
                        <a:pt x="139" y="190"/>
                        <a:pt x="98" y="190"/>
                        <a:pt x="73" y="164"/>
                      </a:cubicBez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11" name="Freeform 238"/>
                <p:cNvSpPr/>
                <p:nvPr/>
              </p:nvSpPr>
              <p:spPr bwMode="auto">
                <a:xfrm>
                  <a:off x="7728743" y="4168913"/>
                  <a:ext cx="198438" cy="198438"/>
                </a:xfrm>
                <a:custGeom>
                  <a:avLst/>
                  <a:gdLst>
                    <a:gd name="T0" fmla="*/ 16 w 89"/>
                    <a:gd name="T1" fmla="*/ 16 h 89"/>
                    <a:gd name="T2" fmla="*/ 16 w 89"/>
                    <a:gd name="T3" fmla="*/ 73 h 89"/>
                    <a:gd name="T4" fmla="*/ 73 w 89"/>
                    <a:gd name="T5" fmla="*/ 73 h 89"/>
                    <a:gd name="T6" fmla="*/ 73 w 89"/>
                    <a:gd name="T7" fmla="*/ 16 h 89"/>
                    <a:gd name="T8" fmla="*/ 16 w 89"/>
                    <a:gd name="T9" fmla="*/ 16 h 89"/>
                  </a:gdLst>
                  <a:ahLst/>
                  <a:cxnLst>
                    <a:cxn ang="0">
                      <a:pos x="T0" y="T1"/>
                    </a:cxn>
                    <a:cxn ang="0">
                      <a:pos x="T2" y="T3"/>
                    </a:cxn>
                    <a:cxn ang="0">
                      <a:pos x="T4" y="T5"/>
                    </a:cxn>
                    <a:cxn ang="0">
                      <a:pos x="T6" y="T7"/>
                    </a:cxn>
                    <a:cxn ang="0">
                      <a:pos x="T8" y="T9"/>
                    </a:cxn>
                  </a:cxnLst>
                  <a:rect l="0" t="0" r="r" b="b"/>
                  <a:pathLst>
                    <a:path w="89" h="89">
                      <a:moveTo>
                        <a:pt x="16" y="16"/>
                      </a:moveTo>
                      <a:cubicBezTo>
                        <a:pt x="0" y="32"/>
                        <a:pt x="0" y="58"/>
                        <a:pt x="16" y="73"/>
                      </a:cubicBezTo>
                      <a:cubicBezTo>
                        <a:pt x="32" y="89"/>
                        <a:pt x="58" y="89"/>
                        <a:pt x="73" y="73"/>
                      </a:cubicBezTo>
                      <a:cubicBezTo>
                        <a:pt x="89" y="58"/>
                        <a:pt x="89" y="32"/>
                        <a:pt x="73" y="16"/>
                      </a:cubicBezTo>
                      <a:cubicBezTo>
                        <a:pt x="58" y="0"/>
                        <a:pt x="32" y="0"/>
                        <a:pt x="16" y="16"/>
                      </a:cubicBez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5574" name="Group 4"/>
            <p:cNvGrpSpPr/>
            <p:nvPr/>
          </p:nvGrpSpPr>
          <p:grpSpPr>
            <a:xfrm>
              <a:off x="10079" y="2831"/>
              <a:ext cx="3893" cy="3893"/>
              <a:chOff x="6288017" y="1571223"/>
              <a:chExt cx="2471891" cy="2471892"/>
            </a:xfrm>
          </p:grpSpPr>
          <p:sp>
            <p:nvSpPr>
              <p:cNvPr id="106" name="Freeform 5"/>
              <p:cNvSpPr>
                <a:spLocks noEditPoints="1"/>
              </p:cNvSpPr>
              <p:nvPr/>
            </p:nvSpPr>
            <p:spPr bwMode="auto">
              <a:xfrm>
                <a:off x="6288017" y="1571223"/>
                <a:ext cx="2471891" cy="2471892"/>
              </a:xfrm>
              <a:custGeom>
                <a:avLst/>
                <a:gdLst>
                  <a:gd name="T0" fmla="*/ 531 w 1053"/>
                  <a:gd name="T1" fmla="*/ 845 h 1052"/>
                  <a:gd name="T2" fmla="*/ 217 w 1053"/>
                  <a:gd name="T3" fmla="*/ 532 h 1052"/>
                  <a:gd name="T4" fmla="*/ 531 w 1053"/>
                  <a:gd name="T5" fmla="*/ 219 h 1052"/>
                  <a:gd name="T6" fmla="*/ 844 w 1053"/>
                  <a:gd name="T7" fmla="*/ 532 h 1052"/>
                  <a:gd name="T8" fmla="*/ 531 w 1053"/>
                  <a:gd name="T9" fmla="*/ 845 h 1052"/>
                  <a:gd name="T10" fmla="*/ 530 w 1053"/>
                  <a:gd name="T11" fmla="*/ 0 h 1052"/>
                  <a:gd name="T12" fmla="*/ 530 w 1053"/>
                  <a:gd name="T13" fmla="*/ 0 h 1052"/>
                  <a:gd name="T14" fmla="*/ 529 w 1053"/>
                  <a:gd name="T15" fmla="*/ 33 h 1052"/>
                  <a:gd name="T16" fmla="*/ 530 w 1053"/>
                  <a:gd name="T17" fmla="*/ 94 h 1052"/>
                  <a:gd name="T18" fmla="*/ 363 w 1053"/>
                  <a:gd name="T19" fmla="*/ 129 h 1052"/>
                  <a:gd name="T20" fmla="*/ 330 w 1053"/>
                  <a:gd name="T21" fmla="*/ 52 h 1052"/>
                  <a:gd name="T22" fmla="*/ 162 w 1053"/>
                  <a:gd name="T23" fmla="*/ 165 h 1052"/>
                  <a:gd name="T24" fmla="*/ 221 w 1053"/>
                  <a:gd name="T25" fmla="*/ 225 h 1052"/>
                  <a:gd name="T26" fmla="*/ 127 w 1053"/>
                  <a:gd name="T27" fmla="*/ 367 h 1052"/>
                  <a:gd name="T28" fmla="*/ 44 w 1053"/>
                  <a:gd name="T29" fmla="*/ 334 h 1052"/>
                  <a:gd name="T30" fmla="*/ 0 w 1053"/>
                  <a:gd name="T31" fmla="*/ 532 h 1052"/>
                  <a:gd name="T32" fmla="*/ 0 w 1053"/>
                  <a:gd name="T33" fmla="*/ 533 h 1052"/>
                  <a:gd name="T34" fmla="*/ 93 w 1053"/>
                  <a:gd name="T35" fmla="*/ 532 h 1052"/>
                  <a:gd name="T36" fmla="*/ 127 w 1053"/>
                  <a:gd name="T37" fmla="*/ 700 h 1052"/>
                  <a:gd name="T38" fmla="*/ 50 w 1053"/>
                  <a:gd name="T39" fmla="*/ 732 h 1052"/>
                  <a:gd name="T40" fmla="*/ 163 w 1053"/>
                  <a:gd name="T41" fmla="*/ 900 h 1052"/>
                  <a:gd name="T42" fmla="*/ 223 w 1053"/>
                  <a:gd name="T43" fmla="*/ 841 h 1052"/>
                  <a:gd name="T44" fmla="*/ 365 w 1053"/>
                  <a:gd name="T45" fmla="*/ 936 h 1052"/>
                  <a:gd name="T46" fmla="*/ 332 w 1053"/>
                  <a:gd name="T47" fmla="*/ 1013 h 1052"/>
                  <a:gd name="T48" fmla="*/ 531 w 1053"/>
                  <a:gd name="T49" fmla="*/ 1052 h 1052"/>
                  <a:gd name="T50" fmla="*/ 532 w 1053"/>
                  <a:gd name="T51" fmla="*/ 1052 h 1052"/>
                  <a:gd name="T52" fmla="*/ 532 w 1053"/>
                  <a:gd name="T53" fmla="*/ 974 h 1052"/>
                  <a:gd name="T54" fmla="*/ 532 w 1053"/>
                  <a:gd name="T55" fmla="*/ 968 h 1052"/>
                  <a:gd name="T56" fmla="*/ 695 w 1053"/>
                  <a:gd name="T57" fmla="*/ 935 h 1052"/>
                  <a:gd name="T58" fmla="*/ 729 w 1053"/>
                  <a:gd name="T59" fmla="*/ 1012 h 1052"/>
                  <a:gd name="T60" fmla="*/ 898 w 1053"/>
                  <a:gd name="T61" fmla="*/ 900 h 1052"/>
                  <a:gd name="T62" fmla="*/ 839 w 1053"/>
                  <a:gd name="T63" fmla="*/ 840 h 1052"/>
                  <a:gd name="T64" fmla="*/ 933 w 1053"/>
                  <a:gd name="T65" fmla="*/ 698 h 1052"/>
                  <a:gd name="T66" fmla="*/ 1011 w 1053"/>
                  <a:gd name="T67" fmla="*/ 731 h 1052"/>
                  <a:gd name="T68" fmla="*/ 1053 w 1053"/>
                  <a:gd name="T69" fmla="*/ 531 h 1052"/>
                  <a:gd name="T70" fmla="*/ 966 w 1053"/>
                  <a:gd name="T71" fmla="*/ 530 h 1052"/>
                  <a:gd name="T72" fmla="*/ 933 w 1053"/>
                  <a:gd name="T73" fmla="*/ 364 h 1052"/>
                  <a:gd name="T74" fmla="*/ 1010 w 1053"/>
                  <a:gd name="T75" fmla="*/ 331 h 1052"/>
                  <a:gd name="T76" fmla="*/ 897 w 1053"/>
                  <a:gd name="T77" fmla="*/ 163 h 1052"/>
                  <a:gd name="T78" fmla="*/ 838 w 1053"/>
                  <a:gd name="T79" fmla="*/ 223 h 1052"/>
                  <a:gd name="T80" fmla="*/ 696 w 1053"/>
                  <a:gd name="T81" fmla="*/ 129 h 1052"/>
                  <a:gd name="T82" fmla="*/ 728 w 1053"/>
                  <a:gd name="T83" fmla="*/ 45 h 1052"/>
                  <a:gd name="T84" fmla="*/ 530 w 1053"/>
                  <a:gd name="T85"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3" h="1052">
                    <a:moveTo>
                      <a:pt x="531" y="845"/>
                    </a:moveTo>
                    <a:cubicBezTo>
                      <a:pt x="358" y="845"/>
                      <a:pt x="217" y="705"/>
                      <a:pt x="217" y="532"/>
                    </a:cubicBezTo>
                    <a:cubicBezTo>
                      <a:pt x="217" y="359"/>
                      <a:pt x="358" y="219"/>
                      <a:pt x="531" y="219"/>
                    </a:cubicBezTo>
                    <a:cubicBezTo>
                      <a:pt x="703" y="219"/>
                      <a:pt x="844" y="359"/>
                      <a:pt x="844" y="532"/>
                    </a:cubicBezTo>
                    <a:cubicBezTo>
                      <a:pt x="844" y="705"/>
                      <a:pt x="703" y="845"/>
                      <a:pt x="531" y="845"/>
                    </a:cubicBezTo>
                    <a:moveTo>
                      <a:pt x="530" y="0"/>
                    </a:moveTo>
                    <a:cubicBezTo>
                      <a:pt x="530" y="0"/>
                      <a:pt x="530" y="0"/>
                      <a:pt x="530" y="0"/>
                    </a:cubicBezTo>
                    <a:cubicBezTo>
                      <a:pt x="529" y="33"/>
                      <a:pt x="529" y="33"/>
                      <a:pt x="529" y="33"/>
                    </a:cubicBezTo>
                    <a:cubicBezTo>
                      <a:pt x="530" y="94"/>
                      <a:pt x="530" y="94"/>
                      <a:pt x="530" y="94"/>
                    </a:cubicBezTo>
                    <a:cubicBezTo>
                      <a:pt x="471" y="94"/>
                      <a:pt x="414" y="107"/>
                      <a:pt x="363" y="129"/>
                    </a:cubicBezTo>
                    <a:cubicBezTo>
                      <a:pt x="330" y="52"/>
                      <a:pt x="330" y="52"/>
                      <a:pt x="330" y="52"/>
                    </a:cubicBezTo>
                    <a:cubicBezTo>
                      <a:pt x="267" y="78"/>
                      <a:pt x="210" y="117"/>
                      <a:pt x="162" y="165"/>
                    </a:cubicBezTo>
                    <a:cubicBezTo>
                      <a:pt x="221" y="225"/>
                      <a:pt x="221" y="225"/>
                      <a:pt x="221" y="225"/>
                    </a:cubicBezTo>
                    <a:cubicBezTo>
                      <a:pt x="181" y="265"/>
                      <a:pt x="149" y="313"/>
                      <a:pt x="127" y="367"/>
                    </a:cubicBezTo>
                    <a:cubicBezTo>
                      <a:pt x="44" y="334"/>
                      <a:pt x="44" y="334"/>
                      <a:pt x="44" y="334"/>
                    </a:cubicBezTo>
                    <a:cubicBezTo>
                      <a:pt x="18" y="397"/>
                      <a:pt x="0" y="464"/>
                      <a:pt x="0" y="532"/>
                    </a:cubicBezTo>
                    <a:cubicBezTo>
                      <a:pt x="0" y="533"/>
                      <a:pt x="0" y="533"/>
                      <a:pt x="0" y="533"/>
                    </a:cubicBezTo>
                    <a:cubicBezTo>
                      <a:pt x="93" y="532"/>
                      <a:pt x="93" y="532"/>
                      <a:pt x="93" y="532"/>
                    </a:cubicBezTo>
                    <a:cubicBezTo>
                      <a:pt x="93" y="592"/>
                      <a:pt x="106" y="648"/>
                      <a:pt x="127" y="700"/>
                    </a:cubicBezTo>
                    <a:cubicBezTo>
                      <a:pt x="50" y="732"/>
                      <a:pt x="50" y="732"/>
                      <a:pt x="50" y="732"/>
                    </a:cubicBezTo>
                    <a:cubicBezTo>
                      <a:pt x="76" y="795"/>
                      <a:pt x="115" y="852"/>
                      <a:pt x="163" y="900"/>
                    </a:cubicBezTo>
                    <a:cubicBezTo>
                      <a:pt x="223" y="841"/>
                      <a:pt x="223" y="841"/>
                      <a:pt x="223" y="841"/>
                    </a:cubicBezTo>
                    <a:cubicBezTo>
                      <a:pt x="263" y="881"/>
                      <a:pt x="311" y="914"/>
                      <a:pt x="365" y="936"/>
                    </a:cubicBezTo>
                    <a:cubicBezTo>
                      <a:pt x="332" y="1013"/>
                      <a:pt x="332" y="1013"/>
                      <a:pt x="332" y="1013"/>
                    </a:cubicBezTo>
                    <a:cubicBezTo>
                      <a:pt x="395" y="1039"/>
                      <a:pt x="462" y="1052"/>
                      <a:pt x="531" y="1052"/>
                    </a:cubicBezTo>
                    <a:cubicBezTo>
                      <a:pt x="532" y="1052"/>
                      <a:pt x="532" y="1052"/>
                      <a:pt x="532" y="1052"/>
                    </a:cubicBezTo>
                    <a:cubicBezTo>
                      <a:pt x="532" y="974"/>
                      <a:pt x="532" y="974"/>
                      <a:pt x="532" y="974"/>
                    </a:cubicBezTo>
                    <a:cubicBezTo>
                      <a:pt x="532" y="968"/>
                      <a:pt x="532" y="968"/>
                      <a:pt x="532" y="968"/>
                    </a:cubicBezTo>
                    <a:cubicBezTo>
                      <a:pt x="588" y="967"/>
                      <a:pt x="646" y="955"/>
                      <a:pt x="695" y="935"/>
                    </a:cubicBezTo>
                    <a:cubicBezTo>
                      <a:pt x="729" y="1012"/>
                      <a:pt x="729" y="1012"/>
                      <a:pt x="729" y="1012"/>
                    </a:cubicBezTo>
                    <a:cubicBezTo>
                      <a:pt x="792" y="986"/>
                      <a:pt x="849" y="948"/>
                      <a:pt x="898" y="900"/>
                    </a:cubicBezTo>
                    <a:cubicBezTo>
                      <a:pt x="839" y="840"/>
                      <a:pt x="839" y="840"/>
                      <a:pt x="839" y="840"/>
                    </a:cubicBezTo>
                    <a:cubicBezTo>
                      <a:pt x="879" y="800"/>
                      <a:pt x="911" y="752"/>
                      <a:pt x="933" y="698"/>
                    </a:cubicBezTo>
                    <a:cubicBezTo>
                      <a:pt x="1011" y="731"/>
                      <a:pt x="1011" y="731"/>
                      <a:pt x="1011" y="731"/>
                    </a:cubicBezTo>
                    <a:cubicBezTo>
                      <a:pt x="1037" y="668"/>
                      <a:pt x="1053" y="601"/>
                      <a:pt x="1053" y="531"/>
                    </a:cubicBezTo>
                    <a:cubicBezTo>
                      <a:pt x="966" y="530"/>
                      <a:pt x="966" y="530"/>
                      <a:pt x="966" y="530"/>
                    </a:cubicBezTo>
                    <a:cubicBezTo>
                      <a:pt x="966" y="471"/>
                      <a:pt x="954" y="415"/>
                      <a:pt x="933" y="364"/>
                    </a:cubicBezTo>
                    <a:cubicBezTo>
                      <a:pt x="1010" y="331"/>
                      <a:pt x="1010" y="331"/>
                      <a:pt x="1010" y="331"/>
                    </a:cubicBezTo>
                    <a:cubicBezTo>
                      <a:pt x="984" y="268"/>
                      <a:pt x="946" y="212"/>
                      <a:pt x="897" y="163"/>
                    </a:cubicBezTo>
                    <a:cubicBezTo>
                      <a:pt x="838" y="223"/>
                      <a:pt x="838" y="223"/>
                      <a:pt x="838" y="223"/>
                    </a:cubicBezTo>
                    <a:cubicBezTo>
                      <a:pt x="797" y="183"/>
                      <a:pt x="749" y="151"/>
                      <a:pt x="696" y="129"/>
                    </a:cubicBezTo>
                    <a:cubicBezTo>
                      <a:pt x="728" y="45"/>
                      <a:pt x="728" y="45"/>
                      <a:pt x="728" y="45"/>
                    </a:cubicBezTo>
                    <a:cubicBezTo>
                      <a:pt x="665" y="19"/>
                      <a:pt x="599" y="0"/>
                      <a:pt x="530" y="0"/>
                    </a:cubicBezTo>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07" name="Freeform 247"/>
              <p:cNvSpPr/>
              <p:nvPr/>
            </p:nvSpPr>
            <p:spPr bwMode="auto">
              <a:xfrm>
                <a:off x="7180268" y="2468918"/>
                <a:ext cx="687388" cy="674688"/>
              </a:xfrm>
              <a:custGeom>
                <a:avLst/>
                <a:gdLst>
                  <a:gd name="T0" fmla="*/ 194 w 310"/>
                  <a:gd name="T1" fmla="*/ 149 h 304"/>
                  <a:gd name="T2" fmla="*/ 258 w 310"/>
                  <a:gd name="T3" fmla="*/ 151 h 304"/>
                  <a:gd name="T4" fmla="*/ 293 w 310"/>
                  <a:gd name="T5" fmla="*/ 118 h 304"/>
                  <a:gd name="T6" fmla="*/ 305 w 310"/>
                  <a:gd name="T7" fmla="*/ 71 h 304"/>
                  <a:gd name="T8" fmla="*/ 303 w 310"/>
                  <a:gd name="T9" fmla="*/ 73 h 304"/>
                  <a:gd name="T10" fmla="*/ 261 w 310"/>
                  <a:gd name="T11" fmla="*/ 112 h 304"/>
                  <a:gd name="T12" fmla="*/ 204 w 310"/>
                  <a:gd name="T13" fmla="*/ 110 h 304"/>
                  <a:gd name="T14" fmla="*/ 203 w 310"/>
                  <a:gd name="T15" fmla="*/ 109 h 304"/>
                  <a:gd name="T16" fmla="*/ 204 w 310"/>
                  <a:gd name="T17" fmla="*/ 50 h 304"/>
                  <a:gd name="T18" fmla="*/ 245 w 310"/>
                  <a:gd name="T19" fmla="*/ 12 h 304"/>
                  <a:gd name="T20" fmla="*/ 249 w 310"/>
                  <a:gd name="T21" fmla="*/ 9 h 304"/>
                  <a:gd name="T22" fmla="*/ 198 w 310"/>
                  <a:gd name="T23" fmla="*/ 16 h 304"/>
                  <a:gd name="T24" fmla="*/ 162 w 310"/>
                  <a:gd name="T25" fmla="*/ 48 h 304"/>
                  <a:gd name="T26" fmla="*/ 161 w 310"/>
                  <a:gd name="T27" fmla="*/ 114 h 304"/>
                  <a:gd name="T28" fmla="*/ 166 w 310"/>
                  <a:gd name="T29" fmla="*/ 120 h 304"/>
                  <a:gd name="T30" fmla="*/ 148 w 310"/>
                  <a:gd name="T31" fmla="*/ 137 h 304"/>
                  <a:gd name="T32" fmla="*/ 66 w 310"/>
                  <a:gd name="T33" fmla="*/ 49 h 304"/>
                  <a:gd name="T34" fmla="*/ 39 w 310"/>
                  <a:gd name="T35" fmla="*/ 41 h 304"/>
                  <a:gd name="T36" fmla="*/ 33 w 310"/>
                  <a:gd name="T37" fmla="*/ 47 h 304"/>
                  <a:gd name="T38" fmla="*/ 41 w 310"/>
                  <a:gd name="T39" fmla="*/ 72 h 304"/>
                  <a:gd name="T40" fmla="*/ 123 w 310"/>
                  <a:gd name="T41" fmla="*/ 160 h 304"/>
                  <a:gd name="T42" fmla="*/ 102 w 310"/>
                  <a:gd name="T43" fmla="*/ 180 h 304"/>
                  <a:gd name="T44" fmla="*/ 70 w 310"/>
                  <a:gd name="T45" fmla="*/ 187 h 304"/>
                  <a:gd name="T46" fmla="*/ 15 w 310"/>
                  <a:gd name="T47" fmla="*/ 238 h 304"/>
                  <a:gd name="T48" fmla="*/ 13 w 310"/>
                  <a:gd name="T49" fmla="*/ 284 h 304"/>
                  <a:gd name="T50" fmla="*/ 14 w 310"/>
                  <a:gd name="T51" fmla="*/ 285 h 304"/>
                  <a:gd name="T52" fmla="*/ 61 w 310"/>
                  <a:gd name="T53" fmla="*/ 288 h 304"/>
                  <a:gd name="T54" fmla="*/ 116 w 310"/>
                  <a:gd name="T55" fmla="*/ 236 h 304"/>
                  <a:gd name="T56" fmla="*/ 124 w 310"/>
                  <a:gd name="T57" fmla="*/ 205 h 304"/>
                  <a:gd name="T58" fmla="*/ 146 w 310"/>
                  <a:gd name="T59" fmla="*/ 185 h 304"/>
                  <a:gd name="T60" fmla="*/ 163 w 310"/>
                  <a:gd name="T61" fmla="*/ 203 h 304"/>
                  <a:gd name="T62" fmla="*/ 170 w 310"/>
                  <a:gd name="T63" fmla="*/ 235 h 304"/>
                  <a:gd name="T64" fmla="*/ 221 w 310"/>
                  <a:gd name="T65" fmla="*/ 290 h 304"/>
                  <a:gd name="T66" fmla="*/ 267 w 310"/>
                  <a:gd name="T67" fmla="*/ 292 h 304"/>
                  <a:gd name="T68" fmla="*/ 268 w 310"/>
                  <a:gd name="T69" fmla="*/ 291 h 304"/>
                  <a:gd name="T70" fmla="*/ 271 w 310"/>
                  <a:gd name="T71" fmla="*/ 244 h 304"/>
                  <a:gd name="T72" fmla="*/ 220 w 310"/>
                  <a:gd name="T73" fmla="*/ 189 h 304"/>
                  <a:gd name="T74" fmla="*/ 189 w 310"/>
                  <a:gd name="T75" fmla="*/ 181 h 304"/>
                  <a:gd name="T76" fmla="*/ 171 w 310"/>
                  <a:gd name="T77" fmla="*/ 162 h 304"/>
                  <a:gd name="T78" fmla="*/ 189 w 310"/>
                  <a:gd name="T79" fmla="*/ 145 h 304"/>
                  <a:gd name="T80" fmla="*/ 194 w 310"/>
                  <a:gd name="T81" fmla="*/ 14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304">
                    <a:moveTo>
                      <a:pt x="194" y="149"/>
                    </a:moveTo>
                    <a:cubicBezTo>
                      <a:pt x="210" y="167"/>
                      <a:pt x="240" y="167"/>
                      <a:pt x="258" y="151"/>
                    </a:cubicBezTo>
                    <a:cubicBezTo>
                      <a:pt x="293" y="118"/>
                      <a:pt x="293" y="118"/>
                      <a:pt x="293" y="118"/>
                    </a:cubicBezTo>
                    <a:cubicBezTo>
                      <a:pt x="306" y="105"/>
                      <a:pt x="310" y="87"/>
                      <a:pt x="305" y="71"/>
                    </a:cubicBezTo>
                    <a:cubicBezTo>
                      <a:pt x="304" y="72"/>
                      <a:pt x="304" y="73"/>
                      <a:pt x="303" y="73"/>
                    </a:cubicBezTo>
                    <a:cubicBezTo>
                      <a:pt x="261" y="112"/>
                      <a:pt x="261" y="112"/>
                      <a:pt x="261" y="112"/>
                    </a:cubicBezTo>
                    <a:cubicBezTo>
                      <a:pt x="245" y="127"/>
                      <a:pt x="219" y="126"/>
                      <a:pt x="204" y="110"/>
                    </a:cubicBezTo>
                    <a:cubicBezTo>
                      <a:pt x="203" y="109"/>
                      <a:pt x="203" y="109"/>
                      <a:pt x="203" y="109"/>
                    </a:cubicBezTo>
                    <a:cubicBezTo>
                      <a:pt x="188" y="93"/>
                      <a:pt x="188" y="65"/>
                      <a:pt x="204" y="50"/>
                    </a:cubicBezTo>
                    <a:cubicBezTo>
                      <a:pt x="245" y="12"/>
                      <a:pt x="245" y="12"/>
                      <a:pt x="245" y="12"/>
                    </a:cubicBezTo>
                    <a:cubicBezTo>
                      <a:pt x="246" y="11"/>
                      <a:pt x="247" y="10"/>
                      <a:pt x="249" y="9"/>
                    </a:cubicBezTo>
                    <a:cubicBezTo>
                      <a:pt x="232" y="0"/>
                      <a:pt x="212" y="2"/>
                      <a:pt x="198" y="16"/>
                    </a:cubicBezTo>
                    <a:cubicBezTo>
                      <a:pt x="162" y="48"/>
                      <a:pt x="162" y="48"/>
                      <a:pt x="162" y="48"/>
                    </a:cubicBezTo>
                    <a:cubicBezTo>
                      <a:pt x="144" y="65"/>
                      <a:pt x="144" y="96"/>
                      <a:pt x="161" y="114"/>
                    </a:cubicBezTo>
                    <a:cubicBezTo>
                      <a:pt x="166" y="120"/>
                      <a:pt x="166" y="120"/>
                      <a:pt x="166" y="120"/>
                    </a:cubicBezTo>
                    <a:cubicBezTo>
                      <a:pt x="148" y="137"/>
                      <a:pt x="148" y="137"/>
                      <a:pt x="148" y="137"/>
                    </a:cubicBezTo>
                    <a:cubicBezTo>
                      <a:pt x="66" y="49"/>
                      <a:pt x="66" y="49"/>
                      <a:pt x="66" y="49"/>
                    </a:cubicBezTo>
                    <a:cubicBezTo>
                      <a:pt x="39" y="41"/>
                      <a:pt x="39" y="41"/>
                      <a:pt x="39" y="41"/>
                    </a:cubicBezTo>
                    <a:cubicBezTo>
                      <a:pt x="33" y="47"/>
                      <a:pt x="33" y="47"/>
                      <a:pt x="33" y="47"/>
                    </a:cubicBezTo>
                    <a:cubicBezTo>
                      <a:pt x="41" y="72"/>
                      <a:pt x="41" y="72"/>
                      <a:pt x="41" y="72"/>
                    </a:cubicBezTo>
                    <a:cubicBezTo>
                      <a:pt x="123" y="160"/>
                      <a:pt x="123" y="160"/>
                      <a:pt x="123" y="160"/>
                    </a:cubicBezTo>
                    <a:cubicBezTo>
                      <a:pt x="102" y="180"/>
                      <a:pt x="102" y="180"/>
                      <a:pt x="102" y="180"/>
                    </a:cubicBezTo>
                    <a:cubicBezTo>
                      <a:pt x="91" y="176"/>
                      <a:pt x="79" y="178"/>
                      <a:pt x="70" y="187"/>
                    </a:cubicBezTo>
                    <a:cubicBezTo>
                      <a:pt x="15" y="238"/>
                      <a:pt x="15" y="238"/>
                      <a:pt x="15" y="238"/>
                    </a:cubicBezTo>
                    <a:cubicBezTo>
                      <a:pt x="1" y="250"/>
                      <a:pt x="0" y="271"/>
                      <a:pt x="13" y="284"/>
                    </a:cubicBezTo>
                    <a:cubicBezTo>
                      <a:pt x="14" y="285"/>
                      <a:pt x="14" y="285"/>
                      <a:pt x="14" y="285"/>
                    </a:cubicBezTo>
                    <a:cubicBezTo>
                      <a:pt x="26" y="298"/>
                      <a:pt x="48" y="300"/>
                      <a:pt x="61" y="288"/>
                    </a:cubicBezTo>
                    <a:cubicBezTo>
                      <a:pt x="116" y="236"/>
                      <a:pt x="116" y="236"/>
                      <a:pt x="116" y="236"/>
                    </a:cubicBezTo>
                    <a:cubicBezTo>
                      <a:pt x="125" y="228"/>
                      <a:pt x="127" y="216"/>
                      <a:pt x="124" y="205"/>
                    </a:cubicBezTo>
                    <a:cubicBezTo>
                      <a:pt x="146" y="185"/>
                      <a:pt x="146" y="185"/>
                      <a:pt x="146" y="185"/>
                    </a:cubicBezTo>
                    <a:cubicBezTo>
                      <a:pt x="163" y="203"/>
                      <a:pt x="163" y="203"/>
                      <a:pt x="163" y="203"/>
                    </a:cubicBezTo>
                    <a:cubicBezTo>
                      <a:pt x="159" y="214"/>
                      <a:pt x="162" y="226"/>
                      <a:pt x="170" y="235"/>
                    </a:cubicBezTo>
                    <a:cubicBezTo>
                      <a:pt x="221" y="290"/>
                      <a:pt x="221" y="290"/>
                      <a:pt x="221" y="290"/>
                    </a:cubicBezTo>
                    <a:cubicBezTo>
                      <a:pt x="234" y="304"/>
                      <a:pt x="254" y="304"/>
                      <a:pt x="267" y="292"/>
                    </a:cubicBezTo>
                    <a:cubicBezTo>
                      <a:pt x="268" y="291"/>
                      <a:pt x="268" y="291"/>
                      <a:pt x="268" y="291"/>
                    </a:cubicBezTo>
                    <a:cubicBezTo>
                      <a:pt x="281" y="279"/>
                      <a:pt x="283" y="257"/>
                      <a:pt x="271" y="244"/>
                    </a:cubicBezTo>
                    <a:cubicBezTo>
                      <a:pt x="220" y="189"/>
                      <a:pt x="220" y="189"/>
                      <a:pt x="220" y="189"/>
                    </a:cubicBezTo>
                    <a:cubicBezTo>
                      <a:pt x="211" y="180"/>
                      <a:pt x="200" y="178"/>
                      <a:pt x="189" y="181"/>
                    </a:cubicBezTo>
                    <a:cubicBezTo>
                      <a:pt x="171" y="162"/>
                      <a:pt x="171" y="162"/>
                      <a:pt x="171" y="162"/>
                    </a:cubicBezTo>
                    <a:cubicBezTo>
                      <a:pt x="189" y="145"/>
                      <a:pt x="189" y="145"/>
                      <a:pt x="189" y="145"/>
                    </a:cubicBezTo>
                    <a:lnTo>
                      <a:pt x="194" y="149"/>
                    </a:lnTo>
                    <a:close/>
                  </a:path>
                </a:pathLst>
              </a:custGeom>
              <a:solidFill>
                <a:srgbClr val="449BAF"/>
              </a:solidFill>
              <a:ln>
                <a:noFill/>
              </a:ln>
              <a:effectLst>
                <a:outerShdw blurRad="635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US" strike="noStrike" noProof="1">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232" name="矩形 231"/>
          <p:cNvSpPr/>
          <p:nvPr/>
        </p:nvSpPr>
        <p:spPr>
          <a:xfrm>
            <a:off x="10090150" y="688975"/>
            <a:ext cx="1368425"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合约模式</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采购管理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75" name="六边形 74"/>
          <p:cNvSpPr/>
          <p:nvPr/>
        </p:nvSpPr>
        <p:spPr>
          <a:xfrm>
            <a:off x="3803650" y="3563938"/>
            <a:ext cx="1154113" cy="993775"/>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78" name="六边形 77"/>
          <p:cNvSpPr/>
          <p:nvPr/>
        </p:nvSpPr>
        <p:spPr>
          <a:xfrm>
            <a:off x="2947988" y="3106738"/>
            <a:ext cx="1152525" cy="995363"/>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79" name="六边形 78"/>
          <p:cNvSpPr/>
          <p:nvPr/>
        </p:nvSpPr>
        <p:spPr>
          <a:xfrm>
            <a:off x="2743200" y="3500438"/>
            <a:ext cx="1154113" cy="993775"/>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80" name="六边形 79"/>
          <p:cNvSpPr/>
          <p:nvPr/>
        </p:nvSpPr>
        <p:spPr>
          <a:xfrm>
            <a:off x="2959100" y="3930650"/>
            <a:ext cx="1150938" cy="992188"/>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85" name="六边形 84"/>
          <p:cNvSpPr/>
          <p:nvPr/>
        </p:nvSpPr>
        <p:spPr>
          <a:xfrm>
            <a:off x="3625850" y="3930650"/>
            <a:ext cx="1150938" cy="992188"/>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93" name="六边形 92"/>
          <p:cNvSpPr/>
          <p:nvPr/>
        </p:nvSpPr>
        <p:spPr>
          <a:xfrm>
            <a:off x="3579813" y="3106738"/>
            <a:ext cx="1152525" cy="995363"/>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63" name="六边形 62"/>
          <p:cNvSpPr/>
          <p:nvPr/>
        </p:nvSpPr>
        <p:spPr>
          <a:xfrm>
            <a:off x="2954338" y="3106738"/>
            <a:ext cx="1152525" cy="995363"/>
          </a:xfrm>
          <a:prstGeom prst="hexagon">
            <a:avLst/>
          </a:prstGeom>
          <a:solidFill>
            <a:srgbClr val="9BBB5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77" name="六边形 76"/>
          <p:cNvSpPr/>
          <p:nvPr/>
        </p:nvSpPr>
        <p:spPr>
          <a:xfrm>
            <a:off x="3579813" y="3106738"/>
            <a:ext cx="1150938" cy="995363"/>
          </a:xfrm>
          <a:prstGeom prst="hexagon">
            <a:avLst/>
          </a:prstGeom>
          <a:solidFill>
            <a:srgbClr val="9BBB5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81" name="六边形 80"/>
          <p:cNvSpPr/>
          <p:nvPr/>
        </p:nvSpPr>
        <p:spPr>
          <a:xfrm>
            <a:off x="2754313" y="3500438"/>
            <a:ext cx="1150938" cy="993775"/>
          </a:xfrm>
          <a:prstGeom prst="hexagon">
            <a:avLst/>
          </a:prstGeom>
          <a:solidFill>
            <a:srgbClr val="9BBB5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82" name="六边形 81"/>
          <p:cNvSpPr/>
          <p:nvPr/>
        </p:nvSpPr>
        <p:spPr>
          <a:xfrm>
            <a:off x="2957513" y="3924300"/>
            <a:ext cx="1152525" cy="992188"/>
          </a:xfrm>
          <a:prstGeom prst="hexagon">
            <a:avLst/>
          </a:prstGeom>
          <a:solidFill>
            <a:srgbClr val="9BBB5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83" name="六边形 82"/>
          <p:cNvSpPr/>
          <p:nvPr/>
        </p:nvSpPr>
        <p:spPr>
          <a:xfrm>
            <a:off x="3614738" y="3930650"/>
            <a:ext cx="1152525" cy="992188"/>
          </a:xfrm>
          <a:prstGeom prst="hexagon">
            <a:avLst/>
          </a:prstGeom>
          <a:solidFill>
            <a:srgbClr val="9BBB5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84" name="六边形 83"/>
          <p:cNvSpPr/>
          <p:nvPr/>
        </p:nvSpPr>
        <p:spPr>
          <a:xfrm>
            <a:off x="3805238" y="3549650"/>
            <a:ext cx="1154113" cy="992188"/>
          </a:xfrm>
          <a:prstGeom prst="hexagon">
            <a:avLst/>
          </a:prstGeom>
          <a:solidFill>
            <a:srgbClr val="9BBB5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76" name="六边形 75"/>
          <p:cNvSpPr/>
          <p:nvPr/>
        </p:nvSpPr>
        <p:spPr>
          <a:xfrm>
            <a:off x="3284538" y="3486150"/>
            <a:ext cx="1154113" cy="992188"/>
          </a:xfrm>
          <a:prstGeom prst="hexagon">
            <a:avLst/>
          </a:prstGeom>
          <a:solidFill>
            <a:srgbClr val="9BBB5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05" name="六边形 104"/>
          <p:cNvSpPr/>
          <p:nvPr/>
        </p:nvSpPr>
        <p:spPr>
          <a:xfrm>
            <a:off x="7448550" y="3068638"/>
            <a:ext cx="1150938" cy="993775"/>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09" name="六边形 108"/>
          <p:cNvSpPr/>
          <p:nvPr/>
        </p:nvSpPr>
        <p:spPr>
          <a:xfrm>
            <a:off x="8050213" y="3073400"/>
            <a:ext cx="1150938" cy="995363"/>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10" name="六边形 109"/>
          <p:cNvSpPr/>
          <p:nvPr/>
        </p:nvSpPr>
        <p:spPr>
          <a:xfrm>
            <a:off x="8253413" y="3467100"/>
            <a:ext cx="1150938" cy="992188"/>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00" name="六边形 99"/>
          <p:cNvSpPr/>
          <p:nvPr/>
        </p:nvSpPr>
        <p:spPr>
          <a:xfrm>
            <a:off x="7221538" y="3511550"/>
            <a:ext cx="1152525" cy="992188"/>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11" name="六边形 110"/>
          <p:cNvSpPr/>
          <p:nvPr/>
        </p:nvSpPr>
        <p:spPr>
          <a:xfrm>
            <a:off x="7434263" y="3932238"/>
            <a:ext cx="1152525" cy="993775"/>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12" name="六边形 111"/>
          <p:cNvSpPr/>
          <p:nvPr/>
        </p:nvSpPr>
        <p:spPr>
          <a:xfrm>
            <a:off x="8026400" y="3932238"/>
            <a:ext cx="1150938" cy="993775"/>
          </a:xfrm>
          <a:prstGeom prst="hexagon">
            <a:avLst/>
          </a:prstGeom>
          <a:solidFill>
            <a:srgbClr val="CFCFC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99" name="六边形 98"/>
          <p:cNvSpPr/>
          <p:nvPr/>
        </p:nvSpPr>
        <p:spPr>
          <a:xfrm>
            <a:off x="8253413" y="3462338"/>
            <a:ext cx="1150938" cy="993775"/>
          </a:xfrm>
          <a:prstGeom prst="hexagon">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01" name="六边形 100"/>
          <p:cNvSpPr/>
          <p:nvPr/>
        </p:nvSpPr>
        <p:spPr>
          <a:xfrm>
            <a:off x="7429500" y="3073400"/>
            <a:ext cx="1154113" cy="992188"/>
          </a:xfrm>
          <a:prstGeom prst="hexagon">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02" name="六边形 101"/>
          <p:cNvSpPr/>
          <p:nvPr/>
        </p:nvSpPr>
        <p:spPr>
          <a:xfrm>
            <a:off x="8051800" y="3073400"/>
            <a:ext cx="1150938" cy="992188"/>
          </a:xfrm>
          <a:prstGeom prst="hexagon">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06" name="六边形 105"/>
          <p:cNvSpPr/>
          <p:nvPr/>
        </p:nvSpPr>
        <p:spPr>
          <a:xfrm>
            <a:off x="7219950" y="3513138"/>
            <a:ext cx="1150938" cy="995363"/>
          </a:xfrm>
          <a:prstGeom prst="hexagon">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13" name="六边形 112"/>
          <p:cNvSpPr/>
          <p:nvPr/>
        </p:nvSpPr>
        <p:spPr>
          <a:xfrm>
            <a:off x="8020050" y="3924300"/>
            <a:ext cx="1150938" cy="992188"/>
          </a:xfrm>
          <a:prstGeom prst="hexagon">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14" name="六边形 113"/>
          <p:cNvSpPr/>
          <p:nvPr/>
        </p:nvSpPr>
        <p:spPr>
          <a:xfrm>
            <a:off x="7410450" y="3910013"/>
            <a:ext cx="1150938" cy="992188"/>
          </a:xfrm>
          <a:prstGeom prst="hexagon">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8565" fontAlgn="base">
              <a:defRPr/>
            </a:pPr>
            <a:endParaRPr lang="zh-CN" altLang="en-US" sz="2135" strike="noStrike" noProof="1" dirty="0"/>
          </a:p>
        </p:txBody>
      </p:sp>
      <p:sp>
        <p:nvSpPr>
          <p:cNvPr id="119" name="文本框 118"/>
          <p:cNvSpPr txBox="1"/>
          <p:nvPr/>
        </p:nvSpPr>
        <p:spPr>
          <a:xfrm>
            <a:off x="2185988" y="2684463"/>
            <a:ext cx="796925" cy="747713"/>
          </a:xfrm>
          <a:prstGeom prst="rect">
            <a:avLst/>
          </a:prstGeom>
          <a:noFill/>
          <a:ln w="9525">
            <a:noFill/>
          </a:ln>
        </p:spPr>
        <p:txBody>
          <a:bodyPr>
            <a:spAutoFit/>
          </a:bodyPr>
          <a:p>
            <a:r>
              <a:rPr lang="zh-CN" altLang="en-US" sz="2135" noProof="1" dirty="0">
                <a:solidFill>
                  <a:schemeClr val="bg1"/>
                </a:solidFill>
                <a:latin typeface="黑体" panose="02010609060101010101" pitchFamily="49" charset="-122"/>
                <a:ea typeface="黑体" panose="02010609060101010101" pitchFamily="49" charset="-122"/>
                <a:cs typeface="+mn-ea"/>
              </a:rPr>
              <a:t>砌体</a:t>
            </a:r>
            <a:endParaRPr lang="en-US" altLang="zh-CN" sz="2135" noProof="1" dirty="0">
              <a:solidFill>
                <a:schemeClr val="bg1"/>
              </a:solidFill>
              <a:latin typeface="黑体" panose="02010609060101010101" pitchFamily="49" charset="-122"/>
              <a:ea typeface="黑体" panose="02010609060101010101" pitchFamily="49" charset="-122"/>
            </a:endParaRPr>
          </a:p>
          <a:p>
            <a:r>
              <a:rPr lang="zh-CN" altLang="en-US" sz="2135" noProof="1" dirty="0">
                <a:solidFill>
                  <a:schemeClr val="bg1"/>
                </a:solidFill>
                <a:latin typeface="黑体" panose="02010609060101010101" pitchFamily="49" charset="-122"/>
                <a:ea typeface="黑体" panose="02010609060101010101" pitchFamily="49" charset="-122"/>
                <a:cs typeface="+mn-ea"/>
              </a:rPr>
              <a:t>工程</a:t>
            </a:r>
            <a:endParaRPr lang="zh-CN" altLang="en-US" sz="2135" noProof="1" dirty="0">
              <a:solidFill>
                <a:schemeClr val="bg1"/>
              </a:solidFill>
              <a:latin typeface="黑体" panose="02010609060101010101" pitchFamily="49" charset="-122"/>
              <a:ea typeface="黑体" panose="02010609060101010101" pitchFamily="49" charset="-122"/>
            </a:endParaRPr>
          </a:p>
        </p:txBody>
      </p:sp>
      <p:sp>
        <p:nvSpPr>
          <p:cNvPr id="120" name="文本框 119"/>
          <p:cNvSpPr txBox="1"/>
          <p:nvPr/>
        </p:nvSpPr>
        <p:spPr>
          <a:xfrm>
            <a:off x="4081463" y="2687638"/>
            <a:ext cx="795338" cy="749300"/>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抹灰工程</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1" name="文本框 120"/>
          <p:cNvSpPr txBox="1"/>
          <p:nvPr/>
        </p:nvSpPr>
        <p:spPr>
          <a:xfrm>
            <a:off x="3124200" y="3176588"/>
            <a:ext cx="793750" cy="749300"/>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防水工程</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2" name="文本框 121"/>
          <p:cNvSpPr txBox="1"/>
          <p:nvPr/>
        </p:nvSpPr>
        <p:spPr>
          <a:xfrm>
            <a:off x="4100513" y="4779963"/>
            <a:ext cx="793750" cy="747713"/>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泛光照明</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3" name="文本框 122"/>
          <p:cNvSpPr txBox="1"/>
          <p:nvPr/>
        </p:nvSpPr>
        <p:spPr>
          <a:xfrm>
            <a:off x="2185988" y="4795838"/>
            <a:ext cx="796925" cy="749300"/>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门窗工程</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4" name="文本框 123"/>
          <p:cNvSpPr txBox="1"/>
          <p:nvPr/>
        </p:nvSpPr>
        <p:spPr>
          <a:xfrm>
            <a:off x="3160713" y="5332413"/>
            <a:ext cx="795338" cy="747713"/>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精装  </a:t>
            </a:r>
            <a:endParaRPr lang="en-US" altLang="zh-CN" sz="2135" noProof="1" dirty="0">
              <a:solidFill>
                <a:schemeClr val="bg1"/>
              </a:solidFill>
              <a:latin typeface="Arial" panose="020B0604020202020204" pitchFamily="34" charset="0"/>
              <a:ea typeface="微软雅黑" panose="020B0503020204020204" pitchFamily="34" charset="-122"/>
            </a:endParaRPr>
          </a:p>
          <a:p>
            <a:r>
              <a:rPr lang="en-US" altLang="zh-CN" sz="2135" noProof="1" dirty="0">
                <a:solidFill>
                  <a:schemeClr val="bg1"/>
                </a:solidFill>
                <a:latin typeface="Arial" panose="020B0604020202020204" pitchFamily="34" charset="0"/>
                <a:ea typeface="微软雅黑" panose="020B0503020204020204" pitchFamily="34" charset="-122"/>
                <a:cs typeface="+mn-ea"/>
              </a:rPr>
              <a:t>  </a:t>
            </a:r>
            <a:r>
              <a:rPr lang="zh-CN" altLang="en-US" sz="2135" noProof="1" dirty="0">
                <a:solidFill>
                  <a:schemeClr val="bg1"/>
                </a:solidFill>
                <a:latin typeface="Arial" panose="020B0604020202020204" pitchFamily="34" charset="0"/>
                <a:ea typeface="微软雅黑" panose="020B0503020204020204" pitchFamily="34" charset="-122"/>
                <a:cs typeface="+mn-ea"/>
              </a:rPr>
              <a:t>修</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5" name="文本框 124"/>
          <p:cNvSpPr txBox="1"/>
          <p:nvPr/>
        </p:nvSpPr>
        <p:spPr>
          <a:xfrm>
            <a:off x="5067300" y="3182938"/>
            <a:ext cx="795338" cy="749300"/>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幕墙工程</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6" name="文本框 125"/>
          <p:cNvSpPr txBox="1"/>
          <p:nvPr/>
        </p:nvSpPr>
        <p:spPr>
          <a:xfrm>
            <a:off x="6989763" y="3214688"/>
            <a:ext cx="795338" cy="749300"/>
          </a:xfrm>
          <a:prstGeom prst="rect">
            <a:avLst/>
          </a:prstGeom>
          <a:noFill/>
          <a:ln w="9525">
            <a:noFill/>
          </a:ln>
        </p:spPr>
        <p:txBody>
          <a:bodyPr>
            <a:spAutoFit/>
          </a:bodyPr>
          <a:p>
            <a:r>
              <a:rPr lang="zh-CN" altLang="en-US" sz="2135" noProof="1" dirty="0">
                <a:solidFill>
                  <a:schemeClr val="bg1"/>
                </a:solidFill>
                <a:latin typeface="黑体" panose="02010609060101010101" pitchFamily="49" charset="-122"/>
                <a:ea typeface="黑体" panose="02010609060101010101" pitchFamily="49" charset="-122"/>
                <a:cs typeface="+mn-ea"/>
              </a:rPr>
              <a:t>给排       </a:t>
            </a:r>
            <a:endParaRPr lang="en-US" altLang="zh-CN" sz="2135" noProof="1" dirty="0">
              <a:solidFill>
                <a:schemeClr val="bg1"/>
              </a:solidFill>
              <a:latin typeface="黑体" panose="02010609060101010101" pitchFamily="49" charset="-122"/>
              <a:ea typeface="黑体" panose="02010609060101010101" pitchFamily="49" charset="-122"/>
            </a:endParaRPr>
          </a:p>
          <a:p>
            <a:r>
              <a:rPr lang="en-US" altLang="zh-CN" sz="2135" noProof="1" dirty="0">
                <a:solidFill>
                  <a:schemeClr val="bg1"/>
                </a:solidFill>
                <a:latin typeface="黑体" panose="02010609060101010101" pitchFamily="49" charset="-122"/>
                <a:ea typeface="黑体" panose="02010609060101010101" pitchFamily="49" charset="-122"/>
                <a:cs typeface="+mn-ea"/>
              </a:rPr>
              <a:t>  </a:t>
            </a:r>
            <a:r>
              <a:rPr lang="zh-CN" altLang="en-US" sz="2135" noProof="1" dirty="0">
                <a:solidFill>
                  <a:schemeClr val="bg1"/>
                </a:solidFill>
                <a:latin typeface="黑体" panose="02010609060101010101" pitchFamily="49" charset="-122"/>
                <a:ea typeface="黑体" panose="02010609060101010101" pitchFamily="49" charset="-122"/>
                <a:cs typeface="+mn-ea"/>
              </a:rPr>
              <a:t>水</a:t>
            </a:r>
            <a:endParaRPr lang="zh-CN" altLang="en-US" sz="2135" noProof="1" dirty="0">
              <a:solidFill>
                <a:schemeClr val="bg1"/>
              </a:solidFill>
              <a:latin typeface="黑体" panose="02010609060101010101" pitchFamily="49" charset="-122"/>
              <a:ea typeface="黑体" panose="02010609060101010101" pitchFamily="49" charset="-122"/>
            </a:endParaRPr>
          </a:p>
        </p:txBody>
      </p:sp>
      <p:sp>
        <p:nvSpPr>
          <p:cNvPr id="127" name="文本框 126"/>
          <p:cNvSpPr txBox="1"/>
          <p:nvPr/>
        </p:nvSpPr>
        <p:spPr>
          <a:xfrm>
            <a:off x="7988300" y="2684463"/>
            <a:ext cx="793750" cy="747713"/>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电气工程</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8" name="文本框 127"/>
          <p:cNvSpPr txBox="1"/>
          <p:nvPr/>
        </p:nvSpPr>
        <p:spPr>
          <a:xfrm>
            <a:off x="7974013" y="4779963"/>
            <a:ext cx="795338" cy="747713"/>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暖通工程</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129" name="文本框 128"/>
          <p:cNvSpPr txBox="1"/>
          <p:nvPr/>
        </p:nvSpPr>
        <p:spPr>
          <a:xfrm>
            <a:off x="8955088" y="3206750"/>
            <a:ext cx="793750" cy="749300"/>
          </a:xfrm>
          <a:prstGeom prst="rect">
            <a:avLst/>
          </a:prstGeom>
          <a:noFill/>
          <a:ln w="9525">
            <a:noFill/>
          </a:ln>
        </p:spPr>
        <p:txBody>
          <a:bodyPr>
            <a:spAutoFit/>
          </a:bodyPr>
          <a:p>
            <a:r>
              <a:rPr lang="zh-CN" altLang="en-US" sz="2135" noProof="1" dirty="0">
                <a:solidFill>
                  <a:schemeClr val="bg1"/>
                </a:solidFill>
                <a:latin typeface="Arial" panose="020B0604020202020204" pitchFamily="34" charset="0"/>
                <a:ea typeface="微软雅黑" panose="020B0503020204020204" pitchFamily="34" charset="-122"/>
                <a:cs typeface="+mn-ea"/>
              </a:rPr>
              <a:t>消防工程</a:t>
            </a:r>
            <a:endParaRPr lang="zh-CN" altLang="en-US" sz="2135" noProof="1" dirty="0">
              <a:solidFill>
                <a:schemeClr val="bg1"/>
              </a:solidFill>
              <a:latin typeface="Arial" panose="020B0604020202020204" pitchFamily="34" charset="0"/>
              <a:ea typeface="微软雅黑" panose="020B0503020204020204" pitchFamily="34" charset="-122"/>
            </a:endParaRPr>
          </a:p>
        </p:txBody>
      </p:sp>
      <p:sp>
        <p:nvSpPr>
          <p:cNvPr id="2" name="文本框 1"/>
          <p:cNvSpPr txBox="1"/>
          <p:nvPr/>
        </p:nvSpPr>
        <p:spPr>
          <a:xfrm>
            <a:off x="3186113" y="3765550"/>
            <a:ext cx="1520825" cy="461963"/>
          </a:xfrm>
          <a:prstGeom prst="rect">
            <a:avLst/>
          </a:prstGeom>
          <a:noFill/>
          <a:ln w="9525">
            <a:noFill/>
          </a:ln>
        </p:spPr>
        <p:txBody>
          <a:bodyPr anchor="t">
            <a:spAutoFit/>
          </a:bodyPr>
          <a:p>
            <a:r>
              <a:rPr lang="zh-CN" altLang="en-US" sz="2400" dirty="0">
                <a:solidFill>
                  <a:schemeClr val="bg1"/>
                </a:solidFill>
                <a:latin typeface="Arial" panose="020B0604020202020204" pitchFamily="34" charset="0"/>
                <a:ea typeface="微软雅黑" panose="020B0503020204020204" pitchFamily="34" charset="-122"/>
              </a:rPr>
              <a:t>建筑专业</a:t>
            </a:r>
            <a:endParaRPr lang="zh-CN" altLang="en-US" sz="2400" dirty="0">
              <a:solidFill>
                <a:schemeClr val="bg1"/>
              </a:solidFill>
              <a:latin typeface="Arial" panose="020B0604020202020204" pitchFamily="34" charset="0"/>
              <a:ea typeface="微软雅黑" panose="020B0503020204020204" pitchFamily="34" charset="-122"/>
            </a:endParaRPr>
          </a:p>
        </p:txBody>
      </p:sp>
      <p:sp>
        <p:nvSpPr>
          <p:cNvPr id="43" name="文本框 42"/>
          <p:cNvSpPr txBox="1"/>
          <p:nvPr/>
        </p:nvSpPr>
        <p:spPr>
          <a:xfrm>
            <a:off x="7631113" y="3757613"/>
            <a:ext cx="1520825" cy="460375"/>
          </a:xfrm>
          <a:prstGeom prst="rect">
            <a:avLst/>
          </a:prstGeom>
          <a:noFill/>
          <a:ln w="9525">
            <a:noFill/>
          </a:ln>
        </p:spPr>
        <p:txBody>
          <a:bodyPr anchor="t">
            <a:spAutoFit/>
          </a:bodyPr>
          <a:p>
            <a:r>
              <a:rPr lang="zh-CN" altLang="en-US" sz="2400" dirty="0">
                <a:solidFill>
                  <a:schemeClr val="bg1"/>
                </a:solidFill>
                <a:latin typeface="Arial" panose="020B0604020202020204" pitchFamily="34" charset="0"/>
                <a:ea typeface="微软雅黑" panose="020B0503020204020204" pitchFamily="34" charset="-122"/>
              </a:rPr>
              <a:t>机电专业</a:t>
            </a:r>
            <a:endParaRPr lang="zh-CN" altLang="en-US" sz="2400" dirty="0">
              <a:solidFill>
                <a:schemeClr val="bg1"/>
              </a:solidFill>
              <a:latin typeface="Arial" panose="020B0604020202020204" pitchFamily="34" charset="0"/>
              <a:ea typeface="微软雅黑" panose="020B0503020204020204" pitchFamily="34" charset="-122"/>
            </a:endParaRPr>
          </a:p>
        </p:txBody>
      </p:sp>
      <p:sp>
        <p:nvSpPr>
          <p:cNvPr id="66599" name="文本框 3"/>
          <p:cNvSpPr txBox="1"/>
          <p:nvPr/>
        </p:nvSpPr>
        <p:spPr>
          <a:xfrm>
            <a:off x="1296988" y="1377950"/>
            <a:ext cx="9132887" cy="400050"/>
          </a:xfrm>
          <a:prstGeom prst="rect">
            <a:avLst/>
          </a:prstGeom>
          <a:noFill/>
          <a:ln w="9525">
            <a:noFill/>
          </a:ln>
        </p:spPr>
        <p:txBody>
          <a:bodyPr wrap="square" anchor="t">
            <a:spAutoFit/>
          </a:bodyPr>
          <a:p>
            <a:pPr algn="ctr"/>
            <a:r>
              <a:rPr lang="zh-CN" altLang="en-US" sz="2000" dirty="0">
                <a:latin typeface="黑体" panose="02010609060101010101" pitchFamily="49" charset="-122"/>
                <a:ea typeface="黑体" panose="02010609060101010101" pitchFamily="49" charset="-122"/>
              </a:rPr>
              <a:t>以单个房间为单位，梳理各个房间的各项衔接工序所归属的工作包</a:t>
            </a:r>
            <a:endParaRPr lang="zh-CN" altLang="en-US" sz="2000" dirty="0">
              <a:latin typeface="黑体" panose="02010609060101010101" pitchFamily="49" charset="-122"/>
              <a:ea typeface="黑体" panose="02010609060101010101" pitchFamily="49" charset="-122"/>
            </a:endParaRPr>
          </a:p>
        </p:txBody>
      </p:sp>
      <p:sp>
        <p:nvSpPr>
          <p:cNvPr id="232" name="矩形 231"/>
          <p:cNvSpPr/>
          <p:nvPr/>
        </p:nvSpPr>
        <p:spPr>
          <a:xfrm>
            <a:off x="8959850" y="666750"/>
            <a:ext cx="22367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合约规划总体思路</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42" presetClass="path" presetSubtype="0" accel="50000" decel="50000" fill="hold" grpId="0" nodeType="withEffect">
                                  <p:stCondLst>
                                    <p:cond delay="0"/>
                                  </p:stCondLst>
                                  <p:childTnLst>
                                    <p:animMotion origin="layout" path="M -4.72222E-6 -1.23457E-7 L 0.08803 -0.22253 " pathEditMode="relative" rAng="0" ptsTypes="AA">
                                      <p:cBhvr>
                                        <p:cTn id="12" dur="1250" fill="hold"/>
                                        <p:tgtEl>
                                          <p:spTgt spid="75"/>
                                        </p:tgtEl>
                                        <p:attrNameLst>
                                          <p:attrName>ppt_x</p:attrName>
                                          <p:attrName>ppt_y</p:attrName>
                                        </p:attrNameLst>
                                      </p:cBhvr>
                                      <p:rCtr x="4400" y="-11100"/>
                                    </p:animMotion>
                                  </p:childTnLst>
                                </p:cTn>
                              </p:par>
                              <p:par>
                                <p:cTn id="13" presetID="42" presetClass="path" presetSubtype="0" accel="50000" decel="50000" fill="hold" grpId="0" nodeType="withEffect">
                                  <p:stCondLst>
                                    <p:cond delay="0"/>
                                  </p:stCondLst>
                                  <p:childTnLst>
                                    <p:animMotion origin="layout" path="M 4.16667E-6 -2.09877E-6 L -0.07934 0.07469 " pathEditMode="relative" rAng="0" ptsTypes="AA">
                                      <p:cBhvr>
                                        <p:cTn id="14" dur="1250" fill="hold"/>
                                        <p:tgtEl>
                                          <p:spTgt spid="78"/>
                                        </p:tgtEl>
                                        <p:attrNameLst>
                                          <p:attrName>ppt_x</p:attrName>
                                          <p:attrName>ppt_y</p:attrName>
                                        </p:attrNameLst>
                                      </p:cBhvr>
                                      <p:rCtr x="-4000" y="3700"/>
                                    </p:animMotion>
                                  </p:childTnLst>
                                </p:cTn>
                              </p:par>
                              <p:par>
                                <p:cTn id="15" presetID="42" presetClass="path" presetSubtype="0" accel="50000" decel="50000" fill="hold" grpId="0" nodeType="withEffect">
                                  <p:stCondLst>
                                    <p:cond delay="0"/>
                                  </p:stCondLst>
                                  <p:childTnLst>
                                    <p:animMotion origin="layout" path="M 4.44444E-6 -8.64198E-7 L 0.01857 0.09661 " pathEditMode="relative" rAng="0" ptsTypes="AA">
                                      <p:cBhvr>
                                        <p:cTn id="16" dur="1250" fill="hold"/>
                                        <p:tgtEl>
                                          <p:spTgt spid="79"/>
                                        </p:tgtEl>
                                        <p:attrNameLst>
                                          <p:attrName>ppt_x</p:attrName>
                                          <p:attrName>ppt_y</p:attrName>
                                        </p:attrNameLst>
                                      </p:cBhvr>
                                      <p:rCtr x="900" y="4800"/>
                                    </p:animMotion>
                                  </p:childTnLst>
                                </p:cTn>
                              </p:par>
                              <p:par>
                                <p:cTn id="17" presetID="42" presetClass="path" presetSubtype="0" accel="50000" decel="50000" fill="hold" grpId="0" nodeType="withEffect">
                                  <p:stCondLst>
                                    <p:cond delay="0"/>
                                  </p:stCondLst>
                                  <p:childTnLst>
                                    <p:animMotion origin="layout" path="M -3.88889E-6 4.81481E-6 L -0.00086 -0.27192 " pathEditMode="relative" rAng="0" ptsTypes="AA">
                                      <p:cBhvr>
                                        <p:cTn id="18" dur="1250" fill="hold"/>
                                        <p:tgtEl>
                                          <p:spTgt spid="80"/>
                                        </p:tgtEl>
                                        <p:attrNameLst>
                                          <p:attrName>ppt_x</p:attrName>
                                          <p:attrName>ppt_y</p:attrName>
                                        </p:attrNameLst>
                                      </p:cBhvr>
                                      <p:rCtr x="-100" y="-13600"/>
                                    </p:animMotion>
                                  </p:childTnLst>
                                </p:cTn>
                              </p:par>
                              <p:par>
                                <p:cTn id="19" presetID="42" presetClass="path" presetSubtype="0" accel="50000" decel="50000" fill="hold" grpId="0" nodeType="withEffect">
                                  <p:stCondLst>
                                    <p:cond delay="0"/>
                                  </p:stCondLst>
                                  <p:childTnLst>
                                    <p:animMotion origin="layout" path="M -1.38889E-6 4.81481E-6 L 0.10764 0.0287 " pathEditMode="relative" rAng="0" ptsTypes="AA">
                                      <p:cBhvr>
                                        <p:cTn id="20" dur="1250" fill="hold"/>
                                        <p:tgtEl>
                                          <p:spTgt spid="85"/>
                                        </p:tgtEl>
                                        <p:attrNameLst>
                                          <p:attrName>ppt_x</p:attrName>
                                          <p:attrName>ppt_y</p:attrName>
                                        </p:attrNameLst>
                                      </p:cBhvr>
                                      <p:rCtr x="5400" y="1400"/>
                                    </p:animMotion>
                                  </p:childTnLst>
                                </p:cTn>
                              </p:par>
                              <p:par>
                                <p:cTn id="21" presetID="42" presetClass="path" presetSubtype="0" accel="50000" decel="50000" fill="hold" grpId="0" nodeType="withEffect">
                                  <p:stCondLst>
                                    <p:cond delay="0"/>
                                  </p:stCondLst>
                                  <p:childTnLst>
                                    <p:animMotion origin="layout" path="M -1.94444E-6 -2.09877E-6 L 0.03038 0.07253 " pathEditMode="relative" rAng="0" ptsTypes="AA">
                                      <p:cBhvr>
                                        <p:cTn id="22" dur="1250" fill="hold"/>
                                        <p:tgtEl>
                                          <p:spTgt spid="93"/>
                                        </p:tgtEl>
                                        <p:attrNameLst>
                                          <p:attrName>ppt_x</p:attrName>
                                          <p:attrName>ppt_y</p:attrName>
                                        </p:attrNameLst>
                                      </p:cBhvr>
                                      <p:rCtr x="1500" y="3600"/>
                                    </p:animMotion>
                                  </p:childTnLst>
                                </p:cTn>
                              </p:par>
                              <p:par>
                                <p:cTn id="23" presetID="42" presetClass="path" presetSubtype="0" accel="50000" decel="50000" fill="hold" grpId="0" nodeType="withEffect">
                                  <p:stCondLst>
                                    <p:cond delay="0"/>
                                  </p:stCondLst>
                                  <p:childTnLst>
                                    <p:animMotion origin="layout" path="M 3.33333E-6 -2.09877E-6 L -0.07986 -0.07747 " pathEditMode="relative" rAng="0" ptsTypes="AA">
                                      <p:cBhvr>
                                        <p:cTn id="24" dur="1250" fill="hold"/>
                                        <p:tgtEl>
                                          <p:spTgt spid="63"/>
                                        </p:tgtEl>
                                        <p:attrNameLst>
                                          <p:attrName>ppt_x</p:attrName>
                                          <p:attrName>ppt_y</p:attrName>
                                        </p:attrNameLst>
                                      </p:cBhvr>
                                      <p:rCtr x="-4000" y="-3900"/>
                                    </p:animMotion>
                                  </p:childTnLst>
                                </p:cTn>
                              </p:par>
                              <p:par>
                                <p:cTn id="25" presetID="42" presetClass="path" presetSubtype="0" accel="50000" decel="50000" fill="hold" grpId="0" nodeType="withEffect">
                                  <p:stCondLst>
                                    <p:cond delay="0"/>
                                  </p:stCondLst>
                                  <p:childTnLst>
                                    <p:animMotion origin="layout" path="M -1.94444E-6 -2.09877E-6 L 0.1099 -0.00494 " pathEditMode="relative" rAng="0" ptsTypes="AA">
                                      <p:cBhvr>
                                        <p:cTn id="26" dur="1250" fill="hold"/>
                                        <p:tgtEl>
                                          <p:spTgt spid="77"/>
                                        </p:tgtEl>
                                        <p:attrNameLst>
                                          <p:attrName>ppt_x</p:attrName>
                                          <p:attrName>ppt_y</p:attrName>
                                        </p:attrNameLst>
                                      </p:cBhvr>
                                      <p:rCtr x="5500" y="-200"/>
                                    </p:animMotion>
                                  </p:childTnLst>
                                </p:cTn>
                              </p:par>
                              <p:par>
                                <p:cTn id="27" presetID="42" presetClass="path" presetSubtype="0" accel="50000" decel="50000" fill="hold" grpId="0" nodeType="withEffect">
                                  <p:stCondLst>
                                    <p:cond delay="0"/>
                                  </p:stCondLst>
                                  <p:childTnLst>
                                    <p:animMotion origin="layout" path="M -3.61111E-6 -8.64198E-7 L -0.06145 0.17377 " pathEditMode="relative" rAng="0" ptsTypes="AA">
                                      <p:cBhvr>
                                        <p:cTn id="28" dur="1250" fill="hold"/>
                                        <p:tgtEl>
                                          <p:spTgt spid="81"/>
                                        </p:tgtEl>
                                        <p:attrNameLst>
                                          <p:attrName>ppt_x</p:attrName>
                                          <p:attrName>ppt_y</p:attrName>
                                        </p:attrNameLst>
                                      </p:cBhvr>
                                      <p:rCtr x="-3100" y="8700"/>
                                    </p:animMotion>
                                  </p:childTnLst>
                                </p:cTn>
                              </p:par>
                              <p:par>
                                <p:cTn id="29" presetID="42" presetClass="path" presetSubtype="0" accel="50000" decel="50000" fill="hold" grpId="0" nodeType="withEffect">
                                  <p:stCondLst>
                                    <p:cond delay="0"/>
                                  </p:stCondLst>
                                  <p:childTnLst>
                                    <p:animMotion origin="layout" path="M -2.77778E-7 7.40741E-7 L 0.00069 0.18796 " pathEditMode="relative" rAng="0" ptsTypes="AA">
                                      <p:cBhvr>
                                        <p:cTn id="30" dur="1250" fill="hold"/>
                                        <p:tgtEl>
                                          <p:spTgt spid="82"/>
                                        </p:tgtEl>
                                        <p:attrNameLst>
                                          <p:attrName>ppt_x</p:attrName>
                                          <p:attrName>ppt_y</p:attrName>
                                        </p:attrNameLst>
                                      </p:cBhvr>
                                      <p:rCtr x="0" y="9400"/>
                                    </p:animMotion>
                                  </p:childTnLst>
                                </p:cTn>
                              </p:par>
                              <p:par>
                                <p:cTn id="31" presetID="42" presetClass="path" presetSubtype="0" accel="50000" decel="50000" fill="hold" grpId="0" nodeType="withEffect">
                                  <p:stCondLst>
                                    <p:cond delay="0"/>
                                  </p:stCondLst>
                                  <p:childTnLst>
                                    <p:animMotion origin="layout" path="M -3.33333E-6 4.81481E-6 L 0.02396 -0.19877 " pathEditMode="relative" rAng="0" ptsTypes="AA">
                                      <p:cBhvr>
                                        <p:cTn id="32" dur="1250" fill="hold"/>
                                        <p:tgtEl>
                                          <p:spTgt spid="83"/>
                                        </p:tgtEl>
                                        <p:attrNameLst>
                                          <p:attrName>ppt_x</p:attrName>
                                          <p:attrName>ppt_y</p:attrName>
                                        </p:attrNameLst>
                                      </p:cBhvr>
                                      <p:rCtr x="1200" y="-9900"/>
                                    </p:animMotion>
                                  </p:childTnLst>
                                </p:cTn>
                              </p:par>
                              <p:par>
                                <p:cTn id="33" presetID="42" presetClass="path" presetSubtype="0" accel="50000" decel="50000" fill="hold" grpId="0" nodeType="withEffect">
                                  <p:stCondLst>
                                    <p:cond delay="0"/>
                                  </p:stCondLst>
                                  <p:childTnLst>
                                    <p:animMotion origin="layout" path="M -0.00018 0.00247 L 0.01111 0.16327 " pathEditMode="relative" rAng="0" ptsTypes="AA">
                                      <p:cBhvr>
                                        <p:cTn id="34" dur="1250" fill="hold"/>
                                        <p:tgtEl>
                                          <p:spTgt spid="84"/>
                                        </p:tgtEl>
                                        <p:attrNameLst>
                                          <p:attrName>ppt_x</p:attrName>
                                          <p:attrName>ppt_y</p:attrName>
                                        </p:attrNameLst>
                                      </p:cBhvr>
                                      <p:rCtr x="600" y="8000"/>
                                    </p:animMotion>
                                  </p:childTnLst>
                                </p:cTn>
                              </p:par>
                              <p:par>
                                <p:cTn id="35" presetID="42" presetClass="path" presetSubtype="0" accel="50000" decel="50000" fill="hold" grpId="0" nodeType="withEffect">
                                  <p:stCondLst>
                                    <p:cond delay="0"/>
                                  </p:stCondLst>
                                  <p:childTnLst>
                                    <p:animMotion origin="layout" path="M 5.55112E-17 -3.7037E-7 L -0.0276 -0.05494 " pathEditMode="relative" rAng="0" ptsTypes="AA">
                                      <p:cBhvr>
                                        <p:cTn id="36" dur="1250" fill="hold"/>
                                        <p:tgtEl>
                                          <p:spTgt spid="76"/>
                                        </p:tgtEl>
                                        <p:attrNameLst>
                                          <p:attrName>ppt_x</p:attrName>
                                          <p:attrName>ppt_y</p:attrName>
                                        </p:attrNameLst>
                                      </p:cBhvr>
                                      <p:rCtr x="-1400" y="-2700"/>
                                    </p:animMotion>
                                  </p:childTnLst>
                                </p:cTn>
                              </p:par>
                              <p:par>
                                <p:cTn id="37" presetID="42" presetClass="path" presetSubtype="0" accel="50000" decel="50000" fill="hold" grpId="0" nodeType="withEffect">
                                  <p:stCondLst>
                                    <p:cond delay="0"/>
                                  </p:stCondLst>
                                  <p:childTnLst>
                                    <p:animMotion origin="layout" path="M -3.05556E-6 2.09877E-6 L -0.05034 0.15802 " pathEditMode="relative" rAng="0" ptsTypes="AA">
                                      <p:cBhvr>
                                        <p:cTn id="38" dur="1250" fill="hold"/>
                                        <p:tgtEl>
                                          <p:spTgt spid="105"/>
                                        </p:tgtEl>
                                        <p:attrNameLst>
                                          <p:attrName>ppt_x</p:attrName>
                                          <p:attrName>ppt_y</p:attrName>
                                        </p:attrNameLst>
                                      </p:cBhvr>
                                      <p:rCtr x="-2500" y="7900"/>
                                    </p:animMotion>
                                  </p:childTnLst>
                                </p:cTn>
                              </p:par>
                              <p:par>
                                <p:cTn id="39" presetID="42" presetClass="path" presetSubtype="0" accel="50000" decel="50000" fill="hold" grpId="0" nodeType="withEffect">
                                  <p:stCondLst>
                                    <p:cond delay="0"/>
                                  </p:stCondLst>
                                  <p:childTnLst>
                                    <p:animMotion origin="layout" path="M 1.38889E-6 -3.82716E-6 L 0.06146 0.15741 " pathEditMode="relative" rAng="0" ptsTypes="AA">
                                      <p:cBhvr>
                                        <p:cTn id="40" dur="1250" fill="hold"/>
                                        <p:tgtEl>
                                          <p:spTgt spid="109"/>
                                        </p:tgtEl>
                                        <p:attrNameLst>
                                          <p:attrName>ppt_x</p:attrName>
                                          <p:attrName>ppt_y</p:attrName>
                                        </p:attrNameLst>
                                      </p:cBhvr>
                                      <p:rCtr x="3100" y="7900"/>
                                    </p:animMotion>
                                  </p:childTnLst>
                                </p:cTn>
                              </p:par>
                              <p:par>
                                <p:cTn id="41" presetID="42" presetClass="path" presetSubtype="0" accel="50000" decel="50000" fill="hold" grpId="0" nodeType="withEffect">
                                  <p:stCondLst>
                                    <p:cond delay="0"/>
                                  </p:stCondLst>
                                  <p:childTnLst>
                                    <p:animMotion origin="layout" path="M 4.72222E-6 -2.59259E-6 L 0.04496 -0.20895 " pathEditMode="relative" rAng="0" ptsTypes="AA">
                                      <p:cBhvr>
                                        <p:cTn id="42" dur="1250" fill="hold"/>
                                        <p:tgtEl>
                                          <p:spTgt spid="110"/>
                                        </p:tgtEl>
                                        <p:attrNameLst>
                                          <p:attrName>ppt_x</p:attrName>
                                          <p:attrName>ppt_y</p:attrName>
                                        </p:attrNameLst>
                                      </p:cBhvr>
                                      <p:rCtr x="2200" y="-10500"/>
                                    </p:animMotion>
                                  </p:childTnLst>
                                </p:cTn>
                              </p:par>
                              <p:par>
                                <p:cTn id="43" presetID="42" presetClass="path" presetSubtype="0" accel="50000" decel="50000" fill="hold" grpId="0" nodeType="withEffect">
                                  <p:stCondLst>
                                    <p:cond delay="0"/>
                                  </p:stCondLst>
                                  <p:childTnLst>
                                    <p:animMotion origin="layout" path="M 3.33333E-6 -4.07407E-6 L 0.04878 0.01883 " pathEditMode="relative" rAng="0" ptsTypes="AA">
                                      <p:cBhvr>
                                        <p:cTn id="44" dur="1250" fill="hold"/>
                                        <p:tgtEl>
                                          <p:spTgt spid="100"/>
                                        </p:tgtEl>
                                        <p:attrNameLst>
                                          <p:attrName>ppt_x</p:attrName>
                                          <p:attrName>ppt_y</p:attrName>
                                        </p:attrNameLst>
                                      </p:cBhvr>
                                      <p:rCtr x="2400" y="900"/>
                                    </p:animMotion>
                                  </p:childTnLst>
                                </p:cTn>
                              </p:par>
                              <p:par>
                                <p:cTn id="45" presetID="42" presetClass="path" presetSubtype="0" accel="50000" decel="50000" fill="hold" grpId="0" nodeType="withEffect">
                                  <p:stCondLst>
                                    <p:cond delay="0"/>
                                  </p:stCondLst>
                                  <p:childTnLst>
                                    <p:animMotion origin="layout" path="M 2.22222E-6 -3.82716E-6 L -0.04913 0.03241 " pathEditMode="relative" rAng="0" ptsTypes="AA">
                                      <p:cBhvr>
                                        <p:cTn id="46" dur="1250" fill="hold"/>
                                        <p:tgtEl>
                                          <p:spTgt spid="111"/>
                                        </p:tgtEl>
                                        <p:attrNameLst>
                                          <p:attrName>ppt_x</p:attrName>
                                          <p:attrName>ppt_y</p:attrName>
                                        </p:attrNameLst>
                                      </p:cBhvr>
                                      <p:rCtr x="-2500" y="1600"/>
                                    </p:animMotion>
                                  </p:childTnLst>
                                </p:cTn>
                              </p:par>
                              <p:par>
                                <p:cTn id="47" presetID="42" presetClass="path" presetSubtype="0" accel="50000" decel="50000" fill="hold" grpId="0" nodeType="withEffect">
                                  <p:stCondLst>
                                    <p:cond delay="0"/>
                                  </p:stCondLst>
                                  <p:childTnLst>
                                    <p:animMotion origin="layout" path="M 1.11111E-6 -3.82716E-6 L 0.06215 0.03334 " pathEditMode="relative" rAng="0" ptsTypes="AA">
                                      <p:cBhvr>
                                        <p:cTn id="48" dur="1250" fill="hold"/>
                                        <p:tgtEl>
                                          <p:spTgt spid="112"/>
                                        </p:tgtEl>
                                        <p:attrNameLst>
                                          <p:attrName>ppt_x</p:attrName>
                                          <p:attrName>ppt_y</p:attrName>
                                        </p:attrNameLst>
                                      </p:cBhvr>
                                      <p:rCtr x="3100" y="1700"/>
                                    </p:animMotion>
                                  </p:childTnLst>
                                </p:cTn>
                              </p:par>
                              <p:par>
                                <p:cTn id="49" presetID="42" presetClass="path" presetSubtype="0" accel="50000" decel="50000" fill="hold" grpId="0" nodeType="withEffect">
                                  <p:stCondLst>
                                    <p:cond delay="0"/>
                                  </p:stCondLst>
                                  <p:childTnLst>
                                    <p:animMotion origin="layout" path="M -5.55556E-7 4.81481E-6 L 0.03177 -0.07346 " pathEditMode="relative" rAng="0" ptsTypes="AA">
                                      <p:cBhvr>
                                        <p:cTn id="50" dur="1250" fill="hold"/>
                                        <p:tgtEl>
                                          <p:spTgt spid="101"/>
                                        </p:tgtEl>
                                        <p:attrNameLst>
                                          <p:attrName>ppt_x</p:attrName>
                                          <p:attrName>ppt_y</p:attrName>
                                        </p:attrNameLst>
                                      </p:cBhvr>
                                      <p:rCtr x="1600" y="-3700"/>
                                    </p:animMotion>
                                  </p:childTnLst>
                                </p:cTn>
                              </p:par>
                              <p:par>
                                <p:cTn id="51" presetID="42" presetClass="path" presetSubtype="0" accel="50000" decel="50000" fill="hold" grpId="0" nodeType="withEffect">
                                  <p:stCondLst>
                                    <p:cond delay="0"/>
                                  </p:stCondLst>
                                  <p:childTnLst>
                                    <p:animMotion origin="layout" path="M -2.22222E-6 4.81481E-6 L -0.01996 0.23641 " pathEditMode="relative" rAng="0" ptsTypes="AA">
                                      <p:cBhvr>
                                        <p:cTn id="52" dur="1250" fill="hold"/>
                                        <p:tgtEl>
                                          <p:spTgt spid="102"/>
                                        </p:tgtEl>
                                        <p:attrNameLst>
                                          <p:attrName>ppt_x</p:attrName>
                                          <p:attrName>ppt_y</p:attrName>
                                        </p:attrNameLst>
                                      </p:cBhvr>
                                      <p:rCtr x="-1000" y="11800"/>
                                    </p:animMotion>
                                  </p:childTnLst>
                                </p:cTn>
                              </p:par>
                              <p:par>
                                <p:cTn id="53" presetID="42" presetClass="path" presetSubtype="0" accel="50000" decel="50000" fill="hold" grpId="0" nodeType="withEffect">
                                  <p:stCondLst>
                                    <p:cond delay="0"/>
                                  </p:stCondLst>
                                  <p:childTnLst>
                                    <p:animMotion origin="layout" path="M 4.72222E-6 4.69136E-6 L 0.04427 -0.0534 " pathEditMode="relative" rAng="0" ptsTypes="AA">
                                      <p:cBhvr>
                                        <p:cTn id="54" dur="1250" fill="hold"/>
                                        <p:tgtEl>
                                          <p:spTgt spid="99"/>
                                        </p:tgtEl>
                                        <p:attrNameLst>
                                          <p:attrName>ppt_x</p:attrName>
                                          <p:attrName>ppt_y</p:attrName>
                                        </p:attrNameLst>
                                      </p:cBhvr>
                                      <p:rCtr x="2200" y="-2700"/>
                                    </p:animMotion>
                                  </p:childTnLst>
                                </p:cTn>
                              </p:par>
                              <p:par>
                                <p:cTn id="55" presetID="42" presetClass="path" presetSubtype="0" accel="50000" decel="50000" fill="hold" grpId="0" nodeType="withEffect">
                                  <p:stCondLst>
                                    <p:cond delay="0"/>
                                  </p:stCondLst>
                                  <p:childTnLst>
                                    <p:animMotion origin="layout" path="M -3.05556E-6 -1.35802E-6 L -0.03159 -0.06173 " pathEditMode="relative" rAng="0" ptsTypes="AA">
                                      <p:cBhvr>
                                        <p:cTn id="56" dur="1250" fill="hold"/>
                                        <p:tgtEl>
                                          <p:spTgt spid="106"/>
                                        </p:tgtEl>
                                        <p:attrNameLst>
                                          <p:attrName>ppt_x</p:attrName>
                                          <p:attrName>ppt_y</p:attrName>
                                        </p:attrNameLst>
                                      </p:cBhvr>
                                      <p:rCtr x="-1600" y="-3100"/>
                                    </p:animMotion>
                                  </p:childTnLst>
                                </p:cTn>
                              </p:par>
                              <p:par>
                                <p:cTn id="57" presetID="42" presetClass="path" presetSubtype="0" accel="50000" decel="50000" fill="hold" grpId="0" nodeType="withEffect">
                                  <p:stCondLst>
                                    <p:cond delay="0"/>
                                  </p:stCondLst>
                                  <p:childTnLst>
                                    <p:animMotion origin="layout" path="M 1.94444E-6 7.40741E-7 L -0.01788 0.11265 " pathEditMode="relative" rAng="0" ptsTypes="AA">
                                      <p:cBhvr>
                                        <p:cTn id="58" dur="1250" fill="hold"/>
                                        <p:tgtEl>
                                          <p:spTgt spid="113"/>
                                        </p:tgtEl>
                                        <p:attrNameLst>
                                          <p:attrName>ppt_x</p:attrName>
                                          <p:attrName>ppt_y</p:attrName>
                                        </p:attrNameLst>
                                      </p:cBhvr>
                                      <p:rCtr x="-900" y="5600"/>
                                    </p:animMotion>
                                  </p:childTnLst>
                                </p:cTn>
                              </p:par>
                              <p:par>
                                <p:cTn id="59" presetID="42" presetClass="path" presetSubtype="0" accel="50000" decel="50000" fill="hold" grpId="0" nodeType="withEffect">
                                  <p:stCondLst>
                                    <p:cond delay="0"/>
                                  </p:stCondLst>
                                  <p:childTnLst>
                                    <p:animMotion origin="layout" path="M 1.94444E-6 1.23457E-6 L 0.03212 0.11481 " pathEditMode="relative" rAng="0" ptsTypes="AA">
                                      <p:cBhvr>
                                        <p:cTn id="60" dur="1250" fill="hold"/>
                                        <p:tgtEl>
                                          <p:spTgt spid="114"/>
                                        </p:tgtEl>
                                        <p:attrNameLst>
                                          <p:attrName>ppt_x</p:attrName>
                                          <p:attrName>ppt_y</p:attrName>
                                        </p:attrNameLst>
                                      </p:cBhvr>
                                      <p:rCtr x="1600" y="5700"/>
                                    </p:animMotion>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19"/>
                                        </p:tgtEl>
                                        <p:attrNameLst>
                                          <p:attrName>style.visibility</p:attrName>
                                        </p:attrNameLst>
                                      </p:cBhvr>
                                      <p:to>
                                        <p:strVal val="visible"/>
                                      </p:to>
                                    </p:set>
                                    <p:animEffect transition="in" filter="fade">
                                      <p:cBhvr>
                                        <p:cTn id="64" dur="500"/>
                                        <p:tgtEl>
                                          <p:spTgt spid="1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0"/>
                                        </p:tgtEl>
                                        <p:attrNameLst>
                                          <p:attrName>style.visibility</p:attrName>
                                        </p:attrNameLst>
                                      </p:cBhvr>
                                      <p:to>
                                        <p:strVal val="visible"/>
                                      </p:to>
                                    </p:set>
                                    <p:animEffect transition="in" filter="fade">
                                      <p:cBhvr>
                                        <p:cTn id="67" dur="500"/>
                                        <p:tgtEl>
                                          <p:spTgt spid="1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1"/>
                                        </p:tgtEl>
                                        <p:attrNameLst>
                                          <p:attrName>style.visibility</p:attrName>
                                        </p:attrNameLst>
                                      </p:cBhvr>
                                      <p:to>
                                        <p:strVal val="visible"/>
                                      </p:to>
                                    </p:set>
                                    <p:animEffect transition="in" filter="fade">
                                      <p:cBhvr>
                                        <p:cTn id="70" dur="500"/>
                                        <p:tgtEl>
                                          <p:spTgt spid="12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2"/>
                                        </p:tgtEl>
                                        <p:attrNameLst>
                                          <p:attrName>style.visibility</p:attrName>
                                        </p:attrNameLst>
                                      </p:cBhvr>
                                      <p:to>
                                        <p:strVal val="visible"/>
                                      </p:to>
                                    </p:set>
                                    <p:animEffect transition="in" filter="fade">
                                      <p:cBhvr>
                                        <p:cTn id="73" dur="500"/>
                                        <p:tgtEl>
                                          <p:spTgt spid="12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3"/>
                                        </p:tgtEl>
                                        <p:attrNameLst>
                                          <p:attrName>style.visibility</p:attrName>
                                        </p:attrNameLst>
                                      </p:cBhvr>
                                      <p:to>
                                        <p:strVal val="visible"/>
                                      </p:to>
                                    </p:set>
                                    <p:animEffect transition="in" filter="fade">
                                      <p:cBhvr>
                                        <p:cTn id="76" dur="500"/>
                                        <p:tgtEl>
                                          <p:spTgt spid="12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fade">
                                      <p:cBhvr>
                                        <p:cTn id="79" dur="500"/>
                                        <p:tgtEl>
                                          <p:spTgt spid="1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500"/>
                                        <p:tgtEl>
                                          <p:spTgt spid="1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fade">
                                      <p:cBhvr>
                                        <p:cTn id="85" dur="500"/>
                                        <p:tgtEl>
                                          <p:spTgt spid="1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7"/>
                                        </p:tgtEl>
                                        <p:attrNameLst>
                                          <p:attrName>style.visibility</p:attrName>
                                        </p:attrNameLst>
                                      </p:cBhvr>
                                      <p:to>
                                        <p:strVal val="visible"/>
                                      </p:to>
                                    </p:set>
                                    <p:animEffect transition="in" filter="fade">
                                      <p:cBhvr>
                                        <p:cTn id="88" dur="500"/>
                                        <p:tgtEl>
                                          <p:spTgt spid="1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500"/>
                                        <p:tgtEl>
                                          <p:spTgt spid="1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9"/>
                                        </p:tgtEl>
                                        <p:attrNameLst>
                                          <p:attrName>style.visibility</p:attrName>
                                        </p:attrNameLst>
                                      </p:cBhvr>
                                      <p:to>
                                        <p:strVal val="visible"/>
                                      </p:to>
                                    </p:set>
                                    <p:animEffect transition="in" filter="fade">
                                      <p:cBhvr>
                                        <p:cTn id="94"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ldLvl="0" animBg="1"/>
      <p:bldP spid="78" grpId="0" bldLvl="0" animBg="1"/>
      <p:bldP spid="79" grpId="0" bldLvl="0" animBg="1"/>
      <p:bldP spid="80" grpId="0" bldLvl="0" animBg="1"/>
      <p:bldP spid="85" grpId="0" bldLvl="0" animBg="1"/>
      <p:bldP spid="93" grpId="0" bldLvl="0" animBg="1"/>
      <p:bldP spid="63" grpId="0" bldLvl="0" animBg="1"/>
      <p:bldP spid="77" grpId="0" bldLvl="0" animBg="1"/>
      <p:bldP spid="81" grpId="0" bldLvl="0" animBg="1"/>
      <p:bldP spid="82" grpId="0" bldLvl="0" animBg="1"/>
      <p:bldP spid="83" grpId="0" bldLvl="0" animBg="1"/>
      <p:bldP spid="84" grpId="0" bldLvl="0" animBg="1"/>
      <p:bldP spid="76" grpId="0" bldLvl="0" animBg="1"/>
      <p:bldP spid="105" grpId="0" bldLvl="0" animBg="1"/>
      <p:bldP spid="109" grpId="0" bldLvl="0" animBg="1"/>
      <p:bldP spid="110" grpId="0" bldLvl="0" animBg="1"/>
      <p:bldP spid="100" grpId="0" bldLvl="0" animBg="1"/>
      <p:bldP spid="111" grpId="0" bldLvl="0" animBg="1"/>
      <p:bldP spid="112" grpId="0" bldLvl="0" animBg="1"/>
      <p:bldP spid="99" grpId="0" bldLvl="0" animBg="1"/>
      <p:bldP spid="101" grpId="0" bldLvl="0" animBg="1"/>
      <p:bldP spid="102" grpId="0" bldLvl="0" animBg="1"/>
      <p:bldP spid="106" grpId="0" bldLvl="0" animBg="1"/>
      <p:bldP spid="113" grpId="0" bldLvl="0" animBg="1"/>
      <p:bldP spid="114" grpId="0" bldLvl="0" animBg="1"/>
      <p:bldP spid="119" grpId="0"/>
      <p:bldP spid="120" grpId="0"/>
      <p:bldP spid="121" grpId="0"/>
      <p:bldP spid="122" grpId="0"/>
      <p:bldP spid="123" grpId="0"/>
      <p:bldP spid="124" grpId="0"/>
      <p:bldP spid="125" grpId="0"/>
      <p:bldP spid="126" grpId="0"/>
      <p:bldP spid="127" grpId="0"/>
      <p:bldP spid="128" grpId="0"/>
      <p:bldP spid="129" grpId="0"/>
      <p:bldP spid="2" grpId="0"/>
      <p:bldP spid="4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采购管理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67586" name="组合 7"/>
          <p:cNvGrpSpPr/>
          <p:nvPr/>
        </p:nvGrpSpPr>
        <p:grpSpPr>
          <a:xfrm>
            <a:off x="4552950" y="2009775"/>
            <a:ext cx="7058025" cy="3409950"/>
            <a:chOff x="5496" y="3934"/>
            <a:chExt cx="8026" cy="3878"/>
          </a:xfrm>
        </p:grpSpPr>
        <p:sp>
          <p:nvSpPr>
            <p:cNvPr id="67587" name="圆角矩形 63"/>
            <p:cNvSpPr/>
            <p:nvPr/>
          </p:nvSpPr>
          <p:spPr>
            <a:xfrm>
              <a:off x="5496" y="3934"/>
              <a:ext cx="1718" cy="2984"/>
            </a:xfrm>
            <a:prstGeom prst="roundRect">
              <a:avLst>
                <a:gd name="adj" fmla="val 16667"/>
              </a:avLst>
            </a:prstGeom>
            <a:solidFill>
              <a:srgbClr val="92D050"/>
            </a:solidFill>
            <a:ln w="9525">
              <a:noFill/>
            </a:ln>
          </p:spPr>
          <p:txBody>
            <a:bodyPr wrap="square" lIns="91440" tIns="45720" rIns="91440" bIns="45720" anchor="ctr"/>
            <a:p>
              <a:pPr algn="ctr"/>
              <a:r>
                <a:rPr lang="zh-CN" altLang="en-US" sz="2000" b="1" dirty="0">
                  <a:solidFill>
                    <a:schemeClr val="bg1"/>
                  </a:solidFill>
                  <a:latin typeface="微软雅黑" panose="020B0503020204020204" pitchFamily="34" charset="-122"/>
                  <a:ea typeface="微软雅黑" panose="020B0503020204020204" pitchFamily="34" charset="-122"/>
                </a:rPr>
                <a:t>工序</a:t>
              </a:r>
              <a:r>
                <a:rPr lang="en-US" altLang="zh-CN" sz="2000" b="1" dirty="0">
                  <a:solidFill>
                    <a:schemeClr val="bg1"/>
                  </a:solidFill>
                  <a:latin typeface="微软雅黑" panose="020B0503020204020204" pitchFamily="34" charset="-122"/>
                  <a:ea typeface="微软雅黑" panose="020B0503020204020204" pitchFamily="34" charset="-122"/>
                </a:rPr>
                <a:t>A</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工序</a:t>
              </a:r>
              <a:r>
                <a:rPr lang="en-US" altLang="zh-CN" sz="2000" b="1" dirty="0">
                  <a:solidFill>
                    <a:schemeClr val="bg1"/>
                  </a:solidFill>
                  <a:latin typeface="微软雅黑" panose="020B0503020204020204" pitchFamily="34" charset="-122"/>
                  <a:ea typeface="微软雅黑" panose="020B0503020204020204" pitchFamily="34" charset="-122"/>
                </a:rPr>
                <a:t>B</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工序</a:t>
              </a:r>
              <a:r>
                <a:rPr lang="en-US" altLang="zh-CN" sz="2000" b="1" dirty="0">
                  <a:solidFill>
                    <a:schemeClr val="bg1"/>
                  </a:solidFill>
                  <a:latin typeface="微软雅黑" panose="020B0503020204020204" pitchFamily="34" charset="-122"/>
                  <a:ea typeface="微软雅黑" panose="020B0503020204020204" pitchFamily="34" charset="-122"/>
                </a:rPr>
                <a:t>C</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工序</a:t>
              </a:r>
              <a:r>
                <a:rPr lang="en-US" altLang="zh-CN" sz="2000" b="1" dirty="0">
                  <a:solidFill>
                    <a:schemeClr val="bg1"/>
                  </a:solidFill>
                  <a:latin typeface="微软雅黑" panose="020B0503020204020204" pitchFamily="34" charset="-122"/>
                  <a:ea typeface="微软雅黑" panose="020B0503020204020204" pitchFamily="34" charset="-122"/>
                </a:rPr>
                <a:t>D</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工序</a:t>
              </a:r>
              <a:r>
                <a:rPr lang="en-US" altLang="zh-CN" sz="2000" b="1" dirty="0">
                  <a:solidFill>
                    <a:schemeClr val="bg1"/>
                  </a:solidFill>
                  <a:latin typeface="微软雅黑" panose="020B0503020204020204" pitchFamily="34" charset="-122"/>
                  <a:ea typeface="微软雅黑" panose="020B0503020204020204" pitchFamily="34" charset="-122"/>
                </a:rPr>
                <a:t>E</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工序</a:t>
              </a:r>
              <a:r>
                <a:rPr lang="en-US" altLang="zh-CN" sz="2000" b="1" dirty="0">
                  <a:solidFill>
                    <a:schemeClr val="bg1"/>
                  </a:solidFill>
                  <a:latin typeface="微软雅黑" panose="020B0503020204020204" pitchFamily="34" charset="-122"/>
                  <a:ea typeface="微软雅黑" panose="020B0503020204020204" pitchFamily="34" charset="-122"/>
                </a:rPr>
                <a:t>F</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67588" name="圆角矩形 68"/>
            <p:cNvSpPr/>
            <p:nvPr/>
          </p:nvSpPr>
          <p:spPr>
            <a:xfrm>
              <a:off x="8584" y="3934"/>
              <a:ext cx="1727" cy="549"/>
            </a:xfrm>
            <a:prstGeom prst="roundRect">
              <a:avLst>
                <a:gd name="adj" fmla="val 16667"/>
              </a:avLst>
            </a:prstGeom>
            <a:solidFill>
              <a:srgbClr val="47B6E7"/>
            </a:solidFill>
            <a:ln w="9525">
              <a:noFill/>
            </a:ln>
          </p:spPr>
          <p:txBody>
            <a:bodyPr wrap="square" lIns="91440" tIns="45720" rIns="91440" bIns="45720" anchor="ctr"/>
            <a:p>
              <a:pPr algn="ctr"/>
              <a:r>
                <a:rPr lang="zh-CN" altLang="en-US" b="1" dirty="0">
                  <a:solidFill>
                    <a:schemeClr val="bg1"/>
                  </a:solidFill>
                  <a:latin typeface="微软雅黑" panose="020B0503020204020204" pitchFamily="34" charset="-122"/>
                  <a:ea typeface="微软雅黑" panose="020B0503020204020204" pitchFamily="34" charset="-122"/>
                </a:rPr>
                <a:t>工作包</a:t>
              </a:r>
              <a:r>
                <a:rPr lang="en-US" altLang="zh-CN" b="1" dirty="0">
                  <a:solidFill>
                    <a:schemeClr val="bg1"/>
                  </a:solidFill>
                  <a:latin typeface="微软雅黑" panose="020B0503020204020204" pitchFamily="34" charset="-122"/>
                  <a:ea typeface="微软雅黑" panose="020B0503020204020204" pitchFamily="34" charset="-122"/>
                </a:rPr>
                <a:t>A</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nvGrpSpPr>
            <p:cNvPr id="67589" name="组合 17410"/>
            <p:cNvGrpSpPr/>
            <p:nvPr/>
          </p:nvGrpSpPr>
          <p:grpSpPr>
            <a:xfrm>
              <a:off x="7518" y="5147"/>
              <a:ext cx="710" cy="506"/>
              <a:chOff x="0" y="0"/>
              <a:chExt cx="521628" cy="413012"/>
            </a:xfrm>
          </p:grpSpPr>
          <p:sp>
            <p:nvSpPr>
              <p:cNvPr id="67590" name="燕尾形 11"/>
              <p:cNvSpPr/>
              <p:nvPr/>
            </p:nvSpPr>
            <p:spPr>
              <a:xfrm>
                <a:off x="0" y="0"/>
                <a:ext cx="282218" cy="413012"/>
              </a:xfrm>
              <a:prstGeom prst="chevron">
                <a:avLst>
                  <a:gd name="adj" fmla="val 50000"/>
                </a:avLst>
              </a:prstGeom>
              <a:solidFill>
                <a:srgbClr val="00B050"/>
              </a:solidFill>
              <a:ln w="38100" cap="flat" cmpd="sng">
                <a:solidFill>
                  <a:schemeClr val="bg1"/>
                </a:solidFill>
                <a:prstDash val="solid"/>
                <a:miter/>
                <a:headEnd type="none" w="med" len="med"/>
                <a:tailEnd type="none" w="med" len="med"/>
              </a:ln>
              <a:effectLst>
                <a:outerShdw dist="20000" dir="5400000" algn="ctr" rotWithShape="0">
                  <a:srgbClr val="000000">
                    <a:alpha val="29999"/>
                  </a:srgbClr>
                </a:outerShdw>
              </a:effectLst>
            </p:spPr>
            <p:txBody>
              <a:bodyPr anchor="ctr"/>
              <a:p>
                <a:pPr defTabSz="1219200" eaLnBrk="0" latinLnBrk="1" hangingPunct="0"/>
                <a:endParaRPr lang="zh-CN" altLang="en-US">
                  <a:latin typeface="宋体" panose="02010600030101010101" pitchFamily="2" charset="-122"/>
                  <a:ea typeface="宋体" panose="02010600030101010101" pitchFamily="2" charset="-122"/>
                </a:endParaRPr>
              </a:p>
            </p:txBody>
          </p:sp>
          <p:sp>
            <p:nvSpPr>
              <p:cNvPr id="67591" name="燕尾形 12"/>
              <p:cNvSpPr/>
              <p:nvPr/>
            </p:nvSpPr>
            <p:spPr>
              <a:xfrm>
                <a:off x="239410" y="0"/>
                <a:ext cx="282218" cy="413012"/>
              </a:xfrm>
              <a:prstGeom prst="chevron">
                <a:avLst>
                  <a:gd name="adj" fmla="val 50000"/>
                </a:avLst>
              </a:prstGeom>
              <a:solidFill>
                <a:srgbClr val="00B050"/>
              </a:solidFill>
              <a:ln w="38100" cap="flat" cmpd="sng">
                <a:solidFill>
                  <a:schemeClr val="bg1"/>
                </a:solidFill>
                <a:prstDash val="solid"/>
                <a:miter/>
                <a:headEnd type="none" w="med" len="med"/>
                <a:tailEnd type="none" w="med" len="med"/>
              </a:ln>
              <a:effectLst>
                <a:outerShdw dist="20000" dir="5400000" algn="ctr" rotWithShape="0">
                  <a:srgbClr val="000000">
                    <a:alpha val="29999"/>
                  </a:srgbClr>
                </a:outerShdw>
              </a:effectLst>
            </p:spPr>
            <p:txBody>
              <a:bodyPr anchor="ctr"/>
              <a:p>
                <a:pPr defTabSz="1219200" eaLnBrk="0" latinLnBrk="1" hangingPunct="0"/>
                <a:endParaRPr lang="zh-CN" altLang="en-US">
                  <a:latin typeface="宋体" panose="02010600030101010101" pitchFamily="2" charset="-122"/>
                  <a:ea typeface="宋体" panose="02010600030101010101" pitchFamily="2" charset="-122"/>
                </a:endParaRPr>
              </a:p>
            </p:txBody>
          </p:sp>
        </p:grpSp>
        <p:sp>
          <p:nvSpPr>
            <p:cNvPr id="67592" name="圆角矩形 72"/>
            <p:cNvSpPr/>
            <p:nvPr/>
          </p:nvSpPr>
          <p:spPr>
            <a:xfrm>
              <a:off x="8584" y="4718"/>
              <a:ext cx="1743" cy="553"/>
            </a:xfrm>
            <a:prstGeom prst="roundRect">
              <a:avLst>
                <a:gd name="adj" fmla="val 16667"/>
              </a:avLst>
            </a:prstGeom>
            <a:solidFill>
              <a:srgbClr val="47B6E7"/>
            </a:solidFill>
            <a:ln w="9525">
              <a:noFill/>
            </a:ln>
          </p:spPr>
          <p:txBody>
            <a:bodyPr wrap="square" lIns="91440" tIns="45720" rIns="91440" bIns="45720" anchor="ctr"/>
            <a:p>
              <a:pPr algn="ctr"/>
              <a:r>
                <a:rPr lang="zh-CN" altLang="en-US" b="1" dirty="0">
                  <a:solidFill>
                    <a:schemeClr val="bg1"/>
                  </a:solidFill>
                  <a:latin typeface="微软雅黑" panose="020B0503020204020204" pitchFamily="34" charset="-122"/>
                  <a:ea typeface="微软雅黑" panose="020B0503020204020204" pitchFamily="34" charset="-122"/>
                </a:rPr>
                <a:t>工作包</a:t>
              </a:r>
              <a:r>
                <a:rPr lang="en-US" altLang="zh-CN" b="1" dirty="0">
                  <a:solidFill>
                    <a:schemeClr val="bg1"/>
                  </a:solidFill>
                  <a:latin typeface="微软雅黑" panose="020B0503020204020204" pitchFamily="34" charset="-122"/>
                  <a:ea typeface="微软雅黑" panose="020B0503020204020204" pitchFamily="34" charset="-122"/>
                </a:rPr>
                <a:t>B</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7593" name="圆角矩形 73"/>
            <p:cNvSpPr/>
            <p:nvPr/>
          </p:nvSpPr>
          <p:spPr>
            <a:xfrm>
              <a:off x="8584" y="5507"/>
              <a:ext cx="1727" cy="549"/>
            </a:xfrm>
            <a:prstGeom prst="roundRect">
              <a:avLst>
                <a:gd name="adj" fmla="val 16667"/>
              </a:avLst>
            </a:prstGeom>
            <a:solidFill>
              <a:srgbClr val="47B6E7"/>
            </a:solidFill>
            <a:ln w="9525">
              <a:noFill/>
            </a:ln>
          </p:spPr>
          <p:txBody>
            <a:bodyPr wrap="square" lIns="91440" tIns="45720" rIns="91440" bIns="45720" anchor="ctr"/>
            <a:p>
              <a:pPr algn="ctr"/>
              <a:r>
                <a:rPr lang="zh-CN" altLang="en-US" b="1" dirty="0">
                  <a:solidFill>
                    <a:schemeClr val="bg1"/>
                  </a:solidFill>
                  <a:latin typeface="微软雅黑" panose="020B0503020204020204" pitchFamily="34" charset="-122"/>
                  <a:ea typeface="微软雅黑" panose="020B0503020204020204" pitchFamily="34" charset="-122"/>
                </a:rPr>
                <a:t>工作包</a:t>
              </a:r>
              <a:r>
                <a:rPr lang="en-US" altLang="zh-CN" b="1" dirty="0">
                  <a:solidFill>
                    <a:schemeClr val="bg1"/>
                  </a:solidFill>
                  <a:latin typeface="微软雅黑" panose="020B0503020204020204" pitchFamily="34" charset="-122"/>
                  <a:ea typeface="微软雅黑" panose="020B0503020204020204" pitchFamily="34" charset="-122"/>
                </a:rPr>
                <a:t>C</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7594" name="圆角矩形 85"/>
            <p:cNvSpPr/>
            <p:nvPr/>
          </p:nvSpPr>
          <p:spPr>
            <a:xfrm>
              <a:off x="8584" y="6293"/>
              <a:ext cx="1726" cy="549"/>
            </a:xfrm>
            <a:prstGeom prst="roundRect">
              <a:avLst>
                <a:gd name="adj" fmla="val 16667"/>
              </a:avLst>
            </a:prstGeom>
            <a:solidFill>
              <a:srgbClr val="47B6E7"/>
            </a:solidFill>
            <a:ln w="9525">
              <a:noFill/>
            </a:ln>
          </p:spPr>
          <p:txBody>
            <a:bodyPr wrap="square" lIns="91440" tIns="45720" rIns="91440" bIns="45720" anchor="ctr"/>
            <a:p>
              <a:pPr algn="ctr"/>
              <a:r>
                <a:rPr lang="zh-CN" altLang="en-US" b="1" dirty="0">
                  <a:solidFill>
                    <a:schemeClr val="bg1"/>
                  </a:solidFill>
                  <a:latin typeface="微软雅黑" panose="020B0503020204020204" pitchFamily="34" charset="-122"/>
                  <a:ea typeface="微软雅黑" panose="020B0503020204020204" pitchFamily="34" charset="-122"/>
                </a:rPr>
                <a:t>工作包</a:t>
              </a:r>
              <a:r>
                <a:rPr lang="en-US" altLang="zh-CN" b="1" dirty="0">
                  <a:solidFill>
                    <a:schemeClr val="bg1"/>
                  </a:solidFill>
                  <a:latin typeface="微软雅黑" panose="020B0503020204020204" pitchFamily="34" charset="-122"/>
                  <a:ea typeface="微软雅黑" panose="020B0503020204020204" pitchFamily="34" charset="-122"/>
                </a:rPr>
                <a:t>A</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nvGrpSpPr>
            <p:cNvPr id="67595" name="组合 17410"/>
            <p:cNvGrpSpPr/>
            <p:nvPr/>
          </p:nvGrpSpPr>
          <p:grpSpPr>
            <a:xfrm>
              <a:off x="10790" y="5173"/>
              <a:ext cx="710" cy="506"/>
              <a:chOff x="0" y="0"/>
              <a:chExt cx="521628" cy="413012"/>
            </a:xfrm>
          </p:grpSpPr>
          <p:sp>
            <p:nvSpPr>
              <p:cNvPr id="67596" name="燕尾形 11"/>
              <p:cNvSpPr/>
              <p:nvPr/>
            </p:nvSpPr>
            <p:spPr>
              <a:xfrm>
                <a:off x="0" y="0"/>
                <a:ext cx="282218" cy="413012"/>
              </a:xfrm>
              <a:prstGeom prst="chevron">
                <a:avLst>
                  <a:gd name="adj" fmla="val 50000"/>
                </a:avLst>
              </a:prstGeom>
              <a:solidFill>
                <a:srgbClr val="00B050"/>
              </a:solidFill>
              <a:ln w="38100" cap="flat" cmpd="sng">
                <a:solidFill>
                  <a:schemeClr val="bg1"/>
                </a:solidFill>
                <a:prstDash val="solid"/>
                <a:miter/>
                <a:headEnd type="none" w="med" len="med"/>
                <a:tailEnd type="none" w="med" len="med"/>
              </a:ln>
              <a:effectLst>
                <a:outerShdw dist="20000" dir="5400000" algn="ctr" rotWithShape="0">
                  <a:srgbClr val="000000">
                    <a:alpha val="29999"/>
                  </a:srgbClr>
                </a:outerShdw>
              </a:effectLst>
            </p:spPr>
            <p:txBody>
              <a:bodyPr anchor="ctr"/>
              <a:p>
                <a:pPr defTabSz="1219200" eaLnBrk="0" latinLnBrk="1" hangingPunct="0"/>
                <a:endParaRPr lang="zh-CN" altLang="en-US">
                  <a:latin typeface="宋体" panose="02010600030101010101" pitchFamily="2" charset="-122"/>
                  <a:ea typeface="宋体" panose="02010600030101010101" pitchFamily="2" charset="-122"/>
                </a:endParaRPr>
              </a:p>
            </p:txBody>
          </p:sp>
          <p:sp>
            <p:nvSpPr>
              <p:cNvPr id="67597" name="燕尾形 12"/>
              <p:cNvSpPr/>
              <p:nvPr/>
            </p:nvSpPr>
            <p:spPr>
              <a:xfrm>
                <a:off x="239410" y="0"/>
                <a:ext cx="282218" cy="413012"/>
              </a:xfrm>
              <a:prstGeom prst="chevron">
                <a:avLst>
                  <a:gd name="adj" fmla="val 50000"/>
                </a:avLst>
              </a:prstGeom>
              <a:solidFill>
                <a:srgbClr val="00B050"/>
              </a:solidFill>
              <a:ln w="38100" cap="flat" cmpd="sng">
                <a:solidFill>
                  <a:schemeClr val="bg1"/>
                </a:solidFill>
                <a:prstDash val="solid"/>
                <a:miter/>
                <a:headEnd type="none" w="med" len="med"/>
                <a:tailEnd type="none" w="med" len="med"/>
              </a:ln>
              <a:effectLst>
                <a:outerShdw dist="20000" dir="5400000" algn="ctr" rotWithShape="0">
                  <a:srgbClr val="000000">
                    <a:alpha val="29999"/>
                  </a:srgbClr>
                </a:outerShdw>
              </a:effectLst>
            </p:spPr>
            <p:txBody>
              <a:bodyPr anchor="ctr"/>
              <a:p>
                <a:pPr defTabSz="1219200" eaLnBrk="0" latinLnBrk="1" hangingPunct="0"/>
                <a:endParaRPr lang="zh-CN" altLang="en-US">
                  <a:latin typeface="宋体" panose="02010600030101010101" pitchFamily="2" charset="-122"/>
                  <a:ea typeface="宋体" panose="02010600030101010101" pitchFamily="2" charset="-122"/>
                </a:endParaRPr>
              </a:p>
            </p:txBody>
          </p:sp>
        </p:grpSp>
        <p:sp>
          <p:nvSpPr>
            <p:cNvPr id="67598" name="圆角矩形 89"/>
            <p:cNvSpPr/>
            <p:nvPr/>
          </p:nvSpPr>
          <p:spPr>
            <a:xfrm>
              <a:off x="11796" y="4395"/>
              <a:ext cx="1726" cy="740"/>
            </a:xfrm>
            <a:prstGeom prst="roundRect">
              <a:avLst>
                <a:gd name="adj" fmla="val 16667"/>
              </a:avLst>
            </a:prstGeom>
            <a:solidFill>
              <a:srgbClr val="E6BAB7"/>
            </a:solidFill>
            <a:ln w="9525">
              <a:noFill/>
            </a:ln>
          </p:spPr>
          <p:txBody>
            <a:bodyPr wrap="square" lIns="91440" tIns="45720" rIns="91440" bIns="45720" anchor="ctr"/>
            <a:p>
              <a:pPr algn="ctr"/>
              <a:r>
                <a:rPr lang="zh-CN" altLang="en-US" b="1" dirty="0">
                  <a:solidFill>
                    <a:schemeClr val="bg1"/>
                  </a:solidFill>
                  <a:latin typeface="微软雅黑" panose="020B0503020204020204" pitchFamily="34" charset="-122"/>
                  <a:ea typeface="微软雅黑" panose="020B0503020204020204" pitchFamily="34" charset="-122"/>
                </a:rPr>
                <a:t>合同包</a:t>
              </a:r>
              <a:r>
                <a:rPr lang="en-US" altLang="zh-CN" b="1" dirty="0">
                  <a:solidFill>
                    <a:schemeClr val="bg1"/>
                  </a:solidFill>
                  <a:latin typeface="微软雅黑" panose="020B0503020204020204" pitchFamily="34" charset="-122"/>
                  <a:ea typeface="微软雅黑" panose="020B0503020204020204" pitchFamily="34" charset="-122"/>
                </a:rPr>
                <a:t>A</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7599" name="圆角矩形 90"/>
            <p:cNvSpPr/>
            <p:nvPr/>
          </p:nvSpPr>
          <p:spPr>
            <a:xfrm>
              <a:off x="11796" y="5553"/>
              <a:ext cx="1726" cy="740"/>
            </a:xfrm>
            <a:prstGeom prst="roundRect">
              <a:avLst>
                <a:gd name="adj" fmla="val 16667"/>
              </a:avLst>
            </a:prstGeom>
            <a:solidFill>
              <a:srgbClr val="E6BAB7"/>
            </a:solidFill>
            <a:ln w="9525">
              <a:noFill/>
            </a:ln>
          </p:spPr>
          <p:txBody>
            <a:bodyPr wrap="square" lIns="91440" tIns="45720" rIns="91440" bIns="45720" anchor="ctr"/>
            <a:p>
              <a:pPr algn="ctr"/>
              <a:r>
                <a:rPr lang="zh-CN" altLang="en-US" b="1" dirty="0">
                  <a:solidFill>
                    <a:schemeClr val="bg1"/>
                  </a:solidFill>
                  <a:latin typeface="微软雅黑" panose="020B0503020204020204" pitchFamily="34" charset="-122"/>
                  <a:ea typeface="微软雅黑" panose="020B0503020204020204" pitchFamily="34" charset="-122"/>
                </a:rPr>
                <a:t>和同包</a:t>
              </a:r>
              <a:r>
                <a:rPr lang="en-US" altLang="zh-CN" b="1" dirty="0">
                  <a:solidFill>
                    <a:schemeClr val="bg1"/>
                  </a:solidFill>
                  <a:latin typeface="微软雅黑" panose="020B0503020204020204" pitchFamily="34" charset="-122"/>
                  <a:ea typeface="微软雅黑" panose="020B0503020204020204" pitchFamily="34" charset="-122"/>
                </a:rPr>
                <a:t>B</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7600" name="文本框 91"/>
            <p:cNvSpPr txBox="1"/>
            <p:nvPr/>
          </p:nvSpPr>
          <p:spPr>
            <a:xfrm>
              <a:off x="8323" y="7289"/>
              <a:ext cx="2467" cy="523"/>
            </a:xfrm>
            <a:prstGeom prst="rect">
              <a:avLst/>
            </a:prstGeom>
            <a:noFill/>
            <a:ln w="9525">
              <a:noFill/>
            </a:ln>
          </p:spPr>
          <p:txBody>
            <a:bodyPr wrap="square" anchor="t">
              <a:spAutoFit/>
            </a:bodyPr>
            <a:p>
              <a:r>
                <a:rPr lang="en-US" altLang="zh-CN" sz="2400" b="1">
                  <a:latin typeface="微软雅黑" panose="020B0503020204020204" pitchFamily="34" charset="-122"/>
                  <a:ea typeface="微软雅黑" panose="020B0503020204020204" pitchFamily="34" charset="-122"/>
                </a:rPr>
                <a:t>A</a:t>
              </a:r>
              <a:r>
                <a:rPr lang="zh-CN" altLang="en-US" sz="2400" b="1">
                  <a:latin typeface="微软雅黑" panose="020B0503020204020204" pitchFamily="34" charset="-122"/>
                  <a:ea typeface="微软雅黑" panose="020B0503020204020204" pitchFamily="34" charset="-122"/>
                </a:rPr>
                <a:t>房间工序</a:t>
              </a:r>
              <a:endParaRPr lang="zh-CN" altLang="en-US" sz="2400" b="1">
                <a:latin typeface="微软雅黑" panose="020B0503020204020204" pitchFamily="34" charset="-122"/>
                <a:ea typeface="微软雅黑" panose="020B0503020204020204" pitchFamily="34" charset="-122"/>
              </a:endParaRPr>
            </a:p>
          </p:txBody>
        </p:sp>
      </p:grpSp>
      <p:sp>
        <p:nvSpPr>
          <p:cNvPr id="2" name="圆角矩形 1"/>
          <p:cNvSpPr/>
          <p:nvPr/>
        </p:nvSpPr>
        <p:spPr>
          <a:xfrm>
            <a:off x="636905" y="1757045"/>
            <a:ext cx="3665855" cy="316992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algn="l" fontAlgn="base">
              <a:lnSpc>
                <a:spcPct val="150000"/>
              </a:lnSpc>
            </a:pPr>
            <a:r>
              <a:rPr lang="en-US" altLang="zh-CN" sz="2400" strike="noStrike" noProof="1" dirty="0">
                <a:latin typeface="幼圆" panose="02010509060101010101" charset="-122"/>
                <a:ea typeface="幼圆" panose="02010509060101010101" charset="-122"/>
                <a:sym typeface="+mn-ea"/>
              </a:rPr>
              <a:t>  </a:t>
            </a:r>
            <a:r>
              <a:rPr lang="zh-CN" altLang="en-US" sz="2000" strike="noStrike" noProof="1" dirty="0">
                <a:latin typeface="幼圆" panose="02010509060101010101" charset="-122"/>
                <a:ea typeface="幼圆" panose="02010509060101010101" charset="-122"/>
                <a:sym typeface="+mn-ea"/>
              </a:rPr>
              <a:t>梳理各工作包之间的衔接界面，并将相同工作包、工作界面进行同项归并，形成界面清晰、工作内容完整、无重叠的工作包划分台账</a:t>
            </a:r>
            <a:r>
              <a:rPr lang="en-US" altLang="zh-CN" sz="2000" strike="noStrike" noProof="1" dirty="0">
                <a:latin typeface="幼圆" panose="02010509060101010101" charset="-122"/>
                <a:ea typeface="幼圆" panose="02010509060101010101" charset="-122"/>
                <a:sym typeface="+mn-ea"/>
              </a:rPr>
              <a:t>.</a:t>
            </a:r>
            <a:endParaRPr lang="en-US" altLang="zh-CN" sz="2000" strike="noStrike" noProof="1" dirty="0">
              <a:latin typeface="幼圆" panose="02010509060101010101" charset="-122"/>
              <a:ea typeface="幼圆" panose="02010509060101010101" charset="-122"/>
              <a:sym typeface="+mn-ea"/>
            </a:endParaRPr>
          </a:p>
        </p:txBody>
      </p:sp>
      <p:sp>
        <p:nvSpPr>
          <p:cNvPr id="232" name="矩形 231"/>
          <p:cNvSpPr/>
          <p:nvPr/>
        </p:nvSpPr>
        <p:spPr>
          <a:xfrm>
            <a:off x="8959850" y="666750"/>
            <a:ext cx="22367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合约规划总体思路</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采购管理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68609" name="组合 7"/>
          <p:cNvGrpSpPr/>
          <p:nvPr/>
        </p:nvGrpSpPr>
        <p:grpSpPr>
          <a:xfrm>
            <a:off x="576263" y="1323975"/>
            <a:ext cx="10690225" cy="4867275"/>
            <a:chOff x="97399" y="619598"/>
            <a:chExt cx="8384361" cy="4178790"/>
          </a:xfrm>
        </p:grpSpPr>
        <p:grpSp>
          <p:nvGrpSpPr>
            <p:cNvPr id="68610" name="Group 3"/>
            <p:cNvGrpSpPr/>
            <p:nvPr/>
          </p:nvGrpSpPr>
          <p:grpSpPr>
            <a:xfrm>
              <a:off x="1403648" y="966599"/>
              <a:ext cx="6481886" cy="3714206"/>
              <a:chOff x="877" y="1296"/>
              <a:chExt cx="4211" cy="2448"/>
            </a:xfrm>
          </p:grpSpPr>
          <p:sp>
            <p:nvSpPr>
              <p:cNvPr id="2" name="Freeform 4"/>
              <p:cNvSpPr>
                <a:spLocks noEditPoints="1"/>
              </p:cNvSpPr>
              <p:nvPr/>
            </p:nvSpPr>
            <p:spPr bwMode="gray">
              <a:xfrm rot="-1358056">
                <a:off x="877" y="1765"/>
                <a:ext cx="3839" cy="1527"/>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rgbClr val="808080">
                      <a:gamma/>
                      <a:tint val="42353"/>
                      <a:invGamma/>
                      <a:alpha val="36000"/>
                    </a:srgbClr>
                  </a:gs>
                  <a:gs pos="100000">
                    <a:srgbClr val="808080"/>
                  </a:gs>
                </a:gsLst>
                <a:lin ang="0" scaled="1"/>
              </a:gradFill>
              <a:ln>
                <a:noFill/>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ea"/>
                </a:endParaRPr>
              </a:p>
            </p:txBody>
          </p:sp>
          <p:sp>
            <p:nvSpPr>
              <p:cNvPr id="68612" name="Oval 5"/>
              <p:cNvSpPr/>
              <p:nvPr/>
            </p:nvSpPr>
            <p:spPr>
              <a:xfrm rot="-1543677">
                <a:off x="2784" y="1680"/>
                <a:ext cx="672" cy="192"/>
              </a:xfrm>
              <a:prstGeom prst="ellipse">
                <a:avLst/>
              </a:prstGeom>
              <a:gradFill rotWithShape="1">
                <a:gsLst>
                  <a:gs pos="0">
                    <a:srgbClr val="5F5F5F"/>
                  </a:gs>
                  <a:gs pos="100000">
                    <a:srgbClr val="84A5CA"/>
                  </a:gs>
                </a:gsLst>
                <a:lin ang="0" scaled="1"/>
                <a:tileRect/>
              </a:gradFill>
              <a:ln w="9525">
                <a:noFill/>
              </a:ln>
            </p:spPr>
            <p:txBody>
              <a:bodyPr wrap="none" anchor="ctr"/>
              <a:p>
                <a:endParaRPr lang="zh-CN" altLang="en-US" dirty="0">
                  <a:latin typeface="Arial" panose="020B0604020202020204" pitchFamily="34" charset="0"/>
                  <a:ea typeface="宋体" panose="02010600030101010101" pitchFamily="2" charset="-122"/>
                </a:endParaRPr>
              </a:p>
            </p:txBody>
          </p:sp>
          <p:sp>
            <p:nvSpPr>
              <p:cNvPr id="68613" name="Oval 6"/>
              <p:cNvSpPr/>
              <p:nvPr/>
            </p:nvSpPr>
            <p:spPr>
              <a:xfrm rot="-1543677">
                <a:off x="4416" y="1824"/>
                <a:ext cx="672" cy="192"/>
              </a:xfrm>
              <a:prstGeom prst="ellipse">
                <a:avLst/>
              </a:prstGeom>
              <a:gradFill rotWithShape="1">
                <a:gsLst>
                  <a:gs pos="0">
                    <a:srgbClr val="5F5F5F"/>
                  </a:gs>
                  <a:gs pos="100000">
                    <a:srgbClr val="84A5CA"/>
                  </a:gs>
                </a:gsLst>
                <a:lin ang="0" scaled="1"/>
                <a:tileRect/>
              </a:gradFill>
              <a:ln w="9525">
                <a:noFill/>
              </a:ln>
            </p:spPr>
            <p:txBody>
              <a:bodyPr wrap="none" anchor="ctr"/>
              <a:p>
                <a:endParaRPr lang="zh-CN" altLang="en-US" dirty="0">
                  <a:latin typeface="Arial" panose="020B0604020202020204" pitchFamily="34" charset="0"/>
                  <a:ea typeface="宋体" panose="02010600030101010101" pitchFamily="2" charset="-122"/>
                </a:endParaRPr>
              </a:p>
            </p:txBody>
          </p:sp>
          <p:sp>
            <p:nvSpPr>
              <p:cNvPr id="68614" name="Oval 7"/>
              <p:cNvSpPr/>
              <p:nvPr/>
            </p:nvSpPr>
            <p:spPr>
              <a:xfrm rot="-1543677">
                <a:off x="1872" y="3456"/>
                <a:ext cx="672" cy="192"/>
              </a:xfrm>
              <a:prstGeom prst="ellipse">
                <a:avLst/>
              </a:prstGeom>
              <a:gradFill rotWithShape="1">
                <a:gsLst>
                  <a:gs pos="0">
                    <a:srgbClr val="5F5F5F"/>
                  </a:gs>
                  <a:gs pos="100000">
                    <a:srgbClr val="84A5CA"/>
                  </a:gs>
                </a:gsLst>
                <a:lin ang="0" scaled="1"/>
                <a:tileRect/>
              </a:gradFill>
              <a:ln w="9525">
                <a:noFill/>
              </a:ln>
            </p:spPr>
            <p:txBody>
              <a:bodyPr wrap="none" anchor="ctr"/>
              <a:p>
                <a:endParaRPr lang="zh-CN" altLang="en-US" dirty="0">
                  <a:latin typeface="Arial" panose="020B0604020202020204" pitchFamily="34" charset="0"/>
                  <a:ea typeface="宋体" panose="02010600030101010101" pitchFamily="2" charset="-122"/>
                </a:endParaRPr>
              </a:p>
            </p:txBody>
          </p:sp>
          <p:sp>
            <p:nvSpPr>
              <p:cNvPr id="68615" name="Oval 8"/>
              <p:cNvSpPr/>
              <p:nvPr/>
            </p:nvSpPr>
            <p:spPr>
              <a:xfrm rot="-1543677">
                <a:off x="3456" y="3104"/>
                <a:ext cx="672" cy="192"/>
              </a:xfrm>
              <a:prstGeom prst="ellipse">
                <a:avLst/>
              </a:prstGeom>
              <a:gradFill rotWithShape="1">
                <a:gsLst>
                  <a:gs pos="0">
                    <a:srgbClr val="5F5F5F"/>
                  </a:gs>
                  <a:gs pos="100000">
                    <a:srgbClr val="84A5CA"/>
                  </a:gs>
                </a:gsLst>
                <a:lin ang="0" scaled="1"/>
                <a:tileRect/>
              </a:gradFill>
              <a:ln w="9525">
                <a:noFill/>
              </a:ln>
            </p:spPr>
            <p:txBody>
              <a:bodyPr wrap="none" anchor="ctr"/>
              <a:p>
                <a:endParaRPr lang="zh-CN" altLang="en-US" dirty="0">
                  <a:latin typeface="Arial" panose="020B0604020202020204" pitchFamily="34" charset="0"/>
                  <a:ea typeface="宋体" panose="02010600030101010101" pitchFamily="2" charset="-122"/>
                </a:endParaRPr>
              </a:p>
            </p:txBody>
          </p:sp>
          <p:sp>
            <p:nvSpPr>
              <p:cNvPr id="68616" name="Oval 9"/>
              <p:cNvSpPr/>
              <p:nvPr/>
            </p:nvSpPr>
            <p:spPr>
              <a:xfrm rot="-1543677">
                <a:off x="1344" y="2544"/>
                <a:ext cx="672" cy="192"/>
              </a:xfrm>
              <a:prstGeom prst="ellipse">
                <a:avLst/>
              </a:prstGeom>
              <a:gradFill rotWithShape="1">
                <a:gsLst>
                  <a:gs pos="0">
                    <a:srgbClr val="5F5F5F"/>
                  </a:gs>
                  <a:gs pos="100000">
                    <a:srgbClr val="84A5CA"/>
                  </a:gs>
                </a:gsLst>
                <a:lin ang="0" scaled="1"/>
                <a:tileRect/>
              </a:gradFill>
              <a:ln w="9525">
                <a:noFill/>
              </a:ln>
            </p:spPr>
            <p:txBody>
              <a:bodyPr wrap="none" anchor="ctr"/>
              <a:p>
                <a:endParaRPr lang="zh-CN" altLang="en-US" dirty="0">
                  <a:latin typeface="Arial" panose="020B0604020202020204" pitchFamily="34" charset="0"/>
                  <a:ea typeface="宋体" panose="02010600030101010101" pitchFamily="2" charset="-122"/>
                </a:endParaRPr>
              </a:p>
            </p:txBody>
          </p:sp>
          <p:sp>
            <p:nvSpPr>
              <p:cNvPr id="68617" name="Oval 10"/>
              <p:cNvSpPr/>
              <p:nvPr/>
            </p:nvSpPr>
            <p:spPr>
              <a:xfrm>
                <a:off x="2407" y="1296"/>
                <a:ext cx="720" cy="694"/>
              </a:xfrm>
              <a:prstGeom prst="ellipse">
                <a:avLst/>
              </a:prstGeom>
              <a:gradFill rotWithShape="1">
                <a:gsLst>
                  <a:gs pos="0">
                    <a:srgbClr val="00B0F0"/>
                  </a:gs>
                  <a:gs pos="100000">
                    <a:schemeClr val="tx1"/>
                  </a:gs>
                </a:gsLst>
                <a:path path="shape">
                  <a:fillToRect l="50000" t="50000" r="50000" b="50000"/>
                </a:path>
                <a:tileRect/>
              </a:gradFill>
              <a:ln w="9525">
                <a:noFill/>
              </a:ln>
            </p:spPr>
            <p:txBody>
              <a:bodyPr wrap="none" anchor="ctr"/>
              <a:p>
                <a:pPr algn="ctr"/>
                <a:endParaRPr lang="zh-CN" altLang="zh-CN" dirty="0">
                  <a:solidFill>
                    <a:srgbClr val="000000"/>
                  </a:solidFill>
                  <a:latin typeface="Arial" panose="020B0604020202020204" pitchFamily="34" charset="0"/>
                  <a:ea typeface="Arial" panose="020B0604020202020204" pitchFamily="34" charset="0"/>
                </a:endParaRPr>
              </a:p>
            </p:txBody>
          </p:sp>
          <p:sp>
            <p:nvSpPr>
              <p:cNvPr id="68618" name="Oval 11"/>
              <p:cNvSpPr/>
              <p:nvPr/>
            </p:nvSpPr>
            <p:spPr>
              <a:xfrm>
                <a:off x="999" y="2126"/>
                <a:ext cx="718" cy="694"/>
              </a:xfrm>
              <a:prstGeom prst="ellipse">
                <a:avLst/>
              </a:prstGeom>
              <a:gradFill rotWithShape="1">
                <a:gsLst>
                  <a:gs pos="0">
                    <a:srgbClr val="BBE0E3"/>
                  </a:gs>
                  <a:gs pos="100000">
                    <a:srgbClr val="3B4647"/>
                  </a:gs>
                </a:gsLst>
                <a:path path="shape">
                  <a:fillToRect l="50000" t="50000" r="50000" b="50000"/>
                </a:path>
                <a:tileRect/>
              </a:gradFill>
              <a:ln w="9525">
                <a:noFill/>
              </a:ln>
            </p:spPr>
            <p:txBody>
              <a:bodyPr wrap="none" anchor="ctr"/>
              <a:p>
                <a:pPr algn="ctr"/>
                <a:endParaRPr lang="zh-CN" altLang="zh-CN" dirty="0">
                  <a:solidFill>
                    <a:srgbClr val="000000"/>
                  </a:solidFill>
                  <a:latin typeface="Arial" panose="020B0604020202020204" pitchFamily="34" charset="0"/>
                  <a:ea typeface="Arial" panose="020B0604020202020204" pitchFamily="34" charset="0"/>
                </a:endParaRPr>
              </a:p>
            </p:txBody>
          </p:sp>
          <p:sp>
            <p:nvSpPr>
              <p:cNvPr id="23" name="Oval 12"/>
              <p:cNvSpPr>
                <a:spLocks noChangeArrowheads="1"/>
              </p:cNvSpPr>
              <p:nvPr/>
            </p:nvSpPr>
            <p:spPr bwMode="gray">
              <a:xfrm>
                <a:off x="1493" y="3050"/>
                <a:ext cx="719" cy="694"/>
              </a:xfrm>
              <a:prstGeom prst="ellipse">
                <a:avLst/>
              </a:prstGeom>
              <a:gradFill rotWithShape="1">
                <a:gsLst>
                  <a:gs pos="0">
                    <a:schemeClr val="bg1">
                      <a:lumMod val="85000"/>
                    </a:schemeClr>
                  </a:gs>
                  <a:gs pos="100000">
                    <a:srgbClr val="002060"/>
                  </a:gs>
                </a:gsLst>
                <a:path path="shape">
                  <a:fillToRect l="50000" t="50000" r="50000" b="50000"/>
                </a:path>
              </a:gradFill>
              <a:ln>
                <a:noFill/>
              </a:ln>
              <a:effectLst/>
            </p:spPr>
            <p:txBody>
              <a:bodyPr wrap="none"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8620" name="Oval 13"/>
              <p:cNvSpPr/>
              <p:nvPr/>
            </p:nvSpPr>
            <p:spPr>
              <a:xfrm>
                <a:off x="3048" y="2707"/>
                <a:ext cx="719" cy="694"/>
              </a:xfrm>
              <a:prstGeom prst="ellipse">
                <a:avLst/>
              </a:prstGeom>
              <a:gradFill rotWithShape="1">
                <a:gsLst>
                  <a:gs pos="0">
                    <a:srgbClr val="808080"/>
                  </a:gs>
                  <a:gs pos="100000">
                    <a:srgbClr val="2E2E2E"/>
                  </a:gs>
                </a:gsLst>
                <a:path path="shape">
                  <a:fillToRect l="50000" t="50000" r="50000" b="50000"/>
                </a:path>
                <a:tileRect/>
              </a:gradFill>
              <a:ln w="9525">
                <a:noFill/>
              </a:ln>
            </p:spPr>
            <p:txBody>
              <a:bodyPr wrap="none" anchor="ctr"/>
              <a:p>
                <a:pPr algn="ctr"/>
                <a:endParaRPr lang="zh-CN" altLang="zh-CN" dirty="0">
                  <a:solidFill>
                    <a:srgbClr val="000000"/>
                  </a:solidFill>
                  <a:latin typeface="Arial" panose="020B0604020202020204" pitchFamily="34" charset="0"/>
                  <a:ea typeface="Arial" panose="020B0604020202020204" pitchFamily="34" charset="0"/>
                </a:endParaRPr>
              </a:p>
            </p:txBody>
          </p:sp>
          <p:sp>
            <p:nvSpPr>
              <p:cNvPr id="25" name="Oval 14"/>
              <p:cNvSpPr>
                <a:spLocks noChangeArrowheads="1"/>
              </p:cNvSpPr>
              <p:nvPr/>
            </p:nvSpPr>
            <p:spPr bwMode="gray">
              <a:xfrm>
                <a:off x="4071" y="1419"/>
                <a:ext cx="679" cy="695"/>
              </a:xfrm>
              <a:prstGeom prst="ellipse">
                <a:avLst/>
              </a:prstGeom>
              <a:gradFill rotWithShape="1">
                <a:gsLst>
                  <a:gs pos="0">
                    <a:schemeClr val="bg1">
                      <a:lumMod val="85000"/>
                    </a:schemeClr>
                  </a:gs>
                  <a:gs pos="100000">
                    <a:schemeClr val="accent6">
                      <a:lumMod val="50000"/>
                    </a:schemeClr>
                  </a:gs>
                </a:gsLst>
                <a:path path="shape">
                  <a:fillToRect l="50000" t="50000" r="50000" b="50000"/>
                </a:path>
              </a:gradFill>
              <a:ln>
                <a:noFill/>
              </a:ln>
              <a:effectLst/>
            </p:spPr>
            <p:txBody>
              <a:bodyPr wrap="none"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8622" name="Text Box 15"/>
              <p:cNvSpPr txBox="1"/>
              <p:nvPr/>
            </p:nvSpPr>
            <p:spPr>
              <a:xfrm>
                <a:off x="1050" y="2291"/>
                <a:ext cx="587" cy="347"/>
              </a:xfrm>
              <a:prstGeom prst="rect">
                <a:avLst/>
              </a:prstGeom>
              <a:noFill/>
              <a:ln w="9525">
                <a:noFill/>
              </a:ln>
            </p:spPr>
            <p:txBody>
              <a:bodyPr wrap="square" anchor="t">
                <a:spAutoFit/>
              </a:bodyPr>
              <a:p>
                <a:pPr algn="ctr"/>
                <a:r>
                  <a:rPr lang="zh-CN" altLang="en-US" b="1" dirty="0">
                    <a:solidFill>
                      <a:srgbClr val="FFFFFF"/>
                    </a:solidFill>
                    <a:latin typeface="微软雅黑" panose="020B0503020204020204" pitchFamily="34" charset="-122"/>
                    <a:ea typeface="微软雅黑" panose="020B0503020204020204" pitchFamily="34" charset="-122"/>
                  </a:rPr>
                  <a:t>招采范围</a:t>
                </a:r>
                <a:endParaRPr lang="zh-CN" altLang="en-US" b="1" dirty="0">
                  <a:solidFill>
                    <a:srgbClr val="FFFFFF"/>
                  </a:solidFill>
                  <a:latin typeface="微软雅黑" panose="020B0503020204020204" pitchFamily="34" charset="-122"/>
                  <a:ea typeface="微软雅黑" panose="020B0503020204020204" pitchFamily="34" charset="-122"/>
                </a:endParaRPr>
              </a:p>
              <a:p>
                <a:pPr algn="ctr"/>
                <a:r>
                  <a:rPr lang="zh-CN" altLang="en-US" sz="1600" b="1" dirty="0">
                    <a:solidFill>
                      <a:srgbClr val="FFFFFF"/>
                    </a:solidFill>
                    <a:latin typeface="微软雅黑" panose="020B0503020204020204" pitchFamily="34" charset="-122"/>
                    <a:ea typeface="微软雅黑" panose="020B0503020204020204" pitchFamily="34" charset="-122"/>
                  </a:rPr>
                  <a:t>划分</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68623" name="Text Box 16"/>
              <p:cNvSpPr txBox="1"/>
              <p:nvPr/>
            </p:nvSpPr>
            <p:spPr>
              <a:xfrm>
                <a:off x="2527" y="1449"/>
                <a:ext cx="470" cy="347"/>
              </a:xfrm>
              <a:prstGeom prst="rect">
                <a:avLst/>
              </a:prstGeom>
              <a:noFill/>
              <a:ln w="9525">
                <a:noFill/>
              </a:ln>
            </p:spPr>
            <p:txBody>
              <a:bodyPr wrap="square" anchor="t">
                <a:spAutoFit/>
              </a:bodyPr>
              <a:p>
                <a:r>
                  <a:rPr lang="zh-CN" altLang="en-US" b="1" dirty="0">
                    <a:solidFill>
                      <a:srgbClr val="FFFFFF"/>
                    </a:solidFill>
                    <a:latin typeface="微软雅黑" panose="020B0503020204020204" pitchFamily="34" charset="-122"/>
                    <a:ea typeface="微软雅黑" panose="020B0503020204020204" pitchFamily="34" charset="-122"/>
                  </a:rPr>
                  <a:t>合同群</a:t>
                </a:r>
                <a:endParaRPr lang="zh-CN" altLang="en-US" b="1" dirty="0">
                  <a:solidFill>
                    <a:srgbClr val="FFFFFF"/>
                  </a:solidFill>
                  <a:latin typeface="微软雅黑" panose="020B0503020204020204" pitchFamily="34" charset="-122"/>
                  <a:ea typeface="微软雅黑" panose="020B0503020204020204" pitchFamily="34" charset="-122"/>
                </a:endParaRPr>
              </a:p>
              <a:p>
                <a:r>
                  <a:rPr lang="zh-CN" altLang="en-US" sz="1600" b="1" dirty="0">
                    <a:solidFill>
                      <a:srgbClr val="FFFFFF"/>
                    </a:solidFill>
                    <a:latin typeface="微软雅黑" panose="020B0503020204020204" pitchFamily="34" charset="-122"/>
                    <a:ea typeface="微软雅黑" panose="020B0503020204020204" pitchFamily="34" charset="-122"/>
                  </a:rPr>
                  <a:t>  界面</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68624" name="Text Box 17"/>
              <p:cNvSpPr txBox="1"/>
              <p:nvPr/>
            </p:nvSpPr>
            <p:spPr>
              <a:xfrm>
                <a:off x="4146" y="1575"/>
                <a:ext cx="587" cy="347"/>
              </a:xfrm>
              <a:prstGeom prst="rect">
                <a:avLst/>
              </a:prstGeom>
              <a:noFill/>
              <a:ln w="9525">
                <a:noFill/>
              </a:ln>
            </p:spPr>
            <p:txBody>
              <a:bodyPr wrap="square" anchor="t">
                <a:spAutoFit/>
              </a:bodyPr>
              <a:p>
                <a:r>
                  <a:rPr lang="zh-CN" altLang="en-US" b="1" dirty="0">
                    <a:solidFill>
                      <a:srgbClr val="FFFFFF"/>
                    </a:solidFill>
                    <a:latin typeface="微软雅黑" panose="020B0503020204020204" pitchFamily="34" charset="-122"/>
                    <a:ea typeface="微软雅黑" panose="020B0503020204020204" pitchFamily="34" charset="-122"/>
                  </a:rPr>
                  <a:t>总包内部</a:t>
                </a:r>
                <a:endParaRPr lang="zh-CN" altLang="en-US" b="1" dirty="0">
                  <a:solidFill>
                    <a:srgbClr val="FFFFFF"/>
                  </a:solidFill>
                  <a:latin typeface="微软雅黑" panose="020B0503020204020204" pitchFamily="34" charset="-122"/>
                  <a:ea typeface="微软雅黑" panose="020B0503020204020204" pitchFamily="34" charset="-122"/>
                </a:endParaRPr>
              </a:p>
              <a:p>
                <a:r>
                  <a:rPr lang="en-US" altLang="zh-CN" sz="1600" b="1" dirty="0">
                    <a:solidFill>
                      <a:srgbClr val="FFFFFF"/>
                    </a:solidFill>
                    <a:latin typeface="微软雅黑" panose="020B0503020204020204" pitchFamily="34" charset="-122"/>
                    <a:ea typeface="微软雅黑" panose="020B0503020204020204" pitchFamily="34" charset="-122"/>
                  </a:rPr>
                  <a:t>   </a:t>
                </a:r>
                <a:r>
                  <a:rPr lang="zh-CN" altLang="en-US" sz="1600" b="1" dirty="0">
                    <a:solidFill>
                      <a:srgbClr val="FFFFFF"/>
                    </a:solidFill>
                    <a:latin typeface="微软雅黑" panose="020B0503020204020204" pitchFamily="34" charset="-122"/>
                    <a:ea typeface="微软雅黑" panose="020B0503020204020204" pitchFamily="34" charset="-122"/>
                  </a:rPr>
                  <a:t>土建</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68625" name="Text Box 18"/>
              <p:cNvSpPr txBox="1"/>
              <p:nvPr/>
            </p:nvSpPr>
            <p:spPr>
              <a:xfrm>
                <a:off x="3108" y="2874"/>
                <a:ext cx="587" cy="347"/>
              </a:xfrm>
              <a:prstGeom prst="rect">
                <a:avLst/>
              </a:prstGeom>
              <a:noFill/>
              <a:ln w="9525">
                <a:noFill/>
              </a:ln>
            </p:spPr>
            <p:txBody>
              <a:bodyPr wrap="square" anchor="t">
                <a:spAutoFit/>
              </a:bodyPr>
              <a:p>
                <a:r>
                  <a:rPr lang="zh-CN" altLang="en-US" b="1" dirty="0">
                    <a:solidFill>
                      <a:srgbClr val="FFFFFF"/>
                    </a:solidFill>
                    <a:latin typeface="微软雅黑" panose="020B0503020204020204" pitchFamily="34" charset="-122"/>
                    <a:ea typeface="微软雅黑" panose="020B0503020204020204" pitchFamily="34" charset="-122"/>
                  </a:rPr>
                  <a:t>总包内部</a:t>
                </a:r>
                <a:endParaRPr lang="zh-CN" altLang="en-US" b="1" dirty="0">
                  <a:solidFill>
                    <a:srgbClr val="FFFFFF"/>
                  </a:solidFill>
                  <a:latin typeface="微软雅黑" panose="020B0503020204020204" pitchFamily="34" charset="-122"/>
                  <a:ea typeface="微软雅黑" panose="020B0503020204020204" pitchFamily="34" charset="-122"/>
                </a:endParaRPr>
              </a:p>
              <a:p>
                <a:r>
                  <a:rPr lang="en-US" altLang="zh-CN" sz="1600" b="1" dirty="0">
                    <a:solidFill>
                      <a:srgbClr val="FFFFFF"/>
                    </a:solidFill>
                    <a:latin typeface="微软雅黑" panose="020B0503020204020204" pitchFamily="34" charset="-122"/>
                    <a:ea typeface="微软雅黑" panose="020B0503020204020204" pitchFamily="34" charset="-122"/>
                  </a:rPr>
                  <a:t>    </a:t>
                </a:r>
                <a:r>
                  <a:rPr lang="zh-CN" altLang="en-US" sz="1600" b="1" dirty="0">
                    <a:solidFill>
                      <a:srgbClr val="FFFFFF"/>
                    </a:solidFill>
                    <a:latin typeface="微软雅黑" panose="020B0503020204020204" pitchFamily="34" charset="-122"/>
                    <a:ea typeface="微软雅黑" panose="020B0503020204020204" pitchFamily="34" charset="-122"/>
                  </a:rPr>
                  <a:t>安装</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68626" name="Text Box 19"/>
              <p:cNvSpPr txBox="1"/>
              <p:nvPr/>
            </p:nvSpPr>
            <p:spPr>
              <a:xfrm>
                <a:off x="1538" y="3188"/>
                <a:ext cx="627" cy="452"/>
              </a:xfrm>
              <a:prstGeom prst="rect">
                <a:avLst/>
              </a:prstGeom>
              <a:noFill/>
              <a:ln w="9525">
                <a:noFill/>
              </a:ln>
            </p:spPr>
            <p:txBody>
              <a:bodyPr wrap="square" anchor="t">
                <a:spAutoFit/>
              </a:bodyPr>
              <a:p>
                <a:pPr algn="ctr"/>
                <a:r>
                  <a:rPr lang="zh-CN" altLang="en-US" sz="1600" b="1" dirty="0">
                    <a:solidFill>
                      <a:srgbClr val="FFFFFF"/>
                    </a:solidFill>
                    <a:latin typeface="微软雅黑" panose="020B0503020204020204" pitchFamily="34" charset="-122"/>
                    <a:ea typeface="微软雅黑" panose="020B0503020204020204" pitchFamily="34" charset="-122"/>
                  </a:rPr>
                  <a:t>预留</a:t>
                </a:r>
                <a:endParaRPr lang="zh-CN" altLang="en-US" sz="1600" b="1" dirty="0">
                  <a:solidFill>
                    <a:srgbClr val="FFFFFF"/>
                  </a:solidFill>
                  <a:latin typeface="微软雅黑" panose="020B0503020204020204" pitchFamily="34" charset="-122"/>
                  <a:ea typeface="微软雅黑" panose="020B0503020204020204" pitchFamily="34" charset="-122"/>
                </a:endParaRPr>
              </a:p>
              <a:p>
                <a:pPr algn="ctr"/>
                <a:r>
                  <a:rPr lang="zh-CN" altLang="en-US" sz="1600" b="1" dirty="0">
                    <a:solidFill>
                      <a:srgbClr val="FFFFFF"/>
                    </a:solidFill>
                    <a:latin typeface="微软雅黑" panose="020B0503020204020204" pitchFamily="34" charset="-122"/>
                    <a:ea typeface="微软雅黑" panose="020B0503020204020204" pitchFamily="34" charset="-122"/>
                  </a:rPr>
                  <a:t>预埋、塞缝</a:t>
                </a:r>
                <a:endParaRPr lang="zh-CN" altLang="en-US" sz="1600" b="1" dirty="0">
                  <a:solidFill>
                    <a:srgbClr val="FFFFFF"/>
                  </a:solidFill>
                  <a:latin typeface="微软雅黑" panose="020B0503020204020204" pitchFamily="34" charset="-122"/>
                  <a:ea typeface="微软雅黑" panose="020B0503020204020204" pitchFamily="34" charset="-122"/>
                </a:endParaRPr>
              </a:p>
              <a:p>
                <a:pPr algn="ctr"/>
                <a:r>
                  <a:rPr lang="zh-CN" altLang="en-US" sz="1400" b="1" dirty="0">
                    <a:solidFill>
                      <a:srgbClr val="FFFFFF"/>
                    </a:solidFill>
                    <a:latin typeface="微软雅黑" panose="020B0503020204020204" pitchFamily="34" charset="-122"/>
                    <a:ea typeface="微软雅黑" panose="020B0503020204020204" pitchFamily="34" charset="-122"/>
                  </a:rPr>
                  <a:t>界面划分</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grpSp>
        <p:sp>
          <p:nvSpPr>
            <p:cNvPr id="68627" name="文本框 201"/>
            <p:cNvSpPr txBox="1"/>
            <p:nvPr/>
          </p:nvSpPr>
          <p:spPr>
            <a:xfrm>
              <a:off x="97399" y="2295134"/>
              <a:ext cx="1647731" cy="712527"/>
            </a:xfrm>
            <a:prstGeom prst="rect">
              <a:avLst/>
            </a:prstGeom>
            <a:noFill/>
            <a:ln w="9525">
              <a:noFill/>
            </a:ln>
          </p:spPr>
          <p:txBody>
            <a:bodyPr wrap="square" anchor="t">
              <a:spAutoFit/>
            </a:bodyPr>
            <a:p>
              <a:pPr marL="285750" indent="-285750">
                <a:buFont typeface="Wingdings" panose="05000000000000000000" pitchFamily="2" charset="2"/>
                <a:buChar char="n"/>
              </a:pPr>
              <a:r>
                <a:rPr lang="en-US" altLang="zh-CN" sz="1600" dirty="0">
                  <a:latin typeface="微软雅黑 Light" panose="020B0502040204020203" pitchFamily="34" charset="-122"/>
                  <a:ea typeface="微软雅黑 Light" panose="020B0502040204020203" pitchFamily="34" charset="-122"/>
                </a:rPr>
                <a:t>四种招采方式</a:t>
              </a:r>
              <a:endParaRPr lang="en-US" altLang="zh-CN" sz="1600" dirty="0">
                <a:latin typeface="微软雅黑 Light" panose="020B0502040204020203" pitchFamily="34" charset="-122"/>
                <a:ea typeface="微软雅黑 Light" panose="020B0502040204020203" pitchFamily="34" charset="-122"/>
              </a:endParaRPr>
            </a:p>
            <a:p>
              <a:pPr marL="285750" indent="-285750">
                <a:buFont typeface="Wingdings" panose="05000000000000000000" pitchFamily="2" charset="2"/>
                <a:buChar char="n"/>
              </a:pPr>
              <a:r>
                <a:rPr lang="en-US" altLang="zh-CN" sz="1600" dirty="0">
                  <a:latin typeface="微软雅黑 Light" panose="020B0502040204020203" pitchFamily="34" charset="-122"/>
                  <a:ea typeface="微软雅黑 Light" panose="020B0502040204020203" pitchFamily="34" charset="-122"/>
                </a:rPr>
                <a:t>11个甲指乙分包之间界面</a:t>
              </a:r>
              <a:endParaRPr lang="en-US" altLang="zh-CN" sz="1600" dirty="0">
                <a:latin typeface="微软雅黑 Light" panose="020B0502040204020203" pitchFamily="34" charset="-122"/>
                <a:ea typeface="微软雅黑 Light" panose="020B0502040204020203" pitchFamily="34" charset="-122"/>
              </a:endParaRPr>
            </a:p>
          </p:txBody>
        </p:sp>
        <p:sp>
          <p:nvSpPr>
            <p:cNvPr id="68628" name="文本框 202"/>
            <p:cNvSpPr txBox="1"/>
            <p:nvPr/>
          </p:nvSpPr>
          <p:spPr>
            <a:xfrm>
              <a:off x="1968052" y="619598"/>
              <a:ext cx="2006956" cy="712527"/>
            </a:xfrm>
            <a:prstGeom prst="rect">
              <a:avLst/>
            </a:prstGeom>
            <a:noFill/>
            <a:ln w="9525">
              <a:noFill/>
            </a:ln>
          </p:spPr>
          <p:txBody>
            <a:bodyPr wrap="square" anchor="t">
              <a:spAutoFit/>
            </a:bodyPr>
            <a:p>
              <a:pPr marL="285750" indent="-285750">
                <a:buFont typeface="Wingdings" panose="05000000000000000000" pitchFamily="2" charset="2"/>
                <a:buChar char="n"/>
              </a:pPr>
              <a:r>
                <a:rPr lang="zh-CN" altLang="en-US" sz="1600" dirty="0">
                  <a:latin typeface="微软雅黑 Light" panose="020B0502040204020203" pitchFamily="34" charset="-122"/>
                  <a:ea typeface="微软雅黑 Light" panose="020B0502040204020203" pitchFamily="34" charset="-122"/>
                </a:rPr>
                <a:t>基础合同群、精装修合同群、外装饰合同群、总包合同群</a:t>
              </a:r>
              <a:endParaRPr lang="zh-CN" altLang="en-US" sz="1600" dirty="0">
                <a:latin typeface="微软雅黑 Light" panose="020B0502040204020203" pitchFamily="34" charset="-122"/>
                <a:ea typeface="微软雅黑 Light" panose="020B0502040204020203" pitchFamily="34" charset="-122"/>
              </a:endParaRPr>
            </a:p>
          </p:txBody>
        </p:sp>
        <p:sp>
          <p:nvSpPr>
            <p:cNvPr id="68629" name="文本框 203"/>
            <p:cNvSpPr txBox="1"/>
            <p:nvPr/>
          </p:nvSpPr>
          <p:spPr>
            <a:xfrm>
              <a:off x="6897145" y="2239682"/>
              <a:ext cx="1584615" cy="501004"/>
            </a:xfrm>
            <a:prstGeom prst="rect">
              <a:avLst/>
            </a:prstGeom>
            <a:noFill/>
            <a:ln w="9525">
              <a:noFill/>
            </a:ln>
          </p:spPr>
          <p:txBody>
            <a:bodyPr wrap="square" anchor="t">
              <a:spAutoFit/>
            </a:bodyPr>
            <a:p>
              <a:pPr marL="285750" indent="-285750">
                <a:buFont typeface="Wingdings" panose="05000000000000000000" pitchFamily="2" charset="2"/>
                <a:buChar char="n"/>
              </a:pPr>
              <a:r>
                <a:rPr lang="en-US" altLang="zh-CN" sz="1600" dirty="0">
                  <a:latin typeface="微软雅黑 Light" panose="020B0502040204020203" pitchFamily="34" charset="-122"/>
                  <a:ea typeface="微软雅黑 Light" panose="020B0502040204020203" pitchFamily="34" charset="-122"/>
                </a:rPr>
                <a:t>27</a:t>
              </a:r>
              <a:r>
                <a:rPr lang="zh-CN" altLang="en-US" sz="1600" dirty="0">
                  <a:latin typeface="微软雅黑 Light" panose="020B0502040204020203" pitchFamily="34" charset="-122"/>
                  <a:ea typeface="微软雅黑 Light" panose="020B0502040204020203" pitchFamily="34" charset="-122"/>
                </a:rPr>
                <a:t>个土建内部分包界面划分</a:t>
              </a:r>
              <a:endParaRPr lang="zh-CN" altLang="en-US" sz="1600" dirty="0">
                <a:latin typeface="微软雅黑 Light" panose="020B0502040204020203" pitchFamily="34" charset="-122"/>
                <a:ea typeface="微软雅黑 Light" panose="020B0502040204020203" pitchFamily="34" charset="-122"/>
              </a:endParaRPr>
            </a:p>
          </p:txBody>
        </p:sp>
        <p:sp>
          <p:nvSpPr>
            <p:cNvPr id="68630" name="文本框 204"/>
            <p:cNvSpPr txBox="1"/>
            <p:nvPr/>
          </p:nvSpPr>
          <p:spPr>
            <a:xfrm>
              <a:off x="6041050" y="3742869"/>
              <a:ext cx="1405339" cy="501004"/>
            </a:xfrm>
            <a:prstGeom prst="rect">
              <a:avLst/>
            </a:prstGeom>
            <a:noFill/>
            <a:ln w="9525">
              <a:noFill/>
            </a:ln>
          </p:spPr>
          <p:txBody>
            <a:bodyPr wrap="square" anchor="t">
              <a:spAutoFit/>
            </a:bodyPr>
            <a:p>
              <a:pPr marL="285750" indent="-285750">
                <a:buFont typeface="Wingdings" panose="05000000000000000000" pitchFamily="2" charset="2"/>
                <a:buChar char="n"/>
              </a:pPr>
              <a:r>
                <a:rPr lang="en-US" altLang="zh-CN" sz="1600" dirty="0">
                  <a:latin typeface="微软雅黑 Light" panose="020B0502040204020203" pitchFamily="34" charset="-122"/>
                  <a:ea typeface="微软雅黑 Light" panose="020B0502040204020203" pitchFamily="34" charset="-122"/>
                </a:rPr>
                <a:t>10</a:t>
              </a:r>
              <a:r>
                <a:rPr lang="zh-CN" altLang="en-US" sz="1600" dirty="0">
                  <a:latin typeface="微软雅黑 Light" panose="020B0502040204020203" pitchFamily="34" charset="-122"/>
                  <a:ea typeface="微软雅黑 Light" panose="020B0502040204020203" pitchFamily="34" charset="-122"/>
                </a:rPr>
                <a:t>个机电内部分包界面</a:t>
              </a:r>
              <a:endParaRPr lang="zh-CN" altLang="en-US" sz="1600" dirty="0">
                <a:latin typeface="微软雅黑 Light" panose="020B0502040204020203" pitchFamily="34" charset="-122"/>
                <a:ea typeface="微软雅黑 Light" panose="020B0502040204020203" pitchFamily="34" charset="-122"/>
              </a:endParaRPr>
            </a:p>
          </p:txBody>
        </p:sp>
        <p:sp>
          <p:nvSpPr>
            <p:cNvPr id="68631" name="文本框 205"/>
            <p:cNvSpPr txBox="1"/>
            <p:nvPr/>
          </p:nvSpPr>
          <p:spPr>
            <a:xfrm>
              <a:off x="763475" y="4297384"/>
              <a:ext cx="1657132" cy="501004"/>
            </a:xfrm>
            <a:prstGeom prst="rect">
              <a:avLst/>
            </a:prstGeom>
            <a:noFill/>
            <a:ln w="9525">
              <a:noFill/>
            </a:ln>
          </p:spPr>
          <p:txBody>
            <a:bodyPr wrap="square" anchor="t">
              <a:spAutoFit/>
            </a:bodyPr>
            <a:p>
              <a:pPr marL="285750" indent="-285750">
                <a:buFont typeface="Wingdings" panose="05000000000000000000" pitchFamily="2" charset="2"/>
                <a:buChar char="n"/>
              </a:pPr>
              <a:r>
                <a:rPr lang="en-US" altLang="zh-CN" sz="1600" dirty="0">
                  <a:latin typeface="微软雅黑 Light" panose="020B0502040204020203" pitchFamily="34" charset="-122"/>
                  <a:ea typeface="微软雅黑 Light" panose="020B0502040204020203" pitchFamily="34" charset="-122"/>
                </a:rPr>
                <a:t>23</a:t>
              </a:r>
              <a:r>
                <a:rPr lang="zh-CN" altLang="en-US" sz="1600" dirty="0">
                  <a:latin typeface="微软雅黑 Light" panose="020B0502040204020203" pitchFamily="34" charset="-122"/>
                  <a:ea typeface="微软雅黑 Light" panose="020B0502040204020203" pitchFamily="34" charset="-122"/>
                </a:rPr>
                <a:t>类预留、预埋塞缝界面划分</a:t>
              </a:r>
              <a:endParaRPr lang="zh-CN" altLang="en-US" sz="1600" dirty="0">
                <a:latin typeface="微软雅黑 Light" panose="020B0502040204020203" pitchFamily="34" charset="-122"/>
                <a:ea typeface="微软雅黑 Light" panose="020B0502040204020203" pitchFamily="34" charset="-122"/>
              </a:endParaRPr>
            </a:p>
          </p:txBody>
        </p:sp>
      </p:grpSp>
      <p:sp>
        <p:nvSpPr>
          <p:cNvPr id="68634" name="TextBox 25"/>
          <p:cNvSpPr txBox="1"/>
          <p:nvPr/>
        </p:nvSpPr>
        <p:spPr>
          <a:xfrm>
            <a:off x="9728200" y="1082675"/>
            <a:ext cx="1498600" cy="646113"/>
          </a:xfrm>
          <a:prstGeom prst="rect">
            <a:avLst/>
          </a:prstGeom>
          <a:noFill/>
          <a:ln w="9525">
            <a:noFill/>
          </a:ln>
        </p:spPr>
        <p:txBody>
          <a:bodyPr wrap="square" anchor="t">
            <a:spAutoFit/>
          </a:bodyPr>
          <a:p>
            <a:r>
              <a:rPr lang="zh-CN" altLang="en-US" b="1" dirty="0">
                <a:solidFill>
                  <a:srgbClr val="303030"/>
                </a:solidFill>
                <a:latin typeface="微软雅黑" panose="020B0503020204020204" pitchFamily="34" charset="-122"/>
                <a:ea typeface="微软雅黑" panose="020B0503020204020204" pitchFamily="34" charset="-122"/>
              </a:rPr>
              <a:t>合约包划分</a:t>
            </a:r>
            <a:endParaRPr lang="zh-CN" altLang="en-US" b="1" dirty="0">
              <a:solidFill>
                <a:srgbClr val="303030"/>
              </a:solidFill>
              <a:latin typeface="微软雅黑" panose="020B0503020204020204" pitchFamily="34" charset="-122"/>
              <a:ea typeface="微软雅黑" panose="020B0503020204020204" pitchFamily="34" charset="-122"/>
            </a:endParaRPr>
          </a:p>
          <a:p>
            <a:r>
              <a:rPr lang="zh-CN" altLang="en-US" b="1" dirty="0">
                <a:solidFill>
                  <a:srgbClr val="303030"/>
                </a:solidFill>
                <a:latin typeface="微软雅黑" panose="020B0503020204020204" pitchFamily="34" charset="-122"/>
                <a:ea typeface="微软雅黑" panose="020B0503020204020204" pitchFamily="34" charset="-122"/>
              </a:rPr>
              <a:t>界面划分</a:t>
            </a:r>
            <a:endParaRPr lang="zh-CN" altLang="en-US" b="1" dirty="0">
              <a:solidFill>
                <a:srgbClr val="303030"/>
              </a:solidFill>
              <a:latin typeface="微软雅黑" panose="020B0503020204020204" pitchFamily="34" charset="-122"/>
              <a:ea typeface="微软雅黑" panose="020B0503020204020204" pitchFamily="34" charset="-122"/>
            </a:endParaRPr>
          </a:p>
        </p:txBody>
      </p:sp>
      <p:sp>
        <p:nvSpPr>
          <p:cNvPr id="232" name="矩形 231"/>
          <p:cNvSpPr/>
          <p:nvPr/>
        </p:nvSpPr>
        <p:spPr>
          <a:xfrm>
            <a:off x="9632950" y="590550"/>
            <a:ext cx="15636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合约规划</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0" name="Picture 190" descr="53b38a10177df"/>
          <p:cNvPicPr>
            <a:picLocks noChangeAspect="1"/>
          </p:cNvPicPr>
          <p:nvPr/>
        </p:nvPicPr>
        <p:blipFill>
          <a:blip r:embed="rId1"/>
          <a:stretch>
            <a:fillRect/>
          </a:stretch>
        </p:blipFill>
        <p:spPr>
          <a:xfrm>
            <a:off x="152400" y="525463"/>
            <a:ext cx="1130300" cy="852487"/>
          </a:xfrm>
          <a:prstGeom prst="rect">
            <a:avLst/>
          </a:prstGeom>
          <a:noFill/>
          <a:ln w="9525">
            <a:noFill/>
          </a:ln>
        </p:spPr>
      </p:pic>
      <p:sp>
        <p:nvSpPr>
          <p:cNvPr id="129038" name="Text Box 16"/>
          <p:cNvSpPr txBox="1"/>
          <p:nvPr/>
        </p:nvSpPr>
        <p:spPr>
          <a:xfrm>
            <a:off x="1046480" y="694055"/>
            <a:ext cx="4981575" cy="460375"/>
          </a:xfrm>
          <a:prstGeom prst="rect">
            <a:avLst/>
          </a:prstGeom>
          <a:noFill/>
          <a:ln w="9525">
            <a:noFill/>
          </a:ln>
        </p:spPr>
        <p:txBody>
          <a:bodyPr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3</a:t>
            </a:r>
            <a:r>
              <a:rPr lang="en-US" altLang="zh-CN" sz="2400" b="1"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自身发展的必然选择</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15" name="文本框 14"/>
          <p:cNvSpPr txBox="1"/>
          <p:nvPr/>
        </p:nvSpPr>
        <p:spPr>
          <a:xfrm>
            <a:off x="3426460" y="30480"/>
            <a:ext cx="44500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一、总承包管理的整体背景</a:t>
            </a:r>
            <a:endParaRPr lang="zh-CN" altLang="en-US" sz="2800"/>
          </a:p>
        </p:txBody>
      </p:sp>
      <p:sp>
        <p:nvSpPr>
          <p:cNvPr id="3" name="流程图: 手动输入 2"/>
          <p:cNvSpPr/>
          <p:nvPr/>
        </p:nvSpPr>
        <p:spPr>
          <a:xfrm rot="5400000">
            <a:off x="1588770" y="262890"/>
            <a:ext cx="4257675" cy="6934835"/>
          </a:xfrm>
          <a:prstGeom prst="flowChartManualIn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E75B6"/>
              </a:solidFill>
              <a:effectLst/>
              <a:uLnTx/>
              <a:uFillTx/>
              <a:latin typeface="Arial" panose="020B0604020202020204"/>
              <a:ea typeface="微软雅黑" panose="020B0503020204020204" pitchFamily="34" charset="-122"/>
              <a:cs typeface="+mn-cs"/>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rcRect l="40451" t="210" b="210"/>
          <a:stretch>
            <a:fillRect/>
          </a:stretch>
        </p:blipFill>
        <p:spPr>
          <a:xfrm>
            <a:off x="488071" y="1589959"/>
            <a:ext cx="1002939" cy="2429872"/>
          </a:xfrm>
          <a:custGeom>
            <a:avLst/>
            <a:gdLst>
              <a:gd name="connsiteX0" fmla="*/ 0 w 4900613"/>
              <a:gd name="connsiteY0" fmla="*/ 0 h 5443538"/>
              <a:gd name="connsiteX1" fmla="*/ 4900613 w 4900613"/>
              <a:gd name="connsiteY1" fmla="*/ 0 h 5443538"/>
              <a:gd name="connsiteX2" fmla="*/ 0 w 4900613"/>
              <a:gd name="connsiteY2" fmla="*/ 5443538 h 5443538"/>
            </a:gdLst>
            <a:ahLst/>
            <a:cxnLst>
              <a:cxn ang="0">
                <a:pos x="connsiteX0" y="connsiteY0"/>
              </a:cxn>
              <a:cxn ang="0">
                <a:pos x="connsiteX1" y="connsiteY1"/>
              </a:cxn>
              <a:cxn ang="0">
                <a:pos x="connsiteX2" y="connsiteY2"/>
              </a:cxn>
            </a:cxnLst>
            <a:rect l="l" t="t" r="r" b="b"/>
            <a:pathLst>
              <a:path w="4900613" h="5443538">
                <a:moveTo>
                  <a:pt x="0" y="0"/>
                </a:moveTo>
                <a:lnTo>
                  <a:pt x="4900613" y="0"/>
                </a:lnTo>
                <a:lnTo>
                  <a:pt x="0" y="5443538"/>
                </a:lnTo>
                <a:close/>
              </a:path>
            </a:pathLst>
          </a:custGeom>
        </p:spPr>
      </p:pic>
      <p:sp>
        <p:nvSpPr>
          <p:cNvPr id="4" name="文本框 16"/>
          <p:cNvSpPr txBox="1">
            <a:spLocks noChangeArrowheads="1"/>
          </p:cNvSpPr>
          <p:nvPr/>
        </p:nvSpPr>
        <p:spPr bwMode="auto">
          <a:xfrm>
            <a:off x="870585" y="2093595"/>
            <a:ext cx="5554980" cy="419989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smtClean="0">
                <a:ln>
                  <a:noFill/>
                </a:ln>
                <a:solidFill>
                  <a:prstClr val="black"/>
                </a:solidFill>
                <a:effectLst/>
                <a:uLnTx/>
                <a:uFillTx/>
                <a:latin typeface="+mn-ea"/>
                <a:ea typeface="+mn-ea"/>
                <a:cs typeface="+mn-cs"/>
              </a:rPr>
              <a:t>目前，施工企业正处于一个发展规模提速、发展结构转型的特定历史阶段。</a:t>
            </a:r>
            <a:endParaRPr kumimoji="0" lang="en-US" altLang="zh-CN" sz="2000" b="0" i="0" u="none" strike="noStrike" kern="1200" cap="none" spc="0" normalizeH="0" baseline="0" noProof="0" dirty="0" smtClean="0">
              <a:ln>
                <a:noFill/>
              </a:ln>
              <a:solidFill>
                <a:prstClr val="black"/>
              </a:solidFill>
              <a:effectLst/>
              <a:uLnTx/>
              <a:uFillTx/>
              <a:latin typeface="+mn-ea"/>
              <a:ea typeface="+mn-ea"/>
              <a:cs typeface="+mn-cs"/>
            </a:endParaRPr>
          </a:p>
          <a:p>
            <a:pPr>
              <a:lnSpc>
                <a:spcPct val="150000"/>
              </a:lnSpc>
              <a:defRPr/>
            </a:pPr>
            <a:r>
              <a:rPr lang="zh-CN" altLang="en-US" sz="2000" dirty="0" smtClean="0">
                <a:latin typeface="+mn-ea"/>
                <a:ea typeface="+mn-ea"/>
              </a:rPr>
              <a:t>       我们提出</a:t>
            </a:r>
            <a:r>
              <a:rPr lang="zh-CN" altLang="en-US" sz="2000" dirty="0">
                <a:latin typeface="+mn-ea"/>
                <a:ea typeface="+mn-ea"/>
              </a:rPr>
              <a:t>了“两商战略”：一是具备设计施工一体化能力的国际承包商，二是具备产业化特征的城市综合运营商</a:t>
            </a:r>
            <a:r>
              <a:rPr lang="zh-CN" altLang="en-US" sz="2000" dirty="0" smtClean="0">
                <a:latin typeface="+mn-ea"/>
                <a:ea typeface="+mn-ea"/>
              </a:rPr>
              <a:t>。</a:t>
            </a:r>
            <a:endParaRPr lang="en-US" altLang="zh-CN" sz="2000" dirty="0">
              <a:latin typeface="+mn-ea"/>
              <a:ea typeface="+mn-ea"/>
            </a:endParaRPr>
          </a:p>
          <a:p>
            <a:pPr>
              <a:lnSpc>
                <a:spcPct val="150000"/>
              </a:lnSpc>
              <a:defRPr/>
            </a:pPr>
            <a:r>
              <a:rPr lang="en-US" altLang="zh-CN" sz="2000" dirty="0" smtClean="0">
                <a:latin typeface="+mn-ea"/>
                <a:ea typeface="+mn-ea"/>
              </a:rPr>
              <a:t>      </a:t>
            </a:r>
            <a:r>
              <a:rPr lang="zh-CN" altLang="en-US" sz="2000" dirty="0" smtClean="0">
                <a:latin typeface="+mn-ea"/>
                <a:ea typeface="+mn-ea"/>
              </a:rPr>
              <a:t>我</a:t>
            </a:r>
            <a:r>
              <a:rPr lang="zh-CN" altLang="zh-CN" sz="2000" dirty="0" smtClean="0">
                <a:latin typeface="+mn-ea"/>
                <a:ea typeface="+mn-ea"/>
              </a:rPr>
              <a:t>司针对当前面临的主要问题，</a:t>
            </a:r>
            <a:r>
              <a:rPr lang="zh-CN" altLang="en-US" sz="2000" dirty="0" smtClean="0">
                <a:latin typeface="+mn-ea"/>
                <a:ea typeface="+mn-ea"/>
              </a:rPr>
              <a:t>“</a:t>
            </a:r>
            <a:r>
              <a:rPr lang="zh-CN" altLang="zh-CN" sz="2000" dirty="0" smtClean="0">
                <a:latin typeface="+mn-ea"/>
                <a:ea typeface="+mn-ea"/>
              </a:rPr>
              <a:t>十三五</a:t>
            </a:r>
            <a:r>
              <a:rPr lang="en-US" altLang="zh-CN" sz="2000" dirty="0" smtClean="0">
                <a:latin typeface="+mn-ea"/>
                <a:ea typeface="+mn-ea"/>
              </a:rPr>
              <a:t>”</a:t>
            </a:r>
            <a:r>
              <a:rPr lang="zh-CN" altLang="en-US" sz="2000" dirty="0" smtClean="0">
                <a:latin typeface="+mn-ea"/>
                <a:ea typeface="+mn-ea"/>
              </a:rPr>
              <a:t>规划</a:t>
            </a:r>
            <a:r>
              <a:rPr lang="zh-CN" altLang="zh-CN" sz="2000" dirty="0" smtClean="0">
                <a:latin typeface="+mn-ea"/>
                <a:ea typeface="+mn-ea"/>
              </a:rPr>
              <a:t>提出了加快转型升级的发展思路，总承包能力的孵化是支撑转型的必由之路。</a:t>
            </a:r>
            <a:endParaRPr lang="en-US" altLang="zh-CN" sz="2000" dirty="0" smtClean="0">
              <a:latin typeface="+mn-ea"/>
              <a:ea typeface="+mn-ea"/>
            </a:endParaRPr>
          </a:p>
          <a:p>
            <a:pPr>
              <a:lnSpc>
                <a:spcPct val="150000"/>
              </a:lnSpc>
              <a:defRPr/>
            </a:pPr>
            <a:r>
              <a:rPr lang="zh-CN" altLang="en-US" dirty="0" smtClean="0"/>
              <a:t>      </a:t>
            </a:r>
            <a:endParaRPr lang="zh-CN" altLang="zh-CN"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447" y="1696126"/>
            <a:ext cx="2724342" cy="3832575"/>
          </a:xfrm>
          <a:prstGeom prst="rect">
            <a:avLst/>
          </a:prstGeom>
          <a:noFill/>
          <a:ln w="9525">
            <a:solidFill>
              <a:schemeClr val="accent3"/>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411" y="1696126"/>
            <a:ext cx="2724342" cy="3832575"/>
          </a:xfrm>
          <a:prstGeom prst="rect">
            <a:avLst/>
          </a:prstGeom>
          <a:noFill/>
          <a:ln w="9525">
            <a:solidFill>
              <a:schemeClr val="accent3"/>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采购管理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5" name="文本框 4"/>
          <p:cNvSpPr txBox="1"/>
          <p:nvPr/>
        </p:nvSpPr>
        <p:spPr>
          <a:xfrm>
            <a:off x="661988" y="1579563"/>
            <a:ext cx="4325938" cy="3414713"/>
          </a:xfrm>
          <a:prstGeom prst="rect">
            <a:avLst/>
          </a:prstGeom>
          <a:noFill/>
        </p:spPr>
        <p:txBody>
          <a:bodyPr wrap="square" rtlCol="0">
            <a:spAutoFit/>
          </a:bodyPr>
          <a:p>
            <a:pPr>
              <a:lnSpc>
                <a:spcPct val="150000"/>
              </a:lnSpc>
            </a:pPr>
            <a:r>
              <a:rPr lang="zh-CN" altLang="en-US" noProof="1" dirty="0">
                <a:latin typeface="微软雅黑 Light" panose="020B0502040204020203" pitchFamily="34" charset="-122"/>
                <a:ea typeface="微软雅黑 Light" panose="020B0502040204020203" pitchFamily="34" charset="-122"/>
                <a:cs typeface="+mn-ea"/>
              </a:rPr>
              <a:t>项目拟对</a:t>
            </a:r>
            <a:r>
              <a:rPr lang="en-US" altLang="zh-CN" noProof="1" dirty="0">
                <a:latin typeface="微软雅黑 Light" panose="020B0502040204020203" pitchFamily="34" charset="-122"/>
                <a:ea typeface="微软雅黑 Light" panose="020B0502040204020203" pitchFamily="34" charset="-122"/>
                <a:cs typeface="+mn-ea"/>
              </a:rPr>
              <a:t>41</a:t>
            </a:r>
            <a:r>
              <a:rPr lang="zh-CN" altLang="en-US" noProof="1" dirty="0">
                <a:latin typeface="微软雅黑 Light" panose="020B0502040204020203" pitchFamily="34" charset="-122"/>
                <a:ea typeface="微软雅黑 Light" panose="020B0502040204020203" pitchFamily="34" charset="-122"/>
                <a:cs typeface="+mn-ea"/>
              </a:rPr>
              <a:t>项主要设备材料与业主联合进行市场调研：</a:t>
            </a:r>
            <a:endParaRPr lang="en-US" altLang="zh-CN" noProof="1" dirty="0">
              <a:latin typeface="微软雅黑 Light" panose="020B0502040204020203" pitchFamily="34" charset="-122"/>
              <a:ea typeface="微软雅黑 Light" panose="020B0502040204020203" pitchFamily="34" charset="-122"/>
            </a:endParaRPr>
          </a:p>
          <a:p>
            <a:pPr marL="381000" indent="-381000">
              <a:lnSpc>
                <a:spcPct val="150000"/>
              </a:lnSpc>
              <a:buFont typeface="Wingdings" panose="05000000000000000000" pitchFamily="2" charset="2"/>
              <a:buChar char="n"/>
            </a:pPr>
            <a:r>
              <a:rPr lang="zh-CN" altLang="en-US" noProof="1" dirty="0">
                <a:latin typeface="微软雅黑 Light" panose="020B0502040204020203" pitchFamily="34" charset="-122"/>
                <a:ea typeface="微软雅黑 Light" panose="020B0502040204020203" pitchFamily="34" charset="-122"/>
                <a:cs typeface="+mn-ea"/>
              </a:rPr>
              <a:t>了解目前市场上各类设备材料厂家</a:t>
            </a:r>
            <a:r>
              <a:rPr lang="zh-CN" altLang="en-US" b="1" noProof="1" dirty="0">
                <a:solidFill>
                  <a:srgbClr val="FF3300"/>
                </a:solidFill>
                <a:latin typeface="微软雅黑 Light" panose="020B0502040204020203" pitchFamily="34" charset="-122"/>
                <a:ea typeface="微软雅黑 Light" panose="020B0502040204020203" pitchFamily="34" charset="-122"/>
                <a:cs typeface="+mn-ea"/>
              </a:rPr>
              <a:t>生产状况、市场占有率</a:t>
            </a:r>
            <a:r>
              <a:rPr lang="zh-CN" altLang="en-US" noProof="1" dirty="0">
                <a:latin typeface="微软雅黑 Light" panose="020B0502040204020203" pitchFamily="34" charset="-122"/>
                <a:ea typeface="微软雅黑 Light" panose="020B0502040204020203" pitchFamily="34" charset="-122"/>
                <a:cs typeface="+mn-ea"/>
              </a:rPr>
              <a:t>等</a:t>
            </a:r>
            <a:r>
              <a:rPr lang="en-US" altLang="zh-CN" noProof="1" dirty="0">
                <a:latin typeface="微软雅黑 Light" panose="020B0502040204020203" pitchFamily="34" charset="-122"/>
                <a:ea typeface="微软雅黑 Light" panose="020B0502040204020203" pitchFamily="34" charset="-122"/>
                <a:cs typeface="+mn-ea"/>
              </a:rPr>
              <a:t>(</a:t>
            </a:r>
            <a:r>
              <a:rPr lang="zh-CN" altLang="en-US" noProof="1" dirty="0">
                <a:latin typeface="微软雅黑 Light" panose="020B0502040204020203" pitchFamily="34" charset="-122"/>
                <a:ea typeface="微软雅黑 Light" panose="020B0502040204020203" pitchFamily="34" charset="-122"/>
                <a:cs typeface="+mn-ea"/>
              </a:rPr>
              <a:t>高端写字楼对设备选型的要求）</a:t>
            </a:r>
            <a:endParaRPr lang="en-US" altLang="zh-CN" noProof="1" dirty="0">
              <a:latin typeface="微软雅黑 Light" panose="020B0502040204020203" pitchFamily="34" charset="-122"/>
              <a:ea typeface="微软雅黑 Light" panose="020B0502040204020203" pitchFamily="34" charset="-122"/>
            </a:endParaRPr>
          </a:p>
          <a:p>
            <a:pPr marL="381000" indent="-381000">
              <a:lnSpc>
                <a:spcPct val="150000"/>
              </a:lnSpc>
              <a:buFont typeface="Wingdings" panose="05000000000000000000" pitchFamily="2" charset="2"/>
              <a:buChar char="n"/>
            </a:pPr>
            <a:r>
              <a:rPr lang="zh-CN" altLang="en-US" noProof="1" dirty="0">
                <a:latin typeface="微软雅黑 Light" panose="020B0502040204020203" pitchFamily="34" charset="-122"/>
                <a:ea typeface="微软雅黑 Light" panose="020B0502040204020203" pitchFamily="34" charset="-122"/>
                <a:cs typeface="+mn-ea"/>
              </a:rPr>
              <a:t>对各类品牌的</a:t>
            </a:r>
            <a:r>
              <a:rPr lang="zh-CN" altLang="en-US" b="1" noProof="1" dirty="0">
                <a:solidFill>
                  <a:srgbClr val="FF3300"/>
                </a:solidFill>
                <a:latin typeface="微软雅黑 Light" panose="020B0502040204020203" pitchFamily="34" charset="-122"/>
                <a:ea typeface="微软雅黑 Light" panose="020B0502040204020203" pitchFamily="34" charset="-122"/>
                <a:cs typeface="+mn-ea"/>
              </a:rPr>
              <a:t>价格、性能</a:t>
            </a:r>
            <a:r>
              <a:rPr lang="zh-CN" altLang="en-US" noProof="1" dirty="0">
                <a:latin typeface="微软雅黑 Light" panose="020B0502040204020203" pitchFamily="34" charset="-122"/>
                <a:ea typeface="微软雅黑 Light" panose="020B0502040204020203" pitchFamily="34" charset="-122"/>
                <a:cs typeface="+mn-ea"/>
              </a:rPr>
              <a:t>作综合分析</a:t>
            </a:r>
            <a:endParaRPr lang="en-US" altLang="zh-CN" noProof="1" dirty="0">
              <a:latin typeface="微软雅黑 Light" panose="020B0502040204020203" pitchFamily="34" charset="-122"/>
              <a:ea typeface="微软雅黑 Light" panose="020B0502040204020203" pitchFamily="34" charset="-122"/>
            </a:endParaRPr>
          </a:p>
          <a:p>
            <a:pPr marL="381000" indent="-381000">
              <a:lnSpc>
                <a:spcPct val="150000"/>
              </a:lnSpc>
              <a:buFont typeface="Wingdings" panose="05000000000000000000" pitchFamily="2" charset="2"/>
              <a:buChar char="n"/>
            </a:pPr>
            <a:r>
              <a:rPr lang="zh-CN" altLang="en-US" noProof="1" dirty="0">
                <a:latin typeface="微软雅黑 Light" panose="020B0502040204020203" pitchFamily="34" charset="-122"/>
                <a:ea typeface="微软雅黑 Light" panose="020B0502040204020203" pitchFamily="34" charset="-122"/>
                <a:cs typeface="+mn-ea"/>
              </a:rPr>
              <a:t>了解设备</a:t>
            </a:r>
            <a:r>
              <a:rPr lang="zh-CN" altLang="en-US" b="1" noProof="1" dirty="0">
                <a:solidFill>
                  <a:srgbClr val="FF3300"/>
                </a:solidFill>
                <a:latin typeface="微软雅黑 Light" panose="020B0502040204020203" pitchFamily="34" charset="-122"/>
                <a:ea typeface="微软雅黑 Light" panose="020B0502040204020203" pitchFamily="34" charset="-122"/>
                <a:cs typeface="+mn-ea"/>
              </a:rPr>
              <a:t>技术支持、售后服务</a:t>
            </a:r>
            <a:r>
              <a:rPr lang="zh-CN" altLang="en-US" noProof="1" dirty="0">
                <a:latin typeface="微软雅黑 Light" panose="020B0502040204020203" pitchFamily="34" charset="-122"/>
                <a:ea typeface="微软雅黑 Light" panose="020B0502040204020203" pitchFamily="34" charset="-122"/>
                <a:cs typeface="+mn-ea"/>
              </a:rPr>
              <a:t>（什么样的系统及产品便于施工及运营）</a:t>
            </a:r>
            <a:endParaRPr lang="en-US" altLang="zh-CN" noProof="1" dirty="0">
              <a:latin typeface="微软雅黑 Light" panose="020B0502040204020203" pitchFamily="34" charset="-122"/>
              <a:ea typeface="微软雅黑 Light" panose="020B0502040204020203" pitchFamily="34" charset="-122"/>
            </a:endParaRPr>
          </a:p>
        </p:txBody>
      </p:sp>
      <p:pic>
        <p:nvPicPr>
          <p:cNvPr id="69634" name="图片 83994" descr="交流水泵照片"/>
          <p:cNvPicPr>
            <a:picLocks noChangeAspect="1"/>
          </p:cNvPicPr>
          <p:nvPr/>
        </p:nvPicPr>
        <p:blipFill>
          <a:blip r:embed="rId2"/>
          <a:stretch>
            <a:fillRect/>
          </a:stretch>
        </p:blipFill>
        <p:spPr>
          <a:xfrm>
            <a:off x="5994400" y="1484313"/>
            <a:ext cx="5700713" cy="4276725"/>
          </a:xfrm>
          <a:prstGeom prst="rect">
            <a:avLst/>
          </a:prstGeom>
          <a:noFill/>
          <a:ln w="9525">
            <a:noFill/>
          </a:ln>
        </p:spPr>
      </p:pic>
      <p:sp>
        <p:nvSpPr>
          <p:cNvPr id="69635" name="矩形 1"/>
          <p:cNvSpPr/>
          <p:nvPr/>
        </p:nvSpPr>
        <p:spPr>
          <a:xfrm>
            <a:off x="314325" y="5153025"/>
            <a:ext cx="5529263" cy="492125"/>
          </a:xfrm>
          <a:prstGeom prst="rect">
            <a:avLst/>
          </a:prstGeom>
          <a:noFill/>
          <a:ln w="9525">
            <a:noFill/>
          </a:ln>
        </p:spPr>
        <p:txBody>
          <a:bodyPr wrap="none" anchor="t">
            <a:spAutoFit/>
          </a:bodyPr>
          <a:p>
            <a:pPr>
              <a:lnSpc>
                <a:spcPct val="130000"/>
              </a:lnSpc>
            </a:pPr>
            <a:r>
              <a:rPr lang="zh-CN" altLang="en-US" sz="2000" b="1" dirty="0">
                <a:latin typeface="微软雅黑 Light" panose="020B0502040204020203" pitchFamily="34" charset="-122"/>
                <a:ea typeface="微软雅黑 Light" panose="020B0502040204020203" pitchFamily="34" charset="-122"/>
              </a:rPr>
              <a:t>性价比高、履约良好、售后服务到位的优质品牌</a:t>
            </a:r>
            <a:endParaRPr lang="zh-CN" altLang="en-US" sz="2000" b="1" dirty="0">
              <a:latin typeface="微软雅黑 Light" panose="020B0502040204020203" pitchFamily="34" charset="-122"/>
              <a:ea typeface="微软雅黑 Light" panose="020B0502040204020203" pitchFamily="34" charset="-122"/>
            </a:endParaRPr>
          </a:p>
        </p:txBody>
      </p:sp>
      <p:sp>
        <p:nvSpPr>
          <p:cNvPr id="4" name="矩形 3"/>
          <p:cNvSpPr/>
          <p:nvPr/>
        </p:nvSpPr>
        <p:spPr>
          <a:xfrm>
            <a:off x="9632950" y="628650"/>
            <a:ext cx="15636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市场调研</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采购管理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7" name="组合 6"/>
          <p:cNvGrpSpPr/>
          <p:nvPr/>
        </p:nvGrpSpPr>
        <p:grpSpPr>
          <a:xfrm>
            <a:off x="471488" y="1274763"/>
            <a:ext cx="3402012" cy="4983162"/>
            <a:chOff x="703" y="2007"/>
            <a:chExt cx="5356" cy="7849"/>
          </a:xfrm>
        </p:grpSpPr>
        <p:pic>
          <p:nvPicPr>
            <p:cNvPr id="70660" name="Picture 1" descr="C:\Users\Administrator\AppData\Roaming\Tencent\Users\419635821\QQ\WinTemp\RichOle\JLSXR%JL2JOSFZ01JJ($NO2.png"/>
            <p:cNvPicPr>
              <a:picLocks noChangeAspect="1"/>
            </p:cNvPicPr>
            <p:nvPr/>
          </p:nvPicPr>
          <p:blipFill>
            <a:blip r:embed="rId2"/>
            <a:stretch>
              <a:fillRect/>
            </a:stretch>
          </p:blipFill>
          <p:spPr>
            <a:xfrm>
              <a:off x="703" y="3174"/>
              <a:ext cx="5357" cy="6682"/>
            </a:xfrm>
            <a:prstGeom prst="rect">
              <a:avLst/>
            </a:prstGeom>
            <a:noFill/>
            <a:ln w="12700" cap="flat" cmpd="sng">
              <a:solidFill>
                <a:srgbClr val="3285AA"/>
              </a:solidFill>
              <a:prstDash val="solid"/>
              <a:round/>
              <a:headEnd type="none" w="med" len="med"/>
              <a:tailEnd type="none" w="med" len="med"/>
            </a:ln>
          </p:spPr>
        </p:pic>
        <p:sp>
          <p:nvSpPr>
            <p:cNvPr id="2" name="燕尾形 1"/>
            <p:cNvSpPr/>
            <p:nvPr/>
          </p:nvSpPr>
          <p:spPr>
            <a:xfrm>
              <a:off x="1482" y="2007"/>
              <a:ext cx="3241" cy="784"/>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对标</a:t>
              </a:r>
              <a:endPar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8" name="组合 7"/>
          <p:cNvGrpSpPr/>
          <p:nvPr/>
        </p:nvGrpSpPr>
        <p:grpSpPr>
          <a:xfrm>
            <a:off x="3044825" y="1274763"/>
            <a:ext cx="5026025" cy="4983162"/>
            <a:chOff x="4756" y="2007"/>
            <a:chExt cx="7914" cy="7849"/>
          </a:xfrm>
        </p:grpSpPr>
        <p:pic>
          <p:nvPicPr>
            <p:cNvPr id="70663" name="Picture 2" descr="C:\Users\Administrator\AppData\Roaming\Tencent\Users\419635821\QQ\WinTemp\RichOle\SEWPB[]NR8JGF2458$S8X80.png"/>
            <p:cNvPicPr>
              <a:picLocks noChangeAspect="1"/>
            </p:cNvPicPr>
            <p:nvPr/>
          </p:nvPicPr>
          <p:blipFill>
            <a:blip r:embed="rId3"/>
            <a:stretch>
              <a:fillRect/>
            </a:stretch>
          </p:blipFill>
          <p:spPr>
            <a:xfrm>
              <a:off x="6248" y="3174"/>
              <a:ext cx="6423" cy="6682"/>
            </a:xfrm>
            <a:prstGeom prst="rect">
              <a:avLst/>
            </a:prstGeom>
            <a:noFill/>
            <a:ln w="12700" cap="flat" cmpd="sng">
              <a:solidFill>
                <a:srgbClr val="3285AA"/>
              </a:solidFill>
              <a:prstDash val="solid"/>
              <a:round/>
              <a:headEnd type="none" w="med" len="med"/>
              <a:tailEnd type="none" w="med" len="med"/>
            </a:ln>
          </p:spPr>
        </p:pic>
        <p:sp>
          <p:nvSpPr>
            <p:cNvPr id="3" name="燕尾形 2"/>
            <p:cNvSpPr/>
            <p:nvPr/>
          </p:nvSpPr>
          <p:spPr>
            <a:xfrm>
              <a:off x="4756" y="2007"/>
              <a:ext cx="6381" cy="784"/>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调研档次、系统、品牌</a:t>
              </a:r>
              <a:endPar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9" name="组合 8"/>
          <p:cNvGrpSpPr/>
          <p:nvPr/>
        </p:nvGrpSpPr>
        <p:grpSpPr>
          <a:xfrm>
            <a:off x="7148513" y="1274763"/>
            <a:ext cx="4608512" cy="5013325"/>
            <a:chOff x="11217" y="2007"/>
            <a:chExt cx="7257" cy="7895"/>
          </a:xfrm>
        </p:grpSpPr>
        <p:pic>
          <p:nvPicPr>
            <p:cNvPr id="70666" name="Picture 1" descr="C:\Users\Administrator\AppData\Roaming\Tencent\Users\419635821\QQ\WinTemp\RichOle\~0DNBL%6KRZE`ID{ZRA7}8G.png"/>
            <p:cNvPicPr>
              <a:picLocks noChangeAspect="1"/>
            </p:cNvPicPr>
            <p:nvPr/>
          </p:nvPicPr>
          <p:blipFill>
            <a:blip r:embed="rId4"/>
            <a:srcRect t="2206" r="10553"/>
            <a:stretch>
              <a:fillRect/>
            </a:stretch>
          </p:blipFill>
          <p:spPr>
            <a:xfrm>
              <a:off x="12860" y="3174"/>
              <a:ext cx="5615" cy="6728"/>
            </a:xfrm>
            <a:prstGeom prst="rect">
              <a:avLst/>
            </a:prstGeom>
            <a:noFill/>
            <a:ln w="12700" cap="flat" cmpd="sng">
              <a:solidFill>
                <a:srgbClr val="3285AA"/>
              </a:solidFill>
              <a:prstDash val="solid"/>
              <a:round/>
              <a:headEnd type="none" w="med" len="med"/>
              <a:tailEnd type="none" w="med" len="med"/>
            </a:ln>
          </p:spPr>
        </p:pic>
        <p:sp>
          <p:nvSpPr>
            <p:cNvPr id="6" name="燕尾形 5"/>
            <p:cNvSpPr/>
            <p:nvPr/>
          </p:nvSpPr>
          <p:spPr>
            <a:xfrm>
              <a:off x="11217" y="2007"/>
              <a:ext cx="6416" cy="784"/>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rPr>
                <a:t>招标（清单、界面、技术要求）</a:t>
              </a:r>
              <a:endParaRPr lang="zh-CN" altLang="en-US" sz="2000" b="1" strike="noStrike" noProof="1" dirty="0">
                <a:solidFill>
                  <a:srgbClr val="007AD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10" name="矩形 9"/>
          <p:cNvSpPr/>
          <p:nvPr/>
        </p:nvSpPr>
        <p:spPr>
          <a:xfrm>
            <a:off x="9620250" y="654050"/>
            <a:ext cx="1563688"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招采流程</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建造管理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71681" name="文本框 4"/>
          <p:cNvSpPr txBox="1"/>
          <p:nvPr/>
        </p:nvSpPr>
        <p:spPr>
          <a:xfrm>
            <a:off x="584200" y="1000601"/>
            <a:ext cx="9756775" cy="553085"/>
          </a:xfrm>
          <a:prstGeom prst="rect">
            <a:avLst/>
          </a:prstGeom>
          <a:noFill/>
          <a:ln w="9525">
            <a:noFill/>
          </a:ln>
        </p:spPr>
        <p:txBody>
          <a:bodyPr wrap="square" anchor="ctr">
            <a:spAutoFit/>
          </a:bodyPr>
          <a:p>
            <a:pPr>
              <a:lnSpc>
                <a:spcPct val="150000"/>
              </a:lnSpc>
            </a:pPr>
            <a:r>
              <a:rPr lang="zh-CN" altLang="en-US" sz="16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    </a:t>
            </a:r>
            <a:r>
              <a:rPr lang="zh-CN" altLang="en-US" sz="2000" b="1" dirty="0">
                <a:latin typeface="幼圆" panose="02010509060101010101" charset="-122"/>
                <a:ea typeface="幼圆" panose="02010509060101010101" charset="-122"/>
                <a:sym typeface="Wingdings" panose="05000000000000000000" charset="0"/>
              </a:rPr>
              <a:t>施工前对重大施工事项进行专项策划: 策划专项目前达24项。</a:t>
            </a:r>
            <a:endParaRPr lang="zh-CN" altLang="en-US" sz="2000" b="1" dirty="0">
              <a:latin typeface="幼圆" panose="02010509060101010101" charset="-122"/>
              <a:ea typeface="幼圆" panose="02010509060101010101" charset="-122"/>
              <a:sym typeface="Wingdings" panose="05000000000000000000" charset="0"/>
            </a:endParaRPr>
          </a:p>
        </p:txBody>
      </p:sp>
      <p:graphicFrame>
        <p:nvGraphicFramePr>
          <p:cNvPr id="4" name="表格 3"/>
          <p:cNvGraphicFramePr>
            <a:graphicFrameLocks noGrp="1"/>
          </p:cNvGraphicFramePr>
          <p:nvPr/>
        </p:nvGraphicFramePr>
        <p:xfrm>
          <a:off x="5748338" y="1631950"/>
          <a:ext cx="6047105" cy="4691380"/>
        </p:xfrm>
        <a:graphic>
          <a:graphicData uri="http://schemas.openxmlformats.org/drawingml/2006/table">
            <a:tbl>
              <a:tblPr firstRow="1" bandRow="1">
                <a:tableStyleId>{5C22544A-7EE6-4342-B048-85BDC9FD1C3A}</a:tableStyleId>
              </a:tblPr>
              <a:tblGrid>
                <a:gridCol w="3178810"/>
                <a:gridCol w="2868295"/>
              </a:tblGrid>
              <a:tr h="274320">
                <a:tc>
                  <a:txBody>
                    <a:bodyPr/>
                    <a:p>
                      <a:pPr marL="0" marR="0" lvl="0" indent="0" algn="ctr" defTabSz="912495" rtl="0" eaLnBrk="1" fontAlgn="base" latinLnBrk="0" hangingPunct="1">
                        <a:lnSpc>
                          <a:spcPct val="100000"/>
                        </a:lnSpc>
                        <a:spcBef>
                          <a:spcPct val="0"/>
                        </a:spcBef>
                        <a:spcAft>
                          <a:spcPct val="0"/>
                        </a:spcAft>
                        <a:buClrTx/>
                        <a:buSzTx/>
                        <a:buFontTx/>
                        <a:buNone/>
                      </a:pPr>
                      <a:r>
                        <a:rPr kumimoji="0" lang="zh-CN" altLang="en-US" sz="1200" b="0" u="none" strike="noStrike" cap="none" normalizeH="0" baseline="0" dirty="0" smtClean="0">
                          <a:ln>
                            <a:noFill/>
                          </a:ln>
                          <a:effectLst/>
                          <a:latin typeface="微软雅黑" panose="020B0503020204020204" pitchFamily="34" charset="-122"/>
                          <a:ea typeface="微软雅黑" panose="020B0503020204020204" pitchFamily="34" charset="-122"/>
                          <a:sym typeface="仿宋_GB2312" panose="02010609030101010101"/>
                        </a:rPr>
                        <a:t>策划分项</a:t>
                      </a:r>
                      <a:endParaRPr kumimoji="0" lang="zh-CN" altLang="en-US" sz="12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sym typeface="仿宋_GB2312" panose="02010609030101010101"/>
                      </a:endParaRPr>
                    </a:p>
                  </a:txBody>
                  <a:tcPr marL="121878" marR="121878" marT="45734" marB="45734" anchor="ctr" horzOverflow="overflow"/>
                </a:tc>
                <a:tc>
                  <a:txBody>
                    <a:bodyPr/>
                    <a:p>
                      <a:pPr marL="0" marR="0" lvl="0" indent="0" algn="ctr" defTabSz="912495" rtl="0" eaLnBrk="1" fontAlgn="base" latinLnBrk="0" hangingPunct="1">
                        <a:lnSpc>
                          <a:spcPct val="100000"/>
                        </a:lnSpc>
                        <a:spcBef>
                          <a:spcPct val="0"/>
                        </a:spcBef>
                        <a:spcAft>
                          <a:spcPct val="0"/>
                        </a:spcAft>
                        <a:buClrTx/>
                        <a:buSzTx/>
                        <a:buFontTx/>
                        <a:buNone/>
                      </a:pPr>
                      <a:r>
                        <a:rPr lang="zh-CN" altLang="en-US" sz="1200" b="0" dirty="0" smtClean="0">
                          <a:ln>
                            <a:noFill/>
                          </a:ln>
                          <a:effectLst/>
                          <a:latin typeface="微软雅黑" panose="020B0503020204020204" pitchFamily="34" charset="-122"/>
                          <a:ea typeface="微软雅黑" panose="020B0503020204020204" pitchFamily="34" charset="-122"/>
                          <a:sym typeface="仿宋_GB2312" panose="02010609030101010101"/>
                        </a:rPr>
                        <a:t>策划分项</a:t>
                      </a:r>
                      <a:endParaRPr kumimoji="0" lang="zh-CN" altLang="en-US" sz="12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sym typeface="仿宋_GB2312" panose="02010609030101010101"/>
                      </a:endParaRPr>
                    </a:p>
                  </a:txBody>
                  <a:tcPr marL="121878" marR="121878" marT="45734" marB="45734" anchor="ctr" horzOverflow="overflow"/>
                </a:tc>
              </a:tr>
              <a:tr h="275590">
                <a:tc>
                  <a:txBody>
                    <a:bodyPr/>
                    <a:p>
                      <a:pPr marL="0" marR="0" lvl="0" algn="l" defTabSz="914400" rtl="0" eaLnBrk="1" fontAlgn="base" latinLnBrk="0" hangingPunct="1">
                        <a:lnSpc>
                          <a:spcPct val="100000"/>
                        </a:lnSpc>
                        <a:buClrTx/>
                        <a:buSzTx/>
                        <a:buFontTx/>
                        <a:buNone/>
                      </a:pPr>
                      <a:r>
                        <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1、冲塔策划（2016.3.15）</a:t>
                      </a:r>
                      <a:endPar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endParaRPr>
                    </a:p>
                  </a:txBody>
                  <a:tcPr marL="91409" marR="91409" marT="0" marB="0" anchor="ctr" horzOverflow="overflow"/>
                </a:tc>
                <a:tc>
                  <a: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14</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、幕墙策划</a:t>
                      </a: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(2016.6.30)</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345440">
                <a:tc>
                  <a:txBody>
                    <a:bodyPr/>
                    <a:p>
                      <a:pPr marL="0" marR="0" lvl="0" algn="l" defTabSz="914400" rtl="0" eaLnBrk="1" fontAlgn="base" latinLnBrk="0" hangingPunct="1">
                        <a:lnSpc>
                          <a:spcPct val="100000"/>
                        </a:lnSpc>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2、逆作法策划（2016.3.25）</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09" marR="91409" marT="0" marB="0" anchor="ctr" horzOverflow="overflow"/>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15</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、精装修策划（</a:t>
                      </a: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2016.7.25</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345440">
                <a:tc>
                  <a:txBody>
                    <a:bodyPr/>
                    <a:p>
                      <a:pPr marL="0" marR="0" lvl="0" algn="l" defTabSz="914400" rtl="0" eaLnBrk="1" fontAlgn="base" latinLnBrk="0" hangingPunct="1">
                        <a:lnSpc>
                          <a:spcPct val="100000"/>
                        </a:lnSpc>
                        <a:buClrTx/>
                        <a:buSzTx/>
                        <a:buFontTx/>
                        <a:buNone/>
                      </a:pPr>
                      <a:r>
                        <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3、重难点策划（2016.4.25）</a:t>
                      </a:r>
                      <a:endPar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endParaRPr>
                    </a:p>
                  </a:txBody>
                  <a:tcPr marL="91409" marR="91409" marT="0" marB="0" anchor="ctr" horzOverflow="overflow"/>
                </a:tc>
                <a:tc>
                  <a: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16</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、质量管理策划（</a:t>
                      </a: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2016.8.25</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274320">
                <a:tc>
                  <a:txBody>
                    <a:bodyPr/>
                    <a:p>
                      <a:pPr marL="0" marR="0" lvl="0" algn="l" defTabSz="914400" rtl="0" eaLnBrk="1" fontAlgn="base" latinLnBrk="0" hangingPunct="1">
                        <a:lnSpc>
                          <a:spcPct val="100000"/>
                        </a:lnSpc>
                        <a:buClrTx/>
                        <a:buSzTx/>
                        <a:buFontTx/>
                        <a:buNone/>
                      </a:pPr>
                      <a:r>
                        <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4、</a:t>
                      </a:r>
                      <a:r>
                        <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工期策划（2016.4.30）</a:t>
                      </a:r>
                      <a:endPar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endParaRPr>
                    </a:p>
                  </a:txBody>
                  <a:tcPr marL="91409" marR="91409" marT="0" marB="0" anchor="ctr" horzOverflow="overflow"/>
                </a:tc>
                <a:tc>
                  <a: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17、电梯策划（2016.9.20）</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275590">
                <a:tc>
                  <a:txBody>
                    <a:bodyPr/>
                    <a:p>
                      <a:pPr marL="0" marR="0" lvl="0" algn="l" defTabSz="914400" rtl="0" eaLnBrk="1" fontAlgn="base" latinLnBrk="0" hangingPunct="1">
                        <a:lnSpc>
                          <a:spcPct val="100000"/>
                        </a:lnSpc>
                        <a:buClrTx/>
                        <a:buSzTx/>
                        <a:buFontTx/>
                        <a:buNone/>
                      </a:pPr>
                      <a:r>
                        <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a:t>
                      </a:r>
                      <a:r>
                        <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机电策划（2016.5.5)</a:t>
                      </a:r>
                      <a:endPar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endParaRPr>
                    </a:p>
                  </a:txBody>
                  <a:tcPr marL="91409" marR="91409" marT="0" marB="0" anchor="ctr" horzOverflow="overflow"/>
                </a:tc>
                <a:tc>
                  <a:txBody>
                    <a:bodyPr/>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18、分包管理策划（2016.10.25）</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345440">
                <a:tc>
                  <a:txBody>
                    <a:bodyPr/>
                    <a:p>
                      <a:pPr marL="0" marR="0" lvl="0" algn="l" defTabSz="914400" rtl="0" eaLnBrk="1" fontAlgn="base" latinLnBrk="0" hangingPunct="1">
                        <a:lnSpc>
                          <a:spcPct val="100000"/>
                        </a:lnSpc>
                        <a:buClrTx/>
                        <a:buSzTx/>
                        <a:buFontTx/>
                        <a:buNone/>
                      </a:pPr>
                      <a:r>
                        <a:rPr kumimoji="0" lang="en-US" altLang="zh-CN" sz="1200" b="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6、整体施工策划（2016.5.15）</a:t>
                      </a:r>
                      <a:endPar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endParaRPr>
                    </a:p>
                  </a:txBody>
                  <a:tcPr marL="91409" marR="91409" marT="0" marB="0" anchor="ctr" horzOverflow="overflow"/>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19</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、暗挖通道施工策划（</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2017.3.1</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zh-CN" altLang="en-US" sz="1200" b="0" i="0" u="none" strike="noStrike" cap="none" normalizeH="0" baseline="0" dirty="0" smtClean="0">
                        <a:ln>
                          <a:noFill/>
                        </a:ln>
                        <a:solidFill>
                          <a:srgbClr val="8D8E8D"/>
                        </a:solidFill>
                        <a:effectLst/>
                        <a:latin typeface="微软雅黑" panose="020B0503020204020204" pitchFamily="34" charset="-122"/>
                        <a:ea typeface="微软雅黑" panose="020B0503020204020204" pitchFamily="34" charset="-122"/>
                        <a:sym typeface="仿宋_GB2312" panose="02010609030101010101"/>
                      </a:endParaRPr>
                    </a:p>
                  </a:txBody>
                  <a:tcPr marL="91409" marR="91409" marT="0" marB="0" anchor="ctr" horzOverflow="overflow"/>
                </a:tc>
              </a:tr>
              <a:tr h="345440">
                <a:tc>
                  <a:txBody>
                    <a:bodyPr/>
                    <a:p>
                      <a:pPr marL="0" marR="0" lvl="0" algn="l" defTabSz="914400" rtl="0" eaLnBrk="1" fontAlgn="base" latinLnBrk="0" hangingPunct="1">
                        <a:lnSpc>
                          <a:spcPct val="100000"/>
                        </a:lnSpc>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7、垂直运输策划（2016.5.20）</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09" marR="91409" marT="0" marB="0" anchor="ctr" horzOverflow="overflow"/>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、拆撑换撑施工策划（</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2017.3.20</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09" marR="91409" marT="0" marB="0" anchor="ctr" horzOverflow="overflow"/>
                </a:tc>
              </a:tr>
              <a:tr h="431165">
                <a:tc>
                  <a:txBody>
                    <a:bodyPr/>
                    <a:p>
                      <a:pPr marL="0" marR="0" lvl="0" algn="l" defTabSz="914400" rtl="0" eaLnBrk="1" fontAlgn="base" latinLnBrk="0" hangingPunct="1">
                        <a:lnSpc>
                          <a:spcPct val="100000"/>
                        </a:lnSpc>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8、模板策划(2016.5.25)</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21</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、锯齿板精度控制策划（</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2017. 3.25</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432435">
                <a:tc>
                  <a:txBody>
                    <a:bodyPr/>
                    <a:p>
                      <a:pPr marL="0" marR="0" lvl="0" algn="l" defTabSz="914400" rtl="0" eaLnBrk="1" fontAlgn="base" latinLnBrk="0" hangingPunct="1">
                        <a:lnSpc>
                          <a:spcPct val="100000"/>
                        </a:lnSpc>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9、轻质隔墙策划（2016.5.30）</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22</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、主体施工策划（</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2017. 4.5</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361950">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10</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r>
                        <a:rPr kumimoji="0" lang="zh-CN"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临水、临电、临时消防策</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2016.6.10</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23</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、物业营销策划（</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2017. 4.25</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278765">
                <a:tc>
                  <a: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11</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、安全文明策划（</a:t>
                      </a: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2016.6.10</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endPar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24</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、二次临建施工策划（</a:t>
                      </a: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2017.4.30</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endPar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274320">
                <a:tc>
                  <a:txBody>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12</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、交通组织和平面策划（</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2016.6.20</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c>
                  <a:txBody>
                    <a:bodyPr/>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25</a:t>
                      </a:r>
                      <a:r>
                        <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r>
                        <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r h="431165">
                <a:tc>
                  <a:txBody>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13</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、工程亮点策划（</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2016.6.20</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zh-CN" altLang="en-US"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c>
                  <a:txBody>
                    <a:bodyPr/>
                    <a:p>
                      <a:pPr marL="0" marR="0" lvl="0" indent="0" algn="l" defTabSz="914400" rtl="0" eaLnBrk="1" fontAlgn="base" latinLnBrk="0" hangingPunct="1">
                        <a:lnSpc>
                          <a:spcPct val="100000"/>
                        </a:lnSpc>
                        <a:spcBef>
                          <a:spcPct val="0"/>
                        </a:spcBef>
                        <a:spcAft>
                          <a:spcPct val="0"/>
                        </a:spcAft>
                        <a:buClrTx/>
                        <a:buSzTx/>
                        <a:buFontTx/>
                        <a:buNone/>
                      </a:pP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26</a:t>
                      </a:r>
                      <a:r>
                        <a:rPr lang="zh-CN" altLang="en-US"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r>
                        <a:rPr lang="en-US" altLang="zh-CN" sz="1200" dirty="0" smtClean="0">
                          <a:ln>
                            <a:noFill/>
                          </a:ln>
                          <a:solidFill>
                            <a:schemeClr val="tx1"/>
                          </a:solidFill>
                          <a:effectLst/>
                          <a:latin typeface="微软雅黑" panose="020B0503020204020204" pitchFamily="34" charset="-122"/>
                          <a:ea typeface="微软雅黑" panose="020B0503020204020204" pitchFamily="34" charset="-122"/>
                          <a:sym typeface="仿宋_GB2312" panose="02010609030101010101"/>
                        </a:rPr>
                        <a:t>........</a:t>
                      </a:r>
                      <a:endParaRPr kumimoji="0" lang="en-US" altLang="zh-CN" sz="1200" b="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sym typeface="仿宋_GB2312" panose="02010609030101010101"/>
                      </a:endParaRPr>
                    </a:p>
                  </a:txBody>
                  <a:tcPr marL="91436" marR="91436" marT="45707" marB="45707"/>
                </a:tc>
              </a:tr>
            </a:tbl>
          </a:graphicData>
        </a:graphic>
      </p:graphicFrame>
      <p:grpSp>
        <p:nvGrpSpPr>
          <p:cNvPr id="71729" name="组合 5"/>
          <p:cNvGrpSpPr/>
          <p:nvPr/>
        </p:nvGrpSpPr>
        <p:grpSpPr>
          <a:xfrm>
            <a:off x="584200" y="2003425"/>
            <a:ext cx="5199063" cy="3757613"/>
            <a:chOff x="66448" y="689989"/>
            <a:chExt cx="6933353" cy="5009771"/>
          </a:xfrm>
        </p:grpSpPr>
        <p:grpSp>
          <p:nvGrpSpPr>
            <p:cNvPr id="71730" name="组合 6"/>
            <p:cNvGrpSpPr/>
            <p:nvPr/>
          </p:nvGrpSpPr>
          <p:grpSpPr>
            <a:xfrm>
              <a:off x="66448" y="689989"/>
              <a:ext cx="4972323" cy="5009771"/>
              <a:chOff x="66448" y="1319909"/>
              <a:chExt cx="5138778" cy="4111833"/>
            </a:xfrm>
          </p:grpSpPr>
          <p:sp>
            <p:nvSpPr>
              <p:cNvPr id="5" name="Rectangle 5"/>
              <p:cNvSpPr>
                <a:spLocks noChangeArrowheads="1"/>
              </p:cNvSpPr>
              <p:nvPr/>
            </p:nvSpPr>
            <p:spPr bwMode="auto">
              <a:xfrm>
                <a:off x="66448" y="1319909"/>
                <a:ext cx="2385861" cy="504191"/>
              </a:xfrm>
              <a:prstGeom prst="rect">
                <a:avLst/>
              </a:prstGeom>
              <a:solidFill>
                <a:srgbClr val="F83003"/>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Rectangle 6"/>
              <p:cNvSpPr>
                <a:spLocks noChangeArrowheads="1"/>
              </p:cNvSpPr>
              <p:nvPr/>
            </p:nvSpPr>
            <p:spPr bwMode="auto">
              <a:xfrm>
                <a:off x="66448" y="1894686"/>
                <a:ext cx="2385861" cy="516798"/>
              </a:xfrm>
              <a:prstGeom prst="rect">
                <a:avLst/>
              </a:prstGeom>
              <a:solidFill>
                <a:srgbClr val="EBAC07"/>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Rectangle 7"/>
              <p:cNvSpPr>
                <a:spLocks noChangeArrowheads="1"/>
              </p:cNvSpPr>
              <p:nvPr/>
            </p:nvSpPr>
            <p:spPr bwMode="auto">
              <a:xfrm>
                <a:off x="66448" y="2482227"/>
                <a:ext cx="2385861" cy="499149"/>
              </a:xfrm>
              <a:prstGeom prst="rect">
                <a:avLst/>
              </a:prstGeom>
              <a:solidFill>
                <a:srgbClr val="A2B932"/>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3" name="Rectangle 8"/>
              <p:cNvSpPr>
                <a:spLocks noChangeArrowheads="1"/>
              </p:cNvSpPr>
              <p:nvPr/>
            </p:nvSpPr>
            <p:spPr bwMode="auto">
              <a:xfrm>
                <a:off x="66448" y="3046921"/>
                <a:ext cx="2385861" cy="506712"/>
              </a:xfrm>
              <a:prstGeom prst="rect">
                <a:avLst/>
              </a:prstGeom>
              <a:solidFill>
                <a:srgbClr val="4C6062"/>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 name="Rectangle 9"/>
              <p:cNvSpPr>
                <a:spLocks noChangeArrowheads="1"/>
              </p:cNvSpPr>
              <p:nvPr/>
            </p:nvSpPr>
            <p:spPr bwMode="auto">
              <a:xfrm>
                <a:off x="66448" y="3611614"/>
                <a:ext cx="2385861" cy="685699"/>
              </a:xfrm>
              <a:prstGeom prst="rect">
                <a:avLst/>
              </a:prstGeom>
              <a:solidFill>
                <a:srgbClr val="F83003"/>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 name="Rectangle 10"/>
              <p:cNvSpPr>
                <a:spLocks noChangeArrowheads="1"/>
              </p:cNvSpPr>
              <p:nvPr/>
            </p:nvSpPr>
            <p:spPr bwMode="auto">
              <a:xfrm>
                <a:off x="66448" y="4362858"/>
                <a:ext cx="2385861" cy="506712"/>
              </a:xfrm>
              <a:prstGeom prst="rect">
                <a:avLst/>
              </a:prstGeom>
              <a:solidFill>
                <a:srgbClr val="EBAC07"/>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7" name="Rectangle 11"/>
              <p:cNvSpPr>
                <a:spLocks noChangeArrowheads="1"/>
              </p:cNvSpPr>
              <p:nvPr/>
            </p:nvSpPr>
            <p:spPr bwMode="auto">
              <a:xfrm>
                <a:off x="66448" y="4927551"/>
                <a:ext cx="2385861" cy="504191"/>
              </a:xfrm>
              <a:prstGeom prst="rect">
                <a:avLst/>
              </a:prstGeom>
              <a:solidFill>
                <a:srgbClr val="A2B932"/>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8" name="Freeform 37"/>
              <p:cNvSpPr>
                <a:spLocks noChangeArrowheads="1"/>
              </p:cNvSpPr>
              <p:nvPr/>
            </p:nvSpPr>
            <p:spPr bwMode="auto">
              <a:xfrm>
                <a:off x="2426701" y="2099652"/>
                <a:ext cx="2612070" cy="1298291"/>
              </a:xfrm>
              <a:custGeom>
                <a:avLst/>
                <a:gdLst>
                  <a:gd name="T0" fmla="*/ 0 w 518"/>
                  <a:gd name="T1" fmla="*/ 0 h 218"/>
                  <a:gd name="T2" fmla="*/ 518 w 518"/>
                  <a:gd name="T3" fmla="*/ 211 h 218"/>
                  <a:gd name="T4" fmla="*/ 0 60000 65536"/>
                  <a:gd name="T5" fmla="*/ 0 60000 65536"/>
                  <a:gd name="T6" fmla="*/ 0 w 518"/>
                  <a:gd name="T7" fmla="*/ 0 h 218"/>
                  <a:gd name="T8" fmla="*/ 518 w 518"/>
                  <a:gd name="T9" fmla="*/ 218 h 218"/>
                </a:gdLst>
                <a:ahLst/>
                <a:cxnLst>
                  <a:cxn ang="T4">
                    <a:pos x="T0" y="T1"/>
                  </a:cxn>
                  <a:cxn ang="T5">
                    <a:pos x="T2" y="T3"/>
                  </a:cxn>
                </a:cxnLst>
                <a:rect l="T6" t="T7" r="T8" b="T9"/>
                <a:pathLst>
                  <a:path w="518" h="218">
                    <a:moveTo>
                      <a:pt x="0" y="0"/>
                    </a:moveTo>
                    <a:cubicBezTo>
                      <a:pt x="411" y="0"/>
                      <a:pt x="260" y="218"/>
                      <a:pt x="518" y="211"/>
                    </a:cubicBezTo>
                  </a:path>
                </a:pathLst>
              </a:custGeom>
              <a:noFill/>
              <a:ln w="14" cap="flat" cmpd="sng">
                <a:solidFill>
                  <a:srgbClr val="EBAC07"/>
                </a:solidFill>
                <a:miter lim="800000"/>
              </a:ln>
              <a:extLst>
                <a:ext uri="{909E8E84-426E-40DD-AFC4-6F175D3DCCD1}">
                  <a14:hiddenFill xmlns:a14="http://schemas.microsoft.com/office/drawing/2010/main">
                    <a:solidFill>
                      <a:srgbClr val="FFFFFF"/>
                    </a:solidFill>
                  </a14:hiddenFill>
                </a:ext>
              </a:extLst>
            </p:spPr>
            <p:txBody>
              <a:bodyPr/>
              <a:p>
                <a:pPr fontAlgn="base"/>
                <a:endParaRPr lang="zh-CN" altLang="zh-CN" sz="1350" strike="noStrike" noProof="1">
                  <a:solidFill>
                    <a:srgbClr val="000000"/>
                  </a:solidFill>
                  <a:sym typeface="宋体" panose="02010600030101010101" pitchFamily="2" charset="-122"/>
                </a:endParaRPr>
              </a:p>
            </p:txBody>
          </p:sp>
          <p:sp>
            <p:nvSpPr>
              <p:cNvPr id="19" name="Freeform 38"/>
              <p:cNvSpPr>
                <a:spLocks noChangeArrowheads="1"/>
              </p:cNvSpPr>
              <p:nvPr/>
            </p:nvSpPr>
            <p:spPr bwMode="auto">
              <a:xfrm>
                <a:off x="2426701" y="2810561"/>
                <a:ext cx="2612070" cy="564693"/>
              </a:xfrm>
              <a:custGeom>
                <a:avLst/>
                <a:gdLst>
                  <a:gd name="T0" fmla="*/ 0 w 518"/>
                  <a:gd name="T1" fmla="*/ 0 h 95"/>
                  <a:gd name="T2" fmla="*/ 518 w 518"/>
                  <a:gd name="T3" fmla="*/ 92 h 95"/>
                  <a:gd name="T4" fmla="*/ 0 60000 65536"/>
                  <a:gd name="T5" fmla="*/ 0 60000 65536"/>
                  <a:gd name="T6" fmla="*/ 0 w 518"/>
                  <a:gd name="T7" fmla="*/ 0 h 95"/>
                  <a:gd name="T8" fmla="*/ 518 w 518"/>
                  <a:gd name="T9" fmla="*/ 95 h 95"/>
                </a:gdLst>
                <a:ahLst/>
                <a:cxnLst>
                  <a:cxn ang="T4">
                    <a:pos x="T0" y="T1"/>
                  </a:cxn>
                  <a:cxn ang="T5">
                    <a:pos x="T2" y="T3"/>
                  </a:cxn>
                </a:cxnLst>
                <a:rect l="T6" t="T7" r="T8" b="T9"/>
                <a:pathLst>
                  <a:path w="518" h="95">
                    <a:moveTo>
                      <a:pt x="0" y="0"/>
                    </a:moveTo>
                    <a:cubicBezTo>
                      <a:pt x="411" y="0"/>
                      <a:pt x="260" y="95"/>
                      <a:pt x="518" y="92"/>
                    </a:cubicBezTo>
                  </a:path>
                </a:pathLst>
              </a:custGeom>
              <a:noFill/>
              <a:ln w="14" cap="flat" cmpd="sng">
                <a:solidFill>
                  <a:srgbClr val="A2B932"/>
                </a:solidFill>
                <a:miter lim="800000"/>
              </a:ln>
              <a:extLst>
                <a:ext uri="{909E8E84-426E-40DD-AFC4-6F175D3DCCD1}">
                  <a14:hiddenFill xmlns:a14="http://schemas.microsoft.com/office/drawing/2010/main">
                    <a:solidFill>
                      <a:srgbClr val="FFFFFF"/>
                    </a:solidFill>
                  </a14:hiddenFill>
                </a:ext>
              </a:extLst>
            </p:spPr>
            <p:txBody>
              <a:bodyPr/>
              <a:p>
                <a:pPr fontAlgn="base"/>
                <a:endParaRPr lang="zh-CN" altLang="zh-CN" sz="1350" strike="noStrike" noProof="1">
                  <a:solidFill>
                    <a:srgbClr val="000000"/>
                  </a:solidFill>
                  <a:sym typeface="宋体" panose="02010600030101010101" pitchFamily="2" charset="-122"/>
                </a:endParaRPr>
              </a:p>
            </p:txBody>
          </p:sp>
          <p:sp>
            <p:nvSpPr>
              <p:cNvPr id="20" name="Freeform 39"/>
              <p:cNvSpPr>
                <a:spLocks noChangeArrowheads="1"/>
              </p:cNvSpPr>
              <p:nvPr/>
            </p:nvSpPr>
            <p:spPr bwMode="auto">
              <a:xfrm>
                <a:off x="2426701" y="1450161"/>
                <a:ext cx="2612070" cy="1964820"/>
              </a:xfrm>
              <a:custGeom>
                <a:avLst/>
                <a:gdLst>
                  <a:gd name="T0" fmla="*/ 0 w 518"/>
                  <a:gd name="T1" fmla="*/ 0 h 351"/>
                  <a:gd name="T2" fmla="*/ 518 w 518"/>
                  <a:gd name="T3" fmla="*/ 340 h 351"/>
                  <a:gd name="T4" fmla="*/ 0 60000 65536"/>
                  <a:gd name="T5" fmla="*/ 0 60000 65536"/>
                  <a:gd name="T6" fmla="*/ 0 w 518"/>
                  <a:gd name="T7" fmla="*/ 0 h 351"/>
                  <a:gd name="T8" fmla="*/ 518 w 518"/>
                  <a:gd name="T9" fmla="*/ 351 h 351"/>
                </a:gdLst>
                <a:ahLst/>
                <a:cxnLst>
                  <a:cxn ang="T4">
                    <a:pos x="T0" y="T1"/>
                  </a:cxn>
                  <a:cxn ang="T5">
                    <a:pos x="T2" y="T3"/>
                  </a:cxn>
                </a:cxnLst>
                <a:rect l="T6" t="T7" r="T8" b="T9"/>
                <a:pathLst>
                  <a:path w="518" h="351">
                    <a:moveTo>
                      <a:pt x="0" y="0"/>
                    </a:moveTo>
                    <a:cubicBezTo>
                      <a:pt x="411" y="0"/>
                      <a:pt x="260" y="351"/>
                      <a:pt x="518" y="340"/>
                    </a:cubicBezTo>
                  </a:path>
                </a:pathLst>
              </a:custGeom>
              <a:noFill/>
              <a:ln w="14" cap="flat" cmpd="sng">
                <a:solidFill>
                  <a:srgbClr val="F83003"/>
                </a:solidFill>
                <a:miter lim="800000"/>
              </a:ln>
              <a:extLst>
                <a:ext uri="{909E8E84-426E-40DD-AFC4-6F175D3DCCD1}">
                  <a14:hiddenFill xmlns:a14="http://schemas.microsoft.com/office/drawing/2010/main">
                    <a:solidFill>
                      <a:srgbClr val="FFFFFF"/>
                    </a:solidFill>
                  </a14:hiddenFill>
                </a:ext>
              </a:extLst>
            </p:spPr>
            <p:txBody>
              <a:bodyPr/>
              <a:p>
                <a:pPr fontAlgn="base"/>
                <a:endParaRPr lang="zh-CN" altLang="zh-CN" sz="1350" strike="noStrike" noProof="1">
                  <a:solidFill>
                    <a:srgbClr val="000000"/>
                  </a:solidFill>
                  <a:sym typeface="宋体" panose="02010600030101010101" pitchFamily="2" charset="-122"/>
                </a:endParaRPr>
              </a:p>
            </p:txBody>
          </p:sp>
          <p:sp>
            <p:nvSpPr>
              <p:cNvPr id="21" name="Freeform 40"/>
              <p:cNvSpPr>
                <a:spLocks noChangeArrowheads="1"/>
              </p:cNvSpPr>
              <p:nvPr/>
            </p:nvSpPr>
            <p:spPr bwMode="auto">
              <a:xfrm>
                <a:off x="2426701" y="3334919"/>
                <a:ext cx="2612070" cy="1396608"/>
              </a:xfrm>
              <a:custGeom>
                <a:avLst/>
                <a:gdLst>
                  <a:gd name="T0" fmla="*/ 0 w 518"/>
                  <a:gd name="T1" fmla="*/ 234 h 234"/>
                  <a:gd name="T2" fmla="*/ 518 w 518"/>
                  <a:gd name="T3" fmla="*/ 7 h 234"/>
                  <a:gd name="T4" fmla="*/ 0 60000 65536"/>
                  <a:gd name="T5" fmla="*/ 0 60000 65536"/>
                  <a:gd name="T6" fmla="*/ 0 w 518"/>
                  <a:gd name="T7" fmla="*/ 0 h 234"/>
                  <a:gd name="T8" fmla="*/ 518 w 518"/>
                  <a:gd name="T9" fmla="*/ 234 h 234"/>
                </a:gdLst>
                <a:ahLst/>
                <a:cxnLst>
                  <a:cxn ang="T4">
                    <a:pos x="T0" y="T1"/>
                  </a:cxn>
                  <a:cxn ang="T5">
                    <a:pos x="T2" y="T3"/>
                  </a:cxn>
                </a:cxnLst>
                <a:rect l="T6" t="T7" r="T8" b="T9"/>
                <a:pathLst>
                  <a:path w="518" h="234">
                    <a:moveTo>
                      <a:pt x="0" y="234"/>
                    </a:moveTo>
                    <a:cubicBezTo>
                      <a:pt x="411" y="234"/>
                      <a:pt x="260" y="0"/>
                      <a:pt x="518" y="7"/>
                    </a:cubicBezTo>
                  </a:path>
                </a:pathLst>
              </a:custGeom>
              <a:noFill/>
              <a:ln w="14" cap="flat" cmpd="sng">
                <a:solidFill>
                  <a:srgbClr val="EBAC07"/>
                </a:solidFill>
                <a:miter lim="800000"/>
              </a:ln>
              <a:extLst>
                <a:ext uri="{909E8E84-426E-40DD-AFC4-6F175D3DCCD1}">
                  <a14:hiddenFill xmlns:a14="http://schemas.microsoft.com/office/drawing/2010/main">
                    <a:solidFill>
                      <a:srgbClr val="FFFFFF"/>
                    </a:solidFill>
                  </a14:hiddenFill>
                </a:ext>
              </a:extLst>
            </p:spPr>
            <p:txBody>
              <a:bodyPr/>
              <a:p>
                <a:pPr fontAlgn="base"/>
                <a:endParaRPr lang="zh-CN" altLang="zh-CN" sz="1350" strike="noStrike" noProof="1">
                  <a:solidFill>
                    <a:srgbClr val="000000"/>
                  </a:solidFill>
                  <a:sym typeface="宋体" panose="02010600030101010101" pitchFamily="2" charset="-122"/>
                </a:endParaRPr>
              </a:p>
            </p:txBody>
          </p:sp>
          <p:sp>
            <p:nvSpPr>
              <p:cNvPr id="22" name="Freeform 41"/>
              <p:cNvSpPr>
                <a:spLocks noChangeArrowheads="1"/>
              </p:cNvSpPr>
              <p:nvPr/>
            </p:nvSpPr>
            <p:spPr bwMode="auto">
              <a:xfrm>
                <a:off x="2426701" y="3355086"/>
                <a:ext cx="2612070" cy="695783"/>
              </a:xfrm>
              <a:custGeom>
                <a:avLst/>
                <a:gdLst>
                  <a:gd name="T0" fmla="*/ 0 w 518"/>
                  <a:gd name="T1" fmla="*/ 117 h 117"/>
                  <a:gd name="T2" fmla="*/ 518 w 518"/>
                  <a:gd name="T3" fmla="*/ 4 h 117"/>
                  <a:gd name="T4" fmla="*/ 0 60000 65536"/>
                  <a:gd name="T5" fmla="*/ 0 60000 65536"/>
                  <a:gd name="T6" fmla="*/ 0 w 518"/>
                  <a:gd name="T7" fmla="*/ 0 h 117"/>
                  <a:gd name="T8" fmla="*/ 518 w 518"/>
                  <a:gd name="T9" fmla="*/ 117 h 117"/>
                </a:gdLst>
                <a:ahLst/>
                <a:cxnLst>
                  <a:cxn ang="T4">
                    <a:pos x="T0" y="T1"/>
                  </a:cxn>
                  <a:cxn ang="T5">
                    <a:pos x="T2" y="T3"/>
                  </a:cxn>
                </a:cxnLst>
                <a:rect l="T6" t="T7" r="T8" b="T9"/>
                <a:pathLst>
                  <a:path w="518" h="117">
                    <a:moveTo>
                      <a:pt x="0" y="117"/>
                    </a:moveTo>
                    <a:cubicBezTo>
                      <a:pt x="411" y="117"/>
                      <a:pt x="260" y="0"/>
                      <a:pt x="518" y="4"/>
                    </a:cubicBezTo>
                  </a:path>
                </a:pathLst>
              </a:custGeom>
              <a:noFill/>
              <a:ln w="14" cap="flat" cmpd="sng">
                <a:solidFill>
                  <a:srgbClr val="FF0000"/>
                </a:solidFill>
                <a:miter lim="800000"/>
              </a:ln>
              <a:extLst>
                <a:ext uri="{909E8E84-426E-40DD-AFC4-6F175D3DCCD1}">
                  <a14:hiddenFill xmlns:a14="http://schemas.microsoft.com/office/drawing/2010/main">
                    <a:solidFill>
                      <a:srgbClr val="FFFFFF"/>
                    </a:solidFill>
                  </a14:hiddenFill>
                </a:ext>
              </a:extLst>
            </p:spPr>
            <p:txBody>
              <a:bodyPr/>
              <a:p>
                <a:pPr fontAlgn="base"/>
                <a:endParaRPr lang="zh-CN" altLang="zh-CN" sz="1350" strike="noStrike" noProof="1">
                  <a:solidFill>
                    <a:srgbClr val="000000"/>
                  </a:solidFill>
                  <a:sym typeface="宋体" panose="02010600030101010101" pitchFamily="2" charset="-122"/>
                </a:endParaRPr>
              </a:p>
            </p:txBody>
          </p:sp>
          <p:sp>
            <p:nvSpPr>
              <p:cNvPr id="23" name="Freeform 42"/>
              <p:cNvSpPr>
                <a:spLocks noChangeArrowheads="1"/>
              </p:cNvSpPr>
              <p:nvPr/>
            </p:nvSpPr>
            <p:spPr bwMode="auto">
              <a:xfrm>
                <a:off x="2426701" y="3324835"/>
                <a:ext cx="2612070" cy="1946176"/>
              </a:xfrm>
              <a:custGeom>
                <a:avLst/>
                <a:gdLst>
                  <a:gd name="T0" fmla="*/ 0 w 518"/>
                  <a:gd name="T1" fmla="*/ 327 h 327"/>
                  <a:gd name="T2" fmla="*/ 518 w 518"/>
                  <a:gd name="T3" fmla="*/ 10 h 327"/>
                  <a:gd name="T4" fmla="*/ 0 60000 65536"/>
                  <a:gd name="T5" fmla="*/ 0 60000 65536"/>
                  <a:gd name="T6" fmla="*/ 0 w 518"/>
                  <a:gd name="T7" fmla="*/ 0 h 327"/>
                  <a:gd name="T8" fmla="*/ 518 w 518"/>
                  <a:gd name="T9" fmla="*/ 327 h 327"/>
                </a:gdLst>
                <a:ahLst/>
                <a:cxnLst>
                  <a:cxn ang="T4">
                    <a:pos x="T0" y="T1"/>
                  </a:cxn>
                  <a:cxn ang="T5">
                    <a:pos x="T2" y="T3"/>
                  </a:cxn>
                </a:cxnLst>
                <a:rect l="T6" t="T7" r="T8" b="T9"/>
                <a:pathLst>
                  <a:path w="518" h="327">
                    <a:moveTo>
                      <a:pt x="0" y="327"/>
                    </a:moveTo>
                    <a:cubicBezTo>
                      <a:pt x="411" y="327"/>
                      <a:pt x="260" y="0"/>
                      <a:pt x="518" y="10"/>
                    </a:cubicBezTo>
                  </a:path>
                </a:pathLst>
              </a:custGeom>
              <a:noFill/>
              <a:ln w="14" cap="flat" cmpd="sng">
                <a:solidFill>
                  <a:srgbClr val="A2B932"/>
                </a:solidFill>
                <a:miter lim="800000"/>
              </a:ln>
              <a:extLst>
                <a:ext uri="{909E8E84-426E-40DD-AFC4-6F175D3DCCD1}">
                  <a14:hiddenFill xmlns:a14="http://schemas.microsoft.com/office/drawing/2010/main">
                    <a:solidFill>
                      <a:srgbClr val="FFFFFF"/>
                    </a:solidFill>
                  </a14:hiddenFill>
                </a:ext>
              </a:extLst>
            </p:spPr>
            <p:txBody>
              <a:bodyPr/>
              <a:p>
                <a:pPr fontAlgn="base"/>
                <a:endParaRPr lang="zh-CN" altLang="zh-CN" sz="1350" strike="noStrike" noProof="1">
                  <a:solidFill>
                    <a:srgbClr val="000000"/>
                  </a:solidFill>
                  <a:sym typeface="宋体" panose="02010600030101010101" pitchFamily="2" charset="-122"/>
                </a:endParaRPr>
              </a:p>
            </p:txBody>
          </p:sp>
          <p:sp>
            <p:nvSpPr>
              <p:cNvPr id="24" name="Line 43"/>
              <p:cNvSpPr>
                <a:spLocks noChangeShapeType="1"/>
              </p:cNvSpPr>
              <p:nvPr/>
            </p:nvSpPr>
            <p:spPr bwMode="auto">
              <a:xfrm>
                <a:off x="2366948" y="3365094"/>
                <a:ext cx="2671823" cy="2522"/>
              </a:xfrm>
              <a:prstGeom prst="line">
                <a:avLst/>
              </a:prstGeom>
              <a:noFill/>
              <a:ln w="14" cap="flat" cmpd="sng">
                <a:solidFill>
                  <a:srgbClr val="245647"/>
                </a:solidFill>
                <a:round/>
              </a:ln>
              <a:extLst>
                <a:ext uri="{909E8E84-426E-40DD-AFC4-6F175D3DCCD1}">
                  <a14:hiddenFill xmlns:a14="http://schemas.microsoft.com/office/drawing/2010/main">
                    <a:noFill/>
                  </a14:hiddenFill>
                </a:ext>
              </a:extLst>
            </p:spPr>
            <p:txBody>
              <a:bodyPr/>
              <a:p>
                <a:pPr fontAlgn="base"/>
                <a:endParaRPr lang="zh-CN" altLang="zh-CN" sz="1350" strike="noStrike" noProof="1">
                  <a:solidFill>
                    <a:srgbClr val="000000"/>
                  </a:solidFill>
                  <a:sym typeface="宋体" panose="02010600030101010101" pitchFamily="2" charset="-122"/>
                </a:endParaRPr>
              </a:p>
            </p:txBody>
          </p:sp>
          <p:grpSp>
            <p:nvGrpSpPr>
              <p:cNvPr id="71745" name="组合 2"/>
              <p:cNvGrpSpPr/>
              <p:nvPr/>
            </p:nvGrpSpPr>
            <p:grpSpPr>
              <a:xfrm>
                <a:off x="512463" y="1463604"/>
                <a:ext cx="187796" cy="219322"/>
                <a:chOff x="0" y="0"/>
                <a:chExt cx="138113" cy="138113"/>
              </a:xfrm>
            </p:grpSpPr>
            <p:sp>
              <p:nvSpPr>
                <p:cNvPr id="64" name="Freeform 100"/>
                <p:cNvSpPr>
                  <a:spLocks noChangeArrowheads="1"/>
                </p:cNvSpPr>
                <p:nvPr/>
              </p:nvSpPr>
              <p:spPr bwMode="auto">
                <a:xfrm>
                  <a:off x="41275" y="0"/>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5" name="Freeform 101"/>
                <p:cNvSpPr>
                  <a:spLocks noChangeArrowheads="1"/>
                </p:cNvSpPr>
                <p:nvPr/>
              </p:nvSpPr>
              <p:spPr bwMode="auto">
                <a:xfrm>
                  <a:off x="85725"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6" name="Freeform 102"/>
                <p:cNvSpPr>
                  <a:spLocks noChangeArrowheads="1"/>
                </p:cNvSpPr>
                <p:nvPr/>
              </p:nvSpPr>
              <p:spPr bwMode="auto">
                <a:xfrm>
                  <a:off x="0"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8" name="Freeform 103"/>
                <p:cNvSpPr>
                  <a:spLocks noChangeArrowheads="1"/>
                </p:cNvSpPr>
                <p:nvPr/>
              </p:nvSpPr>
              <p:spPr bwMode="auto">
                <a:xfrm>
                  <a:off x="41275" y="85725"/>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26" name="Freeform 227"/>
              <p:cNvSpPr>
                <a:spLocks noChangeArrowheads="1"/>
              </p:cNvSpPr>
              <p:nvPr/>
            </p:nvSpPr>
            <p:spPr bwMode="auto">
              <a:xfrm>
                <a:off x="4876583" y="3218879"/>
                <a:ext cx="328643" cy="297472"/>
              </a:xfrm>
              <a:custGeom>
                <a:avLst/>
                <a:gdLst>
                  <a:gd name="T0" fmla="*/ 0 w 154"/>
                  <a:gd name="T1" fmla="*/ 0 h 118"/>
                  <a:gd name="T2" fmla="*/ 154 w 154"/>
                  <a:gd name="T3" fmla="*/ 59 h 118"/>
                  <a:gd name="T4" fmla="*/ 0 w 154"/>
                  <a:gd name="T5" fmla="*/ 118 h 118"/>
                  <a:gd name="T6" fmla="*/ 0 w 154"/>
                  <a:gd name="T7" fmla="*/ 0 h 118"/>
                  <a:gd name="T8" fmla="*/ 0 60000 65536"/>
                  <a:gd name="T9" fmla="*/ 0 60000 65536"/>
                  <a:gd name="T10" fmla="*/ 0 60000 65536"/>
                  <a:gd name="T11" fmla="*/ 0 60000 65536"/>
                  <a:gd name="T12" fmla="*/ 0 w 154"/>
                  <a:gd name="T13" fmla="*/ 0 h 118"/>
                  <a:gd name="T14" fmla="*/ 154 w 154"/>
                  <a:gd name="T15" fmla="*/ 118 h 118"/>
                </a:gdLst>
                <a:ahLst/>
                <a:cxnLst>
                  <a:cxn ang="T8">
                    <a:pos x="T0" y="T1"/>
                  </a:cxn>
                  <a:cxn ang="T9">
                    <a:pos x="T2" y="T3"/>
                  </a:cxn>
                  <a:cxn ang="T10">
                    <a:pos x="T4" y="T5"/>
                  </a:cxn>
                  <a:cxn ang="T11">
                    <a:pos x="T6" y="T7"/>
                  </a:cxn>
                </a:cxnLst>
                <a:rect l="T12" t="T13" r="T14" b="T15"/>
                <a:pathLst>
                  <a:path w="154" h="118">
                    <a:moveTo>
                      <a:pt x="0" y="0"/>
                    </a:moveTo>
                    <a:lnTo>
                      <a:pt x="154" y="59"/>
                    </a:lnTo>
                    <a:lnTo>
                      <a:pt x="0" y="118"/>
                    </a:lnTo>
                    <a:lnTo>
                      <a:pt x="0" y="0"/>
                    </a:lnTo>
                    <a:close/>
                  </a:path>
                </a:pathLst>
              </a:custGeom>
              <a:solidFill>
                <a:srgbClr val="403B3B"/>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350" strike="noStrike" noProof="1">
                  <a:solidFill>
                    <a:srgbClr val="000000"/>
                  </a:solidFill>
                  <a:sym typeface="宋体" panose="02010600030101010101" pitchFamily="2" charset="-122"/>
                </a:endParaRPr>
              </a:p>
            </p:txBody>
          </p:sp>
          <p:sp>
            <p:nvSpPr>
              <p:cNvPr id="27" name="TextBox 254"/>
              <p:cNvSpPr>
                <a:spLocks noChangeArrowheads="1"/>
              </p:cNvSpPr>
              <p:nvPr/>
            </p:nvSpPr>
            <p:spPr bwMode="auto">
              <a:xfrm>
                <a:off x="698125" y="1428158"/>
                <a:ext cx="987011" cy="28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p>
                <a:pPr fontAlgn="base"/>
                <a:r>
                  <a:rPr lang="zh-CN" altLang="en-US" sz="1050" b="1" strike="noStrike" noProof="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策划初稿</a:t>
                </a:r>
                <a:endParaRPr lang="zh-CN" altLang="en-US" sz="1050" b="1" strike="noStrike" noProof="1" dirty="0">
                  <a:latin typeface="微软雅黑" panose="020B0503020204020204" pitchFamily="34" charset="-122"/>
                  <a:ea typeface="微软雅黑" panose="020B0503020204020204" pitchFamily="34" charset="-122"/>
                </a:endParaRPr>
              </a:p>
            </p:txBody>
          </p:sp>
          <p:grpSp>
            <p:nvGrpSpPr>
              <p:cNvPr id="71752" name="组合 256"/>
              <p:cNvGrpSpPr/>
              <p:nvPr/>
            </p:nvGrpSpPr>
            <p:grpSpPr>
              <a:xfrm>
                <a:off x="512463" y="2039759"/>
                <a:ext cx="187796" cy="219324"/>
                <a:chOff x="0" y="0"/>
                <a:chExt cx="138113" cy="138113"/>
              </a:xfrm>
            </p:grpSpPr>
            <p:sp>
              <p:nvSpPr>
                <p:cNvPr id="60" name="Freeform 100"/>
                <p:cNvSpPr>
                  <a:spLocks noChangeArrowheads="1"/>
                </p:cNvSpPr>
                <p:nvPr/>
              </p:nvSpPr>
              <p:spPr bwMode="auto">
                <a:xfrm>
                  <a:off x="41275" y="0"/>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1" name="Freeform 101"/>
                <p:cNvSpPr>
                  <a:spLocks noChangeArrowheads="1"/>
                </p:cNvSpPr>
                <p:nvPr/>
              </p:nvSpPr>
              <p:spPr bwMode="auto">
                <a:xfrm>
                  <a:off x="85725"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2" name="Freeform 102"/>
                <p:cNvSpPr>
                  <a:spLocks noChangeArrowheads="1"/>
                </p:cNvSpPr>
                <p:nvPr/>
              </p:nvSpPr>
              <p:spPr bwMode="auto">
                <a:xfrm>
                  <a:off x="0"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3" name="Freeform 103"/>
                <p:cNvSpPr>
                  <a:spLocks noChangeArrowheads="1"/>
                </p:cNvSpPr>
                <p:nvPr/>
              </p:nvSpPr>
              <p:spPr bwMode="auto">
                <a:xfrm>
                  <a:off x="41275" y="85725"/>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29" name="TextBox 261"/>
              <p:cNvSpPr>
                <a:spLocks noChangeArrowheads="1"/>
              </p:cNvSpPr>
              <p:nvPr/>
            </p:nvSpPr>
            <p:spPr bwMode="auto">
              <a:xfrm>
                <a:off x="698125" y="2004313"/>
                <a:ext cx="1354515" cy="28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p>
                <a:pPr fontAlgn="base"/>
                <a:r>
                  <a:rPr lang="zh-CN" altLang="en-US" sz="1050" b="1" strike="noStrike" noProof="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策划初稿评审</a:t>
                </a:r>
                <a:endParaRPr lang="zh-CN" altLang="en-US" sz="1050" b="1" strike="noStrike" noProof="1" dirty="0">
                  <a:latin typeface="微软雅黑" panose="020B0503020204020204" pitchFamily="34" charset="-122"/>
                  <a:ea typeface="微软雅黑" panose="020B0503020204020204" pitchFamily="34" charset="-122"/>
                </a:endParaRPr>
              </a:p>
            </p:txBody>
          </p:sp>
          <p:grpSp>
            <p:nvGrpSpPr>
              <p:cNvPr id="71758" name="组合 262"/>
              <p:cNvGrpSpPr/>
              <p:nvPr/>
            </p:nvGrpSpPr>
            <p:grpSpPr>
              <a:xfrm>
                <a:off x="512463" y="2620880"/>
                <a:ext cx="187796" cy="219322"/>
                <a:chOff x="0" y="0"/>
                <a:chExt cx="138113" cy="138113"/>
              </a:xfrm>
            </p:grpSpPr>
            <p:sp>
              <p:nvSpPr>
                <p:cNvPr id="56" name="Freeform 100"/>
                <p:cNvSpPr>
                  <a:spLocks noChangeArrowheads="1"/>
                </p:cNvSpPr>
                <p:nvPr/>
              </p:nvSpPr>
              <p:spPr bwMode="auto">
                <a:xfrm>
                  <a:off x="41275" y="0"/>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Freeform 101"/>
                <p:cNvSpPr>
                  <a:spLocks noChangeArrowheads="1"/>
                </p:cNvSpPr>
                <p:nvPr/>
              </p:nvSpPr>
              <p:spPr bwMode="auto">
                <a:xfrm>
                  <a:off x="85725"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 name="Freeform 102"/>
                <p:cNvSpPr>
                  <a:spLocks noChangeArrowheads="1"/>
                </p:cNvSpPr>
                <p:nvPr/>
              </p:nvSpPr>
              <p:spPr bwMode="auto">
                <a:xfrm>
                  <a:off x="0"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9" name="Freeform 103"/>
                <p:cNvSpPr>
                  <a:spLocks noChangeArrowheads="1"/>
                </p:cNvSpPr>
                <p:nvPr/>
              </p:nvSpPr>
              <p:spPr bwMode="auto">
                <a:xfrm>
                  <a:off x="41275" y="85725"/>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1" name="TextBox 267"/>
              <p:cNvSpPr>
                <a:spLocks noChangeArrowheads="1"/>
              </p:cNvSpPr>
              <p:nvPr/>
            </p:nvSpPr>
            <p:spPr bwMode="auto">
              <a:xfrm>
                <a:off x="698125" y="2587955"/>
                <a:ext cx="1722020" cy="28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p>
                <a:pPr fontAlgn="base"/>
                <a:r>
                  <a:rPr lang="zh-CN" altLang="en-US" sz="1050" b="1" strike="noStrike" noProof="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类似项目实地考察</a:t>
                </a:r>
                <a:endParaRPr lang="zh-CN" altLang="en-US" sz="1050" b="1" strike="noStrike" noProof="1" dirty="0">
                  <a:latin typeface="微软雅黑" panose="020B0503020204020204" pitchFamily="34" charset="-122"/>
                  <a:ea typeface="微软雅黑" panose="020B0503020204020204" pitchFamily="34" charset="-122"/>
                </a:endParaRPr>
              </a:p>
            </p:txBody>
          </p:sp>
          <p:grpSp>
            <p:nvGrpSpPr>
              <p:cNvPr id="71764" name="组合 268"/>
              <p:cNvGrpSpPr/>
              <p:nvPr/>
            </p:nvGrpSpPr>
            <p:grpSpPr>
              <a:xfrm>
                <a:off x="512463" y="3195658"/>
                <a:ext cx="187796" cy="219322"/>
                <a:chOff x="0" y="0"/>
                <a:chExt cx="138113" cy="138113"/>
              </a:xfrm>
            </p:grpSpPr>
            <p:sp>
              <p:nvSpPr>
                <p:cNvPr id="52" name="Freeform 100"/>
                <p:cNvSpPr>
                  <a:spLocks noChangeArrowheads="1"/>
                </p:cNvSpPr>
                <p:nvPr/>
              </p:nvSpPr>
              <p:spPr bwMode="auto">
                <a:xfrm>
                  <a:off x="41275" y="0"/>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3" name="Freeform 101"/>
                <p:cNvSpPr>
                  <a:spLocks noChangeArrowheads="1"/>
                </p:cNvSpPr>
                <p:nvPr/>
              </p:nvSpPr>
              <p:spPr bwMode="auto">
                <a:xfrm>
                  <a:off x="85725"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4" name="Freeform 102"/>
                <p:cNvSpPr>
                  <a:spLocks noChangeArrowheads="1"/>
                </p:cNvSpPr>
                <p:nvPr/>
              </p:nvSpPr>
              <p:spPr bwMode="auto">
                <a:xfrm>
                  <a:off x="0"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5" name="Freeform 103"/>
                <p:cNvSpPr>
                  <a:spLocks noChangeArrowheads="1"/>
                </p:cNvSpPr>
                <p:nvPr/>
              </p:nvSpPr>
              <p:spPr bwMode="auto">
                <a:xfrm>
                  <a:off x="41275" y="85725"/>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3" name="TextBox 273"/>
              <p:cNvSpPr>
                <a:spLocks noChangeArrowheads="1"/>
              </p:cNvSpPr>
              <p:nvPr/>
            </p:nvSpPr>
            <p:spPr bwMode="auto">
              <a:xfrm>
                <a:off x="698125" y="3162732"/>
                <a:ext cx="1354515" cy="28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p>
                <a:pPr fontAlgn="base"/>
                <a:r>
                  <a:rPr lang="zh-CN" altLang="en-US" sz="1050" b="1" strike="noStrike" noProof="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策划初稿修改</a:t>
                </a:r>
                <a:endParaRPr lang="zh-CN" altLang="en-US" sz="1050" b="1" strike="noStrike" noProof="1" dirty="0">
                  <a:latin typeface="微软雅黑" panose="020B0503020204020204" pitchFamily="34" charset="-122"/>
                  <a:ea typeface="微软雅黑" panose="020B0503020204020204" pitchFamily="34" charset="-122"/>
                </a:endParaRPr>
              </a:p>
            </p:txBody>
          </p:sp>
          <p:grpSp>
            <p:nvGrpSpPr>
              <p:cNvPr id="71770" name="组合 274"/>
              <p:cNvGrpSpPr/>
              <p:nvPr/>
            </p:nvGrpSpPr>
            <p:grpSpPr>
              <a:xfrm>
                <a:off x="512463" y="3843542"/>
                <a:ext cx="187796" cy="221844"/>
                <a:chOff x="0" y="0"/>
                <a:chExt cx="138113" cy="138113"/>
              </a:xfrm>
            </p:grpSpPr>
            <p:sp>
              <p:nvSpPr>
                <p:cNvPr id="48" name="Freeform 100"/>
                <p:cNvSpPr>
                  <a:spLocks noChangeArrowheads="1"/>
                </p:cNvSpPr>
                <p:nvPr/>
              </p:nvSpPr>
              <p:spPr bwMode="auto">
                <a:xfrm>
                  <a:off x="41275" y="0"/>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9" name="Freeform 101"/>
                <p:cNvSpPr>
                  <a:spLocks noChangeArrowheads="1"/>
                </p:cNvSpPr>
                <p:nvPr/>
              </p:nvSpPr>
              <p:spPr bwMode="auto">
                <a:xfrm>
                  <a:off x="85725"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0" name="Freeform 102"/>
                <p:cNvSpPr>
                  <a:spLocks noChangeArrowheads="1"/>
                </p:cNvSpPr>
                <p:nvPr/>
              </p:nvSpPr>
              <p:spPr bwMode="auto">
                <a:xfrm>
                  <a:off x="0"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1" name="Freeform 103"/>
                <p:cNvSpPr>
                  <a:spLocks noChangeArrowheads="1"/>
                </p:cNvSpPr>
                <p:nvPr/>
              </p:nvSpPr>
              <p:spPr bwMode="auto">
                <a:xfrm>
                  <a:off x="41275" y="85725"/>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5" name="TextBox 279"/>
              <p:cNvSpPr>
                <a:spLocks noChangeArrowheads="1"/>
              </p:cNvSpPr>
              <p:nvPr/>
            </p:nvSpPr>
            <p:spPr bwMode="auto">
              <a:xfrm>
                <a:off x="698125" y="3810618"/>
                <a:ext cx="1354515" cy="28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p>
                <a:pPr fontAlgn="base"/>
                <a:r>
                  <a:rPr lang="zh-CN" altLang="en-US" sz="1050" b="1" strike="noStrike" noProof="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部门联合评审</a:t>
                </a:r>
                <a:endParaRPr lang="zh-CN" altLang="en-US" sz="1050" b="1" strike="noStrike" noProof="1" dirty="0">
                  <a:latin typeface="微软雅黑" panose="020B0503020204020204" pitchFamily="34" charset="-122"/>
                  <a:ea typeface="微软雅黑" panose="020B0503020204020204" pitchFamily="34" charset="-122"/>
                </a:endParaRPr>
              </a:p>
            </p:txBody>
          </p:sp>
          <p:grpSp>
            <p:nvGrpSpPr>
              <p:cNvPr id="71776" name="组合 280"/>
              <p:cNvGrpSpPr/>
              <p:nvPr/>
            </p:nvGrpSpPr>
            <p:grpSpPr>
              <a:xfrm>
                <a:off x="512463" y="4504031"/>
                <a:ext cx="187796" cy="221844"/>
                <a:chOff x="0" y="0"/>
                <a:chExt cx="138113" cy="138113"/>
              </a:xfrm>
            </p:grpSpPr>
            <p:sp>
              <p:nvSpPr>
                <p:cNvPr id="44" name="Freeform 100"/>
                <p:cNvSpPr>
                  <a:spLocks noChangeArrowheads="1"/>
                </p:cNvSpPr>
                <p:nvPr/>
              </p:nvSpPr>
              <p:spPr bwMode="auto">
                <a:xfrm>
                  <a:off x="41275" y="0"/>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 name="Freeform 101"/>
                <p:cNvSpPr>
                  <a:spLocks noChangeArrowheads="1"/>
                </p:cNvSpPr>
                <p:nvPr/>
              </p:nvSpPr>
              <p:spPr bwMode="auto">
                <a:xfrm>
                  <a:off x="85725"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6" name="Freeform 102"/>
                <p:cNvSpPr>
                  <a:spLocks noChangeArrowheads="1"/>
                </p:cNvSpPr>
                <p:nvPr/>
              </p:nvSpPr>
              <p:spPr bwMode="auto">
                <a:xfrm>
                  <a:off x="0"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7" name="Freeform 103"/>
                <p:cNvSpPr>
                  <a:spLocks noChangeArrowheads="1"/>
                </p:cNvSpPr>
                <p:nvPr/>
              </p:nvSpPr>
              <p:spPr bwMode="auto">
                <a:xfrm>
                  <a:off x="41275" y="85725"/>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7" name="TextBox 285"/>
              <p:cNvSpPr>
                <a:spLocks noChangeArrowheads="1"/>
              </p:cNvSpPr>
              <p:nvPr/>
            </p:nvSpPr>
            <p:spPr bwMode="auto">
              <a:xfrm>
                <a:off x="698125" y="4471108"/>
                <a:ext cx="1859396" cy="28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p>
                <a:pPr lvl="0" fontAlgn="base"/>
                <a:r>
                  <a:rPr lang="zh-CN" altLang="zh-CN" sz="1050" b="1" strike="noStrike" noProof="1" dirty="0">
                    <a:solidFill>
                      <a:schemeClr val="bg1"/>
                    </a:solidFill>
                    <a:latin typeface="微软雅黑" panose="020B0503020204020204" pitchFamily="34" charset="-122"/>
                    <a:ea typeface="微软雅黑" panose="020B0503020204020204" pitchFamily="34" charset="-122"/>
                    <a:cs typeface="+mn-ea"/>
                  </a:rPr>
                  <a:t>提交完整版策划</a:t>
                </a:r>
                <a:r>
                  <a:rPr lang="en-US" altLang="zh-CN" sz="1050" b="1" strike="noStrike" noProof="1" dirty="0" err="1">
                    <a:solidFill>
                      <a:schemeClr val="bg1"/>
                    </a:solidFill>
                    <a:latin typeface="微软雅黑" panose="020B0503020204020204" pitchFamily="34" charset="-122"/>
                    <a:ea typeface="微软雅黑" panose="020B0503020204020204" pitchFamily="34" charset="-122"/>
                    <a:cs typeface="+mn-ea"/>
                  </a:rPr>
                  <a:t>ppt</a:t>
                </a:r>
                <a:endParaRPr lang="zh-CN" altLang="zh-CN" sz="1050" b="1" strike="noStrike" noProof="1" dirty="0">
                  <a:solidFill>
                    <a:schemeClr val="bg1"/>
                  </a:solidFill>
                  <a:latin typeface="微软雅黑" panose="020B0503020204020204" pitchFamily="34" charset="-122"/>
                  <a:ea typeface="微软雅黑" panose="020B0503020204020204" pitchFamily="34" charset="-122"/>
                </a:endParaRPr>
              </a:p>
            </p:txBody>
          </p:sp>
          <p:grpSp>
            <p:nvGrpSpPr>
              <p:cNvPr id="71782" name="组合 286"/>
              <p:cNvGrpSpPr/>
              <p:nvPr/>
            </p:nvGrpSpPr>
            <p:grpSpPr>
              <a:xfrm>
                <a:off x="512463" y="5063683"/>
                <a:ext cx="187796" cy="219324"/>
                <a:chOff x="0" y="0"/>
                <a:chExt cx="138113" cy="138113"/>
              </a:xfrm>
            </p:grpSpPr>
            <p:sp>
              <p:nvSpPr>
                <p:cNvPr id="40" name="Freeform 100"/>
                <p:cNvSpPr>
                  <a:spLocks noChangeArrowheads="1"/>
                </p:cNvSpPr>
                <p:nvPr/>
              </p:nvSpPr>
              <p:spPr bwMode="auto">
                <a:xfrm>
                  <a:off x="41275" y="0"/>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1" name="Freeform 101"/>
                <p:cNvSpPr>
                  <a:spLocks noChangeArrowheads="1"/>
                </p:cNvSpPr>
                <p:nvPr/>
              </p:nvSpPr>
              <p:spPr bwMode="auto">
                <a:xfrm>
                  <a:off x="85725"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2" name="Freeform 102"/>
                <p:cNvSpPr>
                  <a:spLocks noChangeArrowheads="1"/>
                </p:cNvSpPr>
                <p:nvPr/>
              </p:nvSpPr>
              <p:spPr bwMode="auto">
                <a:xfrm>
                  <a:off x="0" y="41275"/>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3" name="Freeform 103"/>
                <p:cNvSpPr>
                  <a:spLocks noChangeArrowheads="1"/>
                </p:cNvSpPr>
                <p:nvPr/>
              </p:nvSpPr>
              <p:spPr bwMode="auto">
                <a:xfrm>
                  <a:off x="41275" y="85725"/>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p>
                  <a:pPr fontAlgn="base"/>
                  <a:endParaRPr lang="zh-CN" altLang="zh-CN" sz="1050" b="1" strike="noStrike" noProof="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9" name="TextBox 291"/>
              <p:cNvSpPr>
                <a:spLocks noChangeArrowheads="1"/>
              </p:cNvSpPr>
              <p:nvPr/>
            </p:nvSpPr>
            <p:spPr bwMode="auto">
              <a:xfrm>
                <a:off x="698125" y="5028237"/>
                <a:ext cx="1722020" cy="28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p>
                <a:pPr fontAlgn="base"/>
                <a:r>
                  <a:rPr lang="zh-CN" altLang="zh-CN" sz="1050" b="1" strike="noStrike" noProof="1" dirty="0">
                    <a:solidFill>
                      <a:schemeClr val="bg1"/>
                    </a:solidFill>
                    <a:latin typeface="微软雅黑" panose="020B0503020204020204" pitchFamily="34" charset="-122"/>
                    <a:ea typeface="微软雅黑" panose="020B0503020204020204" pitchFamily="34" charset="-122"/>
                    <a:cs typeface="+mn-ea"/>
                  </a:rPr>
                  <a:t>各方参会专题汇报</a:t>
                </a:r>
                <a:endParaRPr lang="zh-CN" altLang="en-US" sz="1050" b="1" strike="noStrike" noProof="1" dirty="0">
                  <a:solidFill>
                    <a:schemeClr val="bg1"/>
                  </a:solidFill>
                  <a:latin typeface="微软雅黑" panose="020B0503020204020204" pitchFamily="34" charset="-122"/>
                  <a:ea typeface="微软雅黑" panose="020B0503020204020204" pitchFamily="34" charset="-122"/>
                </a:endParaRPr>
              </a:p>
            </p:txBody>
          </p:sp>
        </p:grpSp>
        <p:sp>
          <p:nvSpPr>
            <p:cNvPr id="71788" name="TextBox 292"/>
            <p:cNvSpPr/>
            <p:nvPr/>
          </p:nvSpPr>
          <p:spPr>
            <a:xfrm>
              <a:off x="4946119" y="2688224"/>
              <a:ext cx="1598799" cy="531666"/>
            </a:xfrm>
            <a:prstGeom prst="rect">
              <a:avLst/>
            </a:prstGeom>
            <a:noFill/>
            <a:ln w="9525">
              <a:noFill/>
            </a:ln>
          </p:spPr>
          <p:txBody>
            <a:bodyPr wrap="none" anchor="t">
              <a:spAutoFit/>
            </a:bodyPr>
            <a:p>
              <a:r>
                <a:rPr lang="zh-CN" altLang="en-US" sz="2000" b="1" dirty="0">
                  <a:latin typeface="微软雅黑" panose="020B0503020204020204" pitchFamily="34" charset="-122"/>
                  <a:ea typeface="微软雅黑" panose="020B0503020204020204" pitchFamily="34" charset="-122"/>
                </a:rPr>
                <a:t>策划流程</a:t>
              </a:r>
              <a:endParaRPr lang="zh-CN" altLang="en-US" sz="2000" b="1" dirty="0">
                <a:latin typeface="微软雅黑" panose="020B0503020204020204" pitchFamily="34" charset="-122"/>
                <a:ea typeface="微软雅黑" panose="020B0503020204020204" pitchFamily="34" charset="-122"/>
              </a:endParaRPr>
            </a:p>
          </p:txBody>
        </p:sp>
        <p:sp>
          <p:nvSpPr>
            <p:cNvPr id="71789" name="矩形 1"/>
            <p:cNvSpPr/>
            <p:nvPr/>
          </p:nvSpPr>
          <p:spPr>
            <a:xfrm>
              <a:off x="4112668" y="3435729"/>
              <a:ext cx="2887133" cy="1229360"/>
            </a:xfrm>
            <a:prstGeom prst="rect">
              <a:avLst/>
            </a:prstGeom>
            <a:noFill/>
            <a:ln w="9525">
              <a:noFill/>
            </a:ln>
          </p:spPr>
          <p:txBody>
            <a:bodyPr wrap="square" anchor="t">
              <a:spAutoFit/>
            </a:bodyPr>
            <a:p>
              <a:pPr algn="just">
                <a:lnSpc>
                  <a:spcPct val="150000"/>
                </a:lnSpc>
              </a:pPr>
              <a:r>
                <a:rPr lang="zh-CN" altLang="en-US" sz="12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项目前期介入，对工程重难点进行研究分析，梳理整体实施思路，把控工程实施流程。</a:t>
              </a:r>
              <a:endParaRPr lang="zh-CN" altLang="en-US" sz="12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直接连接符 302"/>
            <p:cNvSpPr>
              <a:spLocks noChangeShapeType="1"/>
            </p:cNvSpPr>
            <p:nvPr/>
          </p:nvSpPr>
          <p:spPr bwMode="auto">
            <a:xfrm>
              <a:off x="4427267" y="3179362"/>
              <a:ext cx="2308813" cy="1260"/>
            </a:xfrm>
            <a:prstGeom prst="line">
              <a:avLst/>
            </a:prstGeom>
            <a:noFill/>
            <a:ln w="12700" cap="flat" cmpd="sng">
              <a:solidFill>
                <a:srgbClr val="7F7F7F"/>
              </a:solidFill>
              <a:bevel/>
            </a:ln>
            <a:extLst>
              <a:ext uri="{909E8E84-426E-40DD-AFC4-6F175D3DCCD1}">
                <a14:hiddenFill xmlns:a14="http://schemas.microsoft.com/office/drawing/2010/main">
                  <a:noFill/>
                </a14:hiddenFill>
              </a:ext>
            </a:extLst>
          </p:spPr>
          <p:txBody>
            <a:bodyPr/>
            <a:p>
              <a:pPr fontAlgn="base"/>
              <a:endParaRPr lang="zh-CN" altLang="en-US" sz="1350" strike="noStrike" noProof="1"/>
            </a:p>
          </p:txBody>
        </p:sp>
      </p:grpSp>
      <p:sp>
        <p:nvSpPr>
          <p:cNvPr id="126" name="矩形 125"/>
          <p:cNvSpPr/>
          <p:nvPr/>
        </p:nvSpPr>
        <p:spPr>
          <a:xfrm>
            <a:off x="10153650" y="631825"/>
            <a:ext cx="1254125"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策划先行</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建造管理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74753" name="组合 1"/>
          <p:cNvGrpSpPr/>
          <p:nvPr/>
        </p:nvGrpSpPr>
        <p:grpSpPr>
          <a:xfrm>
            <a:off x="1198563" y="1282700"/>
            <a:ext cx="10194925" cy="4708525"/>
            <a:chOff x="671512" y="1741513"/>
            <a:chExt cx="11321700" cy="5248313"/>
          </a:xfrm>
        </p:grpSpPr>
        <p:sp>
          <p:nvSpPr>
            <p:cNvPr id="74754" name="Freeform 6"/>
            <p:cNvSpPr/>
            <p:nvPr/>
          </p:nvSpPr>
          <p:spPr>
            <a:xfrm>
              <a:off x="2575447" y="2331109"/>
              <a:ext cx="502043" cy="282072"/>
            </a:xfrm>
            <a:custGeom>
              <a:avLst/>
              <a:gdLst/>
              <a:ahLst/>
              <a:cxnLst>
                <a:cxn ang="0">
                  <a:pos x="2147483647" y="2147483647"/>
                </a:cxn>
                <a:cxn ang="0">
                  <a:pos x="2147483647" y="2147483647"/>
                </a:cxn>
                <a:cxn ang="0">
                  <a:pos x="2147483647" y="2147483647"/>
                </a:cxn>
                <a:cxn ang="0">
                  <a:pos x="2147483647" y="2147483647"/>
                </a:cxn>
                <a:cxn ang="0">
                  <a:pos x="0" y="2147483647"/>
                </a:cxn>
                <a:cxn ang="0">
                  <a:pos x="2147483647" y="0"/>
                </a:cxn>
                <a:cxn ang="0">
                  <a:pos x="2147483647" y="2147483647"/>
                </a:cxn>
              </a:cxnLst>
              <a:pathLst>
                <a:path w="39" h="22">
                  <a:moveTo>
                    <a:pt x="39" y="2"/>
                  </a:moveTo>
                  <a:cubicBezTo>
                    <a:pt x="36" y="22"/>
                    <a:pt x="36" y="22"/>
                    <a:pt x="36" y="22"/>
                  </a:cubicBezTo>
                  <a:cubicBezTo>
                    <a:pt x="30" y="21"/>
                    <a:pt x="23" y="20"/>
                    <a:pt x="16" y="20"/>
                  </a:cubicBezTo>
                  <a:cubicBezTo>
                    <a:pt x="11" y="20"/>
                    <a:pt x="7" y="20"/>
                    <a:pt x="3" y="21"/>
                  </a:cubicBezTo>
                  <a:cubicBezTo>
                    <a:pt x="0" y="1"/>
                    <a:pt x="0" y="1"/>
                    <a:pt x="0" y="1"/>
                  </a:cubicBezTo>
                  <a:cubicBezTo>
                    <a:pt x="6" y="0"/>
                    <a:pt x="11" y="0"/>
                    <a:pt x="16" y="0"/>
                  </a:cubicBezTo>
                  <a:cubicBezTo>
                    <a:pt x="24" y="0"/>
                    <a:pt x="31" y="0"/>
                    <a:pt x="39" y="2"/>
                  </a:cubicBezTo>
                  <a:close/>
                </a:path>
              </a:pathLst>
            </a:custGeom>
            <a:solidFill>
              <a:srgbClr val="13373D"/>
            </a:solidFill>
            <a:ln w="9525">
              <a:noFill/>
            </a:ln>
          </p:spPr>
          <p:txBody>
            <a:bodyPr/>
            <a:p>
              <a:endParaRPr lang="zh-CN" altLang="en-US"/>
            </a:p>
          </p:txBody>
        </p:sp>
        <p:sp>
          <p:nvSpPr>
            <p:cNvPr id="74755" name="Freeform 7"/>
            <p:cNvSpPr/>
            <p:nvPr/>
          </p:nvSpPr>
          <p:spPr>
            <a:xfrm>
              <a:off x="3039199" y="2356560"/>
              <a:ext cx="991323" cy="769868"/>
            </a:xfrm>
            <a:custGeom>
              <a:avLst/>
              <a:gdLst/>
              <a:ahLst/>
              <a:cxnLst>
                <a:cxn ang="0">
                  <a:pos x="2147483647" y="2147483647"/>
                </a:cxn>
                <a:cxn ang="0">
                  <a:pos x="2147483647" y="2147483647"/>
                </a:cxn>
                <a:cxn ang="0">
                  <a:pos x="0" y="2147483647"/>
                </a:cxn>
                <a:cxn ang="0">
                  <a:pos x="2147483647" y="0"/>
                </a:cxn>
                <a:cxn ang="0">
                  <a:pos x="2147483647" y="2147483647"/>
                </a:cxn>
              </a:cxnLst>
              <a:pathLst>
                <a:path w="77" h="60">
                  <a:moveTo>
                    <a:pt x="77" y="47"/>
                  </a:moveTo>
                  <a:cubicBezTo>
                    <a:pt x="60" y="60"/>
                    <a:pt x="60" y="60"/>
                    <a:pt x="60" y="60"/>
                  </a:cubicBezTo>
                  <a:cubicBezTo>
                    <a:pt x="46" y="40"/>
                    <a:pt x="25" y="25"/>
                    <a:pt x="0" y="20"/>
                  </a:cubicBezTo>
                  <a:cubicBezTo>
                    <a:pt x="3" y="0"/>
                    <a:pt x="3" y="0"/>
                    <a:pt x="3" y="0"/>
                  </a:cubicBezTo>
                  <a:cubicBezTo>
                    <a:pt x="33" y="6"/>
                    <a:pt x="59" y="23"/>
                    <a:pt x="77" y="47"/>
                  </a:cubicBezTo>
                  <a:close/>
                </a:path>
              </a:pathLst>
            </a:custGeom>
            <a:solidFill>
              <a:srgbClr val="710706"/>
            </a:solidFill>
            <a:ln w="9525">
              <a:noFill/>
            </a:ln>
          </p:spPr>
          <p:txBody>
            <a:bodyPr/>
            <a:p>
              <a:endParaRPr lang="zh-CN" altLang="en-US"/>
            </a:p>
          </p:txBody>
        </p:sp>
        <p:sp>
          <p:nvSpPr>
            <p:cNvPr id="74756" name="Freeform 8"/>
            <p:cNvSpPr/>
            <p:nvPr/>
          </p:nvSpPr>
          <p:spPr>
            <a:xfrm>
              <a:off x="3813537" y="2961001"/>
              <a:ext cx="472261" cy="665947"/>
            </a:xfrm>
            <a:custGeom>
              <a:avLst/>
              <a:gdLst/>
              <a:ahLst/>
              <a:cxnLst>
                <a:cxn ang="0">
                  <a:pos x="2147483647" y="2147483647"/>
                </a:cxn>
                <a:cxn ang="0">
                  <a:pos x="2147483647" y="2147483647"/>
                </a:cxn>
                <a:cxn ang="0">
                  <a:pos x="0" y="2147483647"/>
                </a:cxn>
                <a:cxn ang="0">
                  <a:pos x="2147483647" y="0"/>
                </a:cxn>
                <a:cxn ang="0">
                  <a:pos x="2147483647" y="2147483647"/>
                </a:cxn>
              </a:cxnLst>
              <a:pathLst>
                <a:path w="37" h="52">
                  <a:moveTo>
                    <a:pt x="37" y="48"/>
                  </a:moveTo>
                  <a:cubicBezTo>
                    <a:pt x="17" y="52"/>
                    <a:pt x="17" y="52"/>
                    <a:pt x="17" y="52"/>
                  </a:cubicBezTo>
                  <a:cubicBezTo>
                    <a:pt x="14" y="38"/>
                    <a:pt x="8" y="24"/>
                    <a:pt x="0" y="13"/>
                  </a:cubicBezTo>
                  <a:cubicBezTo>
                    <a:pt x="17" y="0"/>
                    <a:pt x="17" y="0"/>
                    <a:pt x="17" y="0"/>
                  </a:cubicBezTo>
                  <a:cubicBezTo>
                    <a:pt x="27" y="14"/>
                    <a:pt x="34" y="31"/>
                    <a:pt x="37" y="48"/>
                  </a:cubicBezTo>
                  <a:close/>
                </a:path>
              </a:pathLst>
            </a:custGeom>
            <a:solidFill>
              <a:srgbClr val="BF5608"/>
            </a:solidFill>
            <a:ln w="9525">
              <a:noFill/>
            </a:ln>
          </p:spPr>
          <p:txBody>
            <a:bodyPr/>
            <a:p>
              <a:endParaRPr lang="zh-CN" altLang="en-US"/>
            </a:p>
          </p:txBody>
        </p:sp>
        <p:sp>
          <p:nvSpPr>
            <p:cNvPr id="74757" name="Freeform 9"/>
            <p:cNvSpPr/>
            <p:nvPr/>
          </p:nvSpPr>
          <p:spPr>
            <a:xfrm>
              <a:off x="3709300" y="3576048"/>
              <a:ext cx="606281" cy="1334015"/>
            </a:xfrm>
            <a:custGeom>
              <a:avLst/>
              <a:gdLst/>
              <a:ahLst/>
              <a:cxnLst>
                <a:cxn ang="0">
                  <a:pos x="2147483647" y="2147483647"/>
                </a:cxn>
                <a:cxn ang="0">
                  <a:pos x="0" y="2147483647"/>
                </a:cxn>
                <a:cxn ang="0">
                  <a:pos x="2147483647" y="2147483647"/>
                </a:cxn>
                <a:cxn ang="0">
                  <a:pos x="2147483647" y="2147483647"/>
                </a:cxn>
                <a:cxn ang="0">
                  <a:pos x="2147483647" y="0"/>
                </a:cxn>
                <a:cxn ang="0">
                  <a:pos x="2147483647" y="2147483647"/>
                </a:cxn>
                <a:cxn ang="0">
                  <a:pos x="2147483647" y="2147483647"/>
                </a:cxn>
              </a:cxnLst>
              <a:pathLst>
                <a:path w="47" h="104">
                  <a:moveTo>
                    <a:pt x="13" y="104"/>
                  </a:moveTo>
                  <a:cubicBezTo>
                    <a:pt x="0" y="88"/>
                    <a:pt x="0" y="88"/>
                    <a:pt x="0" y="88"/>
                  </a:cubicBezTo>
                  <a:cubicBezTo>
                    <a:pt x="16" y="71"/>
                    <a:pt x="26" y="47"/>
                    <a:pt x="26" y="21"/>
                  </a:cubicBezTo>
                  <a:cubicBezTo>
                    <a:pt x="26" y="15"/>
                    <a:pt x="26" y="10"/>
                    <a:pt x="25" y="4"/>
                  </a:cubicBezTo>
                  <a:cubicBezTo>
                    <a:pt x="45" y="0"/>
                    <a:pt x="45" y="0"/>
                    <a:pt x="45" y="0"/>
                  </a:cubicBezTo>
                  <a:cubicBezTo>
                    <a:pt x="46" y="7"/>
                    <a:pt x="47" y="14"/>
                    <a:pt x="47" y="21"/>
                  </a:cubicBezTo>
                  <a:cubicBezTo>
                    <a:pt x="47" y="54"/>
                    <a:pt x="34" y="83"/>
                    <a:pt x="13" y="104"/>
                  </a:cubicBezTo>
                  <a:close/>
                </a:path>
              </a:pathLst>
            </a:custGeom>
            <a:solidFill>
              <a:srgbClr val="0B3C1B"/>
            </a:solidFill>
            <a:ln w="9525">
              <a:noFill/>
            </a:ln>
          </p:spPr>
          <p:txBody>
            <a:bodyPr/>
            <a:p>
              <a:endParaRPr lang="zh-CN" altLang="en-US"/>
            </a:p>
          </p:txBody>
        </p:sp>
        <p:sp>
          <p:nvSpPr>
            <p:cNvPr id="74758" name="Freeform 10"/>
            <p:cNvSpPr/>
            <p:nvPr/>
          </p:nvSpPr>
          <p:spPr>
            <a:xfrm>
              <a:off x="3426368" y="4704340"/>
              <a:ext cx="450988" cy="462345"/>
            </a:xfrm>
            <a:custGeom>
              <a:avLst/>
              <a:gdLst/>
              <a:ahLst/>
              <a:cxnLst>
                <a:cxn ang="0">
                  <a:pos x="2147483647" y="2147483647"/>
                </a:cxn>
                <a:cxn ang="0">
                  <a:pos x="0" y="2147483647"/>
                </a:cxn>
                <a:cxn ang="0">
                  <a:pos x="2147483647" y="0"/>
                </a:cxn>
                <a:cxn ang="0">
                  <a:pos x="2147483647" y="2147483647"/>
                </a:cxn>
                <a:cxn ang="0">
                  <a:pos x="2147483647" y="2147483647"/>
                </a:cxn>
              </a:cxnLst>
              <a:pathLst>
                <a:path w="35" h="36">
                  <a:moveTo>
                    <a:pt x="9" y="36"/>
                  </a:moveTo>
                  <a:cubicBezTo>
                    <a:pt x="0" y="18"/>
                    <a:pt x="0" y="18"/>
                    <a:pt x="0" y="18"/>
                  </a:cubicBezTo>
                  <a:cubicBezTo>
                    <a:pt x="8" y="13"/>
                    <a:pt x="15" y="7"/>
                    <a:pt x="22" y="0"/>
                  </a:cubicBezTo>
                  <a:cubicBezTo>
                    <a:pt x="35" y="16"/>
                    <a:pt x="35" y="16"/>
                    <a:pt x="35" y="16"/>
                  </a:cubicBezTo>
                  <a:cubicBezTo>
                    <a:pt x="27" y="24"/>
                    <a:pt x="19" y="31"/>
                    <a:pt x="9" y="36"/>
                  </a:cubicBezTo>
                  <a:close/>
                </a:path>
              </a:pathLst>
            </a:custGeom>
            <a:solidFill>
              <a:srgbClr val="710706"/>
            </a:solidFill>
            <a:ln w="9525">
              <a:noFill/>
            </a:ln>
          </p:spPr>
          <p:txBody>
            <a:bodyPr/>
            <a:p>
              <a:endParaRPr lang="zh-CN" altLang="en-US"/>
            </a:p>
          </p:txBody>
        </p:sp>
        <p:sp>
          <p:nvSpPr>
            <p:cNvPr id="74759" name="Freeform 11"/>
            <p:cNvSpPr/>
            <p:nvPr/>
          </p:nvSpPr>
          <p:spPr>
            <a:xfrm>
              <a:off x="2743505" y="4935514"/>
              <a:ext cx="797738" cy="436895"/>
            </a:xfrm>
            <a:custGeom>
              <a:avLst/>
              <a:gdLst/>
              <a:ahLst/>
              <a:cxnLst>
                <a:cxn ang="0">
                  <a:pos x="0" y="2147483647"/>
                </a:cxn>
                <a:cxn ang="0">
                  <a:pos x="2147483647" y="2147483647"/>
                </a:cxn>
                <a:cxn ang="0">
                  <a:pos x="2147483647" y="2147483647"/>
                </a:cxn>
                <a:cxn ang="0">
                  <a:pos x="2147483647" y="0"/>
                </a:cxn>
                <a:cxn ang="0">
                  <a:pos x="2147483647" y="2147483647"/>
                </a:cxn>
                <a:cxn ang="0">
                  <a:pos x="2147483647" y="2147483647"/>
                </a:cxn>
                <a:cxn ang="0">
                  <a:pos x="0" y="2147483647"/>
                </a:cxn>
              </a:cxnLst>
              <a:pathLst>
                <a:path w="62" h="34">
                  <a:moveTo>
                    <a:pt x="0" y="34"/>
                  </a:moveTo>
                  <a:cubicBezTo>
                    <a:pt x="2" y="14"/>
                    <a:pt x="2" y="14"/>
                    <a:pt x="2" y="14"/>
                  </a:cubicBezTo>
                  <a:cubicBezTo>
                    <a:pt x="2" y="14"/>
                    <a:pt x="3" y="14"/>
                    <a:pt x="3" y="14"/>
                  </a:cubicBezTo>
                  <a:cubicBezTo>
                    <a:pt x="21" y="14"/>
                    <a:pt x="38" y="9"/>
                    <a:pt x="53" y="0"/>
                  </a:cubicBezTo>
                  <a:cubicBezTo>
                    <a:pt x="62" y="18"/>
                    <a:pt x="62" y="18"/>
                    <a:pt x="62" y="18"/>
                  </a:cubicBezTo>
                  <a:cubicBezTo>
                    <a:pt x="45" y="28"/>
                    <a:pt x="24" y="34"/>
                    <a:pt x="3" y="34"/>
                  </a:cubicBezTo>
                  <a:cubicBezTo>
                    <a:pt x="2" y="34"/>
                    <a:pt x="1" y="34"/>
                    <a:pt x="0" y="34"/>
                  </a:cubicBezTo>
                  <a:close/>
                </a:path>
              </a:pathLst>
            </a:custGeom>
            <a:solidFill>
              <a:srgbClr val="13373D"/>
            </a:solidFill>
            <a:ln w="9525">
              <a:noFill/>
            </a:ln>
          </p:spPr>
          <p:txBody>
            <a:bodyPr/>
            <a:p>
              <a:endParaRPr lang="zh-CN" altLang="en-US"/>
            </a:p>
          </p:txBody>
        </p:sp>
        <p:sp>
          <p:nvSpPr>
            <p:cNvPr id="74760" name="Freeform 12"/>
            <p:cNvSpPr/>
            <p:nvPr/>
          </p:nvSpPr>
          <p:spPr>
            <a:xfrm>
              <a:off x="1392667" y="4396818"/>
              <a:ext cx="1374237" cy="975591"/>
            </a:xfrm>
            <a:custGeom>
              <a:avLst/>
              <a:gdLst/>
              <a:ahLst/>
              <a:cxnLst>
                <a:cxn ang="0">
                  <a:pos x="0" y="2147483647"/>
                </a:cxn>
                <a:cxn ang="0">
                  <a:pos x="2147483647" y="0"/>
                </a:cxn>
                <a:cxn ang="0">
                  <a:pos x="2147483647" y="2147483647"/>
                </a:cxn>
                <a:cxn ang="0">
                  <a:pos x="2147483647" y="2147483647"/>
                </a:cxn>
                <a:cxn ang="0">
                  <a:pos x="0" y="2147483647"/>
                </a:cxn>
              </a:cxnLst>
              <a:pathLst>
                <a:path w="107" h="76">
                  <a:moveTo>
                    <a:pt x="0" y="8"/>
                  </a:moveTo>
                  <a:cubicBezTo>
                    <a:pt x="19" y="0"/>
                    <a:pt x="19" y="0"/>
                    <a:pt x="19" y="0"/>
                  </a:cubicBezTo>
                  <a:cubicBezTo>
                    <a:pt x="35" y="32"/>
                    <a:pt x="68" y="55"/>
                    <a:pt x="107" y="56"/>
                  </a:cubicBezTo>
                  <a:cubicBezTo>
                    <a:pt x="105" y="76"/>
                    <a:pt x="105" y="76"/>
                    <a:pt x="105" y="76"/>
                  </a:cubicBezTo>
                  <a:cubicBezTo>
                    <a:pt x="59" y="75"/>
                    <a:pt x="19" y="47"/>
                    <a:pt x="0" y="8"/>
                  </a:cubicBezTo>
                  <a:close/>
                </a:path>
              </a:pathLst>
            </a:custGeom>
            <a:solidFill>
              <a:srgbClr val="710706"/>
            </a:solidFill>
            <a:ln w="9525">
              <a:noFill/>
            </a:ln>
          </p:spPr>
          <p:txBody>
            <a:bodyPr/>
            <a:p>
              <a:endParaRPr lang="zh-CN" altLang="en-US"/>
            </a:p>
          </p:txBody>
        </p:sp>
        <p:sp>
          <p:nvSpPr>
            <p:cNvPr id="74761" name="Freeform 13"/>
            <p:cNvSpPr/>
            <p:nvPr/>
          </p:nvSpPr>
          <p:spPr>
            <a:xfrm>
              <a:off x="1250138" y="3421227"/>
              <a:ext cx="387169" cy="1077392"/>
            </a:xfrm>
            <a:custGeom>
              <a:avLst/>
              <a:gdLst/>
              <a:ahLst/>
              <a:cxnLst>
                <a:cxn ang="0">
                  <a:pos x="2147483647" y="0"/>
                </a:cxn>
                <a:cxn ang="0">
                  <a:pos x="2147483647" y="2147483647"/>
                </a:cxn>
                <a:cxn ang="0">
                  <a:pos x="2147483647" y="2147483647"/>
                </a:cxn>
                <a:cxn ang="0">
                  <a:pos x="2147483647" y="2147483647"/>
                </a:cxn>
                <a:cxn ang="0">
                  <a:pos x="2147483647" y="2147483647"/>
                </a:cxn>
                <a:cxn ang="0">
                  <a:pos x="0" y="2147483647"/>
                </a:cxn>
                <a:cxn ang="0">
                  <a:pos x="2147483647" y="0"/>
                </a:cxn>
              </a:cxnLst>
              <a:pathLst>
                <a:path w="30" h="84">
                  <a:moveTo>
                    <a:pt x="5" y="0"/>
                  </a:moveTo>
                  <a:cubicBezTo>
                    <a:pt x="24" y="7"/>
                    <a:pt x="24" y="7"/>
                    <a:pt x="24" y="7"/>
                  </a:cubicBezTo>
                  <a:cubicBezTo>
                    <a:pt x="22" y="15"/>
                    <a:pt x="21" y="24"/>
                    <a:pt x="21" y="33"/>
                  </a:cubicBezTo>
                  <a:cubicBezTo>
                    <a:pt x="21" y="49"/>
                    <a:pt x="24" y="63"/>
                    <a:pt x="30" y="76"/>
                  </a:cubicBezTo>
                  <a:cubicBezTo>
                    <a:pt x="11" y="84"/>
                    <a:pt x="11" y="84"/>
                    <a:pt x="11" y="84"/>
                  </a:cubicBezTo>
                  <a:cubicBezTo>
                    <a:pt x="4" y="68"/>
                    <a:pt x="0" y="51"/>
                    <a:pt x="0" y="33"/>
                  </a:cubicBezTo>
                  <a:cubicBezTo>
                    <a:pt x="0" y="22"/>
                    <a:pt x="2" y="11"/>
                    <a:pt x="5" y="0"/>
                  </a:cubicBezTo>
                  <a:close/>
                </a:path>
              </a:pathLst>
            </a:custGeom>
            <a:solidFill>
              <a:srgbClr val="BF5608"/>
            </a:solidFill>
            <a:ln w="9525">
              <a:noFill/>
            </a:ln>
          </p:spPr>
          <p:txBody>
            <a:bodyPr/>
            <a:p>
              <a:endParaRPr lang="zh-CN" altLang="en-US"/>
            </a:p>
          </p:txBody>
        </p:sp>
        <p:sp>
          <p:nvSpPr>
            <p:cNvPr id="74762" name="Freeform 14"/>
            <p:cNvSpPr/>
            <p:nvPr/>
          </p:nvSpPr>
          <p:spPr>
            <a:xfrm>
              <a:off x="1841528" y="2343835"/>
              <a:ext cx="774338" cy="525971"/>
            </a:xfrm>
            <a:custGeom>
              <a:avLst/>
              <a:gdLst/>
              <a:ahLst/>
              <a:cxnLst>
                <a:cxn ang="0">
                  <a:pos x="2147483647" y="0"/>
                </a:cxn>
                <a:cxn ang="0">
                  <a:pos x="2147483647" y="2147483647"/>
                </a:cxn>
                <a:cxn ang="0">
                  <a:pos x="2147483647" y="2147483647"/>
                </a:cxn>
                <a:cxn ang="0">
                  <a:pos x="0" y="2147483647"/>
                </a:cxn>
                <a:cxn ang="0">
                  <a:pos x="2147483647" y="0"/>
                </a:cxn>
              </a:cxnLst>
              <a:pathLst>
                <a:path w="60" h="41">
                  <a:moveTo>
                    <a:pt x="57" y="0"/>
                  </a:moveTo>
                  <a:cubicBezTo>
                    <a:pt x="60" y="20"/>
                    <a:pt x="60" y="20"/>
                    <a:pt x="60" y="20"/>
                  </a:cubicBezTo>
                  <a:cubicBezTo>
                    <a:pt x="42" y="22"/>
                    <a:pt x="25" y="30"/>
                    <a:pt x="12" y="41"/>
                  </a:cubicBezTo>
                  <a:cubicBezTo>
                    <a:pt x="0" y="24"/>
                    <a:pt x="0" y="24"/>
                    <a:pt x="0" y="24"/>
                  </a:cubicBezTo>
                  <a:cubicBezTo>
                    <a:pt x="16" y="11"/>
                    <a:pt x="36" y="2"/>
                    <a:pt x="57" y="0"/>
                  </a:cubicBezTo>
                  <a:close/>
                </a:path>
              </a:pathLst>
            </a:custGeom>
            <a:solidFill>
              <a:srgbClr val="BF5608"/>
            </a:solidFill>
            <a:ln w="9525">
              <a:noFill/>
            </a:ln>
          </p:spPr>
          <p:txBody>
            <a:bodyPr/>
            <a:p>
              <a:endParaRPr lang="zh-CN" altLang="en-US"/>
            </a:p>
          </p:txBody>
        </p:sp>
        <p:sp>
          <p:nvSpPr>
            <p:cNvPr id="74763" name="Freeform 15"/>
            <p:cNvSpPr/>
            <p:nvPr/>
          </p:nvSpPr>
          <p:spPr>
            <a:xfrm>
              <a:off x="1313957" y="2651357"/>
              <a:ext cx="682863" cy="861065"/>
            </a:xfrm>
            <a:custGeom>
              <a:avLst/>
              <a:gdLst/>
              <a:ahLst/>
              <a:cxnLst>
                <a:cxn ang="0">
                  <a:pos x="2147483647" y="0"/>
                </a:cxn>
                <a:cxn ang="0">
                  <a:pos x="2147483647" y="2147483647"/>
                </a:cxn>
                <a:cxn ang="0">
                  <a:pos x="2147483647" y="2147483647"/>
                </a:cxn>
                <a:cxn ang="0">
                  <a:pos x="0" y="2147483647"/>
                </a:cxn>
                <a:cxn ang="0">
                  <a:pos x="2147483647" y="0"/>
                </a:cxn>
              </a:cxnLst>
              <a:pathLst>
                <a:path w="53" h="67">
                  <a:moveTo>
                    <a:pt x="41" y="0"/>
                  </a:moveTo>
                  <a:cubicBezTo>
                    <a:pt x="53" y="17"/>
                    <a:pt x="53" y="17"/>
                    <a:pt x="53" y="17"/>
                  </a:cubicBezTo>
                  <a:cubicBezTo>
                    <a:pt x="37" y="29"/>
                    <a:pt x="25" y="47"/>
                    <a:pt x="19" y="67"/>
                  </a:cubicBezTo>
                  <a:cubicBezTo>
                    <a:pt x="0" y="60"/>
                    <a:pt x="0" y="60"/>
                    <a:pt x="0" y="60"/>
                  </a:cubicBezTo>
                  <a:cubicBezTo>
                    <a:pt x="7" y="36"/>
                    <a:pt x="21" y="15"/>
                    <a:pt x="41" y="0"/>
                  </a:cubicBezTo>
                  <a:close/>
                </a:path>
              </a:pathLst>
            </a:custGeom>
            <a:solidFill>
              <a:srgbClr val="0B3C1B"/>
            </a:solidFill>
            <a:ln w="9525">
              <a:noFill/>
            </a:ln>
          </p:spPr>
          <p:txBody>
            <a:bodyPr/>
            <a:p>
              <a:endParaRPr lang="zh-CN" altLang="en-US"/>
            </a:p>
          </p:txBody>
        </p:sp>
        <p:sp>
          <p:nvSpPr>
            <p:cNvPr id="74764" name="Freeform 16"/>
            <p:cNvSpPr/>
            <p:nvPr/>
          </p:nvSpPr>
          <p:spPr>
            <a:xfrm>
              <a:off x="2524392" y="1741513"/>
              <a:ext cx="616918" cy="615047"/>
            </a:xfrm>
            <a:custGeom>
              <a:avLst/>
              <a:gdLst/>
              <a:ahLst/>
              <a:cxnLst>
                <a:cxn ang="0">
                  <a:pos x="2147483647" y="2147483647"/>
                </a:cxn>
                <a:cxn ang="0">
                  <a:pos x="2147483647" y="2147483647"/>
                </a:cxn>
                <a:cxn ang="0">
                  <a:pos x="2147483647" y="2147483647"/>
                </a:cxn>
                <a:cxn ang="0">
                  <a:pos x="2147483647" y="2147483647"/>
                </a:cxn>
                <a:cxn ang="0">
                  <a:pos x="0" y="2147483647"/>
                </a:cxn>
                <a:cxn ang="0">
                  <a:pos x="2147483647" y="0"/>
                </a:cxn>
                <a:cxn ang="0">
                  <a:pos x="2147483647" y="2147483647"/>
                </a:cxn>
              </a:cxnLst>
              <a:pathLst>
                <a:path w="48" h="48">
                  <a:moveTo>
                    <a:pt x="48" y="3"/>
                  </a:moveTo>
                  <a:cubicBezTo>
                    <a:pt x="43" y="48"/>
                    <a:pt x="43" y="48"/>
                    <a:pt x="43" y="48"/>
                  </a:cubicBezTo>
                  <a:cubicBezTo>
                    <a:pt x="35" y="46"/>
                    <a:pt x="28" y="46"/>
                    <a:pt x="20" y="46"/>
                  </a:cubicBezTo>
                  <a:cubicBezTo>
                    <a:pt x="15" y="46"/>
                    <a:pt x="10" y="46"/>
                    <a:pt x="4" y="47"/>
                  </a:cubicBezTo>
                  <a:cubicBezTo>
                    <a:pt x="0" y="2"/>
                    <a:pt x="0" y="2"/>
                    <a:pt x="0" y="2"/>
                  </a:cubicBezTo>
                  <a:cubicBezTo>
                    <a:pt x="6" y="1"/>
                    <a:pt x="13" y="0"/>
                    <a:pt x="20" y="0"/>
                  </a:cubicBezTo>
                  <a:cubicBezTo>
                    <a:pt x="29" y="0"/>
                    <a:pt x="39" y="1"/>
                    <a:pt x="48" y="3"/>
                  </a:cubicBezTo>
                  <a:close/>
                </a:path>
              </a:pathLst>
            </a:custGeom>
            <a:solidFill>
              <a:srgbClr val="4C6062"/>
            </a:solidFill>
            <a:ln w="9525">
              <a:noFill/>
            </a:ln>
          </p:spPr>
          <p:txBody>
            <a:bodyPr/>
            <a:p>
              <a:endParaRPr lang="zh-CN" altLang="en-US"/>
            </a:p>
          </p:txBody>
        </p:sp>
        <p:sp>
          <p:nvSpPr>
            <p:cNvPr id="74765" name="Freeform 17"/>
            <p:cNvSpPr/>
            <p:nvPr/>
          </p:nvSpPr>
          <p:spPr>
            <a:xfrm>
              <a:off x="3079618" y="1779688"/>
              <a:ext cx="1401892" cy="1181313"/>
            </a:xfrm>
            <a:custGeom>
              <a:avLst/>
              <a:gdLst/>
              <a:ahLst/>
              <a:cxnLst>
                <a:cxn ang="0">
                  <a:pos x="2147483647" y="2147483647"/>
                </a:cxn>
                <a:cxn ang="0">
                  <a:pos x="2147483647" y="2147483647"/>
                </a:cxn>
                <a:cxn ang="0">
                  <a:pos x="0" y="2147483647"/>
                </a:cxn>
                <a:cxn ang="0">
                  <a:pos x="2147483647" y="0"/>
                </a:cxn>
                <a:cxn ang="0">
                  <a:pos x="2147483647" y="2147483647"/>
                </a:cxn>
              </a:cxnLst>
              <a:pathLst>
                <a:path w="109" h="92">
                  <a:moveTo>
                    <a:pt x="109" y="65"/>
                  </a:moveTo>
                  <a:cubicBezTo>
                    <a:pt x="74" y="92"/>
                    <a:pt x="74" y="92"/>
                    <a:pt x="74" y="92"/>
                  </a:cubicBezTo>
                  <a:cubicBezTo>
                    <a:pt x="56" y="68"/>
                    <a:pt x="30" y="51"/>
                    <a:pt x="0" y="45"/>
                  </a:cubicBezTo>
                  <a:cubicBezTo>
                    <a:pt x="5" y="0"/>
                    <a:pt x="5" y="0"/>
                    <a:pt x="5" y="0"/>
                  </a:cubicBezTo>
                  <a:cubicBezTo>
                    <a:pt x="48" y="7"/>
                    <a:pt x="85" y="31"/>
                    <a:pt x="109" y="65"/>
                  </a:cubicBezTo>
                  <a:close/>
                </a:path>
              </a:pathLst>
            </a:custGeom>
            <a:solidFill>
              <a:srgbClr val="F83003"/>
            </a:solidFill>
            <a:ln w="9525">
              <a:noFill/>
            </a:ln>
          </p:spPr>
          <p:txBody>
            <a:bodyPr/>
            <a:p>
              <a:endParaRPr lang="zh-CN" altLang="en-US"/>
            </a:p>
          </p:txBody>
        </p:sp>
        <p:sp>
          <p:nvSpPr>
            <p:cNvPr id="74766" name="Freeform 18"/>
            <p:cNvSpPr/>
            <p:nvPr/>
          </p:nvSpPr>
          <p:spPr>
            <a:xfrm>
              <a:off x="4030522" y="2613182"/>
              <a:ext cx="825393" cy="962866"/>
            </a:xfrm>
            <a:custGeom>
              <a:avLst/>
              <a:gdLst/>
              <a:ahLst/>
              <a:cxnLst>
                <a:cxn ang="0">
                  <a:pos x="2147483647" y="2147483647"/>
                </a:cxn>
                <a:cxn ang="0">
                  <a:pos x="2147483647" y="2147483647"/>
                </a:cxn>
                <a:cxn ang="0">
                  <a:pos x="0" y="2147483647"/>
                </a:cxn>
                <a:cxn ang="0">
                  <a:pos x="2147483647" y="0"/>
                </a:cxn>
                <a:cxn ang="0">
                  <a:pos x="2147483647" y="2147483647"/>
                </a:cxn>
              </a:cxnLst>
              <a:pathLst>
                <a:path w="64" h="75">
                  <a:moveTo>
                    <a:pt x="64" y="67"/>
                  </a:moveTo>
                  <a:cubicBezTo>
                    <a:pt x="20" y="75"/>
                    <a:pt x="20" y="75"/>
                    <a:pt x="20" y="75"/>
                  </a:cubicBezTo>
                  <a:cubicBezTo>
                    <a:pt x="17" y="58"/>
                    <a:pt x="10" y="41"/>
                    <a:pt x="0" y="27"/>
                  </a:cubicBezTo>
                  <a:cubicBezTo>
                    <a:pt x="35" y="0"/>
                    <a:pt x="35" y="0"/>
                    <a:pt x="35" y="0"/>
                  </a:cubicBezTo>
                  <a:cubicBezTo>
                    <a:pt x="50" y="19"/>
                    <a:pt x="60" y="42"/>
                    <a:pt x="64" y="67"/>
                  </a:cubicBezTo>
                  <a:close/>
                </a:path>
              </a:pathLst>
            </a:custGeom>
            <a:solidFill>
              <a:srgbClr val="EBAC07"/>
            </a:solidFill>
            <a:ln w="9525">
              <a:noFill/>
            </a:ln>
          </p:spPr>
          <p:txBody>
            <a:bodyPr/>
            <a:p>
              <a:endParaRPr lang="zh-CN" altLang="en-US"/>
            </a:p>
          </p:txBody>
        </p:sp>
        <p:sp>
          <p:nvSpPr>
            <p:cNvPr id="74767" name="Freeform 19"/>
            <p:cNvSpPr/>
            <p:nvPr/>
          </p:nvSpPr>
          <p:spPr>
            <a:xfrm>
              <a:off x="3877356" y="3474247"/>
              <a:ext cx="1016851" cy="1885437"/>
            </a:xfrm>
            <a:custGeom>
              <a:avLst/>
              <a:gdLst/>
              <a:ahLst/>
              <a:cxnLst>
                <a:cxn ang="0">
                  <a:pos x="2147483647" y="2147483647"/>
                </a:cxn>
                <a:cxn ang="0">
                  <a:pos x="0" y="2147483647"/>
                </a:cxn>
                <a:cxn ang="0">
                  <a:pos x="2147483647" y="2147483647"/>
                </a:cxn>
                <a:cxn ang="0">
                  <a:pos x="2147483647" y="2147483647"/>
                </a:cxn>
                <a:cxn ang="0">
                  <a:pos x="2147483647" y="0"/>
                </a:cxn>
                <a:cxn ang="0">
                  <a:pos x="2147483647" y="2147483647"/>
                </a:cxn>
                <a:cxn ang="0">
                  <a:pos x="2147483647" y="2147483647"/>
                </a:cxn>
              </a:cxnLst>
              <a:pathLst>
                <a:path w="79" h="147">
                  <a:moveTo>
                    <a:pt x="29" y="147"/>
                  </a:moveTo>
                  <a:cubicBezTo>
                    <a:pt x="0" y="112"/>
                    <a:pt x="0" y="112"/>
                    <a:pt x="0" y="112"/>
                  </a:cubicBezTo>
                  <a:cubicBezTo>
                    <a:pt x="21" y="91"/>
                    <a:pt x="34" y="62"/>
                    <a:pt x="34" y="29"/>
                  </a:cubicBezTo>
                  <a:cubicBezTo>
                    <a:pt x="34" y="22"/>
                    <a:pt x="33" y="15"/>
                    <a:pt x="32" y="8"/>
                  </a:cubicBezTo>
                  <a:cubicBezTo>
                    <a:pt x="76" y="0"/>
                    <a:pt x="76" y="0"/>
                    <a:pt x="76" y="0"/>
                  </a:cubicBezTo>
                  <a:cubicBezTo>
                    <a:pt x="78" y="9"/>
                    <a:pt x="79" y="19"/>
                    <a:pt x="79" y="29"/>
                  </a:cubicBezTo>
                  <a:cubicBezTo>
                    <a:pt x="79" y="76"/>
                    <a:pt x="60" y="117"/>
                    <a:pt x="29" y="147"/>
                  </a:cubicBezTo>
                  <a:close/>
                </a:path>
              </a:pathLst>
            </a:custGeom>
            <a:solidFill>
              <a:srgbClr val="A3C112"/>
            </a:solidFill>
            <a:ln w="9525">
              <a:noFill/>
            </a:ln>
          </p:spPr>
          <p:txBody>
            <a:bodyPr/>
            <a:p>
              <a:endParaRPr lang="zh-CN" altLang="en-US"/>
            </a:p>
          </p:txBody>
        </p:sp>
        <p:sp>
          <p:nvSpPr>
            <p:cNvPr id="74768" name="Freeform 20"/>
            <p:cNvSpPr/>
            <p:nvPr/>
          </p:nvSpPr>
          <p:spPr>
            <a:xfrm>
              <a:off x="3541242" y="4910063"/>
              <a:ext cx="706264" cy="782593"/>
            </a:xfrm>
            <a:custGeom>
              <a:avLst/>
              <a:gdLst/>
              <a:ahLst/>
              <a:cxnLst>
                <a:cxn ang="0">
                  <a:pos x="2147483647" y="2147483647"/>
                </a:cxn>
                <a:cxn ang="0">
                  <a:pos x="0" y="2147483647"/>
                </a:cxn>
                <a:cxn ang="0">
                  <a:pos x="2147483647" y="0"/>
                </a:cxn>
                <a:cxn ang="0">
                  <a:pos x="2147483647" y="2147483647"/>
                </a:cxn>
                <a:cxn ang="0">
                  <a:pos x="2147483647" y="2147483647"/>
                </a:cxn>
              </a:cxnLst>
              <a:pathLst>
                <a:path w="55" h="61">
                  <a:moveTo>
                    <a:pt x="20" y="61"/>
                  </a:moveTo>
                  <a:cubicBezTo>
                    <a:pt x="0" y="20"/>
                    <a:pt x="0" y="20"/>
                    <a:pt x="0" y="20"/>
                  </a:cubicBezTo>
                  <a:cubicBezTo>
                    <a:pt x="10" y="15"/>
                    <a:pt x="18" y="8"/>
                    <a:pt x="26" y="0"/>
                  </a:cubicBezTo>
                  <a:cubicBezTo>
                    <a:pt x="55" y="35"/>
                    <a:pt x="55" y="35"/>
                    <a:pt x="55" y="35"/>
                  </a:cubicBezTo>
                  <a:cubicBezTo>
                    <a:pt x="44" y="45"/>
                    <a:pt x="33" y="54"/>
                    <a:pt x="20" y="61"/>
                  </a:cubicBezTo>
                  <a:close/>
                </a:path>
              </a:pathLst>
            </a:custGeom>
            <a:solidFill>
              <a:srgbClr val="F83003"/>
            </a:solidFill>
            <a:ln w="9525">
              <a:noFill/>
            </a:ln>
          </p:spPr>
          <p:txBody>
            <a:bodyPr/>
            <a:p>
              <a:endParaRPr lang="zh-CN" altLang="en-US"/>
            </a:p>
          </p:txBody>
        </p:sp>
        <p:sp>
          <p:nvSpPr>
            <p:cNvPr id="74769" name="Freeform 21"/>
            <p:cNvSpPr/>
            <p:nvPr/>
          </p:nvSpPr>
          <p:spPr>
            <a:xfrm>
              <a:off x="2692449" y="5166686"/>
              <a:ext cx="1106197" cy="782594"/>
            </a:xfrm>
            <a:custGeom>
              <a:avLst/>
              <a:gdLst/>
              <a:ahLst/>
              <a:cxnLst>
                <a:cxn ang="0">
                  <a:pos x="0" y="2147483647"/>
                </a:cxn>
                <a:cxn ang="0">
                  <a:pos x="2147483647" y="2147483647"/>
                </a:cxn>
                <a:cxn ang="0">
                  <a:pos x="2147483647" y="2147483647"/>
                </a:cxn>
                <a:cxn ang="0">
                  <a:pos x="2147483647" y="0"/>
                </a:cxn>
                <a:cxn ang="0">
                  <a:pos x="2147483647" y="2147483647"/>
                </a:cxn>
                <a:cxn ang="0">
                  <a:pos x="2147483647" y="2147483647"/>
                </a:cxn>
                <a:cxn ang="0">
                  <a:pos x="0" y="2147483647"/>
                </a:cxn>
              </a:cxnLst>
              <a:pathLst>
                <a:path w="86" h="61">
                  <a:moveTo>
                    <a:pt x="0" y="61"/>
                  </a:moveTo>
                  <a:cubicBezTo>
                    <a:pt x="4" y="16"/>
                    <a:pt x="4" y="16"/>
                    <a:pt x="4" y="16"/>
                  </a:cubicBezTo>
                  <a:cubicBezTo>
                    <a:pt x="5" y="16"/>
                    <a:pt x="6" y="16"/>
                    <a:pt x="7" y="16"/>
                  </a:cubicBezTo>
                  <a:cubicBezTo>
                    <a:pt x="28" y="16"/>
                    <a:pt x="49" y="10"/>
                    <a:pt x="66" y="0"/>
                  </a:cubicBezTo>
                  <a:cubicBezTo>
                    <a:pt x="86" y="41"/>
                    <a:pt x="86" y="41"/>
                    <a:pt x="86" y="41"/>
                  </a:cubicBezTo>
                  <a:cubicBezTo>
                    <a:pt x="62" y="54"/>
                    <a:pt x="35" y="61"/>
                    <a:pt x="7" y="61"/>
                  </a:cubicBezTo>
                  <a:cubicBezTo>
                    <a:pt x="5" y="61"/>
                    <a:pt x="3" y="61"/>
                    <a:pt x="0" y="61"/>
                  </a:cubicBezTo>
                  <a:close/>
                </a:path>
              </a:pathLst>
            </a:custGeom>
            <a:solidFill>
              <a:srgbClr val="4C6062"/>
            </a:solidFill>
            <a:ln w="9525">
              <a:noFill/>
            </a:ln>
          </p:spPr>
          <p:txBody>
            <a:bodyPr/>
            <a:p>
              <a:endParaRPr lang="zh-CN" altLang="en-US"/>
            </a:p>
          </p:txBody>
        </p:sp>
        <p:sp>
          <p:nvSpPr>
            <p:cNvPr id="74770" name="Freeform 22"/>
            <p:cNvSpPr/>
            <p:nvPr/>
          </p:nvSpPr>
          <p:spPr>
            <a:xfrm>
              <a:off x="865096" y="4498618"/>
              <a:ext cx="1876281" cy="1450662"/>
            </a:xfrm>
            <a:custGeom>
              <a:avLst/>
              <a:gdLst/>
              <a:ahLst/>
              <a:cxnLst>
                <a:cxn ang="0">
                  <a:pos x="0" y="2147483647"/>
                </a:cxn>
                <a:cxn ang="0">
                  <a:pos x="2147483647" y="0"/>
                </a:cxn>
                <a:cxn ang="0">
                  <a:pos x="2147483647" y="2147483647"/>
                </a:cxn>
                <a:cxn ang="0">
                  <a:pos x="2147483647" y="2147483647"/>
                </a:cxn>
                <a:cxn ang="0">
                  <a:pos x="0" y="2147483647"/>
                </a:cxn>
              </a:cxnLst>
              <a:pathLst>
                <a:path w="146" h="113">
                  <a:moveTo>
                    <a:pt x="0" y="17"/>
                  </a:moveTo>
                  <a:cubicBezTo>
                    <a:pt x="41" y="0"/>
                    <a:pt x="41" y="0"/>
                    <a:pt x="41" y="0"/>
                  </a:cubicBezTo>
                  <a:cubicBezTo>
                    <a:pt x="60" y="39"/>
                    <a:pt x="100" y="67"/>
                    <a:pt x="146" y="68"/>
                  </a:cubicBezTo>
                  <a:cubicBezTo>
                    <a:pt x="142" y="113"/>
                    <a:pt x="142" y="113"/>
                    <a:pt x="142" y="113"/>
                  </a:cubicBezTo>
                  <a:cubicBezTo>
                    <a:pt x="79" y="111"/>
                    <a:pt x="24" y="72"/>
                    <a:pt x="0" y="17"/>
                  </a:cubicBezTo>
                  <a:close/>
                </a:path>
              </a:pathLst>
            </a:custGeom>
            <a:solidFill>
              <a:srgbClr val="F83003"/>
            </a:solidFill>
            <a:ln w="9525">
              <a:noFill/>
            </a:ln>
          </p:spPr>
          <p:txBody>
            <a:bodyPr/>
            <a:p>
              <a:endParaRPr lang="zh-CN" altLang="en-US"/>
            </a:p>
          </p:txBody>
        </p:sp>
        <p:sp>
          <p:nvSpPr>
            <p:cNvPr id="74771" name="Freeform 23"/>
            <p:cNvSpPr/>
            <p:nvPr/>
          </p:nvSpPr>
          <p:spPr>
            <a:xfrm>
              <a:off x="671512" y="3243075"/>
              <a:ext cx="721155" cy="1473990"/>
            </a:xfrm>
            <a:custGeom>
              <a:avLst/>
              <a:gdLst/>
              <a:ahLst/>
              <a:cxnLst>
                <a:cxn ang="0">
                  <a:pos x="2147483647" y="0"/>
                </a:cxn>
                <a:cxn ang="0">
                  <a:pos x="2147483647" y="2147483647"/>
                </a:cxn>
                <a:cxn ang="0">
                  <a:pos x="2147483647" y="2147483647"/>
                </a:cxn>
                <a:cxn ang="0">
                  <a:pos x="2147483647" y="2147483647"/>
                </a:cxn>
                <a:cxn ang="0">
                  <a:pos x="2147483647" y="2147483647"/>
                </a:cxn>
                <a:cxn ang="0">
                  <a:pos x="0" y="2147483647"/>
                </a:cxn>
                <a:cxn ang="0">
                  <a:pos x="2147483647" y="0"/>
                </a:cxn>
              </a:cxnLst>
              <a:pathLst>
                <a:path w="56" h="115">
                  <a:moveTo>
                    <a:pt x="7" y="0"/>
                  </a:moveTo>
                  <a:cubicBezTo>
                    <a:pt x="50" y="14"/>
                    <a:pt x="50" y="14"/>
                    <a:pt x="50" y="14"/>
                  </a:cubicBezTo>
                  <a:cubicBezTo>
                    <a:pt x="47" y="25"/>
                    <a:pt x="45" y="36"/>
                    <a:pt x="45" y="47"/>
                  </a:cubicBezTo>
                  <a:cubicBezTo>
                    <a:pt x="45" y="65"/>
                    <a:pt x="49" y="82"/>
                    <a:pt x="56" y="98"/>
                  </a:cubicBezTo>
                  <a:cubicBezTo>
                    <a:pt x="15" y="115"/>
                    <a:pt x="15" y="115"/>
                    <a:pt x="15" y="115"/>
                  </a:cubicBezTo>
                  <a:cubicBezTo>
                    <a:pt x="5" y="94"/>
                    <a:pt x="0" y="71"/>
                    <a:pt x="0" y="47"/>
                  </a:cubicBezTo>
                  <a:cubicBezTo>
                    <a:pt x="0" y="31"/>
                    <a:pt x="3" y="15"/>
                    <a:pt x="7" y="0"/>
                  </a:cubicBezTo>
                  <a:close/>
                </a:path>
              </a:pathLst>
            </a:custGeom>
            <a:solidFill>
              <a:srgbClr val="EBAC07"/>
            </a:solidFill>
            <a:ln w="9525">
              <a:noFill/>
            </a:ln>
          </p:spPr>
          <p:txBody>
            <a:bodyPr/>
            <a:p>
              <a:endParaRPr lang="zh-CN" altLang="en-US"/>
            </a:p>
          </p:txBody>
        </p:sp>
        <p:sp>
          <p:nvSpPr>
            <p:cNvPr id="74772" name="Freeform 24"/>
            <p:cNvSpPr/>
            <p:nvPr/>
          </p:nvSpPr>
          <p:spPr>
            <a:xfrm>
              <a:off x="1507541" y="1766963"/>
              <a:ext cx="1067906" cy="884394"/>
            </a:xfrm>
            <a:custGeom>
              <a:avLst/>
              <a:gdLst/>
              <a:ahLst/>
              <a:cxnLst>
                <a:cxn ang="0">
                  <a:pos x="2147483647" y="0"/>
                </a:cxn>
                <a:cxn ang="0">
                  <a:pos x="2147483647" y="2147483647"/>
                </a:cxn>
                <a:cxn ang="0">
                  <a:pos x="2147483647" y="2147483647"/>
                </a:cxn>
                <a:cxn ang="0">
                  <a:pos x="0" y="2147483647"/>
                </a:cxn>
                <a:cxn ang="0">
                  <a:pos x="2147483647" y="0"/>
                </a:cxn>
              </a:cxnLst>
              <a:pathLst>
                <a:path w="83" h="69">
                  <a:moveTo>
                    <a:pt x="79" y="0"/>
                  </a:moveTo>
                  <a:cubicBezTo>
                    <a:pt x="83" y="45"/>
                    <a:pt x="83" y="45"/>
                    <a:pt x="83" y="45"/>
                  </a:cubicBezTo>
                  <a:cubicBezTo>
                    <a:pt x="62" y="47"/>
                    <a:pt x="42" y="56"/>
                    <a:pt x="26" y="69"/>
                  </a:cubicBezTo>
                  <a:cubicBezTo>
                    <a:pt x="0" y="32"/>
                    <a:pt x="0" y="32"/>
                    <a:pt x="0" y="32"/>
                  </a:cubicBezTo>
                  <a:cubicBezTo>
                    <a:pt x="22" y="15"/>
                    <a:pt x="49" y="3"/>
                    <a:pt x="79" y="0"/>
                  </a:cubicBezTo>
                  <a:close/>
                </a:path>
              </a:pathLst>
            </a:custGeom>
            <a:solidFill>
              <a:srgbClr val="EBAC07"/>
            </a:solidFill>
            <a:ln w="9525">
              <a:noFill/>
            </a:ln>
          </p:spPr>
          <p:txBody>
            <a:bodyPr/>
            <a:p>
              <a:endParaRPr lang="zh-CN" altLang="en-US"/>
            </a:p>
          </p:txBody>
        </p:sp>
        <p:sp>
          <p:nvSpPr>
            <p:cNvPr id="74773" name="Freeform 25"/>
            <p:cNvSpPr/>
            <p:nvPr/>
          </p:nvSpPr>
          <p:spPr>
            <a:xfrm>
              <a:off x="760859" y="2178408"/>
              <a:ext cx="1080670" cy="1242818"/>
            </a:xfrm>
            <a:custGeom>
              <a:avLst/>
              <a:gdLst/>
              <a:ahLst/>
              <a:cxnLst>
                <a:cxn ang="0">
                  <a:pos x="2147483647" y="0"/>
                </a:cxn>
                <a:cxn ang="0">
                  <a:pos x="2147483647" y="2147483647"/>
                </a:cxn>
                <a:cxn ang="0">
                  <a:pos x="2147483647" y="2147483647"/>
                </a:cxn>
                <a:cxn ang="0">
                  <a:pos x="0" y="2147483647"/>
                </a:cxn>
                <a:cxn ang="0">
                  <a:pos x="2147483647" y="0"/>
                </a:cxn>
              </a:cxnLst>
              <a:pathLst>
                <a:path w="84" h="97">
                  <a:moveTo>
                    <a:pt x="58" y="0"/>
                  </a:moveTo>
                  <a:cubicBezTo>
                    <a:pt x="84" y="37"/>
                    <a:pt x="84" y="37"/>
                    <a:pt x="84" y="37"/>
                  </a:cubicBezTo>
                  <a:cubicBezTo>
                    <a:pt x="64" y="52"/>
                    <a:pt x="50" y="73"/>
                    <a:pt x="43" y="97"/>
                  </a:cubicBezTo>
                  <a:cubicBezTo>
                    <a:pt x="0" y="83"/>
                    <a:pt x="0" y="83"/>
                    <a:pt x="0" y="83"/>
                  </a:cubicBezTo>
                  <a:cubicBezTo>
                    <a:pt x="10" y="50"/>
                    <a:pt x="31" y="21"/>
                    <a:pt x="58" y="0"/>
                  </a:cubicBezTo>
                  <a:close/>
                </a:path>
              </a:pathLst>
            </a:custGeom>
            <a:solidFill>
              <a:srgbClr val="A3C112"/>
            </a:solidFill>
            <a:ln w="9525">
              <a:noFill/>
            </a:ln>
          </p:spPr>
          <p:txBody>
            <a:bodyPr/>
            <a:p>
              <a:endParaRPr lang="zh-CN" altLang="en-US"/>
            </a:p>
          </p:txBody>
        </p:sp>
        <p:sp>
          <p:nvSpPr>
            <p:cNvPr id="74774" name="TextBox 692"/>
            <p:cNvSpPr/>
            <p:nvPr/>
          </p:nvSpPr>
          <p:spPr>
            <a:xfrm>
              <a:off x="1314150" y="3576074"/>
              <a:ext cx="2688478" cy="581809"/>
            </a:xfrm>
            <a:prstGeom prst="rect">
              <a:avLst/>
            </a:prstGeom>
            <a:noFill/>
            <a:ln w="9525">
              <a:noFill/>
            </a:ln>
          </p:spPr>
          <p:txBody>
            <a:bodyPr anchor="t">
              <a:spAutoFit/>
            </a:bodyPr>
            <a:p>
              <a:r>
                <a:rPr lang="zh-CN" altLang="en-US" sz="28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总包管控</a:t>
              </a:r>
              <a:endParaRPr lang="zh-CN" altLang="en-US" sz="2000" b="1" dirty="0">
                <a:latin typeface="微软雅黑" panose="020B0503020204020204" pitchFamily="34" charset="-122"/>
                <a:ea typeface="微软雅黑" panose="020B0503020204020204" pitchFamily="34" charset="-122"/>
              </a:endParaRPr>
            </a:p>
          </p:txBody>
        </p:sp>
        <p:sp>
          <p:nvSpPr>
            <p:cNvPr id="74775" name="TextBox 54"/>
            <p:cNvSpPr/>
            <p:nvPr/>
          </p:nvSpPr>
          <p:spPr>
            <a:xfrm>
              <a:off x="5745037" y="1783659"/>
              <a:ext cx="973472" cy="444496"/>
            </a:xfrm>
            <a:prstGeom prst="rect">
              <a:avLst/>
            </a:prstGeom>
            <a:noFill/>
            <a:ln w="9525">
              <a:noFill/>
            </a:ln>
          </p:spPr>
          <p:txBody>
            <a:bodyPr anchor="t">
              <a:spAutoFit/>
            </a:bodyPr>
            <a:p>
              <a:pPr algn="ctr"/>
              <a:r>
                <a:rPr lang="zh-CN" altLang="en-US" sz="2000" b="1" dirty="0">
                  <a:solidFill>
                    <a:srgbClr val="000000"/>
                  </a:solidFill>
                  <a:latin typeface="微软雅黑" panose="020B0503020204020204" pitchFamily="34" charset="-122"/>
                  <a:ea typeface="微软雅黑" panose="020B0503020204020204" pitchFamily="34" charset="-122"/>
                </a:rPr>
                <a:t>安全</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sp>
          <p:nvSpPr>
            <p:cNvPr id="74776" name="矩形 1"/>
            <p:cNvSpPr/>
            <p:nvPr/>
          </p:nvSpPr>
          <p:spPr>
            <a:xfrm>
              <a:off x="7435660" y="1869291"/>
              <a:ext cx="3890837" cy="444594"/>
            </a:xfrm>
            <a:prstGeom prst="rect">
              <a:avLst/>
            </a:prstGeom>
            <a:noFill/>
            <a:ln w="9525">
              <a:noFill/>
            </a:ln>
          </p:spPr>
          <p:txBody>
            <a:bodyPr anchor="t">
              <a:spAutoFit/>
            </a:bodyPr>
            <a:p>
              <a:pPr marL="285750" indent="-285750">
                <a:buFont typeface="Wingdings" panose="05000000000000000000" pitchFamily="2" charset="2"/>
                <a:buChar char="u"/>
              </a:pPr>
              <a:r>
                <a:rPr lang="zh-CN" altLang="en-US" sz="2000" b="1" dirty="0">
                  <a:latin typeface="幼圆" panose="02010509060101010101" charset="-122"/>
                  <a:ea typeface="幼圆" panose="02010509060101010101" charset="-122"/>
                </a:rPr>
                <a:t>分包商安全施工管理</a:t>
              </a:r>
              <a:endParaRPr lang="zh-CN" altLang="en-US" sz="2000" b="1" dirty="0">
                <a:latin typeface="幼圆" panose="02010509060101010101" charset="-122"/>
                <a:ea typeface="幼圆" panose="02010509060101010101" charset="-122"/>
              </a:endParaRPr>
            </a:p>
          </p:txBody>
        </p:sp>
        <p:sp>
          <p:nvSpPr>
            <p:cNvPr id="74777" name="TextBox 56"/>
            <p:cNvSpPr/>
            <p:nvPr/>
          </p:nvSpPr>
          <p:spPr>
            <a:xfrm>
              <a:off x="5602050" y="2926800"/>
              <a:ext cx="1259445" cy="444496"/>
            </a:xfrm>
            <a:prstGeom prst="rect">
              <a:avLst/>
            </a:prstGeom>
            <a:noFill/>
            <a:ln w="9525">
              <a:noFill/>
            </a:ln>
          </p:spPr>
          <p:txBody>
            <a:bodyPr anchor="t">
              <a:spAutoFit/>
            </a:bodyPr>
            <a:p>
              <a:pPr algn="ctr"/>
              <a:r>
                <a:rPr lang="zh-CN" altLang="en-US" sz="2000" b="1"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质量</a:t>
              </a:r>
              <a:endParaRPr lang="zh-CN" altLang="en-US" sz="2000" b="1"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4778" name="矩形 1"/>
            <p:cNvSpPr/>
            <p:nvPr/>
          </p:nvSpPr>
          <p:spPr>
            <a:xfrm>
              <a:off x="7435660" y="2969825"/>
              <a:ext cx="3890837" cy="444594"/>
            </a:xfrm>
            <a:prstGeom prst="rect">
              <a:avLst/>
            </a:prstGeom>
            <a:noFill/>
            <a:ln w="9525">
              <a:noFill/>
            </a:ln>
          </p:spPr>
          <p:txBody>
            <a:bodyPr anchor="t">
              <a:spAutoFit/>
            </a:bodyPr>
            <a:p>
              <a:pPr marL="285750" indent="-285750">
                <a:buFont typeface="Wingdings" panose="05000000000000000000" pitchFamily="2" charset="2"/>
                <a:buChar char="u"/>
              </a:pPr>
              <a:r>
                <a:rPr lang="zh-CN" altLang="en-US" sz="2000" b="1" dirty="0">
                  <a:latin typeface="幼圆" panose="02010509060101010101" charset="-122"/>
                  <a:ea typeface="幼圆" panose="02010509060101010101" charset="-122"/>
                </a:rPr>
                <a:t>分包质量控制</a:t>
              </a:r>
              <a:endParaRPr lang="zh-CN" altLang="en-US" sz="2000" b="1" dirty="0">
                <a:latin typeface="幼圆" panose="02010509060101010101" charset="-122"/>
                <a:ea typeface="幼圆" panose="02010509060101010101" charset="-122"/>
              </a:endParaRPr>
            </a:p>
          </p:txBody>
        </p:sp>
        <p:sp>
          <p:nvSpPr>
            <p:cNvPr id="74779" name="TextBox 58"/>
            <p:cNvSpPr/>
            <p:nvPr/>
          </p:nvSpPr>
          <p:spPr>
            <a:xfrm>
              <a:off x="5635303" y="4036686"/>
              <a:ext cx="1226192" cy="444496"/>
            </a:xfrm>
            <a:prstGeom prst="rect">
              <a:avLst/>
            </a:prstGeom>
            <a:noFill/>
            <a:ln w="9525">
              <a:noFill/>
            </a:ln>
          </p:spPr>
          <p:txBody>
            <a:bodyPr anchor="t">
              <a:spAutoFit/>
            </a:bodyPr>
            <a:p>
              <a:pPr algn="ctr"/>
              <a:r>
                <a:rPr lang="zh-CN" altLang="en-US" sz="2000" b="1"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进度</a:t>
              </a:r>
              <a:endParaRPr lang="zh-CN" altLang="en-US" sz="2000" b="1"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4780" name="矩形 1"/>
            <p:cNvSpPr/>
            <p:nvPr/>
          </p:nvSpPr>
          <p:spPr>
            <a:xfrm>
              <a:off x="7436491" y="4139364"/>
              <a:ext cx="3890837" cy="444594"/>
            </a:xfrm>
            <a:prstGeom prst="rect">
              <a:avLst/>
            </a:prstGeom>
            <a:noFill/>
            <a:ln w="9525">
              <a:noFill/>
            </a:ln>
          </p:spPr>
          <p:txBody>
            <a:bodyPr anchor="t">
              <a:spAutoFit/>
            </a:bodyPr>
            <a:p>
              <a:pPr marL="285750" indent="-285750">
                <a:buFont typeface="Wingdings" panose="05000000000000000000" pitchFamily="2" charset="2"/>
                <a:buChar char="u"/>
              </a:pPr>
              <a:r>
                <a:rPr lang="zh-CN" altLang="en-US" sz="2000" b="1" dirty="0">
                  <a:latin typeface="幼圆" panose="02010509060101010101" charset="-122"/>
                  <a:ea typeface="幼圆" panose="02010509060101010101" charset="-122"/>
                  <a:sym typeface="微软雅黑" panose="020B0503020204020204" pitchFamily="34" charset="-122"/>
                </a:rPr>
                <a:t>施工进度管控</a:t>
              </a:r>
              <a:endParaRPr lang="zh-CN" altLang="en-US" sz="2000" b="1" dirty="0">
                <a:latin typeface="幼圆" panose="02010509060101010101" charset="-122"/>
                <a:ea typeface="幼圆" panose="02010509060101010101" charset="-122"/>
                <a:sym typeface="微软雅黑" panose="020B0503020204020204" pitchFamily="34" charset="-122"/>
              </a:endParaRPr>
            </a:p>
          </p:txBody>
        </p:sp>
        <p:sp>
          <p:nvSpPr>
            <p:cNvPr id="74781" name="TextBox 60"/>
            <p:cNvSpPr/>
            <p:nvPr/>
          </p:nvSpPr>
          <p:spPr>
            <a:xfrm>
              <a:off x="5455927" y="5378366"/>
              <a:ext cx="1711135" cy="787778"/>
            </a:xfrm>
            <a:prstGeom prst="rect">
              <a:avLst/>
            </a:prstGeom>
            <a:noFill/>
            <a:ln w="9525">
              <a:noFill/>
            </a:ln>
          </p:spPr>
          <p:txBody>
            <a:bodyPr wrap="square" anchor="t">
              <a:spAutoFit/>
            </a:bodyPr>
            <a:p>
              <a:pPr algn="ctr"/>
              <a:r>
                <a:rPr lang="zh-CN" altLang="en-US" sz="2000" b="1" dirty="0">
                  <a:solidFill>
                    <a:srgbClr val="000000"/>
                  </a:solidFill>
                  <a:latin typeface="微软雅黑" panose="020B0503020204020204" pitchFamily="34" charset="-122"/>
                  <a:ea typeface="微软雅黑" panose="020B0503020204020204" pitchFamily="34" charset="-122"/>
                </a:rPr>
                <a:t>公共资源及界面</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sp>
          <p:nvSpPr>
            <p:cNvPr id="74782" name="矩形 1"/>
            <p:cNvSpPr/>
            <p:nvPr/>
          </p:nvSpPr>
          <p:spPr>
            <a:xfrm>
              <a:off x="7436766" y="5378526"/>
              <a:ext cx="4556446" cy="1611300"/>
            </a:xfrm>
            <a:prstGeom prst="rect">
              <a:avLst/>
            </a:prstGeom>
            <a:solidFill>
              <a:schemeClr val="bg1"/>
            </a:solidFill>
            <a:ln w="9525">
              <a:noFill/>
            </a:ln>
          </p:spPr>
          <p:txBody>
            <a:bodyPr anchor="t">
              <a:spAutoFit/>
            </a:bodyPr>
            <a:p>
              <a:pPr marL="285750" indent="-285750">
                <a:lnSpc>
                  <a:spcPct val="110000"/>
                </a:lnSpc>
                <a:buFont typeface="Wingdings" panose="05000000000000000000" pitchFamily="2" charset="2"/>
                <a:buChar char="u"/>
              </a:pPr>
              <a:r>
                <a:rPr lang="zh-CN" altLang="en-US" sz="2000" b="1" dirty="0">
                  <a:latin typeface="幼圆" panose="02010509060101010101" charset="-122"/>
                  <a:ea typeface="幼圆" panose="02010509060101010101" charset="-122"/>
                </a:rPr>
                <a:t>场地及平面布置管控</a:t>
              </a:r>
              <a:endParaRPr lang="zh-CN" altLang="en-US" sz="2000" b="1" dirty="0">
                <a:latin typeface="幼圆" panose="02010509060101010101" charset="-122"/>
                <a:ea typeface="幼圆" panose="02010509060101010101" charset="-122"/>
              </a:endParaRPr>
            </a:p>
            <a:p>
              <a:pPr marL="285750" indent="-285750">
                <a:lnSpc>
                  <a:spcPct val="110000"/>
                </a:lnSpc>
                <a:buFont typeface="Wingdings" panose="05000000000000000000" pitchFamily="2" charset="2"/>
                <a:buChar char="u"/>
              </a:pPr>
              <a:r>
                <a:rPr lang="zh-CN" altLang="en-US" sz="2000" b="1" dirty="0">
                  <a:latin typeface="幼圆" panose="02010509060101010101" charset="-122"/>
                  <a:ea typeface="幼圆" panose="02010509060101010101" charset="-122"/>
                </a:rPr>
                <a:t>临水临电管控</a:t>
              </a:r>
              <a:endParaRPr lang="zh-CN" altLang="en-US" sz="2000" b="1" dirty="0">
                <a:latin typeface="幼圆" panose="02010509060101010101" charset="-122"/>
                <a:ea typeface="幼圆" panose="02010509060101010101" charset="-122"/>
              </a:endParaRPr>
            </a:p>
            <a:p>
              <a:pPr marL="285750" indent="-285750">
                <a:lnSpc>
                  <a:spcPct val="110000"/>
                </a:lnSpc>
                <a:buFont typeface="Wingdings" panose="05000000000000000000" pitchFamily="2" charset="2"/>
                <a:buChar char="u"/>
              </a:pPr>
              <a:r>
                <a:rPr lang="zh-CN" altLang="en-US" sz="2000" b="1" dirty="0">
                  <a:latin typeface="幼圆" panose="02010509060101010101" charset="-122"/>
                  <a:ea typeface="幼圆" panose="02010509060101010101" charset="-122"/>
                </a:rPr>
                <a:t>垂直运输管控</a:t>
              </a:r>
              <a:endParaRPr lang="zh-CN" altLang="en-US" sz="2000" b="1" dirty="0">
                <a:latin typeface="幼圆" panose="02010509060101010101" charset="-122"/>
                <a:ea typeface="幼圆" panose="02010509060101010101" charset="-122"/>
              </a:endParaRPr>
            </a:p>
            <a:p>
              <a:pPr marL="285750" indent="-285750">
                <a:lnSpc>
                  <a:spcPct val="110000"/>
                </a:lnSpc>
                <a:buFont typeface="Wingdings" panose="05000000000000000000" pitchFamily="2" charset="2"/>
                <a:buChar char="u"/>
              </a:pPr>
              <a:r>
                <a:rPr lang="zh-CN" altLang="en-US" sz="2000" b="1" dirty="0">
                  <a:latin typeface="幼圆" panose="02010509060101010101" charset="-122"/>
                  <a:ea typeface="幼圆" panose="02010509060101010101" charset="-122"/>
                </a:rPr>
                <a:t>功能区施工指引</a:t>
              </a:r>
              <a:endParaRPr lang="zh-CN" altLang="en-US" sz="2000" b="1" dirty="0">
                <a:latin typeface="幼圆" panose="02010509060101010101" charset="-122"/>
                <a:ea typeface="幼圆" panose="02010509060101010101" charset="-122"/>
              </a:endParaRPr>
            </a:p>
          </p:txBody>
        </p:sp>
        <p:sp>
          <p:nvSpPr>
            <p:cNvPr id="74783" name="任意多边形 6"/>
            <p:cNvSpPr/>
            <p:nvPr/>
          </p:nvSpPr>
          <p:spPr>
            <a:xfrm>
              <a:off x="4111359" y="1998135"/>
              <a:ext cx="1395510" cy="203602"/>
            </a:xfrm>
            <a:custGeom>
              <a:avLst/>
              <a:gdLst/>
              <a:ahLst/>
              <a:cxnLst>
                <a:cxn ang="0">
                  <a:pos x="8080258" y="0"/>
                </a:cxn>
                <a:cxn ang="0">
                  <a:pos x="394159" y="0"/>
                </a:cxn>
                <a:cxn ang="0">
                  <a:pos x="0" y="1157613"/>
                </a:cxn>
              </a:cxnLst>
              <a:pathLst>
                <a:path w="1041400" h="152400">
                  <a:moveTo>
                    <a:pt x="1041400" y="0"/>
                  </a:moveTo>
                  <a:lnTo>
                    <a:pt x="50800" y="0"/>
                  </a:lnTo>
                  <a:lnTo>
                    <a:pt x="0" y="152400"/>
                  </a:lnTo>
                </a:path>
              </a:pathLst>
            </a:custGeom>
            <a:noFill/>
            <a:ln w="25400" cap="flat" cmpd="sng">
              <a:solidFill>
                <a:srgbClr val="7F7F7F"/>
              </a:solidFill>
              <a:prstDash val="dash"/>
              <a:bevel/>
              <a:headEnd type="none" w="med" len="med"/>
              <a:tailEnd type="none" w="med" len="med"/>
            </a:ln>
          </p:spPr>
          <p:txBody>
            <a:bodyPr/>
            <a:p>
              <a:endParaRPr lang="zh-CN" altLang="en-US"/>
            </a:p>
          </p:txBody>
        </p:sp>
        <p:sp>
          <p:nvSpPr>
            <p:cNvPr id="74784" name="任意多边形 7"/>
            <p:cNvSpPr/>
            <p:nvPr/>
          </p:nvSpPr>
          <p:spPr>
            <a:xfrm>
              <a:off x="4843151" y="3117944"/>
              <a:ext cx="646700" cy="135734"/>
            </a:xfrm>
            <a:custGeom>
              <a:avLst/>
              <a:gdLst/>
              <a:ahLst/>
              <a:cxnLst>
                <a:cxn ang="0">
                  <a:pos x="3744517" y="0"/>
                </a:cxn>
                <a:cxn ang="0">
                  <a:pos x="197083" y="0"/>
                </a:cxn>
                <a:cxn ang="0">
                  <a:pos x="0" y="771716"/>
                </a:cxn>
              </a:cxnLst>
              <a:pathLst>
                <a:path w="482600" h="101600">
                  <a:moveTo>
                    <a:pt x="482600" y="0"/>
                  </a:moveTo>
                  <a:lnTo>
                    <a:pt x="25400" y="0"/>
                  </a:lnTo>
                  <a:lnTo>
                    <a:pt x="0" y="101600"/>
                  </a:lnTo>
                </a:path>
              </a:pathLst>
            </a:custGeom>
            <a:noFill/>
            <a:ln w="25400" cap="flat" cmpd="sng">
              <a:solidFill>
                <a:srgbClr val="7F7F7F"/>
              </a:solidFill>
              <a:prstDash val="dash"/>
              <a:bevel/>
              <a:headEnd type="none" w="med" len="med"/>
              <a:tailEnd type="none" w="med" len="med"/>
            </a:ln>
          </p:spPr>
          <p:txBody>
            <a:bodyPr/>
            <a:p>
              <a:endParaRPr lang="zh-CN" altLang="en-US"/>
            </a:p>
          </p:txBody>
        </p:sp>
        <p:sp>
          <p:nvSpPr>
            <p:cNvPr id="74785" name="任意多边形 8"/>
            <p:cNvSpPr/>
            <p:nvPr/>
          </p:nvSpPr>
          <p:spPr>
            <a:xfrm>
              <a:off x="4809115" y="4322587"/>
              <a:ext cx="646700" cy="169668"/>
            </a:xfrm>
            <a:custGeom>
              <a:avLst/>
              <a:gdLst/>
              <a:ahLst/>
              <a:cxnLst>
                <a:cxn ang="0">
                  <a:pos x="3744517" y="0"/>
                </a:cxn>
                <a:cxn ang="0">
                  <a:pos x="985397" y="0"/>
                </a:cxn>
                <a:cxn ang="0">
                  <a:pos x="0" y="964666"/>
                </a:cxn>
              </a:cxnLst>
              <a:pathLst>
                <a:path w="482600" h="127000">
                  <a:moveTo>
                    <a:pt x="482600" y="0"/>
                  </a:moveTo>
                  <a:lnTo>
                    <a:pt x="127000" y="0"/>
                  </a:lnTo>
                  <a:lnTo>
                    <a:pt x="0" y="127000"/>
                  </a:lnTo>
                </a:path>
              </a:pathLst>
            </a:custGeom>
            <a:noFill/>
            <a:ln w="25400" cap="flat" cmpd="sng">
              <a:solidFill>
                <a:srgbClr val="7F7F7F"/>
              </a:solidFill>
              <a:prstDash val="dash"/>
              <a:bevel/>
              <a:headEnd type="none" w="med" len="med"/>
              <a:tailEnd type="none" w="med" len="med"/>
            </a:ln>
          </p:spPr>
          <p:txBody>
            <a:bodyPr/>
            <a:p>
              <a:endParaRPr lang="zh-CN" altLang="en-US"/>
            </a:p>
          </p:txBody>
        </p:sp>
        <p:sp>
          <p:nvSpPr>
            <p:cNvPr id="74786" name="任意多边形 10"/>
            <p:cNvSpPr/>
            <p:nvPr/>
          </p:nvSpPr>
          <p:spPr>
            <a:xfrm>
              <a:off x="3617825" y="5629031"/>
              <a:ext cx="1837989" cy="118768"/>
            </a:xfrm>
            <a:custGeom>
              <a:avLst/>
              <a:gdLst/>
              <a:ahLst/>
              <a:cxnLst>
                <a:cxn ang="0">
                  <a:pos x="10642293" y="0"/>
                </a:cxn>
                <a:cxn ang="0">
                  <a:pos x="2562035" y="0"/>
                </a:cxn>
                <a:cxn ang="0">
                  <a:pos x="0" y="675285"/>
                </a:cxn>
              </a:cxnLst>
              <a:pathLst>
                <a:path w="1371600" h="88900">
                  <a:moveTo>
                    <a:pt x="1371600" y="0"/>
                  </a:moveTo>
                  <a:lnTo>
                    <a:pt x="330200" y="0"/>
                  </a:lnTo>
                  <a:lnTo>
                    <a:pt x="0" y="88900"/>
                  </a:lnTo>
                </a:path>
              </a:pathLst>
            </a:custGeom>
            <a:noFill/>
            <a:ln w="25400" cap="flat" cmpd="sng">
              <a:solidFill>
                <a:srgbClr val="7F7F7F"/>
              </a:solidFill>
              <a:prstDash val="dash"/>
              <a:bevel/>
              <a:headEnd type="none" w="med" len="med"/>
              <a:tailEnd type="none" w="med" len="med"/>
            </a:ln>
          </p:spPr>
          <p:txBody>
            <a:bodyPr/>
            <a:p>
              <a:endParaRPr lang="zh-CN" altLang="en-US"/>
            </a:p>
          </p:txBody>
        </p:sp>
      </p:grpSp>
      <p:sp>
        <p:nvSpPr>
          <p:cNvPr id="3" name="矩形 2"/>
          <p:cNvSpPr/>
          <p:nvPr/>
        </p:nvSpPr>
        <p:spPr>
          <a:xfrm>
            <a:off x="10153650" y="615950"/>
            <a:ext cx="1403350" cy="398463"/>
          </a:xfrm>
          <a:prstGeom prst="rect">
            <a:avLst/>
          </a:prstGeom>
          <a:solidFill>
            <a:srgbClr val="E24F14"/>
          </a:solidFill>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分包管控</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137660" y="30480"/>
            <a:ext cx="30276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三、经典实施案例</a:t>
            </a:r>
            <a:endParaRPr lang="zh-CN" altLang="en-US" sz="2800"/>
          </a:p>
        </p:txBody>
      </p:sp>
      <p:pic>
        <p:nvPicPr>
          <p:cNvPr id="129030" name="Picture 190" descr="53b38a10177df"/>
          <p:cNvPicPr>
            <a:picLocks noChangeAspect="1"/>
          </p:cNvPicPr>
          <p:nvPr/>
        </p:nvPicPr>
        <p:blipFill>
          <a:blip r:embed="rId1"/>
          <a:stretch>
            <a:fillRect/>
          </a:stretch>
        </p:blipFill>
        <p:spPr>
          <a:xfrm>
            <a:off x="139700" y="385763"/>
            <a:ext cx="1130300" cy="852487"/>
          </a:xfrm>
          <a:prstGeom prst="rect">
            <a:avLst/>
          </a:prstGeom>
          <a:noFill/>
          <a:ln w="9525">
            <a:noFill/>
          </a:ln>
        </p:spPr>
      </p:pic>
      <p:sp>
        <p:nvSpPr>
          <p:cNvPr id="129038" name="Text Box 16"/>
          <p:cNvSpPr txBox="1"/>
          <p:nvPr/>
        </p:nvSpPr>
        <p:spPr>
          <a:xfrm>
            <a:off x="1021080" y="6305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5</a:t>
            </a:r>
            <a:r>
              <a:rPr lang="en-US" altLang="zh-CN" sz="2400" dirty="0">
                <a:latin typeface="Arial" panose="020B0604020202020204" pitchFamily="34" charset="0"/>
                <a:ea typeface="黑体" panose="02010609060101010101" pitchFamily="49" charset="-122"/>
                <a:sym typeface="Calibri" panose="020F0502020204030204" charset="0"/>
              </a:rPr>
              <a:t>.EPC</a:t>
            </a:r>
            <a:r>
              <a:rPr lang="zh-CN" altLang="en-US" sz="2400" dirty="0">
                <a:latin typeface="Arial" panose="020B0604020202020204" pitchFamily="34" charset="0"/>
                <a:ea typeface="黑体" panose="02010609060101010101" pitchFamily="49" charset="-122"/>
                <a:sym typeface="Calibri" panose="020F0502020204030204" charset="0"/>
              </a:rPr>
              <a:t>实施方案</a:t>
            </a:r>
            <a:r>
              <a:rPr lang="en-US" altLang="zh-CN" sz="2400" dirty="0">
                <a:latin typeface="Arial" panose="020B0604020202020204" pitchFamily="34" charset="0"/>
                <a:ea typeface="黑体" panose="02010609060101010101" pitchFamily="49" charset="-122"/>
                <a:sym typeface="Calibri" panose="020F0502020204030204" charset="0"/>
              </a:rPr>
              <a:t>-</a:t>
            </a:r>
            <a:r>
              <a:rPr lang="zh-CN" altLang="en-US" sz="2400" dirty="0">
                <a:latin typeface="Arial" panose="020B0604020202020204" pitchFamily="34" charset="0"/>
                <a:ea typeface="黑体" panose="02010609060101010101" pitchFamily="49" charset="-122"/>
                <a:sym typeface="Calibri" panose="020F0502020204030204" charset="0"/>
              </a:rPr>
              <a:t>建造管理</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sp>
        <p:nvSpPr>
          <p:cNvPr id="75777" name="文本框 4"/>
          <p:cNvSpPr txBox="1"/>
          <p:nvPr/>
        </p:nvSpPr>
        <p:spPr>
          <a:xfrm>
            <a:off x="3181350" y="1109980"/>
            <a:ext cx="7759700" cy="891540"/>
          </a:xfrm>
          <a:prstGeom prst="rect">
            <a:avLst/>
          </a:prstGeom>
          <a:noFill/>
          <a:ln w="9525">
            <a:noFill/>
          </a:ln>
        </p:spPr>
        <p:txBody>
          <a:bodyPr wrap="square" anchor="ctr">
            <a:spAutoFit/>
          </a:bodyPr>
          <a:p>
            <a:pPr>
              <a:lnSpc>
                <a:spcPct val="130000"/>
              </a:lnSpc>
            </a:pPr>
            <a:r>
              <a:rPr lang="zh-CN" altLang="en-US" sz="1400" dirty="0">
                <a:latin typeface="幼圆" panose="02010509060101010101" charset="-122"/>
                <a:ea typeface="幼圆" panose="02010509060101010101" charset="-122"/>
              </a:rPr>
              <a:t>  </a:t>
            </a:r>
            <a:r>
              <a:rPr lang="zh-CN" altLang="en-US" sz="1600" dirty="0">
                <a:latin typeface="幼圆" panose="02010509060101010101" charset="-122"/>
                <a:ea typeface="幼圆" panose="02010509060101010101" charset="-122"/>
              </a:rPr>
              <a:t>  </a:t>
            </a:r>
            <a:r>
              <a:rPr lang="zh-CN" altLang="en-US" sz="2000" dirty="0">
                <a:latin typeface="幼圆" panose="02010509060101010101" charset="-122"/>
                <a:ea typeface="幼圆" panose="02010509060101010101" charset="-122"/>
                <a:sym typeface="Wingdings" panose="05000000000000000000" charset="0"/>
              </a:rPr>
              <a:t>分析各阶段施工阶段工况，进行公共资源的配置规划，从</a:t>
            </a:r>
            <a:r>
              <a:rPr lang="zh-CN" altLang="en-US" sz="2000" b="1" u="sng" dirty="0">
                <a:solidFill>
                  <a:srgbClr val="FF0000"/>
                </a:solidFill>
                <a:latin typeface="幼圆" panose="02010509060101010101" charset="-122"/>
                <a:ea typeface="幼圆" panose="02010509060101010101" charset="-122"/>
                <a:sym typeface="Wingdings" panose="05000000000000000000" charset="0"/>
              </a:rPr>
              <a:t>公共运输设备资源、公共临建资源、公共临水临电资源</a:t>
            </a:r>
            <a:r>
              <a:rPr lang="zh-CN" altLang="en-US" sz="2000" dirty="0">
                <a:latin typeface="幼圆" panose="02010509060101010101" charset="-122"/>
                <a:ea typeface="幼圆" panose="02010509060101010101" charset="-122"/>
                <a:sym typeface="Wingdings" panose="05000000000000000000" charset="0"/>
              </a:rPr>
              <a:t>各方面进行规划。</a:t>
            </a:r>
            <a:endParaRPr lang="zh-CN" altLang="en-US" sz="2000" dirty="0">
              <a:latin typeface="幼圆" panose="02010509060101010101" charset="-122"/>
              <a:ea typeface="幼圆" panose="02010509060101010101" charset="-122"/>
              <a:sym typeface="Wingdings" panose="05000000000000000000" charset="0"/>
            </a:endParaRPr>
          </a:p>
        </p:txBody>
      </p:sp>
      <p:pic>
        <p:nvPicPr>
          <p:cNvPr id="75778" name="图片 5"/>
          <p:cNvPicPr>
            <a:picLocks noChangeAspect="1"/>
          </p:cNvPicPr>
          <p:nvPr/>
        </p:nvPicPr>
        <p:blipFill>
          <a:blip r:embed="rId2"/>
          <a:stretch>
            <a:fillRect/>
          </a:stretch>
        </p:blipFill>
        <p:spPr>
          <a:xfrm>
            <a:off x="442913" y="2201863"/>
            <a:ext cx="4649787" cy="3025775"/>
          </a:xfrm>
          <a:prstGeom prst="rect">
            <a:avLst/>
          </a:prstGeom>
          <a:noFill/>
          <a:ln w="28575" cap="flat" cmpd="dbl">
            <a:solidFill>
              <a:srgbClr val="FF0000"/>
            </a:solidFill>
            <a:prstDash val="solid"/>
            <a:round/>
            <a:headEnd type="none" w="med" len="med"/>
            <a:tailEnd type="none" w="med" len="med"/>
          </a:ln>
        </p:spPr>
      </p:pic>
      <p:pic>
        <p:nvPicPr>
          <p:cNvPr id="75779" name="图片 12"/>
          <p:cNvPicPr>
            <a:picLocks noChangeAspect="1"/>
          </p:cNvPicPr>
          <p:nvPr/>
        </p:nvPicPr>
        <p:blipFill>
          <a:blip r:embed="rId3"/>
          <a:stretch>
            <a:fillRect/>
          </a:stretch>
        </p:blipFill>
        <p:spPr>
          <a:xfrm>
            <a:off x="3762375" y="2832100"/>
            <a:ext cx="4691063" cy="3009900"/>
          </a:xfrm>
          <a:prstGeom prst="rect">
            <a:avLst/>
          </a:prstGeom>
          <a:noFill/>
          <a:ln w="28575" cap="flat" cmpd="dbl">
            <a:solidFill>
              <a:srgbClr val="FF0000"/>
            </a:solidFill>
            <a:prstDash val="solid"/>
            <a:round/>
            <a:headEnd type="none" w="med" len="med"/>
            <a:tailEnd type="none" w="med" len="med"/>
          </a:ln>
        </p:spPr>
      </p:pic>
      <p:pic>
        <p:nvPicPr>
          <p:cNvPr id="75780" name="图片 10"/>
          <p:cNvPicPr>
            <a:picLocks noChangeAspect="1"/>
          </p:cNvPicPr>
          <p:nvPr/>
        </p:nvPicPr>
        <p:blipFill>
          <a:blip r:embed="rId4"/>
          <a:stretch>
            <a:fillRect/>
          </a:stretch>
        </p:blipFill>
        <p:spPr>
          <a:xfrm>
            <a:off x="7031038" y="3451225"/>
            <a:ext cx="4672012" cy="3011488"/>
          </a:xfrm>
          <a:prstGeom prst="rect">
            <a:avLst/>
          </a:prstGeom>
          <a:noFill/>
          <a:ln w="28575" cap="flat" cmpd="dbl">
            <a:solidFill>
              <a:srgbClr val="FF0000"/>
            </a:solidFill>
            <a:prstDash val="solid"/>
            <a:round/>
            <a:headEnd type="none" w="med" len="med"/>
            <a:tailEnd type="none" w="med" len="med"/>
          </a:ln>
        </p:spPr>
      </p:pic>
      <p:sp>
        <p:nvSpPr>
          <p:cNvPr id="75784" name="文本框 8"/>
          <p:cNvSpPr txBox="1"/>
          <p:nvPr/>
        </p:nvSpPr>
        <p:spPr>
          <a:xfrm>
            <a:off x="1050925" y="1147763"/>
            <a:ext cx="2112963" cy="398780"/>
          </a:xfrm>
          <a:prstGeom prst="rect">
            <a:avLst/>
          </a:prstGeom>
          <a:noFill/>
          <a:ln w="9525">
            <a:noFill/>
          </a:ln>
        </p:spPr>
        <p:txBody>
          <a:bodyPr wrap="square" anchor="t">
            <a:spAutoFit/>
          </a:bodyPr>
          <a:p>
            <a:r>
              <a:rPr lang="zh-CN" altLang="en-US" sz="2000" b="1">
                <a:latin typeface="微软雅黑" panose="020B0503020204020204" pitchFamily="34" charset="-122"/>
                <a:ea typeface="微软雅黑" panose="020B0503020204020204" pitchFamily="34" charset="-122"/>
              </a:rPr>
              <a:t>公共资源管理</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矩形 5"/>
          <p:cNvSpPr/>
          <p:nvPr/>
        </p:nvSpPr>
        <p:spPr>
          <a:xfrm>
            <a:off x="3451860" y="2621915"/>
            <a:ext cx="4834255" cy="1228090"/>
          </a:xfrm>
          <a:prstGeom prst="rect">
            <a:avLst/>
          </a:prstGeom>
          <a:noFill/>
          <a:ln w="9525">
            <a:noFill/>
          </a:ln>
        </p:spPr>
        <p:txBody>
          <a:bodyPr wrap="square" lIns="121917" tIns="60958" rIns="121917" bIns="60958" anchor="t">
            <a:spAutoFit/>
          </a:bodyPr>
          <a:p>
            <a:r>
              <a:rPr lang="zh-CN" altLang="en-US" sz="7200" b="1" dirty="0">
                <a:solidFill>
                  <a:srgbClr val="3366FF"/>
                </a:solidFill>
                <a:latin typeface="微软雅黑" panose="020B0503020204020204" pitchFamily="34" charset="-122"/>
                <a:ea typeface="微软雅黑" panose="020B0503020204020204" pitchFamily="34" charset="-122"/>
                <a:sym typeface="宋体" panose="02010600030101010101" pitchFamily="2" charset="-122"/>
              </a:rPr>
              <a:t>谢谢聆听！</a:t>
            </a:r>
            <a:endParaRPr lang="zh-CN" altLang="en-US" sz="7200" b="1" dirty="0">
              <a:solidFill>
                <a:srgbClr val="3366FF"/>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80225" y="4066866"/>
            <a:ext cx="2071670" cy="1743655"/>
          </a:xfrm>
          <a:prstGeom prst="rect">
            <a:avLst/>
          </a:prstGeom>
        </p:spPr>
      </p:pic>
      <p:grpSp>
        <p:nvGrpSpPr>
          <p:cNvPr id="78" name="组合 77"/>
          <p:cNvGrpSpPr/>
          <p:nvPr/>
        </p:nvGrpSpPr>
        <p:grpSpPr>
          <a:xfrm>
            <a:off x="2113280" y="2708910"/>
            <a:ext cx="7227570" cy="979805"/>
            <a:chOff x="3129129" y="1121776"/>
            <a:chExt cx="5933741" cy="1171624"/>
          </a:xfrm>
        </p:grpSpPr>
        <p:sp>
          <p:nvSpPr>
            <p:cNvPr id="79" name="圆角矩形 78"/>
            <p:cNvSpPr/>
            <p:nvPr/>
          </p:nvSpPr>
          <p:spPr>
            <a:xfrm>
              <a:off x="3129129" y="1121776"/>
              <a:ext cx="5933741" cy="1171624"/>
            </a:xfrm>
            <a:prstGeom prst="roundRect">
              <a:avLst>
                <a:gd name="adj" fmla="val 5000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B0F0"/>
                </a:solidFill>
              </a:endParaRPr>
            </a:p>
          </p:txBody>
        </p:sp>
        <p:sp>
          <p:nvSpPr>
            <p:cNvPr id="80" name="圆角矩形 79"/>
            <p:cNvSpPr/>
            <p:nvPr/>
          </p:nvSpPr>
          <p:spPr>
            <a:xfrm>
              <a:off x="3289330" y="1253414"/>
              <a:ext cx="5613340" cy="908350"/>
            </a:xfrm>
            <a:prstGeom prst="roundRect">
              <a:avLst>
                <a:gd name="adj" fmla="val 50000"/>
              </a:avLst>
            </a:prstGeom>
            <a:solidFill>
              <a:srgbClr val="0093DD"/>
            </a:solidFill>
            <a:ln w="19050">
              <a:gradFill flip="none" rotWithShape="1">
                <a:gsLst>
                  <a:gs pos="0">
                    <a:srgbClr val="01DAF1"/>
                  </a:gs>
                  <a:gs pos="100000">
                    <a:srgbClr val="01ACBE"/>
                  </a:gs>
                </a:gsLst>
                <a:lin ang="2700000" scaled="1"/>
                <a:tileRect/>
              </a:gradFill>
            </a:ln>
            <a:effectLst>
              <a:innerShdw blurRad="317500" dist="114300" dir="135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B0F0"/>
                </a:solidFill>
              </a:endParaRPr>
            </a:p>
          </p:txBody>
        </p:sp>
      </p:grpSp>
      <p:grpSp>
        <p:nvGrpSpPr>
          <p:cNvPr id="81" name="组合 80"/>
          <p:cNvGrpSpPr/>
          <p:nvPr/>
        </p:nvGrpSpPr>
        <p:grpSpPr>
          <a:xfrm>
            <a:off x="2063750" y="2586355"/>
            <a:ext cx="1871345" cy="2167890"/>
            <a:chOff x="3150395" y="933507"/>
            <a:chExt cx="1559927" cy="1839452"/>
          </a:xfrm>
        </p:grpSpPr>
        <p:grpSp>
          <p:nvGrpSpPr>
            <p:cNvPr id="82" name="组合 81"/>
            <p:cNvGrpSpPr/>
            <p:nvPr/>
          </p:nvGrpSpPr>
          <p:grpSpPr>
            <a:xfrm>
              <a:off x="3150395" y="933507"/>
              <a:ext cx="1559927" cy="1839452"/>
              <a:chOff x="3222820" y="1148080"/>
              <a:chExt cx="1484216" cy="1750177"/>
            </a:xfrm>
          </p:grpSpPr>
          <p:grpSp>
            <p:nvGrpSpPr>
              <p:cNvPr id="86" name="组合 85"/>
              <p:cNvGrpSpPr/>
              <p:nvPr/>
            </p:nvGrpSpPr>
            <p:grpSpPr>
              <a:xfrm>
                <a:off x="3420363" y="1295115"/>
                <a:ext cx="1286673" cy="1603142"/>
                <a:chOff x="7380501" y="2927402"/>
                <a:chExt cx="2311887" cy="2880512"/>
              </a:xfrm>
            </p:grpSpPr>
            <p:sp>
              <p:nvSpPr>
                <p:cNvPr id="88"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 name="椭圆 88"/>
                <p:cNvSpPr/>
                <p:nvPr/>
              </p:nvSpPr>
              <p:spPr>
                <a:xfrm>
                  <a:off x="7567583" y="3243359"/>
                  <a:ext cx="1344545" cy="1344543"/>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39700" dist="88900" dir="2700000" algn="tl" rotWithShape="0">
                    <a:srgbClr val="494949">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444500" dist="1524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7" name="椭圆 86"/>
              <p:cNvSpPr/>
              <p:nvPr/>
            </p:nvSpPr>
            <p:spPr>
              <a:xfrm>
                <a:off x="3222820" y="1148080"/>
                <a:ext cx="1284820" cy="1284821"/>
              </a:xfrm>
              <a:prstGeom prst="ellipse">
                <a:avLst/>
              </a:prstGeom>
              <a:solidFill>
                <a:schemeClr val="bg1">
                  <a:alpha val="14000"/>
                </a:schemeClr>
              </a:solidFill>
              <a:ln w="15875">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3" name="组合 82"/>
            <p:cNvGrpSpPr/>
            <p:nvPr/>
          </p:nvGrpSpPr>
          <p:grpSpPr>
            <a:xfrm>
              <a:off x="3426449" y="1236971"/>
              <a:ext cx="786392" cy="755706"/>
              <a:chOff x="1446020" y="2376479"/>
              <a:chExt cx="1046688" cy="1005841"/>
            </a:xfrm>
          </p:grpSpPr>
          <p:sp>
            <p:nvSpPr>
              <p:cNvPr id="84" name="文本框 83"/>
              <p:cNvSpPr txBox="1"/>
              <p:nvPr/>
            </p:nvSpPr>
            <p:spPr>
              <a:xfrm>
                <a:off x="1446020" y="2376479"/>
                <a:ext cx="1030514" cy="798172"/>
              </a:xfrm>
              <a:prstGeom prst="rect">
                <a:avLst/>
              </a:prstGeom>
              <a:noFill/>
            </p:spPr>
            <p:txBody>
              <a:bodyPr wrap="square" rtlCol="0">
                <a:spAutoFit/>
              </a:bodyPr>
              <a:p>
                <a:pPr algn="ctr"/>
                <a:r>
                  <a:rPr lang="en-US" altLang="zh-CN" sz="4000" dirty="0" smtClean="0">
                    <a:solidFill>
                      <a:srgbClr val="01ACBE"/>
                    </a:solidFill>
                    <a:latin typeface="Impact" panose="020B0806030902050204" pitchFamily="2" charset="0"/>
                  </a:rPr>
                  <a:t>02</a:t>
                </a:r>
                <a:endParaRPr lang="en-US" altLang="zh-CN" sz="4000" dirty="0" smtClean="0">
                  <a:solidFill>
                    <a:srgbClr val="01ACBE"/>
                  </a:solidFill>
                  <a:latin typeface="Impact" panose="020B0806030902050204" pitchFamily="2" charset="0"/>
                </a:endParaRPr>
              </a:p>
            </p:txBody>
          </p:sp>
          <p:sp>
            <p:nvSpPr>
              <p:cNvPr id="85" name="文本框 84"/>
              <p:cNvSpPr txBox="1"/>
              <p:nvPr/>
            </p:nvSpPr>
            <p:spPr>
              <a:xfrm>
                <a:off x="1462194" y="3035944"/>
                <a:ext cx="1030514" cy="346376"/>
              </a:xfrm>
              <a:prstGeom prst="rect">
                <a:avLst/>
              </a:prstGeom>
              <a:noFill/>
            </p:spPr>
            <p:txBody>
              <a:bodyPr wrap="square" rtlCol="0">
                <a:spAutoFit/>
              </a:bodyPr>
              <a:p>
                <a:pPr algn="ctr"/>
                <a:r>
                  <a:rPr lang="en-US" altLang="zh-CN" sz="1400" dirty="0" smtClean="0">
                    <a:solidFill>
                      <a:srgbClr val="01ACBE"/>
                    </a:solidFill>
                    <a:latin typeface="LiHei Pro" panose="020B0500000000000000" pitchFamily="34" charset="-122"/>
                    <a:ea typeface="LiHei Pro" panose="020B0500000000000000" pitchFamily="34" charset="-122"/>
                  </a:rPr>
                  <a:t>OPTION</a:t>
                </a:r>
                <a:endParaRPr lang="en-US" altLang="zh-CN" sz="1400" dirty="0" smtClean="0">
                  <a:solidFill>
                    <a:srgbClr val="01ACBE"/>
                  </a:solidFill>
                  <a:latin typeface="LiHei Pro" panose="020B0500000000000000" pitchFamily="34" charset="-122"/>
                  <a:ea typeface="LiHei Pro" panose="020B0500000000000000" pitchFamily="34" charset="-122"/>
                </a:endParaRPr>
              </a:p>
            </p:txBody>
          </p:sp>
        </p:grpSp>
      </p:grpSp>
      <p:sp>
        <p:nvSpPr>
          <p:cNvPr id="91" name="文本框 90"/>
          <p:cNvSpPr txBox="1"/>
          <p:nvPr/>
        </p:nvSpPr>
        <p:spPr>
          <a:xfrm>
            <a:off x="3170555" y="2925445"/>
            <a:ext cx="5949950" cy="521970"/>
          </a:xfrm>
          <a:prstGeom prst="rect">
            <a:avLst/>
          </a:prstGeom>
          <a:noFill/>
        </p:spPr>
        <p:txBody>
          <a:bodyPr wrap="square" rtlCol="0">
            <a:spAutoFit/>
          </a:bodyPr>
          <a:p>
            <a:pPr algn="ctr"/>
            <a:r>
              <a:rPr lang="zh-CN" altLang="en-US" sz="2800" b="1" kern="0" dirty="0">
                <a:solidFill>
                  <a:schemeClr val="bg1"/>
                </a:solidFill>
                <a:latin typeface="微软雅黑" panose="020B0503020204020204" pitchFamily="34" charset="-122"/>
                <a:ea typeface="微软雅黑" panose="020B0503020204020204" pitchFamily="34" charset="-122"/>
                <a:sym typeface="+mn-ea"/>
              </a:rPr>
              <a:t>总承包管理的基本思路</a:t>
            </a:r>
            <a:endParaRPr lang="zh-CN" altLang="en-US" sz="2800" b="1" kern="0" dirty="0" smtClean="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194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1</a:t>
            </a:r>
            <a:r>
              <a:rPr lang="en-US" altLang="zh-CN" sz="2400" b="1" dirty="0">
                <a:latin typeface="Arial" panose="020B0604020202020204" pitchFamily="34" charset="0"/>
                <a:ea typeface="黑体" panose="02010609060101010101" pitchFamily="49" charset="-122"/>
                <a:sym typeface="Calibri" panose="020F0502020204030204" charset="0"/>
              </a:rPr>
              <a:t>.</a:t>
            </a:r>
            <a:r>
              <a:rPr lang="zh-CN" altLang="en-US" sz="2400" b="1" dirty="0">
                <a:latin typeface="Arial" panose="020B0604020202020204" pitchFamily="34" charset="0"/>
                <a:ea typeface="黑体" panose="02010609060101010101" pitchFamily="49" charset="-122"/>
                <a:sym typeface="Calibri" panose="020F0502020204030204" charset="0"/>
              </a:rPr>
              <a:t>理解总承包管理的深刻内涵</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6" name="组合 5"/>
          <p:cNvGrpSpPr/>
          <p:nvPr/>
        </p:nvGrpSpPr>
        <p:grpSpPr>
          <a:xfrm>
            <a:off x="1844112" y="2383396"/>
            <a:ext cx="1219055" cy="1938702"/>
            <a:chOff x="1202983" y="2011862"/>
            <a:chExt cx="2462213" cy="3782371"/>
          </a:xfrm>
          <a:solidFill>
            <a:schemeClr val="accent2"/>
          </a:solidFill>
        </p:grpSpPr>
        <p:sp>
          <p:nvSpPr>
            <p:cNvPr id="13" name="Rectangle 7"/>
            <p:cNvSpPr>
              <a:spLocks noChangeArrowheads="1"/>
            </p:cNvSpPr>
            <p:nvPr/>
          </p:nvSpPr>
          <p:spPr bwMode="auto">
            <a:xfrm>
              <a:off x="2070815" y="5125363"/>
              <a:ext cx="702736" cy="668870"/>
            </a:xfrm>
            <a:prstGeom prst="rect">
              <a:avLst/>
            </a:prstGeom>
            <a:grpFill/>
            <a:ln w="19050">
              <a:gradFill flip="none" rotWithShape="1">
                <a:gsLst>
                  <a:gs pos="0">
                    <a:schemeClr val="bg1"/>
                  </a:gs>
                  <a:gs pos="100000">
                    <a:schemeClr val="bg1">
                      <a:lumMod val="85000"/>
                    </a:schemeClr>
                  </a:gs>
                </a:gsLst>
                <a:lin ang="2700000" scaled="1"/>
                <a:tileRect/>
              </a:gradFill>
            </a:ln>
            <a:effectLst>
              <a:outerShdw blurRad="292100" dist="127000" dir="2700000" algn="tl" rotWithShape="0">
                <a:prstClr val="black">
                  <a:alpha val="30000"/>
                </a:prstClr>
              </a:outerShdw>
            </a:effectLst>
          </p:spPr>
          <p:txBody>
            <a:bodyPr vert="horz" wrap="square" lIns="91440" tIns="45720" rIns="91440" bIns="45720" numCol="1" anchor="t" anchorCtr="0" compatLnSpc="1"/>
            <a:p>
              <a:endParaRPr lang="zh-CN" altLang="en-US" sz="2000"/>
            </a:p>
          </p:txBody>
        </p:sp>
        <p:sp>
          <p:nvSpPr>
            <p:cNvPr id="19" name="任意多边形 18"/>
            <p:cNvSpPr/>
            <p:nvPr/>
          </p:nvSpPr>
          <p:spPr>
            <a:xfrm>
              <a:off x="1202983" y="2011862"/>
              <a:ext cx="1219200" cy="1320160"/>
            </a:xfrm>
            <a:custGeom>
              <a:avLst/>
              <a:gdLst>
                <a:gd name="connsiteX0" fmla="*/ 1219200 w 1219200"/>
                <a:gd name="connsiteY0" fmla="*/ 0 h 1307089"/>
                <a:gd name="connsiteX1" fmla="*/ 1219200 w 1219200"/>
                <a:gd name="connsiteY1" fmla="*/ 502643 h 1307089"/>
                <a:gd name="connsiteX2" fmla="*/ 1169971 w 1219200"/>
                <a:gd name="connsiteY2" fmla="*/ 504954 h 1307089"/>
                <a:gd name="connsiteX3" fmla="*/ 765658 w 1219200"/>
                <a:gd name="connsiteY3" fmla="*/ 722722 h 1307089"/>
                <a:gd name="connsiteX4" fmla="*/ 604480 w 1219200"/>
                <a:gd name="connsiteY4" fmla="*/ 1307089 h 1307089"/>
                <a:gd name="connsiteX5" fmla="*/ 0 w 1219200"/>
                <a:gd name="connsiteY5" fmla="*/ 1307089 h 1307089"/>
                <a:gd name="connsiteX6" fmla="*/ 342595 w 1219200"/>
                <a:gd name="connsiteY6" fmla="*/ 360139 h 1307089"/>
                <a:gd name="connsiteX7" fmla="*/ 1143172 w 1219200"/>
                <a:gd name="connsiteY7" fmla="*/ 2945 h 130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1307089">
                  <a:moveTo>
                    <a:pt x="1219200" y="0"/>
                  </a:moveTo>
                  <a:lnTo>
                    <a:pt x="1219200" y="502643"/>
                  </a:lnTo>
                  <a:lnTo>
                    <a:pt x="1169971" y="504954"/>
                  </a:lnTo>
                  <a:cubicBezTo>
                    <a:pt x="992806" y="522275"/>
                    <a:pt x="871484" y="599274"/>
                    <a:pt x="765658" y="722722"/>
                  </a:cubicBezTo>
                  <a:cubicBezTo>
                    <a:pt x="664952" y="863805"/>
                    <a:pt x="604480" y="1065272"/>
                    <a:pt x="604480" y="1307089"/>
                  </a:cubicBezTo>
                  <a:lnTo>
                    <a:pt x="0" y="1307089"/>
                  </a:lnTo>
                  <a:cubicBezTo>
                    <a:pt x="0" y="904156"/>
                    <a:pt x="120945" y="601956"/>
                    <a:pt x="342595" y="360139"/>
                  </a:cubicBezTo>
                  <a:cubicBezTo>
                    <a:pt x="554249" y="148550"/>
                    <a:pt x="812014" y="29421"/>
                    <a:pt x="1143172" y="2945"/>
                  </a:cubicBezTo>
                  <a:close/>
                </a:path>
              </a:pathLst>
            </a:custGeom>
            <a:grpFill/>
            <a:ln w="19050">
              <a:gradFill flip="none" rotWithShape="1">
                <a:gsLst>
                  <a:gs pos="0">
                    <a:schemeClr val="bg1"/>
                  </a:gs>
                  <a:gs pos="100000">
                    <a:schemeClr val="bg1">
                      <a:lumMod val="85000"/>
                    </a:schemeClr>
                  </a:gs>
                </a:gsLst>
                <a:lin ang="2700000" scaled="1"/>
                <a:tileRect/>
              </a:grad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1" name="任意多边形 20"/>
            <p:cNvSpPr/>
            <p:nvPr/>
          </p:nvSpPr>
          <p:spPr>
            <a:xfrm>
              <a:off x="2445996" y="2015669"/>
              <a:ext cx="1219200" cy="1430869"/>
            </a:xfrm>
            <a:custGeom>
              <a:avLst/>
              <a:gdLst>
                <a:gd name="connsiteX0" fmla="*/ 70470 w 1219200"/>
                <a:gd name="connsiteY0" fmla="*/ 0 h 1430869"/>
                <a:gd name="connsiteX1" fmla="*/ 876605 w 1219200"/>
                <a:gd name="connsiteY1" fmla="*/ 282167 h 1430869"/>
                <a:gd name="connsiteX2" fmla="*/ 1219200 w 1219200"/>
                <a:gd name="connsiteY2" fmla="*/ 1088319 h 1430869"/>
                <a:gd name="connsiteX3" fmla="*/ 1186465 w 1219200"/>
                <a:gd name="connsiteY3" fmla="*/ 1405722 h 1430869"/>
                <a:gd name="connsiteX4" fmla="*/ 1177630 w 1219200"/>
                <a:gd name="connsiteY4" fmla="*/ 1430869 h 1430869"/>
                <a:gd name="connsiteX5" fmla="*/ 478610 w 1219200"/>
                <a:gd name="connsiteY5" fmla="*/ 1430869 h 1430869"/>
                <a:gd name="connsiteX6" fmla="*/ 487109 w 1219200"/>
                <a:gd name="connsiteY6" fmla="*/ 1417338 h 1430869"/>
                <a:gd name="connsiteX7" fmla="*/ 554249 w 1219200"/>
                <a:gd name="connsiteY7" fmla="*/ 1108351 h 1430869"/>
                <a:gd name="connsiteX8" fmla="*/ 391851 w 1219200"/>
                <a:gd name="connsiteY8" fmla="*/ 645036 h 1430869"/>
                <a:gd name="connsiteX9" fmla="*/ 30236 w 1219200"/>
                <a:gd name="connsiteY9" fmla="*/ 503952 h 1430869"/>
                <a:gd name="connsiteX10" fmla="*/ 0 w 1219200"/>
                <a:gd name="connsiteY10" fmla="*/ 505372 h 1430869"/>
                <a:gd name="connsiteX11" fmla="*/ 0 w 1219200"/>
                <a:gd name="connsiteY11" fmla="*/ 27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 h="1430869">
                  <a:moveTo>
                    <a:pt x="70470" y="0"/>
                  </a:moveTo>
                  <a:cubicBezTo>
                    <a:pt x="393070" y="0"/>
                    <a:pt x="654954" y="100733"/>
                    <a:pt x="876605" y="282167"/>
                  </a:cubicBezTo>
                  <a:cubicBezTo>
                    <a:pt x="1098255" y="463602"/>
                    <a:pt x="1219200" y="725451"/>
                    <a:pt x="1219200" y="1088319"/>
                  </a:cubicBezTo>
                  <a:cubicBezTo>
                    <a:pt x="1219200" y="1209228"/>
                    <a:pt x="1209142" y="1315040"/>
                    <a:pt x="1186465" y="1405722"/>
                  </a:cubicBezTo>
                  <a:lnTo>
                    <a:pt x="1177630" y="1430869"/>
                  </a:lnTo>
                  <a:lnTo>
                    <a:pt x="478610" y="1430869"/>
                  </a:lnTo>
                  <a:lnTo>
                    <a:pt x="487109" y="1417338"/>
                  </a:lnTo>
                  <a:cubicBezTo>
                    <a:pt x="534040" y="1331406"/>
                    <a:pt x="559369" y="1214164"/>
                    <a:pt x="554249" y="1108351"/>
                  </a:cubicBezTo>
                  <a:cubicBezTo>
                    <a:pt x="547421" y="967268"/>
                    <a:pt x="531815" y="796994"/>
                    <a:pt x="391851" y="645036"/>
                  </a:cubicBezTo>
                  <a:cubicBezTo>
                    <a:pt x="245791" y="545161"/>
                    <a:pt x="259446" y="542013"/>
                    <a:pt x="30236" y="503952"/>
                  </a:cubicBezTo>
                  <a:lnTo>
                    <a:pt x="0" y="505372"/>
                  </a:lnTo>
                  <a:lnTo>
                    <a:pt x="0" y="2729"/>
                  </a:lnTo>
                  <a:close/>
                </a:path>
              </a:pathLst>
            </a:custGeom>
            <a:grpFill/>
            <a:ln w="19050">
              <a:gradFill flip="none" rotWithShape="1">
                <a:gsLst>
                  <a:gs pos="0">
                    <a:schemeClr val="bg1"/>
                  </a:gs>
                  <a:gs pos="100000">
                    <a:schemeClr val="bg1">
                      <a:lumMod val="85000"/>
                    </a:schemeClr>
                  </a:gs>
                </a:gsLst>
                <a:lin ang="8100000" scaled="1"/>
                <a:tileRect/>
              </a:grad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2" name="任意多边形 21"/>
            <p:cNvSpPr/>
            <p:nvPr/>
          </p:nvSpPr>
          <p:spPr>
            <a:xfrm>
              <a:off x="2153876" y="3468763"/>
              <a:ext cx="1469750" cy="1430869"/>
            </a:xfrm>
            <a:custGeom>
              <a:avLst/>
              <a:gdLst>
                <a:gd name="connsiteX0" fmla="*/ 770730 w 1469750"/>
                <a:gd name="connsiteY0" fmla="*/ 0 h 1430869"/>
                <a:gd name="connsiteX1" fmla="*/ 1469750 w 1469750"/>
                <a:gd name="connsiteY1" fmla="*/ 0 h 1430869"/>
                <a:gd name="connsiteX2" fmla="*/ 1434785 w 1469750"/>
                <a:gd name="connsiteY2" fmla="*/ 99522 h 1430869"/>
                <a:gd name="connsiteX3" fmla="*/ 1370137 w 1469750"/>
                <a:gd name="connsiteY3" fmla="*/ 201467 h 1430869"/>
                <a:gd name="connsiteX4" fmla="*/ 1047780 w 1469750"/>
                <a:gd name="connsiteY4" fmla="*/ 523984 h 1430869"/>
                <a:gd name="connsiteX5" fmla="*/ 705185 w 1469750"/>
                <a:gd name="connsiteY5" fmla="*/ 866534 h 1430869"/>
                <a:gd name="connsiteX6" fmla="*/ 584241 w 1469750"/>
                <a:gd name="connsiteY6" fmla="*/ 1430869 h 1430869"/>
                <a:gd name="connsiteX7" fmla="*/ 0 w 1469750"/>
                <a:gd name="connsiteY7" fmla="*/ 1430869 h 1430869"/>
                <a:gd name="connsiteX8" fmla="*/ 100706 w 1469750"/>
                <a:gd name="connsiteY8" fmla="*/ 745769 h 1430869"/>
                <a:gd name="connsiteX9" fmla="*/ 423062 w 1469750"/>
                <a:gd name="connsiteY9" fmla="*/ 342550 h 1430869"/>
                <a:gd name="connsiteX10" fmla="*/ 725424 w 1469750"/>
                <a:gd name="connsiteY10" fmla="*/ 60383 h 1430869"/>
                <a:gd name="connsiteX11" fmla="*/ 754003 w 1469750"/>
                <a:gd name="connsiteY11" fmla="*/ 266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50" h="1430869">
                  <a:moveTo>
                    <a:pt x="770730" y="0"/>
                  </a:moveTo>
                  <a:lnTo>
                    <a:pt x="1469750" y="0"/>
                  </a:lnTo>
                  <a:lnTo>
                    <a:pt x="1434785" y="99522"/>
                  </a:lnTo>
                  <a:cubicBezTo>
                    <a:pt x="1416817" y="137292"/>
                    <a:pt x="1395374" y="171275"/>
                    <a:pt x="1370137" y="201467"/>
                  </a:cubicBezTo>
                  <a:cubicBezTo>
                    <a:pt x="1269431" y="322518"/>
                    <a:pt x="1168725" y="423251"/>
                    <a:pt x="1047780" y="523984"/>
                  </a:cubicBezTo>
                  <a:cubicBezTo>
                    <a:pt x="906841" y="645036"/>
                    <a:pt x="805891" y="765801"/>
                    <a:pt x="705185" y="866534"/>
                  </a:cubicBezTo>
                  <a:cubicBezTo>
                    <a:pt x="624718" y="987586"/>
                    <a:pt x="584241" y="1169020"/>
                    <a:pt x="584241" y="1430869"/>
                  </a:cubicBezTo>
                  <a:lnTo>
                    <a:pt x="0" y="1430869"/>
                  </a:lnTo>
                  <a:cubicBezTo>
                    <a:pt x="0" y="1108351"/>
                    <a:pt x="40233" y="886853"/>
                    <a:pt x="100706" y="745769"/>
                  </a:cubicBezTo>
                  <a:cubicBezTo>
                    <a:pt x="161178" y="604685"/>
                    <a:pt x="282123" y="463602"/>
                    <a:pt x="423062" y="342550"/>
                  </a:cubicBezTo>
                  <a:cubicBezTo>
                    <a:pt x="523768" y="241817"/>
                    <a:pt x="624718" y="161116"/>
                    <a:pt x="725424" y="60383"/>
                  </a:cubicBezTo>
                  <a:cubicBezTo>
                    <a:pt x="735482" y="50331"/>
                    <a:pt x="745022" y="39014"/>
                    <a:pt x="754003" y="26629"/>
                  </a:cubicBezTo>
                  <a:close/>
                </a:path>
              </a:pathLst>
            </a:custGeom>
            <a:grpFill/>
            <a:ln w="19050">
              <a:gradFill flip="none" rotWithShape="1">
                <a:gsLst>
                  <a:gs pos="0">
                    <a:schemeClr val="bg1"/>
                  </a:gs>
                  <a:gs pos="100000">
                    <a:schemeClr val="bg1">
                      <a:lumMod val="85000"/>
                    </a:schemeClr>
                  </a:gs>
                </a:gsLst>
                <a:lin ang="2700000" scaled="1"/>
                <a:tileRect/>
              </a:grad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grpSp>
      <p:sp>
        <p:nvSpPr>
          <p:cNvPr id="23" name="TextBox 6"/>
          <p:cNvSpPr txBox="1"/>
          <p:nvPr/>
        </p:nvSpPr>
        <p:spPr>
          <a:xfrm>
            <a:off x="1117550" y="4579718"/>
            <a:ext cx="3122387" cy="398780"/>
          </a:xfrm>
          <a:prstGeom prst="rect">
            <a:avLst/>
          </a:prstGeom>
          <a:noFill/>
        </p:spPr>
        <p:txBody>
          <a:bodyPr wrap="square" rtlCol="0">
            <a:spAutoFit/>
          </a:bodyPr>
          <a:p>
            <a:r>
              <a:rPr lang="zh-CN" altLang="en-US" sz="2000" b="1" dirty="0" smtClean="0">
                <a:solidFill>
                  <a:srgbClr val="002060"/>
                </a:solidFill>
              </a:rPr>
              <a:t>总承包管理到底管什么？</a:t>
            </a:r>
            <a:endParaRPr lang="zh-CN" altLang="en-US" sz="2000" b="1" dirty="0" smtClean="0">
              <a:solidFill>
                <a:srgbClr val="002060"/>
              </a:solidFill>
            </a:endParaRPr>
          </a:p>
        </p:txBody>
      </p:sp>
      <p:sp>
        <p:nvSpPr>
          <p:cNvPr id="28" name="矩形 27"/>
          <p:cNvSpPr/>
          <p:nvPr/>
        </p:nvSpPr>
        <p:spPr>
          <a:xfrm>
            <a:off x="3795930" y="1693634"/>
            <a:ext cx="1380860" cy="706755"/>
          </a:xfrm>
          <a:prstGeom prst="rect">
            <a:avLst/>
          </a:prstGeom>
        </p:spPr>
        <p:txBody>
          <a:bodyPr wrap="square">
            <a:spAutoFit/>
          </a:bodyPr>
          <a:p>
            <a:pPr lvl="0" algn="ctr">
              <a:defRPr/>
            </a:pPr>
            <a:r>
              <a:rPr lang="zh-CN" altLang="en-US" sz="2000" b="1" kern="0" dirty="0" smtClean="0">
                <a:solidFill>
                  <a:srgbClr val="002060"/>
                </a:solidFill>
                <a:latin typeface="微软雅黑" panose="020B0503020204020204" pitchFamily="34" charset="-122"/>
                <a:ea typeface="微软雅黑" panose="020B0503020204020204" pitchFamily="34" charset="-122"/>
              </a:rPr>
              <a:t>三方面问题：</a:t>
            </a:r>
            <a:endParaRPr lang="zh-CN" altLang="en-US" sz="2000" b="1" kern="0" dirty="0" smtClean="0">
              <a:solidFill>
                <a:srgbClr val="002060"/>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4806112" y="2394895"/>
            <a:ext cx="5734155" cy="431800"/>
            <a:chOff x="0" y="0"/>
            <a:chExt cx="4813300" cy="431800"/>
          </a:xfrm>
        </p:grpSpPr>
        <p:sp>
          <p:nvSpPr>
            <p:cNvPr id="24" name="Line 18"/>
            <p:cNvSpPr/>
            <p:nvPr/>
          </p:nvSpPr>
          <p:spPr>
            <a:xfrm>
              <a:off x="0" y="215900"/>
              <a:ext cx="311150" cy="1"/>
            </a:xfrm>
            <a:prstGeom prst="line">
              <a:avLst/>
            </a:prstGeom>
            <a:ln w="9525" cap="flat" cmpd="sng">
              <a:solidFill>
                <a:schemeClr val="tx1"/>
              </a:solidFill>
              <a:prstDash val="solid"/>
              <a:headEnd type="oval"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Line 19"/>
            <p:cNvSpPr/>
            <p:nvPr/>
          </p:nvSpPr>
          <p:spPr>
            <a:xfrm>
              <a:off x="311150" y="0"/>
              <a:ext cx="1" cy="431800"/>
            </a:xfrm>
            <a:prstGeom prst="line">
              <a:avLst/>
            </a:prstGeom>
            <a:ln w="9525" cap="flat" cmpd="sng">
              <a:solidFill>
                <a:schemeClr val="tx1"/>
              </a:solidFill>
              <a:prstDash val="solid"/>
              <a:headEnd type="none"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Rectangle 20"/>
            <p:cNvSpPr/>
            <p:nvPr/>
          </p:nvSpPr>
          <p:spPr>
            <a:xfrm>
              <a:off x="311150" y="39687"/>
              <a:ext cx="4502150" cy="352425"/>
            </a:xfrm>
            <a:prstGeom prst="rect">
              <a:avLst/>
            </a:prstGeom>
            <a:noFill/>
            <a:ln w="9525">
              <a:noFill/>
            </a:ln>
          </p:spPr>
          <p:txBody>
            <a:bodyPr anchor="ctr"/>
            <a:p>
              <a:pPr>
                <a:lnSpc>
                  <a:spcPct val="150000"/>
                </a:lnSpc>
              </a:pPr>
              <a:r>
                <a:rPr lang="zh-CN" altLang="zh-CN" sz="2000" dirty="0"/>
                <a:t>关于总承包管理的基本原理和原则容易达成共识，但缺乏落地实施的具体路径和方法</a:t>
              </a:r>
              <a:endParaRPr lang="zh-CN" altLang="zh-CN" sz="2000" dirty="0"/>
            </a:p>
          </p:txBody>
        </p:sp>
      </p:grpSp>
      <p:grpSp>
        <p:nvGrpSpPr>
          <p:cNvPr id="34" name="组合 33"/>
          <p:cNvGrpSpPr/>
          <p:nvPr/>
        </p:nvGrpSpPr>
        <p:grpSpPr>
          <a:xfrm>
            <a:off x="4806112" y="3766223"/>
            <a:ext cx="5734155" cy="431800"/>
            <a:chOff x="0" y="0"/>
            <a:chExt cx="4813300" cy="431800"/>
          </a:xfrm>
        </p:grpSpPr>
        <p:sp>
          <p:nvSpPr>
            <p:cNvPr id="35" name="Line 18"/>
            <p:cNvSpPr/>
            <p:nvPr/>
          </p:nvSpPr>
          <p:spPr>
            <a:xfrm>
              <a:off x="0" y="215900"/>
              <a:ext cx="311150" cy="1"/>
            </a:xfrm>
            <a:prstGeom prst="line">
              <a:avLst/>
            </a:prstGeom>
            <a:ln w="9525" cap="flat" cmpd="sng">
              <a:solidFill>
                <a:schemeClr val="tx1"/>
              </a:solidFill>
              <a:prstDash val="solid"/>
              <a:headEnd type="oval"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Line 19"/>
            <p:cNvSpPr/>
            <p:nvPr/>
          </p:nvSpPr>
          <p:spPr>
            <a:xfrm>
              <a:off x="311150" y="0"/>
              <a:ext cx="1" cy="431800"/>
            </a:xfrm>
            <a:prstGeom prst="line">
              <a:avLst/>
            </a:prstGeom>
            <a:ln w="9525" cap="flat" cmpd="sng">
              <a:solidFill>
                <a:schemeClr val="tx1"/>
              </a:solidFill>
              <a:prstDash val="solid"/>
              <a:headEnd type="none"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Rectangle 20"/>
            <p:cNvSpPr/>
            <p:nvPr/>
          </p:nvSpPr>
          <p:spPr>
            <a:xfrm>
              <a:off x="311150" y="39052"/>
              <a:ext cx="4502150" cy="352425"/>
            </a:xfrm>
            <a:prstGeom prst="rect">
              <a:avLst/>
            </a:prstGeom>
            <a:noFill/>
            <a:ln w="9525">
              <a:noFill/>
            </a:ln>
          </p:spPr>
          <p:txBody>
            <a:bodyPr anchor="ctr"/>
            <a:p>
              <a:pPr>
                <a:lnSpc>
                  <a:spcPct val="150000"/>
                </a:lnSpc>
              </a:pPr>
              <a:r>
                <a:rPr lang="zh-CN" altLang="en-US" sz="2000" dirty="0"/>
                <a:t>总</a:t>
              </a:r>
              <a:r>
                <a:rPr lang="zh-CN" altLang="en-US" sz="2000" dirty="0" smtClean="0"/>
                <a:t>承包管理难以脱离现有传统施工管理习惯的框架，总承包管理和施工管理的界面不清晰、定位不清晰</a:t>
              </a:r>
              <a:endParaRPr lang="zh-CN" altLang="en-US" sz="2000" dirty="0"/>
            </a:p>
          </p:txBody>
        </p:sp>
      </p:grpSp>
      <p:grpSp>
        <p:nvGrpSpPr>
          <p:cNvPr id="42" name="组合 41"/>
          <p:cNvGrpSpPr/>
          <p:nvPr/>
        </p:nvGrpSpPr>
        <p:grpSpPr>
          <a:xfrm>
            <a:off x="4806112" y="5149145"/>
            <a:ext cx="5734155" cy="431800"/>
            <a:chOff x="0" y="0"/>
            <a:chExt cx="4813300" cy="431800"/>
          </a:xfrm>
        </p:grpSpPr>
        <p:sp>
          <p:nvSpPr>
            <p:cNvPr id="43" name="Line 18"/>
            <p:cNvSpPr/>
            <p:nvPr/>
          </p:nvSpPr>
          <p:spPr>
            <a:xfrm>
              <a:off x="0" y="215900"/>
              <a:ext cx="311150" cy="1"/>
            </a:xfrm>
            <a:prstGeom prst="line">
              <a:avLst/>
            </a:prstGeom>
            <a:ln w="9525" cap="flat" cmpd="sng">
              <a:solidFill>
                <a:schemeClr val="tx1"/>
              </a:solidFill>
              <a:prstDash val="solid"/>
              <a:headEnd type="oval"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Line 19"/>
            <p:cNvSpPr/>
            <p:nvPr/>
          </p:nvSpPr>
          <p:spPr>
            <a:xfrm>
              <a:off x="311150" y="0"/>
              <a:ext cx="1" cy="431800"/>
            </a:xfrm>
            <a:prstGeom prst="line">
              <a:avLst/>
            </a:prstGeom>
            <a:ln w="9525" cap="flat" cmpd="sng">
              <a:solidFill>
                <a:schemeClr val="tx1"/>
              </a:solidFill>
              <a:prstDash val="solid"/>
              <a:headEnd type="none" w="med" len="med"/>
              <a:tailEnd type="none" w="med" len="med"/>
            </a:ln>
          </p:spPr>
          <p:txBody>
            <a:bodyPr/>
            <a:p>
              <a:pPr marL="0" lvl="0" indent="0" eaLnBrk="1" fontAlgn="base" latinLnBrk="0" hangingPunct="1">
                <a:lnSpc>
                  <a:spcPct val="100000"/>
                </a:lnSpc>
                <a:spcBef>
                  <a:spcPct val="0"/>
                </a:spcBef>
                <a:spcAft>
                  <a:spcPct val="0"/>
                </a:spcAft>
                <a:buNone/>
              </a:pPr>
              <a:endParaRPr sz="1800" baseline="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Rectangle 20"/>
            <p:cNvSpPr/>
            <p:nvPr/>
          </p:nvSpPr>
          <p:spPr>
            <a:xfrm>
              <a:off x="311150" y="39687"/>
              <a:ext cx="4502150" cy="352425"/>
            </a:xfrm>
            <a:prstGeom prst="rect">
              <a:avLst/>
            </a:prstGeom>
            <a:noFill/>
            <a:ln w="9525">
              <a:noFill/>
            </a:ln>
          </p:spPr>
          <p:txBody>
            <a:bodyPr anchor="ctr"/>
            <a:p>
              <a:pPr>
                <a:lnSpc>
                  <a:spcPct val="150000"/>
                </a:lnSpc>
              </a:pPr>
              <a:r>
                <a:rPr lang="zh-CN" altLang="en-US" sz="2000" dirty="0"/>
                <a:t>总</a:t>
              </a:r>
              <a:r>
                <a:rPr lang="zh-CN" altLang="en-US" sz="2000" dirty="0" smtClean="0"/>
                <a:t>承包管理总是局限在某个点或局部经验的总结或探讨，很难有成体系的整体解决方案落地</a:t>
              </a:r>
              <a:endParaRPr lang="zh-CN" altLang="en-US" sz="2000" dirty="0"/>
            </a:p>
          </p:txBody>
        </p:sp>
      </p:gr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04260" y="30480"/>
            <a:ext cx="4094480" cy="521970"/>
          </a:xfrm>
          <a:prstGeom prst="rect">
            <a:avLst/>
          </a:prstGeom>
          <a:noFill/>
        </p:spPr>
        <p:txBody>
          <a:bodyPr wrap="none" rtlCol="0" anchor="ctr" anchorCtr="0">
            <a:spAutoFit/>
          </a:bodyPr>
          <a:p>
            <a:pPr algn="ctr" fontAlgn="auto">
              <a:defRPr/>
            </a:pPr>
            <a:r>
              <a:rPr lang="zh-CN" altLang="en-US" sz="2800" b="1" kern="0" dirty="0">
                <a:solidFill>
                  <a:schemeClr val="bg1"/>
                </a:solidFill>
                <a:latin typeface="微软雅黑" panose="020B0503020204020204" pitchFamily="34" charset="-122"/>
                <a:ea typeface="微软雅黑" panose="020B0503020204020204" pitchFamily="34" charset="-122"/>
                <a:sym typeface="+mn-ea"/>
              </a:rPr>
              <a:t>二、总承包管理基本思路</a:t>
            </a:r>
            <a:endParaRPr lang="zh-CN" altLang="en-US" sz="2800"/>
          </a:p>
        </p:txBody>
      </p:sp>
      <p:pic>
        <p:nvPicPr>
          <p:cNvPr id="129030" name="Picture 190" descr="53b38a10177df"/>
          <p:cNvPicPr>
            <a:picLocks noChangeAspect="1"/>
          </p:cNvPicPr>
          <p:nvPr/>
        </p:nvPicPr>
        <p:blipFill>
          <a:blip r:embed="rId1"/>
          <a:stretch>
            <a:fillRect/>
          </a:stretch>
        </p:blipFill>
        <p:spPr>
          <a:xfrm>
            <a:off x="177800" y="550863"/>
            <a:ext cx="1130300" cy="852487"/>
          </a:xfrm>
          <a:prstGeom prst="rect">
            <a:avLst/>
          </a:prstGeom>
          <a:noFill/>
          <a:ln w="9525">
            <a:noFill/>
          </a:ln>
        </p:spPr>
      </p:pic>
      <p:sp>
        <p:nvSpPr>
          <p:cNvPr id="129038" name="Text Box 16"/>
          <p:cNvSpPr txBox="1"/>
          <p:nvPr/>
        </p:nvSpPr>
        <p:spPr>
          <a:xfrm>
            <a:off x="1071880" y="719455"/>
            <a:ext cx="5153660" cy="460375"/>
          </a:xfrm>
          <a:prstGeom prst="rect">
            <a:avLst/>
          </a:prstGeom>
          <a:noFill/>
          <a:ln w="9525">
            <a:noFill/>
          </a:ln>
        </p:spPr>
        <p:txBody>
          <a:bodyPr wrap="square" anchor="t">
            <a:spAutoFit/>
          </a:bodyPr>
          <a:p>
            <a:pPr eaLnBrk="0" hangingPunct="0"/>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r>
              <a:rPr lang="en-US" altLang="en-US" sz="2400" b="1" dirty="0">
                <a:solidFill>
                  <a:schemeClr val="tx1"/>
                </a:solidFill>
                <a:latin typeface="Arial" panose="020B0604020202020204" pitchFamily="34" charset="0"/>
                <a:ea typeface="黑体" panose="02010609060101010101" pitchFamily="49" charset="-122"/>
                <a:sym typeface="Calibri" panose="020F0502020204030204" charset="0"/>
              </a:rPr>
              <a:t>1.</a:t>
            </a:r>
            <a:r>
              <a:rPr lang="zh-CN" altLang="en-US" sz="2400" b="1" dirty="0">
                <a:latin typeface="Arial" panose="020B0604020202020204" pitchFamily="34" charset="0"/>
                <a:ea typeface="黑体" panose="02010609060101010101" pitchFamily="49" charset="-122"/>
                <a:sym typeface="Calibri" panose="020F0502020204030204" charset="0"/>
              </a:rPr>
              <a:t>理解总承包管理的深刻内涵</a:t>
            </a:r>
            <a:r>
              <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rPr>
              <a:t>】</a:t>
            </a:r>
            <a:endParaRPr lang="en-US" altLang="en-US" sz="2400" b="1" dirty="0">
              <a:solidFill>
                <a:srgbClr val="DA3124"/>
              </a:solidFill>
              <a:latin typeface="Arial" panose="020B0604020202020204" pitchFamily="34" charset="0"/>
              <a:ea typeface="黑体" panose="02010609060101010101" pitchFamily="49" charset="-122"/>
              <a:sym typeface="Calibri" panose="020F0502020204030204" charset="0"/>
            </a:endParaRPr>
          </a:p>
        </p:txBody>
      </p:sp>
      <p:grpSp>
        <p:nvGrpSpPr>
          <p:cNvPr id="54" name="组合 53"/>
          <p:cNvGrpSpPr/>
          <p:nvPr/>
        </p:nvGrpSpPr>
        <p:grpSpPr>
          <a:xfrm>
            <a:off x="10405302" y="1026183"/>
            <a:ext cx="1268412" cy="1481138"/>
            <a:chOff x="10309225" y="295275"/>
            <a:chExt cx="1268412" cy="1481138"/>
          </a:xfrm>
        </p:grpSpPr>
        <p:sp>
          <p:nvSpPr>
            <p:cNvPr id="55" name="Freeform 24"/>
            <p:cNvSpPr/>
            <p:nvPr/>
          </p:nvSpPr>
          <p:spPr bwMode="auto">
            <a:xfrm>
              <a:off x="10909300" y="738188"/>
              <a:ext cx="258762" cy="257175"/>
            </a:xfrm>
            <a:custGeom>
              <a:avLst/>
              <a:gdLst>
                <a:gd name="T0" fmla="*/ 112 w 163"/>
                <a:gd name="T1" fmla="*/ 6 h 162"/>
                <a:gd name="T2" fmla="*/ 112 w 163"/>
                <a:gd name="T3" fmla="*/ 6 h 162"/>
                <a:gd name="T4" fmla="*/ 96 w 163"/>
                <a:gd name="T5" fmla="*/ 2 h 162"/>
                <a:gd name="T6" fmla="*/ 79 w 163"/>
                <a:gd name="T7" fmla="*/ 0 h 162"/>
                <a:gd name="T8" fmla="*/ 63 w 163"/>
                <a:gd name="T9" fmla="*/ 2 h 162"/>
                <a:gd name="T10" fmla="*/ 49 w 163"/>
                <a:gd name="T11" fmla="*/ 6 h 162"/>
                <a:gd name="T12" fmla="*/ 35 w 163"/>
                <a:gd name="T13" fmla="*/ 14 h 162"/>
                <a:gd name="T14" fmla="*/ 22 w 163"/>
                <a:gd name="T15" fmla="*/ 24 h 162"/>
                <a:gd name="T16" fmla="*/ 14 w 163"/>
                <a:gd name="T17" fmla="*/ 36 h 162"/>
                <a:gd name="T18" fmla="*/ 6 w 163"/>
                <a:gd name="T19" fmla="*/ 52 h 162"/>
                <a:gd name="T20" fmla="*/ 6 w 163"/>
                <a:gd name="T21" fmla="*/ 52 h 162"/>
                <a:gd name="T22" fmla="*/ 2 w 163"/>
                <a:gd name="T23" fmla="*/ 67 h 162"/>
                <a:gd name="T24" fmla="*/ 0 w 163"/>
                <a:gd name="T25" fmla="*/ 83 h 162"/>
                <a:gd name="T26" fmla="*/ 2 w 163"/>
                <a:gd name="T27" fmla="*/ 99 h 162"/>
                <a:gd name="T28" fmla="*/ 6 w 163"/>
                <a:gd name="T29" fmla="*/ 113 h 162"/>
                <a:gd name="T30" fmla="*/ 14 w 163"/>
                <a:gd name="T31" fmla="*/ 128 h 162"/>
                <a:gd name="T32" fmla="*/ 24 w 163"/>
                <a:gd name="T33" fmla="*/ 140 h 162"/>
                <a:gd name="T34" fmla="*/ 37 w 163"/>
                <a:gd name="T35" fmla="*/ 150 h 162"/>
                <a:gd name="T36" fmla="*/ 51 w 163"/>
                <a:gd name="T37" fmla="*/ 158 h 162"/>
                <a:gd name="T38" fmla="*/ 51 w 163"/>
                <a:gd name="T39" fmla="*/ 158 h 162"/>
                <a:gd name="T40" fmla="*/ 67 w 163"/>
                <a:gd name="T41" fmla="*/ 162 h 162"/>
                <a:gd name="T42" fmla="*/ 83 w 163"/>
                <a:gd name="T43" fmla="*/ 162 h 162"/>
                <a:gd name="T44" fmla="*/ 100 w 163"/>
                <a:gd name="T45" fmla="*/ 160 h 162"/>
                <a:gd name="T46" fmla="*/ 114 w 163"/>
                <a:gd name="T47" fmla="*/ 156 h 162"/>
                <a:gd name="T48" fmla="*/ 128 w 163"/>
                <a:gd name="T49" fmla="*/ 148 h 162"/>
                <a:gd name="T50" fmla="*/ 140 w 163"/>
                <a:gd name="T51" fmla="*/ 138 h 162"/>
                <a:gd name="T52" fmla="*/ 148 w 163"/>
                <a:gd name="T53" fmla="*/ 126 h 162"/>
                <a:gd name="T54" fmla="*/ 157 w 163"/>
                <a:gd name="T55" fmla="*/ 111 h 162"/>
                <a:gd name="T56" fmla="*/ 157 w 163"/>
                <a:gd name="T57" fmla="*/ 111 h 162"/>
                <a:gd name="T58" fmla="*/ 161 w 163"/>
                <a:gd name="T59" fmla="*/ 95 h 162"/>
                <a:gd name="T60" fmla="*/ 163 w 163"/>
                <a:gd name="T61" fmla="*/ 79 h 162"/>
                <a:gd name="T62" fmla="*/ 161 w 163"/>
                <a:gd name="T63" fmla="*/ 65 h 162"/>
                <a:gd name="T64" fmla="*/ 157 w 163"/>
                <a:gd name="T65" fmla="*/ 48 h 162"/>
                <a:gd name="T66" fmla="*/ 148 w 163"/>
                <a:gd name="T67" fmla="*/ 36 h 162"/>
                <a:gd name="T68" fmla="*/ 138 w 163"/>
                <a:gd name="T69" fmla="*/ 24 h 162"/>
                <a:gd name="T70" fmla="*/ 126 w 163"/>
                <a:gd name="T71" fmla="*/ 14 h 162"/>
                <a:gd name="T72" fmla="*/ 112 w 163"/>
                <a:gd name="T73" fmla="*/ 6 h 162"/>
                <a:gd name="T74" fmla="*/ 112 w 163"/>
                <a:gd name="T75" fmla="*/ 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62">
                  <a:moveTo>
                    <a:pt x="112" y="6"/>
                  </a:moveTo>
                  <a:lnTo>
                    <a:pt x="112" y="6"/>
                  </a:lnTo>
                  <a:lnTo>
                    <a:pt x="96" y="2"/>
                  </a:lnTo>
                  <a:lnTo>
                    <a:pt x="79" y="0"/>
                  </a:lnTo>
                  <a:lnTo>
                    <a:pt x="63" y="2"/>
                  </a:lnTo>
                  <a:lnTo>
                    <a:pt x="49" y="6"/>
                  </a:lnTo>
                  <a:lnTo>
                    <a:pt x="35" y="14"/>
                  </a:lnTo>
                  <a:lnTo>
                    <a:pt x="22" y="24"/>
                  </a:lnTo>
                  <a:lnTo>
                    <a:pt x="14" y="36"/>
                  </a:lnTo>
                  <a:lnTo>
                    <a:pt x="6" y="52"/>
                  </a:lnTo>
                  <a:lnTo>
                    <a:pt x="6" y="52"/>
                  </a:lnTo>
                  <a:lnTo>
                    <a:pt x="2" y="67"/>
                  </a:lnTo>
                  <a:lnTo>
                    <a:pt x="0" y="83"/>
                  </a:lnTo>
                  <a:lnTo>
                    <a:pt x="2" y="99"/>
                  </a:lnTo>
                  <a:lnTo>
                    <a:pt x="6" y="113"/>
                  </a:lnTo>
                  <a:lnTo>
                    <a:pt x="14" y="128"/>
                  </a:lnTo>
                  <a:lnTo>
                    <a:pt x="24" y="140"/>
                  </a:lnTo>
                  <a:lnTo>
                    <a:pt x="37" y="150"/>
                  </a:lnTo>
                  <a:lnTo>
                    <a:pt x="51" y="158"/>
                  </a:lnTo>
                  <a:lnTo>
                    <a:pt x="51" y="158"/>
                  </a:lnTo>
                  <a:lnTo>
                    <a:pt x="67" y="162"/>
                  </a:lnTo>
                  <a:lnTo>
                    <a:pt x="83" y="162"/>
                  </a:lnTo>
                  <a:lnTo>
                    <a:pt x="100" y="160"/>
                  </a:lnTo>
                  <a:lnTo>
                    <a:pt x="114" y="156"/>
                  </a:lnTo>
                  <a:lnTo>
                    <a:pt x="128" y="148"/>
                  </a:lnTo>
                  <a:lnTo>
                    <a:pt x="140" y="138"/>
                  </a:lnTo>
                  <a:lnTo>
                    <a:pt x="148" y="126"/>
                  </a:lnTo>
                  <a:lnTo>
                    <a:pt x="157" y="111"/>
                  </a:lnTo>
                  <a:lnTo>
                    <a:pt x="157" y="111"/>
                  </a:lnTo>
                  <a:lnTo>
                    <a:pt x="161" y="95"/>
                  </a:lnTo>
                  <a:lnTo>
                    <a:pt x="163" y="79"/>
                  </a:lnTo>
                  <a:lnTo>
                    <a:pt x="161" y="65"/>
                  </a:lnTo>
                  <a:lnTo>
                    <a:pt x="157" y="48"/>
                  </a:lnTo>
                  <a:lnTo>
                    <a:pt x="148" y="36"/>
                  </a:lnTo>
                  <a:lnTo>
                    <a:pt x="138" y="24"/>
                  </a:lnTo>
                  <a:lnTo>
                    <a:pt x="126" y="14"/>
                  </a:lnTo>
                  <a:lnTo>
                    <a:pt x="112" y="6"/>
                  </a:lnTo>
                  <a:lnTo>
                    <a:pt x="112" y="6"/>
                  </a:lnTo>
                  <a:close/>
                </a:path>
              </a:pathLst>
            </a:custGeom>
            <a:solidFill>
              <a:srgbClr val="DB74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6" name="Freeform 25"/>
            <p:cNvSpPr>
              <a:spLocks noEditPoints="1"/>
            </p:cNvSpPr>
            <p:nvPr/>
          </p:nvSpPr>
          <p:spPr bwMode="auto">
            <a:xfrm>
              <a:off x="10309225" y="295275"/>
              <a:ext cx="1268412" cy="1481138"/>
            </a:xfrm>
            <a:custGeom>
              <a:avLst/>
              <a:gdLst>
                <a:gd name="T0" fmla="*/ 726 w 799"/>
                <a:gd name="T1" fmla="*/ 590 h 933"/>
                <a:gd name="T2" fmla="*/ 785 w 799"/>
                <a:gd name="T3" fmla="*/ 455 h 933"/>
                <a:gd name="T4" fmla="*/ 799 w 799"/>
                <a:gd name="T5" fmla="*/ 350 h 933"/>
                <a:gd name="T6" fmla="*/ 770 w 799"/>
                <a:gd name="T7" fmla="*/ 213 h 933"/>
                <a:gd name="T8" fmla="*/ 695 w 799"/>
                <a:gd name="T9" fmla="*/ 102 h 933"/>
                <a:gd name="T10" fmla="*/ 583 w 799"/>
                <a:gd name="T11" fmla="*/ 26 h 933"/>
                <a:gd name="T12" fmla="*/ 447 w 799"/>
                <a:gd name="T13" fmla="*/ 0 h 933"/>
                <a:gd name="T14" fmla="*/ 347 w 799"/>
                <a:gd name="T15" fmla="*/ 14 h 933"/>
                <a:gd name="T16" fmla="*/ 234 w 799"/>
                <a:gd name="T17" fmla="*/ 73 h 933"/>
                <a:gd name="T18" fmla="*/ 148 w 799"/>
                <a:gd name="T19" fmla="*/ 167 h 933"/>
                <a:gd name="T20" fmla="*/ 101 w 799"/>
                <a:gd name="T21" fmla="*/ 289 h 933"/>
                <a:gd name="T22" fmla="*/ 97 w 799"/>
                <a:gd name="T23" fmla="*/ 329 h 933"/>
                <a:gd name="T24" fmla="*/ 97 w 799"/>
                <a:gd name="T25" fmla="*/ 350 h 933"/>
                <a:gd name="T26" fmla="*/ 91 w 799"/>
                <a:gd name="T27" fmla="*/ 390 h 933"/>
                <a:gd name="T28" fmla="*/ 59 w 799"/>
                <a:gd name="T29" fmla="*/ 445 h 933"/>
                <a:gd name="T30" fmla="*/ 8 w 799"/>
                <a:gd name="T31" fmla="*/ 506 h 933"/>
                <a:gd name="T32" fmla="*/ 0 w 799"/>
                <a:gd name="T33" fmla="*/ 545 h 933"/>
                <a:gd name="T34" fmla="*/ 49 w 799"/>
                <a:gd name="T35" fmla="*/ 559 h 933"/>
                <a:gd name="T36" fmla="*/ 71 w 799"/>
                <a:gd name="T37" fmla="*/ 604 h 933"/>
                <a:gd name="T38" fmla="*/ 77 w 799"/>
                <a:gd name="T39" fmla="*/ 671 h 933"/>
                <a:gd name="T40" fmla="*/ 97 w 799"/>
                <a:gd name="T41" fmla="*/ 744 h 933"/>
                <a:gd name="T42" fmla="*/ 105 w 799"/>
                <a:gd name="T43" fmla="*/ 785 h 933"/>
                <a:gd name="T44" fmla="*/ 134 w 799"/>
                <a:gd name="T45" fmla="*/ 807 h 933"/>
                <a:gd name="T46" fmla="*/ 262 w 799"/>
                <a:gd name="T47" fmla="*/ 809 h 933"/>
                <a:gd name="T48" fmla="*/ 299 w 799"/>
                <a:gd name="T49" fmla="*/ 836 h 933"/>
                <a:gd name="T50" fmla="*/ 335 w 799"/>
                <a:gd name="T51" fmla="*/ 915 h 933"/>
                <a:gd name="T52" fmla="*/ 419 w 799"/>
                <a:gd name="T53" fmla="*/ 931 h 933"/>
                <a:gd name="T54" fmla="*/ 610 w 799"/>
                <a:gd name="T55" fmla="*/ 897 h 933"/>
                <a:gd name="T56" fmla="*/ 718 w 799"/>
                <a:gd name="T57" fmla="*/ 858 h 933"/>
                <a:gd name="T58" fmla="*/ 679 w 799"/>
                <a:gd name="T59" fmla="*/ 789 h 933"/>
                <a:gd name="T60" fmla="*/ 667 w 799"/>
                <a:gd name="T61" fmla="*/ 728 h 933"/>
                <a:gd name="T62" fmla="*/ 677 w 799"/>
                <a:gd name="T63" fmla="*/ 673 h 933"/>
                <a:gd name="T64" fmla="*/ 606 w 799"/>
                <a:gd name="T65" fmla="*/ 449 h 933"/>
                <a:gd name="T66" fmla="*/ 606 w 799"/>
                <a:gd name="T67" fmla="*/ 533 h 933"/>
                <a:gd name="T68" fmla="*/ 506 w 799"/>
                <a:gd name="T69" fmla="*/ 525 h 933"/>
                <a:gd name="T70" fmla="*/ 429 w 799"/>
                <a:gd name="T71" fmla="*/ 529 h 933"/>
                <a:gd name="T72" fmla="*/ 396 w 799"/>
                <a:gd name="T73" fmla="*/ 518 h 933"/>
                <a:gd name="T74" fmla="*/ 337 w 799"/>
                <a:gd name="T75" fmla="*/ 482 h 933"/>
                <a:gd name="T76" fmla="*/ 258 w 799"/>
                <a:gd name="T77" fmla="*/ 460 h 933"/>
                <a:gd name="T78" fmla="*/ 288 w 799"/>
                <a:gd name="T79" fmla="*/ 374 h 933"/>
                <a:gd name="T80" fmla="*/ 244 w 799"/>
                <a:gd name="T81" fmla="*/ 307 h 933"/>
                <a:gd name="T82" fmla="*/ 327 w 799"/>
                <a:gd name="T83" fmla="*/ 254 h 933"/>
                <a:gd name="T84" fmla="*/ 388 w 799"/>
                <a:gd name="T85" fmla="*/ 205 h 933"/>
                <a:gd name="T86" fmla="*/ 439 w 799"/>
                <a:gd name="T87" fmla="*/ 140 h 933"/>
                <a:gd name="T88" fmla="*/ 508 w 799"/>
                <a:gd name="T89" fmla="*/ 197 h 933"/>
                <a:gd name="T90" fmla="*/ 571 w 799"/>
                <a:gd name="T91" fmla="*/ 169 h 933"/>
                <a:gd name="T92" fmla="*/ 600 w 799"/>
                <a:gd name="T93" fmla="*/ 262 h 933"/>
                <a:gd name="T94" fmla="*/ 628 w 799"/>
                <a:gd name="T95" fmla="*/ 335 h 933"/>
                <a:gd name="T96" fmla="*/ 628 w 799"/>
                <a:gd name="T97" fmla="*/ 382 h 933"/>
                <a:gd name="T98" fmla="*/ 606 w 799"/>
                <a:gd name="T99" fmla="*/ 44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9" h="933">
                  <a:moveTo>
                    <a:pt x="705" y="620"/>
                  </a:moveTo>
                  <a:lnTo>
                    <a:pt x="705" y="620"/>
                  </a:lnTo>
                  <a:lnTo>
                    <a:pt x="705" y="620"/>
                  </a:lnTo>
                  <a:lnTo>
                    <a:pt x="726" y="590"/>
                  </a:lnTo>
                  <a:lnTo>
                    <a:pt x="744" y="557"/>
                  </a:lnTo>
                  <a:lnTo>
                    <a:pt x="760" y="525"/>
                  </a:lnTo>
                  <a:lnTo>
                    <a:pt x="772" y="490"/>
                  </a:lnTo>
                  <a:lnTo>
                    <a:pt x="785" y="455"/>
                  </a:lnTo>
                  <a:lnTo>
                    <a:pt x="793" y="421"/>
                  </a:lnTo>
                  <a:lnTo>
                    <a:pt x="797" y="386"/>
                  </a:lnTo>
                  <a:lnTo>
                    <a:pt x="799" y="350"/>
                  </a:lnTo>
                  <a:lnTo>
                    <a:pt x="799" y="350"/>
                  </a:lnTo>
                  <a:lnTo>
                    <a:pt x="797" y="315"/>
                  </a:lnTo>
                  <a:lnTo>
                    <a:pt x="791" y="281"/>
                  </a:lnTo>
                  <a:lnTo>
                    <a:pt x="783" y="246"/>
                  </a:lnTo>
                  <a:lnTo>
                    <a:pt x="770" y="213"/>
                  </a:lnTo>
                  <a:lnTo>
                    <a:pt x="756" y="183"/>
                  </a:lnTo>
                  <a:lnTo>
                    <a:pt x="738" y="155"/>
                  </a:lnTo>
                  <a:lnTo>
                    <a:pt x="718" y="128"/>
                  </a:lnTo>
                  <a:lnTo>
                    <a:pt x="695" y="102"/>
                  </a:lnTo>
                  <a:lnTo>
                    <a:pt x="671" y="79"/>
                  </a:lnTo>
                  <a:lnTo>
                    <a:pt x="644" y="59"/>
                  </a:lnTo>
                  <a:lnTo>
                    <a:pt x="614" y="43"/>
                  </a:lnTo>
                  <a:lnTo>
                    <a:pt x="583" y="26"/>
                  </a:lnTo>
                  <a:lnTo>
                    <a:pt x="551" y="16"/>
                  </a:lnTo>
                  <a:lnTo>
                    <a:pt x="518" y="6"/>
                  </a:lnTo>
                  <a:lnTo>
                    <a:pt x="484" y="2"/>
                  </a:lnTo>
                  <a:lnTo>
                    <a:pt x="447" y="0"/>
                  </a:lnTo>
                  <a:lnTo>
                    <a:pt x="447" y="0"/>
                  </a:lnTo>
                  <a:lnTo>
                    <a:pt x="413" y="2"/>
                  </a:lnTo>
                  <a:lnTo>
                    <a:pt x="380" y="6"/>
                  </a:lnTo>
                  <a:lnTo>
                    <a:pt x="347" y="14"/>
                  </a:lnTo>
                  <a:lnTo>
                    <a:pt x="317" y="24"/>
                  </a:lnTo>
                  <a:lnTo>
                    <a:pt x="288" y="39"/>
                  </a:lnTo>
                  <a:lnTo>
                    <a:pt x="260" y="55"/>
                  </a:lnTo>
                  <a:lnTo>
                    <a:pt x="234" y="73"/>
                  </a:lnTo>
                  <a:lnTo>
                    <a:pt x="209" y="94"/>
                  </a:lnTo>
                  <a:lnTo>
                    <a:pt x="187" y="116"/>
                  </a:lnTo>
                  <a:lnTo>
                    <a:pt x="166" y="140"/>
                  </a:lnTo>
                  <a:lnTo>
                    <a:pt x="148" y="167"/>
                  </a:lnTo>
                  <a:lnTo>
                    <a:pt x="132" y="195"/>
                  </a:lnTo>
                  <a:lnTo>
                    <a:pt x="120" y="226"/>
                  </a:lnTo>
                  <a:lnTo>
                    <a:pt x="110" y="256"/>
                  </a:lnTo>
                  <a:lnTo>
                    <a:pt x="101" y="289"/>
                  </a:lnTo>
                  <a:lnTo>
                    <a:pt x="97" y="323"/>
                  </a:lnTo>
                  <a:lnTo>
                    <a:pt x="97" y="323"/>
                  </a:lnTo>
                  <a:lnTo>
                    <a:pt x="97" y="329"/>
                  </a:lnTo>
                  <a:lnTo>
                    <a:pt x="97" y="329"/>
                  </a:lnTo>
                  <a:lnTo>
                    <a:pt x="97" y="342"/>
                  </a:lnTo>
                  <a:lnTo>
                    <a:pt x="97" y="342"/>
                  </a:lnTo>
                  <a:lnTo>
                    <a:pt x="97" y="350"/>
                  </a:lnTo>
                  <a:lnTo>
                    <a:pt x="97" y="350"/>
                  </a:lnTo>
                  <a:lnTo>
                    <a:pt x="97" y="350"/>
                  </a:lnTo>
                  <a:lnTo>
                    <a:pt x="97" y="350"/>
                  </a:lnTo>
                  <a:lnTo>
                    <a:pt x="93" y="372"/>
                  </a:lnTo>
                  <a:lnTo>
                    <a:pt x="91" y="390"/>
                  </a:lnTo>
                  <a:lnTo>
                    <a:pt x="85" y="405"/>
                  </a:lnTo>
                  <a:lnTo>
                    <a:pt x="77" y="419"/>
                  </a:lnTo>
                  <a:lnTo>
                    <a:pt x="69" y="433"/>
                  </a:lnTo>
                  <a:lnTo>
                    <a:pt x="59" y="445"/>
                  </a:lnTo>
                  <a:lnTo>
                    <a:pt x="32" y="476"/>
                  </a:lnTo>
                  <a:lnTo>
                    <a:pt x="32" y="476"/>
                  </a:lnTo>
                  <a:lnTo>
                    <a:pt x="18" y="492"/>
                  </a:lnTo>
                  <a:lnTo>
                    <a:pt x="8" y="506"/>
                  </a:lnTo>
                  <a:lnTo>
                    <a:pt x="2" y="518"/>
                  </a:lnTo>
                  <a:lnTo>
                    <a:pt x="0" y="529"/>
                  </a:lnTo>
                  <a:lnTo>
                    <a:pt x="0" y="537"/>
                  </a:lnTo>
                  <a:lnTo>
                    <a:pt x="0" y="545"/>
                  </a:lnTo>
                  <a:lnTo>
                    <a:pt x="4" y="549"/>
                  </a:lnTo>
                  <a:lnTo>
                    <a:pt x="10" y="551"/>
                  </a:lnTo>
                  <a:lnTo>
                    <a:pt x="10" y="551"/>
                  </a:lnTo>
                  <a:lnTo>
                    <a:pt x="49" y="559"/>
                  </a:lnTo>
                  <a:lnTo>
                    <a:pt x="77" y="563"/>
                  </a:lnTo>
                  <a:lnTo>
                    <a:pt x="77" y="563"/>
                  </a:lnTo>
                  <a:lnTo>
                    <a:pt x="75" y="575"/>
                  </a:lnTo>
                  <a:lnTo>
                    <a:pt x="71" y="604"/>
                  </a:lnTo>
                  <a:lnTo>
                    <a:pt x="71" y="640"/>
                  </a:lnTo>
                  <a:lnTo>
                    <a:pt x="73" y="657"/>
                  </a:lnTo>
                  <a:lnTo>
                    <a:pt x="77" y="671"/>
                  </a:lnTo>
                  <a:lnTo>
                    <a:pt x="77" y="671"/>
                  </a:lnTo>
                  <a:lnTo>
                    <a:pt x="91" y="714"/>
                  </a:lnTo>
                  <a:lnTo>
                    <a:pt x="95" y="730"/>
                  </a:lnTo>
                  <a:lnTo>
                    <a:pt x="97" y="744"/>
                  </a:lnTo>
                  <a:lnTo>
                    <a:pt x="97" y="744"/>
                  </a:lnTo>
                  <a:lnTo>
                    <a:pt x="97" y="754"/>
                  </a:lnTo>
                  <a:lnTo>
                    <a:pt x="97" y="764"/>
                  </a:lnTo>
                  <a:lnTo>
                    <a:pt x="101" y="775"/>
                  </a:lnTo>
                  <a:lnTo>
                    <a:pt x="105" y="785"/>
                  </a:lnTo>
                  <a:lnTo>
                    <a:pt x="112" y="793"/>
                  </a:lnTo>
                  <a:lnTo>
                    <a:pt x="118" y="801"/>
                  </a:lnTo>
                  <a:lnTo>
                    <a:pt x="126" y="805"/>
                  </a:lnTo>
                  <a:lnTo>
                    <a:pt x="134" y="807"/>
                  </a:lnTo>
                  <a:lnTo>
                    <a:pt x="134" y="807"/>
                  </a:lnTo>
                  <a:lnTo>
                    <a:pt x="250" y="807"/>
                  </a:lnTo>
                  <a:lnTo>
                    <a:pt x="250" y="807"/>
                  </a:lnTo>
                  <a:lnTo>
                    <a:pt x="262" y="809"/>
                  </a:lnTo>
                  <a:lnTo>
                    <a:pt x="272" y="811"/>
                  </a:lnTo>
                  <a:lnTo>
                    <a:pt x="282" y="819"/>
                  </a:lnTo>
                  <a:lnTo>
                    <a:pt x="291" y="828"/>
                  </a:lnTo>
                  <a:lnTo>
                    <a:pt x="299" y="836"/>
                  </a:lnTo>
                  <a:lnTo>
                    <a:pt x="307" y="848"/>
                  </a:lnTo>
                  <a:lnTo>
                    <a:pt x="319" y="870"/>
                  </a:lnTo>
                  <a:lnTo>
                    <a:pt x="329" y="893"/>
                  </a:lnTo>
                  <a:lnTo>
                    <a:pt x="335" y="915"/>
                  </a:lnTo>
                  <a:lnTo>
                    <a:pt x="341" y="933"/>
                  </a:lnTo>
                  <a:lnTo>
                    <a:pt x="341" y="933"/>
                  </a:lnTo>
                  <a:lnTo>
                    <a:pt x="382" y="933"/>
                  </a:lnTo>
                  <a:lnTo>
                    <a:pt x="419" y="931"/>
                  </a:lnTo>
                  <a:lnTo>
                    <a:pt x="455" y="927"/>
                  </a:lnTo>
                  <a:lnTo>
                    <a:pt x="492" y="921"/>
                  </a:lnTo>
                  <a:lnTo>
                    <a:pt x="555" y="909"/>
                  </a:lnTo>
                  <a:lnTo>
                    <a:pt x="610" y="897"/>
                  </a:lnTo>
                  <a:lnTo>
                    <a:pt x="655" y="882"/>
                  </a:lnTo>
                  <a:lnTo>
                    <a:pt x="689" y="870"/>
                  </a:lnTo>
                  <a:lnTo>
                    <a:pt x="718" y="858"/>
                  </a:lnTo>
                  <a:lnTo>
                    <a:pt x="718" y="858"/>
                  </a:lnTo>
                  <a:lnTo>
                    <a:pt x="705" y="840"/>
                  </a:lnTo>
                  <a:lnTo>
                    <a:pt x="693" y="821"/>
                  </a:lnTo>
                  <a:lnTo>
                    <a:pt x="685" y="805"/>
                  </a:lnTo>
                  <a:lnTo>
                    <a:pt x="679" y="789"/>
                  </a:lnTo>
                  <a:lnTo>
                    <a:pt x="673" y="773"/>
                  </a:lnTo>
                  <a:lnTo>
                    <a:pt x="669" y="758"/>
                  </a:lnTo>
                  <a:lnTo>
                    <a:pt x="667" y="742"/>
                  </a:lnTo>
                  <a:lnTo>
                    <a:pt x="667" y="728"/>
                  </a:lnTo>
                  <a:lnTo>
                    <a:pt x="667" y="714"/>
                  </a:lnTo>
                  <a:lnTo>
                    <a:pt x="669" y="699"/>
                  </a:lnTo>
                  <a:lnTo>
                    <a:pt x="673" y="687"/>
                  </a:lnTo>
                  <a:lnTo>
                    <a:pt x="677" y="673"/>
                  </a:lnTo>
                  <a:lnTo>
                    <a:pt x="689" y="647"/>
                  </a:lnTo>
                  <a:lnTo>
                    <a:pt x="705" y="620"/>
                  </a:lnTo>
                  <a:lnTo>
                    <a:pt x="705" y="620"/>
                  </a:lnTo>
                  <a:close/>
                  <a:moveTo>
                    <a:pt x="606" y="449"/>
                  </a:moveTo>
                  <a:lnTo>
                    <a:pt x="606" y="449"/>
                  </a:lnTo>
                  <a:lnTo>
                    <a:pt x="591" y="470"/>
                  </a:lnTo>
                  <a:lnTo>
                    <a:pt x="575" y="486"/>
                  </a:lnTo>
                  <a:lnTo>
                    <a:pt x="606" y="533"/>
                  </a:lnTo>
                  <a:lnTo>
                    <a:pt x="559" y="563"/>
                  </a:lnTo>
                  <a:lnTo>
                    <a:pt x="528" y="516"/>
                  </a:lnTo>
                  <a:lnTo>
                    <a:pt x="528" y="516"/>
                  </a:lnTo>
                  <a:lnTo>
                    <a:pt x="506" y="525"/>
                  </a:lnTo>
                  <a:lnTo>
                    <a:pt x="484" y="531"/>
                  </a:lnTo>
                  <a:lnTo>
                    <a:pt x="482" y="586"/>
                  </a:lnTo>
                  <a:lnTo>
                    <a:pt x="427" y="584"/>
                  </a:lnTo>
                  <a:lnTo>
                    <a:pt x="429" y="529"/>
                  </a:lnTo>
                  <a:lnTo>
                    <a:pt x="429" y="529"/>
                  </a:lnTo>
                  <a:lnTo>
                    <a:pt x="413" y="525"/>
                  </a:lnTo>
                  <a:lnTo>
                    <a:pt x="396" y="518"/>
                  </a:lnTo>
                  <a:lnTo>
                    <a:pt x="396" y="518"/>
                  </a:lnTo>
                  <a:lnTo>
                    <a:pt x="382" y="512"/>
                  </a:lnTo>
                  <a:lnTo>
                    <a:pt x="349" y="557"/>
                  </a:lnTo>
                  <a:lnTo>
                    <a:pt x="307" y="525"/>
                  </a:lnTo>
                  <a:lnTo>
                    <a:pt x="337" y="482"/>
                  </a:lnTo>
                  <a:lnTo>
                    <a:pt x="337" y="482"/>
                  </a:lnTo>
                  <a:lnTo>
                    <a:pt x="323" y="462"/>
                  </a:lnTo>
                  <a:lnTo>
                    <a:pt x="309" y="441"/>
                  </a:lnTo>
                  <a:lnTo>
                    <a:pt x="258" y="460"/>
                  </a:lnTo>
                  <a:lnTo>
                    <a:pt x="242" y="407"/>
                  </a:lnTo>
                  <a:lnTo>
                    <a:pt x="291" y="390"/>
                  </a:lnTo>
                  <a:lnTo>
                    <a:pt x="291" y="390"/>
                  </a:lnTo>
                  <a:lnTo>
                    <a:pt x="288" y="374"/>
                  </a:lnTo>
                  <a:lnTo>
                    <a:pt x="288" y="358"/>
                  </a:lnTo>
                  <a:lnTo>
                    <a:pt x="288" y="342"/>
                  </a:lnTo>
                  <a:lnTo>
                    <a:pt x="293" y="325"/>
                  </a:lnTo>
                  <a:lnTo>
                    <a:pt x="244" y="307"/>
                  </a:lnTo>
                  <a:lnTo>
                    <a:pt x="264" y="256"/>
                  </a:lnTo>
                  <a:lnTo>
                    <a:pt x="311" y="274"/>
                  </a:lnTo>
                  <a:lnTo>
                    <a:pt x="311" y="274"/>
                  </a:lnTo>
                  <a:lnTo>
                    <a:pt x="327" y="254"/>
                  </a:lnTo>
                  <a:lnTo>
                    <a:pt x="343" y="236"/>
                  </a:lnTo>
                  <a:lnTo>
                    <a:pt x="317" y="193"/>
                  </a:lnTo>
                  <a:lnTo>
                    <a:pt x="362" y="163"/>
                  </a:lnTo>
                  <a:lnTo>
                    <a:pt x="388" y="205"/>
                  </a:lnTo>
                  <a:lnTo>
                    <a:pt x="388" y="205"/>
                  </a:lnTo>
                  <a:lnTo>
                    <a:pt x="413" y="195"/>
                  </a:lnTo>
                  <a:lnTo>
                    <a:pt x="439" y="191"/>
                  </a:lnTo>
                  <a:lnTo>
                    <a:pt x="439" y="140"/>
                  </a:lnTo>
                  <a:lnTo>
                    <a:pt x="494" y="142"/>
                  </a:lnTo>
                  <a:lnTo>
                    <a:pt x="492" y="193"/>
                  </a:lnTo>
                  <a:lnTo>
                    <a:pt x="492" y="193"/>
                  </a:lnTo>
                  <a:lnTo>
                    <a:pt x="508" y="197"/>
                  </a:lnTo>
                  <a:lnTo>
                    <a:pt x="522" y="201"/>
                  </a:lnTo>
                  <a:lnTo>
                    <a:pt x="522" y="201"/>
                  </a:lnTo>
                  <a:lnTo>
                    <a:pt x="541" y="209"/>
                  </a:lnTo>
                  <a:lnTo>
                    <a:pt x="571" y="169"/>
                  </a:lnTo>
                  <a:lnTo>
                    <a:pt x="614" y="201"/>
                  </a:lnTo>
                  <a:lnTo>
                    <a:pt x="583" y="244"/>
                  </a:lnTo>
                  <a:lnTo>
                    <a:pt x="583" y="244"/>
                  </a:lnTo>
                  <a:lnTo>
                    <a:pt x="600" y="262"/>
                  </a:lnTo>
                  <a:lnTo>
                    <a:pt x="612" y="285"/>
                  </a:lnTo>
                  <a:lnTo>
                    <a:pt x="663" y="266"/>
                  </a:lnTo>
                  <a:lnTo>
                    <a:pt x="679" y="319"/>
                  </a:lnTo>
                  <a:lnTo>
                    <a:pt x="628" y="335"/>
                  </a:lnTo>
                  <a:lnTo>
                    <a:pt x="628" y="335"/>
                  </a:lnTo>
                  <a:lnTo>
                    <a:pt x="630" y="352"/>
                  </a:lnTo>
                  <a:lnTo>
                    <a:pt x="630" y="368"/>
                  </a:lnTo>
                  <a:lnTo>
                    <a:pt x="628" y="382"/>
                  </a:lnTo>
                  <a:lnTo>
                    <a:pt x="626" y="399"/>
                  </a:lnTo>
                  <a:lnTo>
                    <a:pt x="677" y="419"/>
                  </a:lnTo>
                  <a:lnTo>
                    <a:pt x="657" y="470"/>
                  </a:lnTo>
                  <a:lnTo>
                    <a:pt x="606" y="449"/>
                  </a:lnTo>
                  <a:close/>
                </a:path>
              </a:pathLst>
            </a:custGeom>
            <a:solidFill>
              <a:srgbClr val="018C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7" name="矩形 56"/>
          <p:cNvSpPr/>
          <p:nvPr/>
        </p:nvSpPr>
        <p:spPr>
          <a:xfrm>
            <a:off x="514350" y="1602105"/>
            <a:ext cx="9705340" cy="1014730"/>
          </a:xfrm>
          <a:prstGeom prst="rect">
            <a:avLst/>
          </a:prstGeom>
          <a:ln w="19050">
            <a:solidFill>
              <a:srgbClr val="018CD1"/>
            </a:solidFill>
            <a:prstDash val="sysDash"/>
          </a:ln>
        </p:spPr>
        <p:txBody>
          <a:bodyPr wrap="square">
            <a:spAutoFit/>
          </a:bodyPr>
          <a:p>
            <a:pPr indent="356870" algn="just">
              <a:lnSpc>
                <a:spcPct val="150000"/>
              </a:lnSpc>
              <a:spcAft>
                <a:spcPts val="0"/>
              </a:spcAft>
            </a:pPr>
            <a:r>
              <a:rPr lang="en-US" altLang="zh-CN" sz="2000" kern="100" dirty="0" smtClean="0">
                <a:solidFill>
                  <a:schemeClr val="tx1"/>
                </a:solidFill>
                <a:effectLst/>
                <a:latin typeface="+mn-ea"/>
                <a:cs typeface="Times New Roman" panose="02020603050405020304" pitchFamily="18" charset="0"/>
              </a:rPr>
              <a:t> </a:t>
            </a:r>
            <a:r>
              <a:rPr lang="zh-CN" altLang="en-US" sz="2000" kern="100" dirty="0" smtClean="0">
                <a:solidFill>
                  <a:schemeClr val="tx1"/>
                </a:solidFill>
                <a:effectLst/>
                <a:latin typeface="+mn-ea"/>
                <a:cs typeface="Times New Roman" panose="02020603050405020304" pitchFamily="18" charset="0"/>
              </a:rPr>
              <a:t>造成这些问题的根本原因，我们认为还是对总承包管理内涵理解的问题。不管是业主、设计院还是施工单位，对总承包管理的理解和需求实际上是参差不齐的。</a:t>
            </a:r>
            <a:endParaRPr lang="zh-CN" altLang="en-US" sz="2000" kern="100" dirty="0" smtClean="0">
              <a:solidFill>
                <a:schemeClr val="tx1"/>
              </a:solidFill>
              <a:effectLst/>
              <a:latin typeface="+mn-ea"/>
              <a:cs typeface="Times New Roman" panose="02020603050405020304" pitchFamily="18" charset="0"/>
            </a:endParaRPr>
          </a:p>
        </p:txBody>
      </p:sp>
      <p:sp>
        <p:nvSpPr>
          <p:cNvPr id="2" name="矩形 1"/>
          <p:cNvSpPr/>
          <p:nvPr/>
        </p:nvSpPr>
        <p:spPr>
          <a:xfrm>
            <a:off x="1422400" y="3163570"/>
            <a:ext cx="9705340" cy="2399665"/>
          </a:xfrm>
          <a:prstGeom prst="rect">
            <a:avLst/>
          </a:prstGeom>
          <a:ln w="19050">
            <a:solidFill>
              <a:srgbClr val="018CD1"/>
            </a:solidFill>
            <a:prstDash val="sysDash"/>
          </a:ln>
        </p:spPr>
        <p:txBody>
          <a:bodyPr wrap="square">
            <a:spAutoFit/>
          </a:bodyPr>
          <a:p>
            <a:pPr indent="356870" algn="just">
              <a:lnSpc>
                <a:spcPct val="150000"/>
              </a:lnSpc>
              <a:spcAft>
                <a:spcPts val="0"/>
              </a:spcAft>
            </a:pPr>
            <a:r>
              <a:rPr lang="zh-CN" altLang="en-US" sz="2000" kern="100" dirty="0" smtClean="0">
                <a:solidFill>
                  <a:schemeClr val="tx1"/>
                </a:solidFill>
                <a:effectLst/>
                <a:latin typeface="+mn-ea"/>
                <a:cs typeface="Times New Roman" panose="02020603050405020304" pitchFamily="18" charset="0"/>
              </a:rPr>
              <a:t>很多企业都在说自己的总承包管理能力很强，但实际上只是针对</a:t>
            </a:r>
            <a:r>
              <a:rPr lang="zh-CN" altLang="en-US" sz="2000" kern="100" dirty="0" smtClean="0">
                <a:solidFill>
                  <a:srgbClr val="FF0000"/>
                </a:solidFill>
                <a:effectLst/>
                <a:latin typeface="+mn-ea"/>
                <a:cs typeface="Times New Roman" panose="02020603050405020304" pitchFamily="18" charset="0"/>
              </a:rPr>
              <a:t>原有的发包范围变大了，原有的管理范围变宽了，在管理的局部做了一些点上的强化，原有的管理体系并没有发生变化</a:t>
            </a:r>
            <a:r>
              <a:rPr lang="zh-CN" altLang="en-US" sz="2000" kern="100" dirty="0" smtClean="0">
                <a:solidFill>
                  <a:schemeClr val="tx1"/>
                </a:solidFill>
                <a:effectLst/>
                <a:latin typeface="+mn-ea"/>
                <a:cs typeface="Times New Roman" panose="02020603050405020304" pitchFamily="18" charset="0"/>
              </a:rPr>
              <a:t>。从组织体系、管理体系、绩效体系和配套机制上，并没有围绕总承包管理的需求做出变革，更没有带来企业商业模式、管控体系、绩效体系和资源体系的变革。</a:t>
            </a:r>
            <a:endParaRPr lang="zh-CN" altLang="en-US" sz="2000" kern="100" dirty="0" smtClean="0">
              <a:solidFill>
                <a:schemeClr val="tx1"/>
              </a:solidFill>
              <a:effectLst/>
              <a:latin typeface="+mn-ea"/>
              <a:cs typeface="Times New Roman" panose="02020603050405020304" pitchFamily="18" charset="0"/>
            </a:endParaRPr>
          </a:p>
        </p:txBody>
      </p:sp>
      <p:sp>
        <p:nvSpPr>
          <p:cNvPr id="99" name="直角上箭头 98"/>
          <p:cNvSpPr/>
          <p:nvPr/>
        </p:nvSpPr>
        <p:spPr>
          <a:xfrm rot="5400000">
            <a:off x="294638" y="3396618"/>
            <a:ext cx="1693549" cy="406400"/>
          </a:xfrm>
          <a:prstGeom prst="bentUpArrow">
            <a:avLst>
              <a:gd name="adj1" fmla="val 32840"/>
              <a:gd name="adj2" fmla="val 25000"/>
              <a:gd name="adj3" fmla="val 35780"/>
            </a:avLst>
          </a:prstGeom>
          <a:solidFill>
            <a:schemeClr val="accent2"/>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12195</Words>
  <Application>WPS 演示</Application>
  <PresentationFormat>自定义</PresentationFormat>
  <Paragraphs>1725</Paragraphs>
  <Slides>65</Slides>
  <Notes>1</Notes>
  <HiddenSlides>0</HiddenSlides>
  <MMClips>0</MMClips>
  <ScaleCrop>false</ScaleCrop>
  <HeadingPairs>
    <vt:vector size="8" baseType="variant">
      <vt:variant>
        <vt:lpstr>已用的字体</vt:lpstr>
      </vt:variant>
      <vt:variant>
        <vt:i4>26</vt:i4>
      </vt:variant>
      <vt:variant>
        <vt:lpstr>主题</vt:lpstr>
      </vt:variant>
      <vt:variant>
        <vt:i4>2</vt:i4>
      </vt:variant>
      <vt:variant>
        <vt:lpstr>嵌入 OLE 服务器</vt:lpstr>
      </vt:variant>
      <vt:variant>
        <vt:i4>1</vt:i4>
      </vt:variant>
      <vt:variant>
        <vt:lpstr>幻灯片标题</vt:lpstr>
      </vt:variant>
      <vt:variant>
        <vt:i4>65</vt:i4>
      </vt:variant>
    </vt:vector>
  </HeadingPairs>
  <TitlesOfParts>
    <vt:vector size="94" baseType="lpstr">
      <vt:lpstr>Arial</vt:lpstr>
      <vt:lpstr>宋体</vt:lpstr>
      <vt:lpstr>Wingdings</vt:lpstr>
      <vt:lpstr>微软雅黑</vt:lpstr>
      <vt:lpstr>楷体</vt:lpstr>
      <vt:lpstr>Times New Roman</vt:lpstr>
      <vt:lpstr>华文细黑</vt:lpstr>
      <vt:lpstr>Impact</vt:lpstr>
      <vt:lpstr>LiHei Pro</vt:lpstr>
      <vt:lpstr>黑体</vt:lpstr>
      <vt:lpstr>Calibri</vt:lpstr>
      <vt:lpstr>Arial</vt:lpstr>
      <vt:lpstr>Arial Unicode MS</vt:lpstr>
      <vt:lpstr>Calibri Light</vt:lpstr>
      <vt:lpstr>Franklin Gothic Book</vt:lpstr>
      <vt:lpstr>Verdana</vt:lpstr>
      <vt:lpstr>仿宋</vt:lpstr>
      <vt:lpstr>微软雅黑 Light</vt:lpstr>
      <vt:lpstr>幼圆</vt:lpstr>
      <vt:lpstr>Wingdings 2</vt:lpstr>
      <vt:lpstr>Gulim</vt:lpstr>
      <vt:lpstr>方正兰亭超细黑简体</vt:lpstr>
      <vt:lpstr>Microsoft YaHei UI</vt:lpstr>
      <vt:lpstr>Calibri</vt:lpstr>
      <vt:lpstr>Wingdings</vt:lpstr>
      <vt:lpstr>仿宋_GB2312</vt:lpstr>
      <vt:lpstr>封面</vt:lpstr>
      <vt:lpstr>Office 主题</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刘立诺</dc:creator>
  <cp:lastModifiedBy>A呀土豆baby</cp:lastModifiedBy>
  <cp:revision>206</cp:revision>
  <dcterms:created xsi:type="dcterms:W3CDTF">2016-02-23T07:09:00Z</dcterms:created>
  <dcterms:modified xsi:type="dcterms:W3CDTF">2021-03-14T12:40:30Z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