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9"/>
  </p:notesMasterIdLst>
  <p:handoutMasterIdLst>
    <p:handoutMasterId r:id="rId85"/>
  </p:handoutMasterIdLst>
  <p:sldIdLst>
    <p:sldId id="258" r:id="rId4"/>
    <p:sldId id="717" r:id="rId5"/>
    <p:sldId id="759" r:id="rId6"/>
    <p:sldId id="760" r:id="rId7"/>
    <p:sldId id="761" r:id="rId8"/>
    <p:sldId id="762" r:id="rId10"/>
    <p:sldId id="766" r:id="rId11"/>
    <p:sldId id="767" r:id="rId12"/>
    <p:sldId id="764" r:id="rId13"/>
    <p:sldId id="770" r:id="rId14"/>
    <p:sldId id="771" r:id="rId15"/>
    <p:sldId id="772" r:id="rId16"/>
    <p:sldId id="773" r:id="rId17"/>
    <p:sldId id="774" r:id="rId18"/>
    <p:sldId id="775" r:id="rId19"/>
    <p:sldId id="776" r:id="rId20"/>
    <p:sldId id="778" r:id="rId21"/>
    <p:sldId id="779" r:id="rId22"/>
    <p:sldId id="780" r:id="rId23"/>
    <p:sldId id="781" r:id="rId24"/>
    <p:sldId id="782" r:id="rId25"/>
    <p:sldId id="783" r:id="rId26"/>
    <p:sldId id="768" r:id="rId27"/>
    <p:sldId id="784" r:id="rId28"/>
    <p:sldId id="785" r:id="rId29"/>
    <p:sldId id="786" r:id="rId30"/>
    <p:sldId id="769" r:id="rId31"/>
    <p:sldId id="788" r:id="rId32"/>
    <p:sldId id="787" r:id="rId33"/>
    <p:sldId id="789" r:id="rId34"/>
    <p:sldId id="793" r:id="rId35"/>
    <p:sldId id="794" r:id="rId36"/>
    <p:sldId id="765" r:id="rId37"/>
    <p:sldId id="795" r:id="rId38"/>
    <p:sldId id="796" r:id="rId39"/>
    <p:sldId id="797" r:id="rId40"/>
    <p:sldId id="798" r:id="rId41"/>
    <p:sldId id="763" r:id="rId42"/>
    <p:sldId id="799" r:id="rId43"/>
    <p:sldId id="800" r:id="rId44"/>
    <p:sldId id="791" r:id="rId45"/>
    <p:sldId id="801" r:id="rId46"/>
    <p:sldId id="802" r:id="rId47"/>
    <p:sldId id="803" r:id="rId48"/>
    <p:sldId id="807" r:id="rId49"/>
    <p:sldId id="808" r:id="rId50"/>
    <p:sldId id="809" r:id="rId51"/>
    <p:sldId id="811" r:id="rId52"/>
    <p:sldId id="830" r:id="rId53"/>
    <p:sldId id="831" r:id="rId54"/>
    <p:sldId id="832" r:id="rId55"/>
    <p:sldId id="833" r:id="rId56"/>
    <p:sldId id="862" r:id="rId57"/>
    <p:sldId id="835" r:id="rId58"/>
    <p:sldId id="836" r:id="rId59"/>
    <p:sldId id="839" r:id="rId60"/>
    <p:sldId id="838" r:id="rId61"/>
    <p:sldId id="837" r:id="rId62"/>
    <p:sldId id="840" r:id="rId63"/>
    <p:sldId id="841" r:id="rId64"/>
    <p:sldId id="842" r:id="rId65"/>
    <p:sldId id="843" r:id="rId66"/>
    <p:sldId id="844" r:id="rId67"/>
    <p:sldId id="845" r:id="rId68"/>
    <p:sldId id="846" r:id="rId69"/>
    <p:sldId id="847" r:id="rId70"/>
    <p:sldId id="848" r:id="rId71"/>
    <p:sldId id="849" r:id="rId72"/>
    <p:sldId id="850" r:id="rId73"/>
    <p:sldId id="851" r:id="rId74"/>
    <p:sldId id="852" r:id="rId75"/>
    <p:sldId id="853" r:id="rId76"/>
    <p:sldId id="855" r:id="rId77"/>
    <p:sldId id="856" r:id="rId78"/>
    <p:sldId id="857" r:id="rId79"/>
    <p:sldId id="858" r:id="rId80"/>
    <p:sldId id="859" r:id="rId81"/>
    <p:sldId id="861" r:id="rId82"/>
    <p:sldId id="860" r:id="rId83"/>
    <p:sldId id="754" r:id="rId84"/>
  </p:sldIdLst>
  <p:sldSz cx="9144000" cy="5143500" type="screen16x9"/>
  <p:notesSz cx="6858000" cy="9144000"/>
  <p:embeddedFontLst>
    <p:embeddedFont>
      <p:font typeface="Calibri" panose="020F0502020204030204" pitchFamily="34" charset="0"/>
      <p:regular r:id="rId89"/>
    </p:embeddedFont>
    <p:embeddedFont>
      <p:font typeface="微软雅黑" panose="020B0503020204020204" pitchFamily="34" charset="-122"/>
      <p:regular r:id="rId90"/>
    </p:embeddedFont>
    <p:embeddedFont>
      <p:font typeface="Arial Narrow" panose="020B0606020202030204" pitchFamily="34" charset="0"/>
      <p:regular r:id="rId91"/>
      <p:bold r:id="rId92"/>
      <p:italic r:id="rId93"/>
      <p:boldItalic r:id="rId94"/>
    </p:embeddedFont>
    <p:embeddedFont>
      <p:font typeface="黑体" panose="02010609060101010101" pitchFamily="49" charset="-122"/>
      <p:regular r:id="rId95"/>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1F58F"/>
    <a:srgbClr val="99CC00"/>
    <a:srgbClr val="EEB500"/>
    <a:srgbClr val="F6BB00"/>
    <a:srgbClr val="9E0000"/>
    <a:srgbClr val="1EC016"/>
    <a:srgbClr val="99FF99"/>
    <a:srgbClr val="FD7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4" autoAdjust="0"/>
    <p:restoredTop sz="91319" autoAdjust="0"/>
  </p:normalViewPr>
  <p:slideViewPr>
    <p:cSldViewPr showGuides="1">
      <p:cViewPr varScale="1">
        <p:scale>
          <a:sx n="81" d="100"/>
          <a:sy n="81" d="100"/>
        </p:scale>
        <p:origin x="948" y="36"/>
      </p:cViewPr>
      <p:guideLst>
        <p:guide orient="horz" pos="523"/>
        <p:guide orient="horz" pos="2845"/>
        <p:guide orient="horz" pos="3254"/>
        <p:guide orient="horz" pos="1617"/>
        <p:guide orient="horz" pos="1756"/>
        <p:guide pos="2880"/>
        <p:guide pos="385"/>
        <p:guide pos="5375"/>
        <p:guide pos="612"/>
        <p:guide pos="5177"/>
        <p:guide pos="1746"/>
        <p:guide pos="4025"/>
        <p:guide pos="521"/>
      </p:guideLst>
    </p:cSldViewPr>
  </p:slideViewPr>
  <p:notesTextViewPr>
    <p:cViewPr>
      <p:scale>
        <a:sx n="66" d="100"/>
        <a:sy n="66" d="100"/>
      </p:scale>
      <p:origin x="0" y="0"/>
    </p:cViewPr>
  </p:notesTextViewPr>
  <p:sorterViewPr>
    <p:cViewPr varScale="1">
      <p:scale>
        <a:sx n="1" d="1"/>
        <a:sy n="1" d="1"/>
      </p:scale>
      <p:origin x="0" y="-54486"/>
    </p:cViewPr>
  </p:sorterViewPr>
  <p:gridSpacing cx="72008" cy="72008"/>
</p:viewPr>
</file>

<file path=ppt/_rels/presentation.xml.rels><?xml version="1.0" encoding="UTF-8" standalone="yes"?>
<Relationships xmlns="http://schemas.openxmlformats.org/package/2006/relationships"><Relationship Id="rId95" Type="http://schemas.openxmlformats.org/officeDocument/2006/relationships/font" Target="fonts/font7.fntdata"/><Relationship Id="rId94" Type="http://schemas.openxmlformats.org/officeDocument/2006/relationships/font" Target="fonts/font6.fntdata"/><Relationship Id="rId93" Type="http://schemas.openxmlformats.org/officeDocument/2006/relationships/font" Target="fonts/font5.fntdata"/><Relationship Id="rId92" Type="http://schemas.openxmlformats.org/officeDocument/2006/relationships/font" Target="fonts/font4.fntdata"/><Relationship Id="rId91" Type="http://schemas.openxmlformats.org/officeDocument/2006/relationships/font" Target="fonts/font3.fntdata"/><Relationship Id="rId90" Type="http://schemas.openxmlformats.org/officeDocument/2006/relationships/font" Target="fonts/font2.fntdata"/><Relationship Id="rId9" Type="http://schemas.openxmlformats.org/officeDocument/2006/relationships/notesMaster" Target="notesMasters/notesMaster1.xml"/><Relationship Id="rId89" Type="http://schemas.openxmlformats.org/officeDocument/2006/relationships/font" Target="fonts/font1.fntdata"/><Relationship Id="rId88" Type="http://schemas.openxmlformats.org/officeDocument/2006/relationships/tableStyles" Target="tableStyles.xml"/><Relationship Id="rId87" Type="http://schemas.openxmlformats.org/officeDocument/2006/relationships/viewProps" Target="viewProps.xml"/><Relationship Id="rId86" Type="http://schemas.openxmlformats.org/officeDocument/2006/relationships/presProps" Target="presProps.xml"/><Relationship Id="rId85" Type="http://schemas.openxmlformats.org/officeDocument/2006/relationships/handoutMaster" Target="handoutMasters/handoutMaster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8062F79-3A61-4F62-8C1B-0C5E8F465423}" type="doc">
      <dgm:prSet loTypeId="urn:microsoft.com/office/officeart/2005/8/layout/cycle8#1" loCatId="cycle" qsTypeId="urn:microsoft.com/office/officeart/2005/8/quickstyle/simple2#1" qsCatId="simple" csTypeId="urn:microsoft.com/office/officeart/2005/8/colors/colorful2#1" csCatId="colorful" phldr="1"/>
      <dgm:spPr/>
    </dgm:pt>
    <dgm:pt modelId="{B86AF04B-5413-4F3A-B467-565B912BF611}">
      <dgm:prSet phldrT="[文本]"/>
      <dgm:spPr/>
      <dgm:t>
        <a:bodyPr/>
        <a:lstStyle/>
        <a:p>
          <a:r>
            <a:rPr lang="zh-CN" b="1" dirty="0">
              <a:latin typeface="微软雅黑" panose="020B0503020204020204" pitchFamily="34" charset="-122"/>
              <a:ea typeface="微软雅黑" panose="020B0503020204020204" pitchFamily="34" charset="-122"/>
            </a:rPr>
            <a:t>生命至上</a:t>
          </a:r>
          <a:r>
            <a:rPr lang="en-US" b="1" dirty="0">
              <a:latin typeface="微软雅黑" panose="020B0503020204020204" pitchFamily="34" charset="-122"/>
              <a:ea typeface="微软雅黑" panose="020B0503020204020204" pitchFamily="34" charset="-122"/>
            </a:rPr>
            <a:t>  </a:t>
          </a:r>
          <a:r>
            <a:rPr lang="zh-CN" b="1" dirty="0">
              <a:latin typeface="微软雅黑" panose="020B0503020204020204" pitchFamily="34" charset="-122"/>
              <a:ea typeface="微软雅黑" panose="020B0503020204020204" pitchFamily="34" charset="-122"/>
            </a:rPr>
            <a:t>安全发展</a:t>
          </a:r>
          <a:endParaRPr lang="zh-CN" altLang="en-US" b="1" dirty="0">
            <a:latin typeface="微软雅黑" panose="020B0503020204020204" pitchFamily="34" charset="-122"/>
            <a:ea typeface="微软雅黑" panose="020B0503020204020204" pitchFamily="34" charset="-122"/>
          </a:endParaRPr>
        </a:p>
      </dgm:t>
    </dgm:pt>
    <dgm:pt modelId="{FC25BE36-4F4C-497C-AD46-C539A6FD960D}" cxnId="{1C25F798-8383-4B2B-B1DA-74AC4D2E0F2A}" type="parTrans">
      <dgm:prSet/>
      <dgm:spPr/>
      <dgm:t>
        <a:bodyPr/>
        <a:lstStyle/>
        <a:p>
          <a:endParaRPr lang="zh-CN" altLang="en-US"/>
        </a:p>
      </dgm:t>
    </dgm:pt>
    <dgm:pt modelId="{7BEC0538-4050-4B96-9DF5-C817A03D101E}" cxnId="{1C25F798-8383-4B2B-B1DA-74AC4D2E0F2A}" type="sibTrans">
      <dgm:prSet/>
      <dgm:spPr/>
      <dgm:t>
        <a:bodyPr/>
        <a:lstStyle/>
        <a:p>
          <a:endParaRPr lang="zh-CN" altLang="en-US"/>
        </a:p>
      </dgm:t>
    </dgm:pt>
    <dgm:pt modelId="{CE6CD792-3809-4E76-95E1-177DC94461F3}">
      <dgm:prSet phldrT="[文本]"/>
      <dgm:spPr/>
      <dgm:t>
        <a:bodyPr/>
        <a:lstStyle/>
        <a:p>
          <a:r>
            <a:rPr lang="zh-CN" altLang="en-US" b="1" dirty="0">
              <a:latin typeface="微软雅黑" panose="020B0503020204020204" pitchFamily="34" charset="-122"/>
              <a:ea typeface="微软雅黑" panose="020B0503020204020204" pitchFamily="34" charset="-122"/>
            </a:rPr>
            <a:t>预防为主</a:t>
          </a:r>
          <a:r>
            <a:rPr lang="en-US" altLang="zh-CN" b="1" dirty="0">
              <a:latin typeface="微软雅黑" panose="020B0503020204020204" pitchFamily="34" charset="-122"/>
              <a:ea typeface="微软雅黑" panose="020B0503020204020204" pitchFamily="34" charset="-122"/>
            </a:rPr>
            <a:t>     </a:t>
          </a:r>
          <a:r>
            <a:rPr lang="en-US"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综合治理</a:t>
          </a:r>
          <a:endParaRPr lang="zh-CN" altLang="en-US" dirty="0"/>
        </a:p>
      </dgm:t>
    </dgm:pt>
    <dgm:pt modelId="{14EE8E0F-7073-4E7C-A19C-A6EB83ADE584}" cxnId="{86DBA927-3B05-4760-8B8B-627EA19CFC49}" type="parTrans">
      <dgm:prSet/>
      <dgm:spPr/>
      <dgm:t>
        <a:bodyPr/>
        <a:lstStyle/>
        <a:p>
          <a:endParaRPr lang="zh-CN" altLang="en-US"/>
        </a:p>
      </dgm:t>
    </dgm:pt>
    <dgm:pt modelId="{344AA804-1687-4BB4-9E04-7D7D7A038D62}" cxnId="{86DBA927-3B05-4760-8B8B-627EA19CFC49}" type="sibTrans">
      <dgm:prSet/>
      <dgm:spPr/>
      <dgm:t>
        <a:bodyPr/>
        <a:lstStyle/>
        <a:p>
          <a:endParaRPr lang="zh-CN" altLang="en-US"/>
        </a:p>
      </dgm:t>
    </dgm:pt>
    <dgm:pt modelId="{5D85F27B-43C8-46FF-B5B9-ABCC1CE4E346}">
      <dgm:prSet phldrT="[文本]"/>
      <dgm:spPr/>
      <dgm:t>
        <a:bodyPr/>
        <a:lstStyle/>
        <a:p>
          <a:r>
            <a:rPr lang="zh-CN" altLang="en-US" b="1" dirty="0">
              <a:latin typeface="微软雅黑" panose="020B0503020204020204" pitchFamily="34" charset="-122"/>
              <a:ea typeface="微软雅黑" panose="020B0503020204020204" pitchFamily="34" charset="-122"/>
            </a:rPr>
            <a:t>领导承包全员负责</a:t>
          </a:r>
          <a:endParaRPr lang="zh-CN" altLang="en-US" dirty="0"/>
        </a:p>
      </dgm:t>
    </dgm:pt>
    <dgm:pt modelId="{DB54C3BE-24C8-431F-BE55-A00C31F6D5EF}" cxnId="{AC6A5524-3882-4256-B0AD-7964D5F4D9FA}" type="parTrans">
      <dgm:prSet/>
      <dgm:spPr/>
      <dgm:t>
        <a:bodyPr/>
        <a:lstStyle/>
        <a:p>
          <a:endParaRPr lang="zh-CN" altLang="en-US"/>
        </a:p>
      </dgm:t>
    </dgm:pt>
    <dgm:pt modelId="{2CE16516-4B42-4AD5-9E6D-871F85E0FF8A}" cxnId="{AC6A5524-3882-4256-B0AD-7964D5F4D9FA}" type="sibTrans">
      <dgm:prSet/>
      <dgm:spPr/>
      <dgm:t>
        <a:bodyPr/>
        <a:lstStyle/>
        <a:p>
          <a:endParaRPr lang="zh-CN" altLang="en-US"/>
        </a:p>
      </dgm:t>
    </dgm:pt>
    <dgm:pt modelId="{A4666C02-7F46-411E-A719-762F198C478F}" type="pres">
      <dgm:prSet presAssocID="{B8062F79-3A61-4F62-8C1B-0C5E8F465423}" presName="compositeShape" presStyleCnt="0">
        <dgm:presLayoutVars>
          <dgm:chMax val="7"/>
          <dgm:dir/>
          <dgm:resizeHandles val="exact"/>
        </dgm:presLayoutVars>
      </dgm:prSet>
      <dgm:spPr/>
    </dgm:pt>
    <dgm:pt modelId="{D8421F70-1DF6-4481-BFF5-59497F39887C}" type="pres">
      <dgm:prSet presAssocID="{B8062F79-3A61-4F62-8C1B-0C5E8F465423}" presName="wedge1" presStyleLbl="node1" presStyleIdx="0" presStyleCnt="3"/>
      <dgm:spPr/>
    </dgm:pt>
    <dgm:pt modelId="{3005974F-7A2E-4E4B-916A-4BD1BE8F8651}" type="pres">
      <dgm:prSet presAssocID="{B8062F79-3A61-4F62-8C1B-0C5E8F465423}" presName="dummy1a" presStyleCnt="0"/>
      <dgm:spPr/>
    </dgm:pt>
    <dgm:pt modelId="{B32110B0-046B-4C65-AE74-ABC82A1F4516}" type="pres">
      <dgm:prSet presAssocID="{B8062F79-3A61-4F62-8C1B-0C5E8F465423}" presName="dummy1b" presStyleCnt="0"/>
      <dgm:spPr/>
    </dgm:pt>
    <dgm:pt modelId="{0A6BC83E-F76C-4B99-8176-9DADA3EFE1CC}" type="pres">
      <dgm:prSet presAssocID="{B8062F79-3A61-4F62-8C1B-0C5E8F465423}" presName="wedge1Tx" presStyleLbl="node1" presStyleIdx="0" presStyleCnt="3">
        <dgm:presLayoutVars>
          <dgm:chMax val="0"/>
          <dgm:chPref val="0"/>
          <dgm:bulletEnabled val="1"/>
        </dgm:presLayoutVars>
      </dgm:prSet>
      <dgm:spPr/>
    </dgm:pt>
    <dgm:pt modelId="{2B4DB805-9397-4FCB-BE2E-86EDEA4B4F52}" type="pres">
      <dgm:prSet presAssocID="{B8062F79-3A61-4F62-8C1B-0C5E8F465423}" presName="wedge2" presStyleLbl="node1" presStyleIdx="1" presStyleCnt="3"/>
      <dgm:spPr/>
    </dgm:pt>
    <dgm:pt modelId="{F2BA2651-A838-4CD7-B989-04AC5F3C3F51}" type="pres">
      <dgm:prSet presAssocID="{B8062F79-3A61-4F62-8C1B-0C5E8F465423}" presName="dummy2a" presStyleCnt="0"/>
      <dgm:spPr/>
    </dgm:pt>
    <dgm:pt modelId="{866426DF-7354-44B0-AB51-106D0B8D2183}" type="pres">
      <dgm:prSet presAssocID="{B8062F79-3A61-4F62-8C1B-0C5E8F465423}" presName="dummy2b" presStyleCnt="0"/>
      <dgm:spPr/>
    </dgm:pt>
    <dgm:pt modelId="{19FA3520-79D9-4514-9B77-898E41817D49}" type="pres">
      <dgm:prSet presAssocID="{B8062F79-3A61-4F62-8C1B-0C5E8F465423}" presName="wedge2Tx" presStyleLbl="node1" presStyleIdx="1" presStyleCnt="3">
        <dgm:presLayoutVars>
          <dgm:chMax val="0"/>
          <dgm:chPref val="0"/>
          <dgm:bulletEnabled val="1"/>
        </dgm:presLayoutVars>
      </dgm:prSet>
      <dgm:spPr/>
    </dgm:pt>
    <dgm:pt modelId="{285AF2A0-4154-4575-A246-5E31D7E46B66}" type="pres">
      <dgm:prSet presAssocID="{B8062F79-3A61-4F62-8C1B-0C5E8F465423}" presName="wedge3" presStyleLbl="node1" presStyleIdx="2" presStyleCnt="3"/>
      <dgm:spPr/>
    </dgm:pt>
    <dgm:pt modelId="{50C0B424-0F27-426E-AD59-CB8B28C5A8CD}" type="pres">
      <dgm:prSet presAssocID="{B8062F79-3A61-4F62-8C1B-0C5E8F465423}" presName="dummy3a" presStyleCnt="0"/>
      <dgm:spPr/>
    </dgm:pt>
    <dgm:pt modelId="{DE18DB90-B987-46BD-BEE5-D55303C3B5BE}" type="pres">
      <dgm:prSet presAssocID="{B8062F79-3A61-4F62-8C1B-0C5E8F465423}" presName="dummy3b" presStyleCnt="0"/>
      <dgm:spPr/>
    </dgm:pt>
    <dgm:pt modelId="{AD7F34E1-2912-4266-B13C-B2AB0B437228}" type="pres">
      <dgm:prSet presAssocID="{B8062F79-3A61-4F62-8C1B-0C5E8F465423}" presName="wedge3Tx" presStyleLbl="node1" presStyleIdx="2" presStyleCnt="3">
        <dgm:presLayoutVars>
          <dgm:chMax val="0"/>
          <dgm:chPref val="0"/>
          <dgm:bulletEnabled val="1"/>
        </dgm:presLayoutVars>
      </dgm:prSet>
      <dgm:spPr/>
    </dgm:pt>
    <dgm:pt modelId="{AC0C957A-A21E-410E-A4B8-23D00547C2AA}" type="pres">
      <dgm:prSet presAssocID="{7BEC0538-4050-4B96-9DF5-C817A03D101E}" presName="arrowWedge1" presStyleLbl="fgSibTrans2D1" presStyleIdx="0" presStyleCnt="3"/>
      <dgm:spPr/>
    </dgm:pt>
    <dgm:pt modelId="{93EA0EC4-666E-4771-8F22-8AD79D8263A4}" type="pres">
      <dgm:prSet presAssocID="{344AA804-1687-4BB4-9E04-7D7D7A038D62}" presName="arrowWedge2" presStyleLbl="fgSibTrans2D1" presStyleIdx="1" presStyleCnt="3"/>
      <dgm:spPr/>
    </dgm:pt>
    <dgm:pt modelId="{3AC7452F-89F6-4998-887D-CB9398513072}" type="pres">
      <dgm:prSet presAssocID="{2CE16516-4B42-4AD5-9E6D-871F85E0FF8A}" presName="arrowWedge3" presStyleLbl="fgSibTrans2D1" presStyleIdx="2" presStyleCnt="3"/>
      <dgm:spPr/>
    </dgm:pt>
  </dgm:ptLst>
  <dgm:cxnLst>
    <dgm:cxn modelId="{AC6A5524-3882-4256-B0AD-7964D5F4D9FA}" srcId="{B8062F79-3A61-4F62-8C1B-0C5E8F465423}" destId="{5D85F27B-43C8-46FF-B5B9-ABCC1CE4E346}" srcOrd="2" destOrd="0" parTransId="{DB54C3BE-24C8-431F-BE55-A00C31F6D5EF}" sibTransId="{2CE16516-4B42-4AD5-9E6D-871F85E0FF8A}"/>
    <dgm:cxn modelId="{86DBA927-3B05-4760-8B8B-627EA19CFC49}" srcId="{B8062F79-3A61-4F62-8C1B-0C5E8F465423}" destId="{CE6CD792-3809-4E76-95E1-177DC94461F3}" srcOrd="1" destOrd="0" parTransId="{14EE8E0F-7073-4E7C-A19C-A6EB83ADE584}" sibTransId="{344AA804-1687-4BB4-9E04-7D7D7A038D62}"/>
    <dgm:cxn modelId="{18F4852B-0E46-48A5-B661-48C67EE8E936}" type="presOf" srcId="{B8062F79-3A61-4F62-8C1B-0C5E8F465423}" destId="{A4666C02-7F46-411E-A719-762F198C478F}" srcOrd="0" destOrd="0" presId="urn:microsoft.com/office/officeart/2005/8/layout/cycle8#1"/>
    <dgm:cxn modelId="{4549B330-26ED-490D-94F8-904BA6F9F1D9}" type="presOf" srcId="{CE6CD792-3809-4E76-95E1-177DC94461F3}" destId="{19FA3520-79D9-4514-9B77-898E41817D49}" srcOrd="1" destOrd="0" presId="urn:microsoft.com/office/officeart/2005/8/layout/cycle8#1"/>
    <dgm:cxn modelId="{5E1AEE57-2743-4FA6-A005-EE1B8377EEE3}" type="presOf" srcId="{B86AF04B-5413-4F3A-B467-565B912BF611}" destId="{0A6BC83E-F76C-4B99-8176-9DADA3EFE1CC}" srcOrd="1" destOrd="0" presId="urn:microsoft.com/office/officeart/2005/8/layout/cycle8#1"/>
    <dgm:cxn modelId="{E6F8BE85-2E06-43F2-ACB3-7749B52EEE78}" type="presOf" srcId="{5D85F27B-43C8-46FF-B5B9-ABCC1CE4E346}" destId="{285AF2A0-4154-4575-A246-5E31D7E46B66}" srcOrd="0" destOrd="0" presId="urn:microsoft.com/office/officeart/2005/8/layout/cycle8#1"/>
    <dgm:cxn modelId="{E1B3F087-3714-47D4-9366-9B345F2BC26F}" type="presOf" srcId="{CE6CD792-3809-4E76-95E1-177DC94461F3}" destId="{2B4DB805-9397-4FCB-BE2E-86EDEA4B4F52}" srcOrd="0" destOrd="0" presId="urn:microsoft.com/office/officeart/2005/8/layout/cycle8#1"/>
    <dgm:cxn modelId="{1C25F798-8383-4B2B-B1DA-74AC4D2E0F2A}" srcId="{B8062F79-3A61-4F62-8C1B-0C5E8F465423}" destId="{B86AF04B-5413-4F3A-B467-565B912BF611}" srcOrd="0" destOrd="0" parTransId="{FC25BE36-4F4C-497C-AD46-C539A6FD960D}" sibTransId="{7BEC0538-4050-4B96-9DF5-C817A03D101E}"/>
    <dgm:cxn modelId="{755764D1-2507-4F41-A0D2-CA4F185B89C8}" type="presOf" srcId="{5D85F27B-43C8-46FF-B5B9-ABCC1CE4E346}" destId="{AD7F34E1-2912-4266-B13C-B2AB0B437228}" srcOrd="1" destOrd="0" presId="urn:microsoft.com/office/officeart/2005/8/layout/cycle8#1"/>
    <dgm:cxn modelId="{57F0BEF6-2CBA-4161-8649-80782919151A}" type="presOf" srcId="{B86AF04B-5413-4F3A-B467-565B912BF611}" destId="{D8421F70-1DF6-4481-BFF5-59497F39887C}" srcOrd="0" destOrd="0" presId="urn:microsoft.com/office/officeart/2005/8/layout/cycle8#1"/>
    <dgm:cxn modelId="{8EB251E0-7F77-4BC0-A990-53D8DC3466B5}" type="presParOf" srcId="{A4666C02-7F46-411E-A719-762F198C478F}" destId="{D8421F70-1DF6-4481-BFF5-59497F39887C}" srcOrd="0" destOrd="0" presId="urn:microsoft.com/office/officeart/2005/8/layout/cycle8#1"/>
    <dgm:cxn modelId="{717A45BA-19D8-4F5B-94BF-9F153DDC5D81}" type="presParOf" srcId="{A4666C02-7F46-411E-A719-762F198C478F}" destId="{3005974F-7A2E-4E4B-916A-4BD1BE8F8651}" srcOrd="1" destOrd="0" presId="urn:microsoft.com/office/officeart/2005/8/layout/cycle8#1"/>
    <dgm:cxn modelId="{9AA418C9-43A2-4B80-AE8D-27031D7B8320}" type="presParOf" srcId="{A4666C02-7F46-411E-A719-762F198C478F}" destId="{B32110B0-046B-4C65-AE74-ABC82A1F4516}" srcOrd="2" destOrd="0" presId="urn:microsoft.com/office/officeart/2005/8/layout/cycle8#1"/>
    <dgm:cxn modelId="{D77B29F4-BF62-4A3A-A537-1050A0A59DAA}" type="presParOf" srcId="{A4666C02-7F46-411E-A719-762F198C478F}" destId="{0A6BC83E-F76C-4B99-8176-9DADA3EFE1CC}" srcOrd="3" destOrd="0" presId="urn:microsoft.com/office/officeart/2005/8/layout/cycle8#1"/>
    <dgm:cxn modelId="{F4D04516-DEFD-43FF-9332-C1F9CA23D111}" type="presParOf" srcId="{A4666C02-7F46-411E-A719-762F198C478F}" destId="{2B4DB805-9397-4FCB-BE2E-86EDEA4B4F52}" srcOrd="4" destOrd="0" presId="urn:microsoft.com/office/officeart/2005/8/layout/cycle8#1"/>
    <dgm:cxn modelId="{02ACB0BD-A57A-4A72-8FD1-A8AD431F67A0}" type="presParOf" srcId="{A4666C02-7F46-411E-A719-762F198C478F}" destId="{F2BA2651-A838-4CD7-B989-04AC5F3C3F51}" srcOrd="5" destOrd="0" presId="urn:microsoft.com/office/officeart/2005/8/layout/cycle8#1"/>
    <dgm:cxn modelId="{0B2978D6-4661-439C-B747-5C6136D796B8}" type="presParOf" srcId="{A4666C02-7F46-411E-A719-762F198C478F}" destId="{866426DF-7354-44B0-AB51-106D0B8D2183}" srcOrd="6" destOrd="0" presId="urn:microsoft.com/office/officeart/2005/8/layout/cycle8#1"/>
    <dgm:cxn modelId="{41215CC4-2967-45AD-A7A8-D2836AB34972}" type="presParOf" srcId="{A4666C02-7F46-411E-A719-762F198C478F}" destId="{19FA3520-79D9-4514-9B77-898E41817D49}" srcOrd="7" destOrd="0" presId="urn:microsoft.com/office/officeart/2005/8/layout/cycle8#1"/>
    <dgm:cxn modelId="{977432C9-45A8-4F7B-AEA5-2AE13190AC47}" type="presParOf" srcId="{A4666C02-7F46-411E-A719-762F198C478F}" destId="{285AF2A0-4154-4575-A246-5E31D7E46B66}" srcOrd="8" destOrd="0" presId="urn:microsoft.com/office/officeart/2005/8/layout/cycle8#1"/>
    <dgm:cxn modelId="{0435A7D6-B207-4C79-A720-139344F11BD8}" type="presParOf" srcId="{A4666C02-7F46-411E-A719-762F198C478F}" destId="{50C0B424-0F27-426E-AD59-CB8B28C5A8CD}" srcOrd="9" destOrd="0" presId="urn:microsoft.com/office/officeart/2005/8/layout/cycle8#1"/>
    <dgm:cxn modelId="{C1CE916A-3802-416F-BA04-79F46D961850}" type="presParOf" srcId="{A4666C02-7F46-411E-A719-762F198C478F}" destId="{DE18DB90-B987-46BD-BEE5-D55303C3B5BE}" srcOrd="10" destOrd="0" presId="urn:microsoft.com/office/officeart/2005/8/layout/cycle8#1"/>
    <dgm:cxn modelId="{38D87FD7-3DA6-4BD5-8F11-1617E9E0748D}" type="presParOf" srcId="{A4666C02-7F46-411E-A719-762F198C478F}" destId="{AD7F34E1-2912-4266-B13C-B2AB0B437228}" srcOrd="11" destOrd="0" presId="urn:microsoft.com/office/officeart/2005/8/layout/cycle8#1"/>
    <dgm:cxn modelId="{1FCEF76B-1283-4C28-8861-575F458BFCE8}" type="presParOf" srcId="{A4666C02-7F46-411E-A719-762F198C478F}" destId="{AC0C957A-A21E-410E-A4B8-23D00547C2AA}" srcOrd="12" destOrd="0" presId="urn:microsoft.com/office/officeart/2005/8/layout/cycle8#1"/>
    <dgm:cxn modelId="{FF3EFE3D-CBBC-452B-8610-1831F1DBB76E}" type="presParOf" srcId="{A4666C02-7F46-411E-A719-762F198C478F}" destId="{93EA0EC4-666E-4771-8F22-8AD79D8263A4}" srcOrd="13" destOrd="0" presId="urn:microsoft.com/office/officeart/2005/8/layout/cycle8#1"/>
    <dgm:cxn modelId="{9CD5416B-4788-4964-9851-DEA88F3FEB23}" type="presParOf" srcId="{A4666C02-7F46-411E-A719-762F198C478F}" destId="{3AC7452F-89F6-4998-887D-CB9398513072}" srcOrd="14" destOrd="0" presId="urn:microsoft.com/office/officeart/2005/8/layout/cycle8#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21F70-1DF6-4481-BFF5-59497F39887C}">
      <dsp:nvSpPr>
        <dsp:cNvPr id="0" name=""/>
        <dsp:cNvSpPr/>
      </dsp:nvSpPr>
      <dsp:spPr>
        <a:xfrm>
          <a:off x="1164064" y="213968"/>
          <a:ext cx="2765137" cy="2765137"/>
        </a:xfrm>
        <a:prstGeom prst="pie">
          <a:avLst>
            <a:gd name="adj1" fmla="val 16200000"/>
            <a:gd name="adj2" fmla="val 18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sz="1700" b="1" kern="1200" dirty="0">
              <a:latin typeface="微软雅黑" panose="020B0503020204020204" pitchFamily="34" charset="-122"/>
              <a:ea typeface="微软雅黑" panose="020B0503020204020204" pitchFamily="34" charset="-122"/>
            </a:rPr>
            <a:t>生命至上</a:t>
          </a:r>
          <a:r>
            <a:rPr lang="en-US" sz="1700" b="1" kern="1200" dirty="0">
              <a:latin typeface="微软雅黑" panose="020B0503020204020204" pitchFamily="34" charset="-122"/>
              <a:ea typeface="微软雅黑" panose="020B0503020204020204" pitchFamily="34" charset="-122"/>
            </a:rPr>
            <a:t>  </a:t>
          </a:r>
          <a:r>
            <a:rPr lang="zh-CN" sz="1700" b="1" kern="1200" dirty="0">
              <a:latin typeface="微软雅黑" panose="020B0503020204020204" pitchFamily="34" charset="-122"/>
              <a:ea typeface="微软雅黑" panose="020B0503020204020204" pitchFamily="34" charset="-122"/>
            </a:rPr>
            <a:t>安全发展</a:t>
          </a:r>
          <a:endParaRPr lang="zh-CN" altLang="en-US" sz="1700" b="1" kern="1200" dirty="0">
            <a:latin typeface="微软雅黑" panose="020B0503020204020204" pitchFamily="34" charset="-122"/>
            <a:ea typeface="微软雅黑" panose="020B0503020204020204" pitchFamily="34" charset="-122"/>
          </a:endParaRPr>
        </a:p>
      </dsp:txBody>
      <dsp:txXfrm>
        <a:off x="2621357" y="799914"/>
        <a:ext cx="987549" cy="822957"/>
      </dsp:txXfrm>
    </dsp:sp>
    <dsp:sp modelId="{2B4DB805-9397-4FCB-BE2E-86EDEA4B4F52}">
      <dsp:nvSpPr>
        <dsp:cNvPr id="0" name=""/>
        <dsp:cNvSpPr/>
      </dsp:nvSpPr>
      <dsp:spPr>
        <a:xfrm>
          <a:off x="1107115" y="312723"/>
          <a:ext cx="2765137" cy="2765137"/>
        </a:xfrm>
        <a:prstGeom prst="pie">
          <a:avLst>
            <a:gd name="adj1" fmla="val 1800000"/>
            <a:gd name="adj2" fmla="val 9000000"/>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b="1" kern="1200" dirty="0">
              <a:latin typeface="微软雅黑" panose="020B0503020204020204" pitchFamily="34" charset="-122"/>
              <a:ea typeface="微软雅黑" panose="020B0503020204020204" pitchFamily="34" charset="-122"/>
            </a:rPr>
            <a:t>预防为主</a:t>
          </a:r>
          <a:r>
            <a:rPr lang="en-US" altLang="zh-CN" sz="1700" b="1" kern="1200" dirty="0">
              <a:latin typeface="微软雅黑" panose="020B0503020204020204" pitchFamily="34" charset="-122"/>
              <a:ea typeface="微软雅黑" panose="020B0503020204020204" pitchFamily="34" charset="-122"/>
            </a:rPr>
            <a:t>     </a:t>
          </a:r>
          <a:r>
            <a:rPr lang="en-US" sz="1700" b="1" kern="1200" dirty="0">
              <a:latin typeface="微软雅黑" panose="020B0503020204020204" pitchFamily="34" charset="-122"/>
              <a:ea typeface="微软雅黑" panose="020B0503020204020204" pitchFamily="34" charset="-122"/>
            </a:rPr>
            <a:t>  </a:t>
          </a:r>
          <a:r>
            <a:rPr lang="zh-CN" altLang="en-US" sz="1700" b="1" kern="1200" dirty="0">
              <a:latin typeface="微软雅黑" panose="020B0503020204020204" pitchFamily="34" charset="-122"/>
              <a:ea typeface="微软雅黑" panose="020B0503020204020204" pitchFamily="34" charset="-122"/>
            </a:rPr>
            <a:t>综合治理</a:t>
          </a:r>
          <a:endParaRPr lang="zh-CN" altLang="en-US" sz="1700" kern="1200" dirty="0"/>
        </a:p>
      </dsp:txBody>
      <dsp:txXfrm>
        <a:off x="1765481" y="2106771"/>
        <a:ext cx="1481323" cy="724202"/>
      </dsp:txXfrm>
    </dsp:sp>
    <dsp:sp modelId="{285AF2A0-4154-4575-A246-5E31D7E46B66}">
      <dsp:nvSpPr>
        <dsp:cNvPr id="0" name=""/>
        <dsp:cNvSpPr/>
      </dsp:nvSpPr>
      <dsp:spPr>
        <a:xfrm>
          <a:off x="1050166" y="213968"/>
          <a:ext cx="2765137" cy="2765137"/>
        </a:xfrm>
        <a:prstGeom prst="pie">
          <a:avLst>
            <a:gd name="adj1" fmla="val 9000000"/>
            <a:gd name="adj2" fmla="val 1620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b="1" kern="1200" dirty="0">
              <a:latin typeface="微软雅黑" panose="020B0503020204020204" pitchFamily="34" charset="-122"/>
              <a:ea typeface="微软雅黑" panose="020B0503020204020204" pitchFamily="34" charset="-122"/>
            </a:rPr>
            <a:t>领导承包全员负责</a:t>
          </a:r>
          <a:endParaRPr lang="zh-CN" altLang="en-US" sz="1700" kern="1200" dirty="0"/>
        </a:p>
      </dsp:txBody>
      <dsp:txXfrm>
        <a:off x="1370461" y="799914"/>
        <a:ext cx="987549" cy="822957"/>
      </dsp:txXfrm>
    </dsp:sp>
    <dsp:sp modelId="{AC0C957A-A21E-410E-A4B8-23D00547C2AA}">
      <dsp:nvSpPr>
        <dsp:cNvPr id="0" name=""/>
        <dsp:cNvSpPr/>
      </dsp:nvSpPr>
      <dsp:spPr>
        <a:xfrm>
          <a:off x="993117" y="42793"/>
          <a:ext cx="3107487" cy="3107487"/>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3EA0EC4-666E-4771-8F22-8AD79D8263A4}">
      <dsp:nvSpPr>
        <dsp:cNvPr id="0" name=""/>
        <dsp:cNvSpPr/>
      </dsp:nvSpPr>
      <dsp:spPr>
        <a:xfrm>
          <a:off x="935940" y="141373"/>
          <a:ext cx="3107487" cy="3107487"/>
        </a:xfrm>
        <a:prstGeom prst="circularArrow">
          <a:avLst>
            <a:gd name="adj1" fmla="val 5085"/>
            <a:gd name="adj2" fmla="val 327528"/>
            <a:gd name="adj3" fmla="val 8671970"/>
            <a:gd name="adj4" fmla="val 1800502"/>
            <a:gd name="adj5" fmla="val 5932"/>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AC7452F-89F6-4998-887D-CB9398513072}">
      <dsp:nvSpPr>
        <dsp:cNvPr id="0" name=""/>
        <dsp:cNvSpPr/>
      </dsp:nvSpPr>
      <dsp:spPr>
        <a:xfrm>
          <a:off x="878763" y="42793"/>
          <a:ext cx="3107487" cy="3107487"/>
        </a:xfrm>
        <a:prstGeom prst="circularArrow">
          <a:avLst>
            <a:gd name="adj1" fmla="val 5085"/>
            <a:gd name="adj2" fmla="val 327528"/>
            <a:gd name="adj3" fmla="val 15873039"/>
            <a:gd name="adj4" fmla="val 9000000"/>
            <a:gd name="adj5" fmla="val 5932"/>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407940F-6BFC-4FA4-8154-C1F48462CC2A}"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C15235EE-92BA-421B-9D8A-48792931BC33}"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1pPr>
    <a:lvl2pPr marL="4572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2pPr>
    <a:lvl3pPr marL="9144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3pPr>
    <a:lvl4pPr marL="13716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4pPr>
    <a:lvl5pPr marL="18288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000">
                <a:solidFill>
                  <a:srgbClr val="FF0000"/>
                </a:solidFill>
                <a:latin typeface="Arial" panose="020B0604020202020204" pitchFamily="34" charset="0"/>
              </a:rPr>
              <a:t>讲解备注：第一部分主要是明晰安全管理职责与管理程序      第二部分主要是施工作业安全过程控制    第三部分主要</a:t>
            </a:r>
            <a:r>
              <a:rPr lang="zh-CN" altLang="en-US" sz="2800">
                <a:solidFill>
                  <a:srgbClr val="FF0000"/>
                </a:solidFill>
                <a:latin typeface="Arial" panose="020B0604020202020204" pitchFamily="34" charset="0"/>
              </a:rPr>
              <a:t>是检查、评比、考核的闭环管理</a:t>
            </a:r>
            <a:endParaRPr lang="zh-CN" altLang="en-US" sz="2800">
              <a:solidFill>
                <a:srgbClr val="FF0000"/>
              </a:solidFill>
              <a:latin typeface="Arial" panose="020B0604020202020204" pitchFamily="34" charset="0"/>
            </a:endParaRPr>
          </a:p>
        </p:txBody>
      </p:sp>
      <p:sp>
        <p:nvSpPr>
          <p:cNvPr id="4" name="灯片编号占位符 3"/>
          <p:cNvSpPr>
            <a:spLocks noGrp="1"/>
          </p:cNvSpPr>
          <p:nvPr>
            <p:ph type="sldNum" sz="quarter" idx="5"/>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BA7C82BB-55F4-4619-864F-F81AE0094376}"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 name="灯片编号占位符 3"/>
          <p:cNvSpPr>
            <a:spLocks noGrp="1"/>
          </p:cNvSpPr>
          <p:nvPr>
            <p:ph type="sldNum" sz="quarter" idx="5"/>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72AD9513-348B-42EC-A8A2-F743235D387F}"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3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 name="灯片编号占位符 3"/>
          <p:cNvSpPr>
            <a:spLocks noGrp="1"/>
          </p:cNvSpPr>
          <p:nvPr>
            <p:ph type="sldNum" sz="quarter" idx="5"/>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6545F4B6-E1EE-4511-BD1A-F377883274AF}"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3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 name="灯片编号占位符 3"/>
          <p:cNvSpPr>
            <a:spLocks noGrp="1"/>
          </p:cNvSpPr>
          <p:nvPr>
            <p:ph type="sldNum" sz="quarter" idx="5"/>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B09A78FB-D02F-49FE-935B-BAB44834B4CF}"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 name="灯片编号占位符 3"/>
          <p:cNvSpPr>
            <a:spLocks noGrp="1"/>
          </p:cNvSpPr>
          <p:nvPr>
            <p:ph type="sldNum" sz="quarter" idx="5"/>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14DB16ED-5718-42AC-A5EC-7A17180854CF}"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39FA35C-6571-4930-B222-762647317E4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DF3EC17-359C-42F9-A45E-EA100FB39CD6}"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7905B01-0139-40D1-8957-4E18C44E460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C83A08B-BDCD-4E38-B1F4-253C322A5EC0}"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E7BBDA0-178E-49C3-BA25-EC14B59F538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9DCA646-D20A-4BA6-8D9E-ACB206EE33A0}"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300"/>
            <a:ext cx="7349400" cy="1104300"/>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15"/>
          <p:cNvPicPr>
            <a:picLocks noChangeAspect="1"/>
          </p:cNvPicPr>
          <p:nvPr userDrawn="1"/>
        </p:nvPicPr>
        <p:blipFill>
          <a:blip r:embed="rId7"/>
          <a:stretch>
            <a:fillRect/>
          </a:stretch>
        </p:blipFill>
        <p:spPr>
          <a:xfrm>
            <a:off x="1037590" y="4018280"/>
            <a:ext cx="7067550" cy="47434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5" name="图片 4"/>
          <p:cNvPicPr>
            <a:picLocks noChangeAspect="1"/>
          </p:cNvPicPr>
          <p:nvPr userDrawn="1"/>
        </p:nvPicPr>
        <p:blipFill>
          <a:blip r:embed="rId5"/>
          <a:stretch>
            <a:fillRect/>
          </a:stretch>
        </p:blipFill>
        <p:spPr>
          <a:xfrm>
            <a:off x="571500" y="33020"/>
            <a:ext cx="8001000" cy="507682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vl1pPr>
          </a:lstStyle>
          <a:p>
            <a:pPr>
              <a:defRPr/>
            </a:pPr>
            <a:fld id="{F04E9457-4FBB-49F6-817C-7C249BA245E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00E731D-26FE-49C9-8533-532BFE67BE72}" type="slidenum">
              <a:rPr lang="zh-CN" altLang="en-US"/>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userDrawn="1"/>
        </p:nvPicPr>
        <p:blipFill>
          <a:blip r:embed="rId7"/>
          <a:stretch>
            <a:fillRect/>
          </a:stretch>
        </p:blipFill>
        <p:spPr>
          <a:xfrm>
            <a:off x="571500" y="33020"/>
            <a:ext cx="8001000" cy="507682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2" name="TextBox 31"/>
          <p:cNvSpPr txBox="1">
            <a:spLocks noChangeArrowheads="1"/>
          </p:cNvSpPr>
          <p:nvPr userDrawn="1"/>
        </p:nvSpPr>
        <p:spPr bwMode="auto">
          <a:xfrm>
            <a:off x="8748713" y="4818063"/>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96965795-45A3-4203-9803-79639CA8D843}" type="slidenum">
              <a:rPr lang="zh-CN" altLang="en-US" sz="1400" b="1">
                <a:solidFill>
                  <a:schemeClr val="bg1"/>
                </a:solidFill>
                <a:latin typeface="微软雅黑" panose="020B0503020204020204" pitchFamily="34" charset="-122"/>
                <a:ea typeface="微软雅黑" panose="020B0503020204020204" pitchFamily="34" charset="-122"/>
              </a:rPr>
            </a:fld>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611560" y="267494"/>
            <a:ext cx="7772400" cy="576064"/>
          </a:xfrm>
          <a:prstGeom prst="rect">
            <a:avLst/>
          </a:prstGeom>
        </p:spPr>
        <p:txBody>
          <a:bodyPr anchor="t"/>
          <a:lstStyle>
            <a:lvl1pPr algn="l">
              <a:defRPr sz="2800" b="1"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027" name="文本占位符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4" name="日期占位符 13"/>
          <p:cNvSpPr>
            <a:spLocks noGrp="1"/>
          </p:cNvSpPr>
          <p:nvPr>
            <p:ph type="dt" sz="half" idx="2"/>
          </p:nvPr>
        </p:nvSpPr>
        <p:spPr>
          <a:xfrm>
            <a:off x="457200" y="4784725"/>
            <a:ext cx="2133600" cy="274638"/>
          </a:xfrm>
          <a:prstGeom prst="rect">
            <a:avLst/>
          </a:prstGeom>
        </p:spPr>
        <p:txBody>
          <a:bodyPr vert="horz" lIns="91440" tIns="45720" rIns="91440" bIns="45720" rtlCol="0" anchor="ctr"/>
          <a:lstStyle>
            <a:lvl1pPr algn="l">
              <a:defRPr sz="1200">
                <a:solidFill>
                  <a:schemeClr val="tx1">
                    <a:tint val="75000"/>
                  </a:schemeClr>
                </a:solidFill>
                <a:ea typeface="宋体" panose="02010600030101010101" pitchFamily="2" charset="-122"/>
              </a:defRPr>
            </a:lvl1pPr>
          </a:lstStyle>
          <a:p>
            <a:pPr>
              <a:defRPr/>
            </a:pPr>
            <a:fld id="{808FDA7C-6EEB-4F36-ACB7-3CD2D3EF1B65}" type="datetimeFigureOut">
              <a:rPr lang="zh-CN" altLang="en-US"/>
            </a:fld>
            <a:endParaRPr lang="zh-CN" altLang="en-US"/>
          </a:p>
        </p:txBody>
      </p:sp>
      <p:sp>
        <p:nvSpPr>
          <p:cNvPr id="15" name="页脚占位符 14"/>
          <p:cNvSpPr>
            <a:spLocks noGrp="1"/>
          </p:cNvSpPr>
          <p:nvPr>
            <p:ph type="ftr" sz="quarter" idx="3"/>
          </p:nvPr>
        </p:nvSpPr>
        <p:spPr>
          <a:xfrm>
            <a:off x="3124200" y="4784725"/>
            <a:ext cx="2895600" cy="274638"/>
          </a:xfrm>
          <a:prstGeom prst="rect">
            <a:avLst/>
          </a:prstGeom>
        </p:spPr>
        <p:txBody>
          <a:bodyPr vert="horz" lIns="91440" tIns="45720" rIns="91440" bIns="45720" rtlCol="0" anchor="ctr"/>
          <a:lstStyle>
            <a:lvl1pPr algn="ctr">
              <a:defRPr sz="1200">
                <a:solidFill>
                  <a:schemeClr val="tx1">
                    <a:tint val="75000"/>
                  </a:schemeClr>
                </a:solidFill>
                <a:ea typeface="宋体" panose="02010600030101010101" pitchFamily="2" charset="-122"/>
              </a:defRPr>
            </a:lvl1pPr>
          </a:lstStyle>
          <a:p>
            <a:pPr>
              <a:defRPr/>
            </a:pPr>
            <a:endParaRPr lang="zh-CN" altLang="en-US"/>
          </a:p>
        </p:txBody>
      </p:sp>
      <p:sp>
        <p:nvSpPr>
          <p:cNvPr id="16" name="灯片编号占位符 15"/>
          <p:cNvSpPr>
            <a:spLocks noGrp="1"/>
          </p:cNvSpPr>
          <p:nvPr>
            <p:ph type="sldNum" sz="quarter" idx="4"/>
          </p:nvPr>
        </p:nvSpPr>
        <p:spPr>
          <a:xfrm>
            <a:off x="6553200" y="4784725"/>
            <a:ext cx="2133600" cy="274638"/>
          </a:xfrm>
          <a:prstGeom prst="rect">
            <a:avLst/>
          </a:prstGeom>
        </p:spPr>
        <p:txBody>
          <a:bodyPr vert="horz" wrap="square" lIns="91440" tIns="45720" rIns="91440" bIns="45720" numCol="1" anchor="ctr" anchorCtr="0" compatLnSpc="1"/>
          <a:lstStyle>
            <a:lvl1pPr algn="r">
              <a:defRPr sz="1200">
                <a:solidFill>
                  <a:srgbClr val="898989"/>
                </a:solidFill>
              </a:defRPr>
            </a:lvl1pPr>
          </a:lstStyle>
          <a:p>
            <a:fld id="{2F69E616-3DBB-4B31-AEF8-65E549250D75}" type="slidenum">
              <a:rPr lang="zh-CN" altLang="en-US"/>
            </a:fld>
            <a:endParaRPr lang="zh-CN" altLang="en-US"/>
          </a:p>
        </p:txBody>
      </p:sp>
      <p:grpSp>
        <p:nvGrpSpPr>
          <p:cNvPr id="1031" name="组合 22"/>
          <p:cNvGrpSpPr/>
          <p:nvPr userDrawn="1"/>
        </p:nvGrpSpPr>
        <p:grpSpPr bwMode="auto">
          <a:xfrm>
            <a:off x="-36513" y="4783138"/>
            <a:ext cx="9190038" cy="377825"/>
            <a:chOff x="-36511" y="4765675"/>
            <a:chExt cx="9190036" cy="377826"/>
          </a:xfrm>
        </p:grpSpPr>
        <p:sp>
          <p:nvSpPr>
            <p:cNvPr id="17" name="矩形 16"/>
            <p:cNvSpPr/>
            <p:nvPr/>
          </p:nvSpPr>
          <p:spPr bwMode="auto">
            <a:xfrm>
              <a:off x="-9523" y="4765675"/>
              <a:ext cx="9163048" cy="377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nvSpPr>
          <p:spPr bwMode="auto">
            <a:xfrm>
              <a:off x="8775700" y="4765675"/>
              <a:ext cx="377825" cy="3778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矩形 18"/>
            <p:cNvSpPr/>
            <p:nvPr/>
          </p:nvSpPr>
          <p:spPr bwMode="auto">
            <a:xfrm>
              <a:off x="-36511" y="4765675"/>
              <a:ext cx="404813" cy="3778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0" name="矩形 19"/>
          <p:cNvSpPr/>
          <p:nvPr userDrawn="1"/>
        </p:nvSpPr>
        <p:spPr bwMode="auto">
          <a:xfrm flipH="1">
            <a:off x="9097963" y="244475"/>
            <a:ext cx="65087" cy="563563"/>
          </a:xfrm>
          <a:prstGeom prst="rect">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1" name="直接连接符 20"/>
          <p:cNvCxnSpPr/>
          <p:nvPr userDrawn="1"/>
        </p:nvCxnSpPr>
        <p:spPr bwMode="auto">
          <a:xfrm flipH="1">
            <a:off x="9032875" y="244475"/>
            <a:ext cx="0" cy="563563"/>
          </a:xfrm>
          <a:prstGeom prst="line">
            <a:avLst/>
          </a:prstGeom>
          <a:ln w="28575">
            <a:solidFill>
              <a:srgbClr val="99FF99"/>
            </a:solidFill>
          </a:ln>
        </p:spPr>
        <p:style>
          <a:lnRef idx="1">
            <a:schemeClr val="accent1"/>
          </a:lnRef>
          <a:fillRef idx="0">
            <a:schemeClr val="accent1"/>
          </a:fillRef>
          <a:effectRef idx="0">
            <a:schemeClr val="accent1"/>
          </a:effectRef>
          <a:fontRef idx="minor">
            <a:schemeClr val="tx1"/>
          </a:fontRef>
        </p:style>
      </p:cxnSp>
      <p:sp>
        <p:nvSpPr>
          <p:cNvPr id="22" name="矩形 21"/>
          <p:cNvSpPr/>
          <p:nvPr userDrawn="1"/>
        </p:nvSpPr>
        <p:spPr bwMode="auto">
          <a:xfrm>
            <a:off x="-36513" y="244475"/>
            <a:ext cx="434976" cy="563563"/>
          </a:xfrm>
          <a:prstGeom prst="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3" name="直接连接符 22"/>
          <p:cNvCxnSpPr/>
          <p:nvPr userDrawn="1"/>
        </p:nvCxnSpPr>
        <p:spPr bwMode="auto">
          <a:xfrm>
            <a:off x="454025" y="244475"/>
            <a:ext cx="0" cy="563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36" name="TextBox 23"/>
          <p:cNvSpPr txBox="1">
            <a:spLocks noChangeArrowheads="1"/>
          </p:cNvSpPr>
          <p:nvPr userDrawn="1"/>
        </p:nvSpPr>
        <p:spPr bwMode="auto">
          <a:xfrm>
            <a:off x="8748078" y="4818698"/>
            <a:ext cx="43180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1693DB49-C40C-49B5-BDA6-72CBD6DF3B42}" type="slidenum">
              <a:rPr lang="zh-CN" altLang="en-US" sz="1400" b="1">
                <a:solidFill>
                  <a:schemeClr val="bg1"/>
                </a:solidFill>
                <a:latin typeface="微软雅黑" panose="020B0503020204020204" pitchFamily="34" charset="-122"/>
                <a:ea typeface="微软雅黑" panose="020B0503020204020204" pitchFamily="34" charset="-122"/>
              </a:rPr>
            </a:fld>
            <a:endParaRPr lang="zh-CN" altLang="en-US" sz="1400" b="1">
              <a:solidFill>
                <a:schemeClr val="bg1"/>
              </a:solidFill>
              <a:latin typeface="微软雅黑" panose="020B0503020204020204" pitchFamily="34" charset="-122"/>
              <a:ea typeface="微软雅黑" panose="020B0503020204020204" pitchFamily="34" charset="-122"/>
            </a:endParaRPr>
          </a:p>
        </p:txBody>
      </p:sp>
      <p:pic>
        <p:nvPicPr>
          <p:cNvPr id="10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685" y="4783138"/>
            <a:ext cx="369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6FF5759-78E0-4230-B9F5-54F75B27ECF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79AE9FD-72F4-49D0-8BDC-64331D779AF1}"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A2D2633-E6FA-47C6-ADDF-FA185EC64F2F}"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574AAEAB-5B50-4C95-A5B4-54C07EC900D4}"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C95075E-3075-4458-811E-BAEE435743B0}"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3052C221-798C-4A4B-9DC7-C15A13EF5426}"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7078CEB-5488-4835-8F60-BD3552127A35}"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2034084E-E658-44D4-997C-17467E24A57A}"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C0F1B3FC-E463-4AE0-A795-E119C472177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D3B9FB7-A665-4E07-8310-8FB4F9CCF7C4}"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885193F-B64C-4856-84BB-65CBC768562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1D824CF-C2FF-4674-9AB5-CD293ED70AB7}"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1027" name="文本占位符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84725"/>
            <a:ext cx="2133600" cy="274638"/>
          </a:xfrm>
          <a:prstGeom prst="rect">
            <a:avLst/>
          </a:prstGeom>
        </p:spPr>
        <p:txBody>
          <a:bodyPr vert="horz" lIns="91440" tIns="45720" rIns="91440" bIns="45720" rtlCol="0" anchor="ctr"/>
          <a:lstStyle>
            <a:lvl1pPr algn="l">
              <a:defRPr sz="1200">
                <a:solidFill>
                  <a:schemeClr val="tx1">
                    <a:tint val="75000"/>
                  </a:schemeClr>
                </a:solidFill>
                <a:ea typeface="宋体" panose="02010600030101010101" pitchFamily="2" charset="-122"/>
              </a:defRPr>
            </a:lvl1pPr>
          </a:lstStyle>
          <a:p>
            <a:pPr>
              <a:defRPr/>
            </a:pPr>
            <a:fld id="{808FDA7C-6EEB-4F36-ACB7-3CD2D3EF1B65}" type="datetimeFigureOut">
              <a:rPr lang="zh-CN" altLang="en-US"/>
            </a:fld>
            <a:endParaRPr lang="zh-CN" altLang="en-US"/>
          </a:p>
        </p:txBody>
      </p:sp>
      <p:sp>
        <p:nvSpPr>
          <p:cNvPr id="5" name="页脚占位符 4"/>
          <p:cNvSpPr>
            <a:spLocks noGrp="1"/>
          </p:cNvSpPr>
          <p:nvPr>
            <p:ph type="ftr" sz="quarter" idx="3"/>
          </p:nvPr>
        </p:nvSpPr>
        <p:spPr>
          <a:xfrm>
            <a:off x="3124200" y="4784725"/>
            <a:ext cx="2895600" cy="274638"/>
          </a:xfrm>
          <a:prstGeom prst="rect">
            <a:avLst/>
          </a:prstGeom>
        </p:spPr>
        <p:txBody>
          <a:bodyPr vert="horz" lIns="91440" tIns="45720" rIns="91440" bIns="45720" rtlCol="0" anchor="ctr"/>
          <a:lstStyle>
            <a:lvl1pPr algn="ctr">
              <a:defRPr sz="1200">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553200" y="4784725"/>
            <a:ext cx="2133600" cy="274638"/>
          </a:xfrm>
          <a:prstGeom prst="rect">
            <a:avLst/>
          </a:prstGeom>
        </p:spPr>
        <p:txBody>
          <a:bodyPr vert="horz" wrap="square" lIns="91440" tIns="45720" rIns="91440" bIns="45720" numCol="1" anchor="ctr" anchorCtr="0" compatLnSpc="1"/>
          <a:lstStyle>
            <a:lvl1pPr algn="r">
              <a:defRPr sz="1200">
                <a:solidFill>
                  <a:srgbClr val="898989"/>
                </a:solidFill>
              </a:defRPr>
            </a:lvl1pPr>
          </a:lstStyle>
          <a:p>
            <a:fld id="{2F69E616-3DBB-4B31-AEF8-65E549250D75}" type="slidenum">
              <a:rPr lang="zh-CN" altLang="en-US"/>
            </a:fld>
            <a:endParaRPr lang="zh-CN" altLang="en-US"/>
          </a:p>
        </p:txBody>
      </p:sp>
      <p:grpSp>
        <p:nvGrpSpPr>
          <p:cNvPr id="1031" name="组合 22"/>
          <p:cNvGrpSpPr/>
          <p:nvPr userDrawn="1"/>
        </p:nvGrpSpPr>
        <p:grpSpPr bwMode="auto">
          <a:xfrm>
            <a:off x="-36513" y="4783138"/>
            <a:ext cx="9190038" cy="377825"/>
            <a:chOff x="-36511" y="4765675"/>
            <a:chExt cx="9190036" cy="377826"/>
          </a:xfrm>
        </p:grpSpPr>
        <p:sp>
          <p:nvSpPr>
            <p:cNvPr id="8" name="矩形 7"/>
            <p:cNvSpPr/>
            <p:nvPr/>
          </p:nvSpPr>
          <p:spPr bwMode="auto">
            <a:xfrm>
              <a:off x="-9523" y="4765675"/>
              <a:ext cx="9163048" cy="377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p:cNvSpPr/>
            <p:nvPr/>
          </p:nvSpPr>
          <p:spPr bwMode="auto">
            <a:xfrm>
              <a:off x="8775700" y="4765675"/>
              <a:ext cx="377825" cy="3778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矩形 9"/>
            <p:cNvSpPr/>
            <p:nvPr/>
          </p:nvSpPr>
          <p:spPr bwMode="auto">
            <a:xfrm>
              <a:off x="-36511" y="4765675"/>
              <a:ext cx="404813" cy="3778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9" name="矩形 18"/>
          <p:cNvSpPr/>
          <p:nvPr/>
        </p:nvSpPr>
        <p:spPr bwMode="auto">
          <a:xfrm flipH="1">
            <a:off x="9097963" y="244475"/>
            <a:ext cx="65087" cy="563563"/>
          </a:xfrm>
          <a:prstGeom prst="rect">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0" name="直接连接符 19"/>
          <p:cNvCxnSpPr/>
          <p:nvPr/>
        </p:nvCxnSpPr>
        <p:spPr bwMode="auto">
          <a:xfrm flipH="1">
            <a:off x="9032875" y="244475"/>
            <a:ext cx="0" cy="563563"/>
          </a:xfrm>
          <a:prstGeom prst="line">
            <a:avLst/>
          </a:prstGeom>
          <a:ln w="28575">
            <a:solidFill>
              <a:srgbClr val="99FF99"/>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bwMode="auto">
          <a:xfrm>
            <a:off x="-36513" y="244475"/>
            <a:ext cx="434976" cy="563563"/>
          </a:xfrm>
          <a:prstGeom prst="rect">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8" name="直接连接符 17"/>
          <p:cNvCxnSpPr/>
          <p:nvPr/>
        </p:nvCxnSpPr>
        <p:spPr bwMode="auto">
          <a:xfrm>
            <a:off x="454025" y="244475"/>
            <a:ext cx="0" cy="563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36" name="TextBox 23"/>
          <p:cNvSpPr txBox="1">
            <a:spLocks noChangeArrowheads="1"/>
          </p:cNvSpPr>
          <p:nvPr userDrawn="1"/>
        </p:nvSpPr>
        <p:spPr bwMode="auto">
          <a:xfrm>
            <a:off x="8748078" y="4818698"/>
            <a:ext cx="43180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1693DB49-C40C-49B5-BDA6-72CBD6DF3B42}" type="slidenum">
              <a:rPr lang="zh-CN" altLang="en-US" sz="1400" b="1">
                <a:solidFill>
                  <a:schemeClr val="bg1"/>
                </a:solidFill>
                <a:latin typeface="微软雅黑" panose="020B0503020204020204" pitchFamily="34" charset="-122"/>
                <a:ea typeface="微软雅黑" panose="020B0503020204020204" pitchFamily="34" charset="-122"/>
              </a:rPr>
            </a:fld>
            <a:endParaRPr lang="zh-CN" altLang="en-US" sz="1400" b="1">
              <a:solidFill>
                <a:schemeClr val="bg1"/>
              </a:solidFill>
              <a:latin typeface="微软雅黑" panose="020B0503020204020204" pitchFamily="34" charset="-122"/>
              <a:ea typeface="微软雅黑" panose="020B0503020204020204" pitchFamily="34" charset="-122"/>
            </a:endParaRPr>
          </a:p>
        </p:txBody>
      </p:sp>
      <p:pic>
        <p:nvPicPr>
          <p:cNvPr id="1037"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9685" y="4783138"/>
            <a:ext cx="369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mj-ea"/>
          <a:cs typeface="宋体" panose="02010600030101010101" pitchFamily="2" charset="-122"/>
        </a:defRPr>
      </a:lvl1pPr>
      <a:lvl2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Calibri" panose="020F0502020204030204" pitchFamily="34" charset="0"/>
        <a:buChar char="•"/>
        <a:defRPr sz="3200" kern="1200">
          <a:solidFill>
            <a:schemeClr val="tx1"/>
          </a:solidFill>
          <a:latin typeface="宋体" panose="02010600030101010101" pitchFamily="2" charset="-122"/>
          <a:ea typeface="+mn-ea"/>
          <a:cs typeface="宋体" panose="02010600030101010101" pitchFamily="2" charset="-122"/>
        </a:defRPr>
      </a:lvl1pPr>
      <a:lvl2pPr marL="742950" indent="-285750" algn="l" rtl="0" eaLnBrk="0" fontAlgn="base" hangingPunct="0">
        <a:spcBef>
          <a:spcPct val="20000"/>
        </a:spcBef>
        <a:spcAft>
          <a:spcPct val="0"/>
        </a:spcAft>
        <a:buFont typeface="Calibri" panose="020F0502020204030204" pitchFamily="34" charset="0"/>
        <a:buChar char="–"/>
        <a:defRPr sz="2800" kern="1200">
          <a:solidFill>
            <a:schemeClr val="tx1"/>
          </a:solidFill>
          <a:latin typeface="宋体" panose="02010600030101010101" pitchFamily="2" charset="-122"/>
          <a:ea typeface="+mn-ea"/>
          <a:cs typeface="宋体" panose="02010600030101010101" pitchFamily="2" charset="-122"/>
        </a:defRPr>
      </a:lvl2pPr>
      <a:lvl3pPr marL="1143000" indent="-228600" algn="l" rtl="0" eaLnBrk="0" fontAlgn="base" hangingPunct="0">
        <a:spcBef>
          <a:spcPct val="20000"/>
        </a:spcBef>
        <a:spcAft>
          <a:spcPct val="0"/>
        </a:spcAft>
        <a:buFont typeface="Calibri" panose="020F0502020204030204" pitchFamily="34" charset="0"/>
        <a:buChar char="•"/>
        <a:defRPr sz="2400" kern="1200">
          <a:solidFill>
            <a:schemeClr val="tx1"/>
          </a:solidFill>
          <a:latin typeface="宋体" panose="02010600030101010101" pitchFamily="2" charset="-122"/>
          <a:ea typeface="+mn-ea"/>
          <a:cs typeface="宋体" panose="02010600030101010101" pitchFamily="2" charset="-122"/>
        </a:defRPr>
      </a:lvl3pPr>
      <a:lvl4pPr marL="1600200" indent="-228600" algn="l" rtl="0" eaLnBrk="0" fontAlgn="base" hangingPunct="0">
        <a:spcBef>
          <a:spcPct val="20000"/>
        </a:spcBef>
        <a:spcAft>
          <a:spcPct val="0"/>
        </a:spcAft>
        <a:buFont typeface="Calibri" panose="020F0502020204030204" pitchFamily="34" charset="0"/>
        <a:buChar char="–"/>
        <a:defRPr sz="2000" kern="1200">
          <a:solidFill>
            <a:schemeClr val="tx1"/>
          </a:solidFill>
          <a:latin typeface="宋体" panose="02010600030101010101" pitchFamily="2" charset="-122"/>
          <a:ea typeface="+mn-ea"/>
          <a:cs typeface="宋体" panose="02010600030101010101" pitchFamily="2" charset="-122"/>
        </a:defRPr>
      </a:lvl4pPr>
      <a:lvl5pPr marL="2057400" indent="-228600" algn="l" rtl="0" eaLnBrk="0" fontAlgn="base" hangingPunct="0">
        <a:spcBef>
          <a:spcPct val="20000"/>
        </a:spcBef>
        <a:spcAft>
          <a:spcPct val="0"/>
        </a:spcAft>
        <a:buFont typeface="Calibri" panose="020F0502020204030204" pitchFamily="34" charset="0"/>
        <a:buChar char="»"/>
        <a:defRPr sz="2000" kern="1200">
          <a:solidFill>
            <a:schemeClr val="tx1"/>
          </a:solidFill>
          <a:latin typeface="宋体" panose="02010600030101010101" pitchFamily="2" charset="-122"/>
          <a:ea typeface="+mn-ea"/>
          <a:cs typeface="宋体" panose="02010600030101010101" pitchFamily="2"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jpe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jpe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0.jpe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44.png"/><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6.jpeg"/><Relationship Id="rId2" Type="http://schemas.openxmlformats.org/officeDocument/2006/relationships/image" Target="../media/image22.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slideLayout" Target="../slideLayouts/slideLayout3.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47.jpeg"/><Relationship Id="rId2" Type="http://schemas.openxmlformats.org/officeDocument/2006/relationships/image" Target="../media/image23.png"/><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48.png"/><Relationship Id="rId2" Type="http://schemas.openxmlformats.org/officeDocument/2006/relationships/image" Target="../media/image23.png"/><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49.jpeg"/><Relationship Id="rId2" Type="http://schemas.openxmlformats.org/officeDocument/2006/relationships/image" Target="../media/image23.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image" Target="../media/image1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5.jpeg"/><Relationship Id="rId2" Type="http://schemas.openxmlformats.org/officeDocument/2006/relationships/image" Target="../media/image27.png"/><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jpeg"/><Relationship Id="rId2" Type="http://schemas.openxmlformats.org/officeDocument/2006/relationships/image" Target="../media/image27.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7.jpeg"/><Relationship Id="rId2" Type="http://schemas.openxmlformats.org/officeDocument/2006/relationships/image" Target="../media/image27.png"/><Relationship Id="rId1" Type="http://schemas.openxmlformats.org/officeDocument/2006/relationships/image" Target="../media/image1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8.jpeg"/><Relationship Id="rId2" Type="http://schemas.openxmlformats.org/officeDocument/2006/relationships/image" Target="../media/image26.png"/><Relationship Id="rId1" Type="http://schemas.openxmlformats.org/officeDocument/2006/relationships/image" Target="../media/image18.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9.jpeg"/><Relationship Id="rId2" Type="http://schemas.openxmlformats.org/officeDocument/2006/relationships/image" Target="../media/image26.png"/><Relationship Id="rId1" Type="http://schemas.openxmlformats.org/officeDocument/2006/relationships/image" Target="../media/image18.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0.jpeg"/><Relationship Id="rId2" Type="http://schemas.openxmlformats.org/officeDocument/2006/relationships/image" Target="../media/image26.png"/><Relationship Id="rId1"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18.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image" Target="../media/image18.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18.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image" Target="../media/image18.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image" Target="../media/image64.jpeg"/></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6" Type="http://schemas.openxmlformats.org/officeDocument/2006/relationships/notesSlide" Target="../notesSlides/notesSlide1.xml"/><Relationship Id="rId15" Type="http://schemas.openxmlformats.org/officeDocument/2006/relationships/slideLayout" Target="../slideLayouts/slideLayout3.xml"/><Relationship Id="rId14" Type="http://schemas.openxmlformats.org/officeDocument/2006/relationships/image" Target="../media/image28.png"/><Relationship Id="rId13" Type="http://schemas.openxmlformats.org/officeDocument/2006/relationships/image" Target="../media/image27.png"/><Relationship Id="rId12" Type="http://schemas.openxmlformats.org/officeDocument/2006/relationships/image" Target="../media/image26.png"/><Relationship Id="rId11" Type="http://schemas.openxmlformats.org/officeDocument/2006/relationships/image" Target="../media/image25.png"/><Relationship Id="rId10" Type="http://schemas.openxmlformats.org/officeDocument/2006/relationships/slide" Target="slide6.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image" Target="../media/image18.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6.jpeg"/><Relationship Id="rId2" Type="http://schemas.openxmlformats.org/officeDocument/2006/relationships/image" Target="../media/image28.png"/><Relationship Id="rId1" Type="http://schemas.openxmlformats.org/officeDocument/2006/relationships/image" Target="../media/image18.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18.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8.jpeg"/><Relationship Id="rId2" Type="http://schemas.openxmlformats.org/officeDocument/2006/relationships/image" Target="../media/image28.png"/><Relationship Id="rId1" Type="http://schemas.openxmlformats.org/officeDocument/2006/relationships/image" Target="../media/image18.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9.jpeg"/><Relationship Id="rId2" Type="http://schemas.openxmlformats.org/officeDocument/2006/relationships/image" Target="../media/image28.png"/><Relationship Id="rId1" Type="http://schemas.openxmlformats.org/officeDocument/2006/relationships/image" Target="../media/image18.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18.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1.jpeg"/><Relationship Id="rId2" Type="http://schemas.openxmlformats.org/officeDocument/2006/relationships/image" Target="../media/image28.png"/><Relationship Id="rId1" Type="http://schemas.openxmlformats.org/officeDocument/2006/relationships/image" Target="../media/image18.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2.jpeg"/><Relationship Id="rId2" Type="http://schemas.openxmlformats.org/officeDocument/2006/relationships/image" Target="../media/image28.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image" Target="../media/image18.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3.png"/><Relationship Id="rId2" Type="http://schemas.openxmlformats.org/officeDocument/2006/relationships/image" Target="../media/image28.png"/><Relationship Id="rId1" Type="http://schemas.openxmlformats.org/officeDocument/2006/relationships/image" Target="../media/image18.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4.jpeg"/><Relationship Id="rId2" Type="http://schemas.openxmlformats.org/officeDocument/2006/relationships/image" Target="../media/image28.png"/><Relationship Id="rId1" Type="http://schemas.openxmlformats.org/officeDocument/2006/relationships/image" Target="../media/image18.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5.jpeg"/><Relationship Id="rId2" Type="http://schemas.openxmlformats.org/officeDocument/2006/relationships/image" Target="../media/image28.png"/><Relationship Id="rId1" Type="http://schemas.openxmlformats.org/officeDocument/2006/relationships/image" Target="../media/image18.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2.jpeg"/><Relationship Id="rId2" Type="http://schemas.openxmlformats.org/officeDocument/2006/relationships/image" Target="../media/image28.png"/><Relationship Id="rId1" Type="http://schemas.openxmlformats.org/officeDocument/2006/relationships/image" Target="../media/image18.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6.png"/><Relationship Id="rId2" Type="http://schemas.openxmlformats.org/officeDocument/2006/relationships/image" Target="../media/image28.png"/><Relationship Id="rId1" Type="http://schemas.openxmlformats.org/officeDocument/2006/relationships/image" Target="../media/image18.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7.png"/><Relationship Id="rId2" Type="http://schemas.openxmlformats.org/officeDocument/2006/relationships/image" Target="../media/image28.png"/><Relationship Id="rId1" Type="http://schemas.openxmlformats.org/officeDocument/2006/relationships/image" Target="../media/image18.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8.png"/><Relationship Id="rId2" Type="http://schemas.openxmlformats.org/officeDocument/2006/relationships/image" Target="../media/image28.png"/><Relationship Id="rId1" Type="http://schemas.openxmlformats.org/officeDocument/2006/relationships/image" Target="../media/image18.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9.png"/><Relationship Id="rId2" Type="http://schemas.openxmlformats.org/officeDocument/2006/relationships/image" Target="../media/image28.png"/><Relationship Id="rId1" Type="http://schemas.openxmlformats.org/officeDocument/2006/relationships/image" Target="../media/image18.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0.jpeg"/><Relationship Id="rId2" Type="http://schemas.openxmlformats.org/officeDocument/2006/relationships/image" Target="../media/image28.png"/><Relationship Id="rId1"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1.jpe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2.png"/><Relationship Id="rId2" Type="http://schemas.openxmlformats.org/officeDocument/2006/relationships/image" Target="../media/image19.png"/><Relationship Id="rId1" Type="http://schemas.openxmlformats.org/officeDocument/2006/relationships/image" Target="../media/image18.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83.png"/><Relationship Id="rId1" Type="http://schemas.openxmlformats.org/officeDocument/2006/relationships/image" Target="../media/image18.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4.png"/><Relationship Id="rId2" Type="http://schemas.openxmlformats.org/officeDocument/2006/relationships/image" Target="../media/image23.png"/><Relationship Id="rId1" Type="http://schemas.openxmlformats.org/officeDocument/2006/relationships/image" Target="../media/image18.pn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5.png"/><Relationship Id="rId2" Type="http://schemas.openxmlformats.org/officeDocument/2006/relationships/image" Target="../media/image23.png"/><Relationship Id="rId1" Type="http://schemas.openxmlformats.org/officeDocument/2006/relationships/image" Target="../media/image18.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6.png"/><Relationship Id="rId2" Type="http://schemas.openxmlformats.org/officeDocument/2006/relationships/image" Target="../media/image23.png"/><Relationship Id="rId1" Type="http://schemas.openxmlformats.org/officeDocument/2006/relationships/image" Target="../media/image18.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7.png"/><Relationship Id="rId2" Type="http://schemas.openxmlformats.org/officeDocument/2006/relationships/image" Target="../media/image17.png"/><Relationship Id="rId1" Type="http://schemas.openxmlformats.org/officeDocument/2006/relationships/image" Target="../media/image18.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8.jpeg"/><Relationship Id="rId2" Type="http://schemas.openxmlformats.org/officeDocument/2006/relationships/image" Target="../media/image17.png"/><Relationship Id="rId1" Type="http://schemas.openxmlformats.org/officeDocument/2006/relationships/image" Target="../media/image18.pn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9.png"/><Relationship Id="rId2" Type="http://schemas.openxmlformats.org/officeDocument/2006/relationships/image" Target="../media/image17.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528" y="1920136"/>
            <a:ext cx="633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bg1"/>
                </a:solidFill>
                <a:latin typeface="微软雅黑" panose="020B0503020204020204" pitchFamily="34" charset="-122"/>
                <a:ea typeface="微软雅黑" panose="020B0503020204020204" pitchFamily="34" charset="-122"/>
              </a:rPr>
              <a:t>安全管理手册解读</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1049646" name="Rectangle 46"/>
          <p:cNvSpPr/>
          <p:nvPr/>
        </p:nvSpPr>
        <p:spPr>
          <a:xfrm>
            <a:off x="0" y="1557338"/>
            <a:ext cx="9144000" cy="1643062"/>
          </a:xfrm>
          <a:prstGeom prst="rect">
            <a:avLst/>
          </a:prstGeom>
          <a:solidFill>
            <a:srgbClr val="C00000"/>
          </a:solidFill>
          <a:ln w="9525">
            <a:noFill/>
          </a:ln>
        </p:spPr>
        <p:txBody>
          <a:bodyPr wrap="square" lIns="269875" tIns="360045" rIns="269875" bIns="360045" anchor="ctr">
            <a:spAutoFit/>
          </a:bodyPr>
          <a:p>
            <a:pPr algn="ctr"/>
            <a:r>
              <a:rPr lang="zh-CN" altLang="en-US" sz="6000" b="1">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安全管理手册解读</a:t>
            </a:r>
            <a:endParaRPr lang="zh-CN" altLang="en-US" sz="6000" b="1">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49646"/>
                                        </p:tgtEl>
                                        <p:attrNameLst>
                                          <p:attrName>style.visibility</p:attrName>
                                        </p:attrNameLst>
                                      </p:cBhvr>
                                      <p:to>
                                        <p:strVal val="visible"/>
                                      </p:to>
                                    </p:set>
                                    <p:animEffect transition="in" filter="fade">
                                      <p:cBhvr>
                                        <p:cTn id="13" dur="1000"/>
                                        <p:tgtEl>
                                          <p:spTgt spid="1049646"/>
                                        </p:tgtEl>
                                      </p:cBhvr>
                                    </p:animEffect>
                                    <p:anim calcmode="lin" valueType="num">
                                      <p:cBhvr>
                                        <p:cTn id="14" dur="1000" fill="hold"/>
                                        <p:tgtEl>
                                          <p:spTgt spid="1049646"/>
                                        </p:tgtEl>
                                        <p:attrNameLst>
                                          <p:attrName>ppt_x</p:attrName>
                                        </p:attrNameLst>
                                      </p:cBhvr>
                                      <p:tavLst>
                                        <p:tav tm="100000">
                                          <p:val>
                                            <p:strVal val="#ppt_x"/>
                                          </p:val>
                                        </p:tav>
                                        <p:tav>
                                          <p:val>
                                            <p:strVal val="#ppt_x"/>
                                          </p:val>
                                        </p:tav>
                                      </p:tavLst>
                                    </p:anim>
                                    <p:anim calcmode="lin" valueType="num">
                                      <p:cBhvr>
                                        <p:cTn id="15" dur="1000" fill="hold"/>
                                        <p:tgtEl>
                                          <p:spTgt spid="1049646"/>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80" name="组合 3"/>
          <p:cNvGrpSpPr/>
          <p:nvPr/>
        </p:nvGrpSpPr>
        <p:grpSpPr bwMode="auto">
          <a:xfrm>
            <a:off x="484188" y="265113"/>
            <a:ext cx="1836737" cy="536575"/>
            <a:chOff x="318085" y="1131590"/>
            <a:chExt cx="1836000" cy="537824"/>
          </a:xfrm>
        </p:grpSpPr>
        <p:sp>
          <p:nvSpPr>
            <p:cNvPr id="2458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458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459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4581" name="TextBox 26"/>
          <p:cNvSpPr txBox="1">
            <a:spLocks noChangeArrowheads="1"/>
          </p:cNvSpPr>
          <p:nvPr/>
        </p:nvSpPr>
        <p:spPr bwMode="auto">
          <a:xfrm>
            <a:off x="107950" y="1779588"/>
            <a:ext cx="4248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414455"/>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2</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设计管理部门和设计单位</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——对建设项目、所设计装置（设施）的合规性负责。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——对建设项目、装置（设施）的设计本质安全性终身负责。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a:t>
            </a:r>
            <a:r>
              <a:rPr lang="zh-CN" altLang="en-US" sz="1400">
                <a:solidFill>
                  <a:srgbClr val="414455"/>
                </a:solidFill>
                <a:latin typeface="微软雅黑" panose="020B0503020204020204" pitchFamily="34" charset="-122"/>
                <a:ea typeface="微软雅黑" panose="020B0503020204020204" pitchFamily="34" charset="-122"/>
              </a:rPr>
              <a:t>所</a:t>
            </a:r>
            <a:r>
              <a:rPr lang="zh-CN" altLang="zh-CN" sz="1400">
                <a:solidFill>
                  <a:srgbClr val="414455"/>
                </a:solidFill>
                <a:latin typeface="微软雅黑" panose="020B0503020204020204" pitchFamily="34" charset="-122"/>
                <a:ea typeface="微软雅黑" panose="020B0503020204020204" pitchFamily="34" charset="-122"/>
              </a:rPr>
              <a:t>设计的设备（设施）制造技术要求负责。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endParaRPr lang="zh-CN" altLang="en-US"/>
          </a:p>
        </p:txBody>
      </p:sp>
      <p:pic>
        <p:nvPicPr>
          <p:cNvPr id="31" name="Picture 2" descr="C:\Users\user\Desktop\837171B70FE6A5E64BD8CF8192A2C0FB.jpg"/>
          <p:cNvPicPr>
            <a:picLocks noChangeAspect="1" noChangeArrowheads="1"/>
          </p:cNvPicPr>
          <p:nvPr/>
        </p:nvPicPr>
        <p:blipFill>
          <a:blip r:embed="rId2" cstate="print"/>
          <a:srcRect/>
          <a:stretch>
            <a:fillRect/>
          </a:stretch>
        </p:blipFill>
        <p:spPr bwMode="auto">
          <a:xfrm>
            <a:off x="4139952" y="1059582"/>
            <a:ext cx="4926362" cy="3369568"/>
          </a:xfrm>
          <a:prstGeom prst="rect">
            <a:avLst/>
          </a:prstGeom>
          <a:noFill/>
          <a:effectLst>
            <a:softEdge rad="635000"/>
          </a:effectLst>
        </p:spPr>
      </p:pic>
      <p:grpSp>
        <p:nvGrpSpPr>
          <p:cNvPr id="24583" name="组合 21"/>
          <p:cNvGrpSpPr/>
          <p:nvPr/>
        </p:nvGrpSpPr>
        <p:grpSpPr bwMode="auto">
          <a:xfrm>
            <a:off x="7521575" y="4792663"/>
            <a:ext cx="1393825" cy="350837"/>
            <a:chOff x="7305812" y="1198410"/>
            <a:chExt cx="1447188" cy="349037"/>
          </a:xfrm>
        </p:grpSpPr>
        <p:sp>
          <p:nvSpPr>
            <p:cNvPr id="24585"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4586"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6"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7"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4"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5"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4" name="组合 3"/>
          <p:cNvGrpSpPr/>
          <p:nvPr/>
        </p:nvGrpSpPr>
        <p:grpSpPr bwMode="auto">
          <a:xfrm>
            <a:off x="484188" y="265113"/>
            <a:ext cx="1836737" cy="536575"/>
            <a:chOff x="318085" y="1131590"/>
            <a:chExt cx="1836000" cy="537824"/>
          </a:xfrm>
        </p:grpSpPr>
        <p:sp>
          <p:nvSpPr>
            <p:cNvPr id="2561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561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561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5605" name="TextBox 26"/>
          <p:cNvSpPr txBox="1">
            <a:spLocks noChangeArrowheads="1"/>
          </p:cNvSpPr>
          <p:nvPr/>
        </p:nvSpPr>
        <p:spPr bwMode="auto">
          <a:xfrm>
            <a:off x="468313" y="1563688"/>
            <a:ext cx="43910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414455"/>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3</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生产、技术管理部门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——对生产指挥协调的安全负责。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——对突发事件的应急处置负责。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——对生产、技术管理制度的制、修订和适宜性负责。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——对操作规程和开停工方案的有效性负责。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——对新技术应用的安全负责。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——对生产隐患的排查和治理负责。</a:t>
            </a:r>
            <a:endParaRPr lang="zh-CN" altLang="zh-CN" sz="1400">
              <a:solidFill>
                <a:srgbClr val="414455"/>
              </a:solidFill>
              <a:latin typeface="微软雅黑" panose="020B0503020204020204" pitchFamily="34" charset="-122"/>
              <a:ea typeface="微软雅黑" panose="020B0503020204020204" pitchFamily="34" charset="-122"/>
            </a:endParaRPr>
          </a:p>
        </p:txBody>
      </p:sp>
      <p:pic>
        <p:nvPicPr>
          <p:cNvPr id="25606" name="Picture 6" descr="C:\Documents and Settings\tdz\桌面\6593846BA3579CD2248EAA11AF30BC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75" y="1243013"/>
            <a:ext cx="531177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7" name="组合 21"/>
          <p:cNvGrpSpPr/>
          <p:nvPr/>
        </p:nvGrpSpPr>
        <p:grpSpPr bwMode="auto">
          <a:xfrm>
            <a:off x="7521575" y="4792663"/>
            <a:ext cx="1393825" cy="350837"/>
            <a:chOff x="7305812" y="1198410"/>
            <a:chExt cx="1447188" cy="349037"/>
          </a:xfrm>
        </p:grpSpPr>
        <p:sp>
          <p:nvSpPr>
            <p:cNvPr id="25609"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5610"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8" name="组合 3"/>
          <p:cNvGrpSpPr/>
          <p:nvPr/>
        </p:nvGrpSpPr>
        <p:grpSpPr bwMode="auto">
          <a:xfrm>
            <a:off x="484188" y="265113"/>
            <a:ext cx="1836737" cy="536575"/>
            <a:chOff x="318085" y="1131590"/>
            <a:chExt cx="1836000" cy="537824"/>
          </a:xfrm>
        </p:grpSpPr>
        <p:sp>
          <p:nvSpPr>
            <p:cNvPr id="2663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6637"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664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pic>
        <p:nvPicPr>
          <p:cNvPr id="28" name="Picture 3" descr="C:\Documents and Settings\tdz\桌面\精选38（www.rapidbbs.cn） (19).jpg"/>
          <p:cNvPicPr>
            <a:picLocks noChangeAspect="1" noChangeArrowheads="1"/>
          </p:cNvPicPr>
          <p:nvPr/>
        </p:nvPicPr>
        <p:blipFill rotWithShape="1">
          <a:blip r:embed="rId2" cstate="print"/>
          <a:srcRect/>
          <a:stretch>
            <a:fillRect/>
          </a:stretch>
        </p:blipFill>
        <p:spPr bwMode="auto">
          <a:xfrm>
            <a:off x="-252536" y="1203598"/>
            <a:ext cx="5976664" cy="3352049"/>
          </a:xfrm>
          <a:prstGeom prst="rect">
            <a:avLst/>
          </a:prstGeom>
          <a:noFill/>
          <a:effectLst>
            <a:softEdge rad="317500"/>
          </a:effectLst>
        </p:spPr>
      </p:pic>
      <p:sp>
        <p:nvSpPr>
          <p:cNvPr id="26630" name="TextBox 26"/>
          <p:cNvSpPr txBox="1">
            <a:spLocks noChangeArrowheads="1"/>
          </p:cNvSpPr>
          <p:nvPr/>
        </p:nvSpPr>
        <p:spPr bwMode="auto">
          <a:xfrm>
            <a:off x="5148263" y="987425"/>
            <a:ext cx="38877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414455"/>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4</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机动设备管理部门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——对机械设备、电气、仪表和建（构）筑物等的安全运行负责。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——对设备检维修过程的作业安全负责。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——对设备隐患的排查与整改负责。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——对租赁和处置资产的安全管理负责。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——对设备安全管理制度、技术规程的制、修订和适宜性负责。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——对安全仪表的功能安全负责。</a:t>
            </a:r>
            <a:endParaRPr lang="zh-CN" altLang="zh-CN" sz="1400">
              <a:solidFill>
                <a:srgbClr val="414455"/>
              </a:solidFill>
              <a:latin typeface="微软雅黑" panose="020B0503020204020204" pitchFamily="34" charset="-122"/>
              <a:ea typeface="微软雅黑" panose="020B0503020204020204" pitchFamily="34" charset="-122"/>
            </a:endParaRPr>
          </a:p>
        </p:txBody>
      </p:sp>
      <p:grpSp>
        <p:nvGrpSpPr>
          <p:cNvPr id="26631" name="组合 21"/>
          <p:cNvGrpSpPr/>
          <p:nvPr/>
        </p:nvGrpSpPr>
        <p:grpSpPr bwMode="auto">
          <a:xfrm>
            <a:off x="7521575" y="4792663"/>
            <a:ext cx="1393825" cy="350837"/>
            <a:chOff x="7305812" y="1198410"/>
            <a:chExt cx="1447188" cy="349037"/>
          </a:xfrm>
        </p:grpSpPr>
        <p:sp>
          <p:nvSpPr>
            <p:cNvPr id="26633"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6634"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6"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7"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4"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5"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组合 3"/>
          <p:cNvGrpSpPr/>
          <p:nvPr/>
        </p:nvGrpSpPr>
        <p:grpSpPr bwMode="auto">
          <a:xfrm>
            <a:off x="484188" y="265113"/>
            <a:ext cx="1836737" cy="536575"/>
            <a:chOff x="318085" y="1131590"/>
            <a:chExt cx="1836000" cy="537824"/>
          </a:xfrm>
        </p:grpSpPr>
        <p:sp>
          <p:nvSpPr>
            <p:cNvPr id="2765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7661"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766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7653" name="TextBox 26"/>
          <p:cNvSpPr txBox="1">
            <a:spLocks noChangeArrowheads="1"/>
          </p:cNvSpPr>
          <p:nvPr/>
        </p:nvSpPr>
        <p:spPr bwMode="auto">
          <a:xfrm>
            <a:off x="1547813" y="1585913"/>
            <a:ext cx="439261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C00000"/>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5</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工程建设管理部门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——对工程建设项目风险评估和安全措施的落实负责。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——对工程建设项目承包商、分包商的资质审查负责。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——对工程建设项目的施工质量和施工安全负责。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——对工程建设项目承包商、分包商的安全监管负责。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——对工程建设项目安全管理制度的制、修订和适宜性负责。</a:t>
            </a:r>
            <a:endParaRPr lang="zh-CN" altLang="zh-CN" sz="1400">
              <a:solidFill>
                <a:srgbClr val="414455"/>
              </a:solidFill>
              <a:latin typeface="微软雅黑" panose="020B0503020204020204" pitchFamily="34" charset="-122"/>
              <a:ea typeface="微软雅黑" panose="020B0503020204020204" pitchFamily="34" charset="-122"/>
            </a:endParaRPr>
          </a:p>
        </p:txBody>
      </p:sp>
      <p:pic>
        <p:nvPicPr>
          <p:cNvPr id="27654" name="Picture 3" descr="C:\Users\user\Desktop\未标题-1 拷贝.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0" y="650875"/>
            <a:ext cx="21717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21"/>
          <p:cNvGrpSpPr/>
          <p:nvPr/>
        </p:nvGrpSpPr>
        <p:grpSpPr bwMode="auto">
          <a:xfrm>
            <a:off x="7521575" y="4792663"/>
            <a:ext cx="1393825" cy="350837"/>
            <a:chOff x="7305812" y="1198410"/>
            <a:chExt cx="1447188" cy="349037"/>
          </a:xfrm>
        </p:grpSpPr>
        <p:sp>
          <p:nvSpPr>
            <p:cNvPr id="27657"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658"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C:\Documents and Settings\Teliss_Tong\My Documents\！PPT图片及版面资源\06-PPT精选插图\03-人物\01300000891564130274773644762.jpg"/>
          <p:cNvPicPr>
            <a:picLocks noChangeAspect="1" noChangeArrowheads="1"/>
          </p:cNvPicPr>
          <p:nvPr/>
        </p:nvPicPr>
        <p:blipFill>
          <a:blip r:embed="rId1" cstate="print"/>
          <a:srcRect/>
          <a:stretch>
            <a:fillRect/>
          </a:stretch>
        </p:blipFill>
        <p:spPr bwMode="auto">
          <a:xfrm>
            <a:off x="5076056" y="376688"/>
            <a:ext cx="3096344" cy="4643334"/>
          </a:xfrm>
          <a:prstGeom prst="rect">
            <a:avLst/>
          </a:prstGeom>
          <a:noFill/>
          <a:ln>
            <a:noFill/>
          </a:ln>
          <a:effectLst>
            <a:softEdge rad="317500"/>
          </a:effectLst>
        </p:spPr>
      </p:pic>
      <p:grpSp>
        <p:nvGrpSpPr>
          <p:cNvPr id="28677" name="组合 3"/>
          <p:cNvGrpSpPr/>
          <p:nvPr/>
        </p:nvGrpSpPr>
        <p:grpSpPr bwMode="auto">
          <a:xfrm>
            <a:off x="484188" y="265113"/>
            <a:ext cx="1836737" cy="536575"/>
            <a:chOff x="318085" y="1131590"/>
            <a:chExt cx="1836000" cy="537824"/>
          </a:xfrm>
        </p:grpSpPr>
        <p:sp>
          <p:nvSpPr>
            <p:cNvPr id="2868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868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8688" name="Picture 2" descr="C:\Users\wh\Desktop\宣贯ppt\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8678" name="TextBox 26"/>
          <p:cNvSpPr txBox="1">
            <a:spLocks noChangeArrowheads="1"/>
          </p:cNvSpPr>
          <p:nvPr/>
        </p:nvSpPr>
        <p:spPr bwMode="auto">
          <a:xfrm>
            <a:off x="539750" y="1585913"/>
            <a:ext cx="4392613"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C00000"/>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6</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采购、销售部门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——对采购设备设施、备品备件、原辅材料的质量负</a:t>
            </a:r>
            <a:r>
              <a:rPr lang="en-US" altLang="zh-CN" sz="1400">
                <a:solidFill>
                  <a:srgbClr val="414455"/>
                </a:solidFill>
                <a:latin typeface="微软雅黑" panose="020B0503020204020204" pitchFamily="34" charset="-122"/>
                <a:ea typeface="微软雅黑" panose="020B0503020204020204" pitchFamily="34" charset="-122"/>
              </a:rPr>
              <a:t>   </a:t>
            </a:r>
            <a:r>
              <a:rPr lang="zh-CN" altLang="zh-CN" sz="1400">
                <a:solidFill>
                  <a:srgbClr val="414455"/>
                </a:solidFill>
                <a:latin typeface="微软雅黑" panose="020B0503020204020204" pitchFamily="34" charset="-122"/>
                <a:ea typeface="微软雅黑" panose="020B0503020204020204" pitchFamily="34" charset="-122"/>
              </a:rPr>
              <a:t>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——对危险化学品、剧毒品、易制毒品、放射性物品采购、销售过程的合规性负责。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——对承运商的安全资质审查负责。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——对危险化学品仓库的安全</a:t>
            </a:r>
            <a:r>
              <a:rPr lang="zh-CN" altLang="en-US" sz="1400">
                <a:solidFill>
                  <a:srgbClr val="414455"/>
                </a:solidFill>
                <a:latin typeface="微软雅黑" panose="020B0503020204020204" pitchFamily="34" charset="-122"/>
                <a:ea typeface="微软雅黑" panose="020B0503020204020204" pitchFamily="34" charset="-122"/>
              </a:rPr>
              <a:t>负责。</a:t>
            </a:r>
            <a:endParaRPr lang="zh-CN" altLang="zh-CN" sz="1400">
              <a:solidFill>
                <a:srgbClr val="414455"/>
              </a:solidFill>
              <a:latin typeface="微软雅黑" panose="020B0503020204020204" pitchFamily="34" charset="-122"/>
              <a:ea typeface="微软雅黑" panose="020B0503020204020204" pitchFamily="34" charset="-122"/>
            </a:endParaRPr>
          </a:p>
        </p:txBody>
      </p:sp>
      <p:grpSp>
        <p:nvGrpSpPr>
          <p:cNvPr id="28679" name="组合 21"/>
          <p:cNvGrpSpPr/>
          <p:nvPr/>
        </p:nvGrpSpPr>
        <p:grpSpPr bwMode="auto">
          <a:xfrm>
            <a:off x="7521575" y="4792663"/>
            <a:ext cx="1393825" cy="350837"/>
            <a:chOff x="7305812" y="1198410"/>
            <a:chExt cx="1447188" cy="349037"/>
          </a:xfrm>
        </p:grpSpPr>
        <p:sp>
          <p:nvSpPr>
            <p:cNvPr id="28681"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8682"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0" name="组合 3"/>
          <p:cNvGrpSpPr/>
          <p:nvPr/>
        </p:nvGrpSpPr>
        <p:grpSpPr bwMode="auto">
          <a:xfrm>
            <a:off x="484188" y="265113"/>
            <a:ext cx="1836737" cy="536575"/>
            <a:chOff x="318085" y="1131590"/>
            <a:chExt cx="1836000" cy="537824"/>
          </a:xfrm>
        </p:grpSpPr>
        <p:sp>
          <p:nvSpPr>
            <p:cNvPr id="2970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970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971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9701" name="TextBox 26"/>
          <p:cNvSpPr txBox="1">
            <a:spLocks noChangeArrowheads="1"/>
          </p:cNvSpPr>
          <p:nvPr/>
        </p:nvSpPr>
        <p:spPr bwMode="auto">
          <a:xfrm>
            <a:off x="4211638" y="1779588"/>
            <a:ext cx="43926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C00000"/>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7</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财务管理部门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a:t>
            </a:r>
            <a:r>
              <a:rPr lang="zh-CN" altLang="en-US" sz="1400">
                <a:solidFill>
                  <a:srgbClr val="414455"/>
                </a:solidFill>
                <a:latin typeface="微软雅黑" panose="020B0503020204020204" pitchFamily="34" charset="-122"/>
                <a:ea typeface="微软雅黑" panose="020B0503020204020204" pitchFamily="34" charset="-122"/>
              </a:rPr>
              <a:t>安全生产费用提取、使用的合规性负责。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a:t>
            </a:r>
            <a:r>
              <a:rPr lang="zh-CN" altLang="en-US" sz="1400">
                <a:solidFill>
                  <a:srgbClr val="414455"/>
                </a:solidFill>
                <a:latin typeface="微软雅黑" panose="020B0503020204020204" pitchFamily="34" charset="-122"/>
                <a:ea typeface="微软雅黑" panose="020B0503020204020204" pitchFamily="34" charset="-122"/>
              </a:rPr>
              <a:t>隐患治理费用的资金落实负责同。</a:t>
            </a:r>
            <a:endParaRPr lang="zh-CN" altLang="zh-CN" sz="1400">
              <a:solidFill>
                <a:srgbClr val="414455"/>
              </a:solidFill>
              <a:latin typeface="微软雅黑" panose="020B0503020204020204" pitchFamily="34" charset="-122"/>
              <a:ea typeface="微软雅黑" panose="020B0503020204020204" pitchFamily="34" charset="-122"/>
            </a:endParaRPr>
          </a:p>
        </p:txBody>
      </p:sp>
      <p:pic>
        <p:nvPicPr>
          <p:cNvPr id="29702" name="Picture 5" descr="C:\Documents and Settings\tdz\桌面\未标题-1 拷贝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3650"/>
            <a:ext cx="34925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3" name="组合 21"/>
          <p:cNvGrpSpPr/>
          <p:nvPr/>
        </p:nvGrpSpPr>
        <p:grpSpPr bwMode="auto">
          <a:xfrm>
            <a:off x="7521575" y="4792663"/>
            <a:ext cx="1393825" cy="350837"/>
            <a:chOff x="7305812" y="1198410"/>
            <a:chExt cx="1447188" cy="349037"/>
          </a:xfrm>
        </p:grpSpPr>
        <p:sp>
          <p:nvSpPr>
            <p:cNvPr id="29705"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9706"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4" name="组合 3"/>
          <p:cNvGrpSpPr/>
          <p:nvPr/>
        </p:nvGrpSpPr>
        <p:grpSpPr bwMode="auto">
          <a:xfrm>
            <a:off x="484188" y="265113"/>
            <a:ext cx="1836737" cy="536575"/>
            <a:chOff x="318085" y="1131590"/>
            <a:chExt cx="1836000" cy="537824"/>
          </a:xfrm>
        </p:grpSpPr>
        <p:sp>
          <p:nvSpPr>
            <p:cNvPr id="3073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073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073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0725" name="TextBox 26"/>
          <p:cNvSpPr txBox="1">
            <a:spLocks noChangeArrowheads="1"/>
          </p:cNvSpPr>
          <p:nvPr/>
        </p:nvSpPr>
        <p:spPr bwMode="auto">
          <a:xfrm>
            <a:off x="323850" y="1585913"/>
            <a:ext cx="4392613"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a:solidFill>
                  <a:srgbClr val="C00000"/>
                </a:solidFill>
                <a:latin typeface="微软雅黑" panose="020B0503020204020204" pitchFamily="34" charset="-122"/>
                <a:ea typeface="微软雅黑" panose="020B0503020204020204" pitchFamily="34" charset="-122"/>
              </a:rPr>
              <a:t>               </a:t>
            </a:r>
            <a:r>
              <a:rPr lang="en-US" altLang="zh-CN" sz="1400">
                <a:solidFill>
                  <a:srgbClr val="C00000"/>
                </a:solidFill>
                <a:latin typeface="微软雅黑" panose="020B0503020204020204" pitchFamily="34" charset="-122"/>
                <a:ea typeface="微软雅黑" panose="020B0503020204020204" pitchFamily="34" charset="-122"/>
              </a:rPr>
              <a:t>8</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其他职能部门</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——对所管辖业务和区域范围内的安全负责。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400">
                <a:solidFill>
                  <a:srgbClr val="C00000"/>
                </a:solidFill>
                <a:latin typeface="微软雅黑" panose="020B0503020204020204" pitchFamily="34" charset="-122"/>
                <a:ea typeface="微软雅黑" panose="020B0503020204020204" pitchFamily="34" charset="-122"/>
              </a:rPr>
              <a:t>               9</a:t>
            </a:r>
            <a:r>
              <a:rPr lang="zh-CN" altLang="en-US"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二级</a:t>
            </a:r>
            <a:r>
              <a:rPr lang="en-US" altLang="zh-CN"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基层单位（业务单位）</a:t>
            </a:r>
            <a:endParaRPr lang="en-US" altLang="zh-CN" sz="1400">
              <a:solidFill>
                <a:srgbClr val="C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——对区域范围内的生产经营安全负责。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——对区域范围内的作业活动安全负责。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——对区域范围内的职业病危害因素防护负责。</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zh-CN" altLang="zh-CN" sz="1400">
                <a:solidFill>
                  <a:srgbClr val="414455"/>
                </a:solidFill>
                <a:latin typeface="微软雅黑" panose="020B0503020204020204" pitchFamily="34" charset="-122"/>
                <a:ea typeface="微软雅黑" panose="020B0503020204020204" pitchFamily="34" charset="-122"/>
              </a:rPr>
              <a:t>——对规程、方案和管理制度的执行负责。</a:t>
            </a:r>
            <a:endParaRPr lang="zh-CN" altLang="zh-CN" sz="1400">
              <a:solidFill>
                <a:srgbClr val="414455"/>
              </a:solidFill>
              <a:latin typeface="微软雅黑" panose="020B0503020204020204" pitchFamily="34" charset="-122"/>
              <a:ea typeface="微软雅黑" panose="020B0503020204020204" pitchFamily="34" charset="-122"/>
            </a:endParaRPr>
          </a:p>
        </p:txBody>
      </p:sp>
      <p:pic>
        <p:nvPicPr>
          <p:cNvPr id="30726" name="Picture 76" descr="美女查资料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735013"/>
            <a:ext cx="50450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组合 21"/>
          <p:cNvGrpSpPr/>
          <p:nvPr/>
        </p:nvGrpSpPr>
        <p:grpSpPr bwMode="auto">
          <a:xfrm>
            <a:off x="7521575" y="4792663"/>
            <a:ext cx="1393825" cy="350837"/>
            <a:chOff x="7305812" y="1198410"/>
            <a:chExt cx="1447188" cy="349037"/>
          </a:xfrm>
        </p:grpSpPr>
        <p:sp>
          <p:nvSpPr>
            <p:cNvPr id="30729"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0730"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8" name="组合 3"/>
          <p:cNvGrpSpPr/>
          <p:nvPr/>
        </p:nvGrpSpPr>
        <p:grpSpPr bwMode="auto">
          <a:xfrm>
            <a:off x="484188" y="265113"/>
            <a:ext cx="1836737" cy="536575"/>
            <a:chOff x="318085" y="1131590"/>
            <a:chExt cx="1836000" cy="537824"/>
          </a:xfrm>
        </p:grpSpPr>
        <p:sp>
          <p:nvSpPr>
            <p:cNvPr id="3176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1768"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177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1749" name="TextBox 6"/>
          <p:cNvSpPr txBox="1">
            <a:spLocks noChangeArrowheads="1"/>
          </p:cNvSpPr>
          <p:nvPr/>
        </p:nvSpPr>
        <p:spPr bwMode="auto">
          <a:xfrm>
            <a:off x="6918325" y="296863"/>
            <a:ext cx="23764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b="1">
                <a:solidFill>
                  <a:schemeClr val="bg1"/>
                </a:solidFill>
                <a:latin typeface="微软雅黑" panose="020B0503020204020204" pitchFamily="34" charset="-122"/>
                <a:ea typeface="微软雅黑" panose="020B0503020204020204" pitchFamily="34" charset="-122"/>
              </a:rPr>
              <a:t> </a:t>
            </a:r>
            <a:r>
              <a:rPr lang="zh-CN" altLang="en-US" sz="2000" b="1">
                <a:solidFill>
                  <a:srgbClr val="C00000"/>
                </a:solidFill>
                <a:latin typeface="微软雅黑" panose="020B0503020204020204" pitchFamily="34" charset="-122"/>
                <a:ea typeface="微软雅黑" panose="020B0503020204020204" pitchFamily="34" charset="-122"/>
              </a:rPr>
              <a:t>安全监管责任</a:t>
            </a:r>
            <a:endParaRPr lang="en-US" altLang="zh-CN" sz="2000" b="1">
              <a:solidFill>
                <a:srgbClr val="C00000"/>
              </a:solidFill>
              <a:latin typeface="微软雅黑" panose="020B0503020204020204" pitchFamily="34" charset="-122"/>
              <a:ea typeface="微软雅黑" panose="020B0503020204020204" pitchFamily="34" charset="-122"/>
            </a:endParaRPr>
          </a:p>
        </p:txBody>
      </p:sp>
      <p:grpSp>
        <p:nvGrpSpPr>
          <p:cNvPr id="31750" name="组合 29"/>
          <p:cNvGrpSpPr/>
          <p:nvPr/>
        </p:nvGrpSpPr>
        <p:grpSpPr bwMode="auto">
          <a:xfrm>
            <a:off x="360363" y="1365250"/>
            <a:ext cx="4067175" cy="2574925"/>
            <a:chOff x="4631298" y="1516287"/>
            <a:chExt cx="3584147" cy="1998222"/>
          </a:xfrm>
        </p:grpSpPr>
        <p:sp>
          <p:nvSpPr>
            <p:cNvPr id="31" name="任意多边形 30"/>
            <p:cNvSpPr/>
            <p:nvPr/>
          </p:nvSpPr>
          <p:spPr>
            <a:xfrm>
              <a:off x="4631298" y="1516287"/>
              <a:ext cx="3330934"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gradFill rotWithShape="0">
              <a:gsLst>
                <a:gs pos="0">
                  <a:srgbClr val="ED5326">
                    <a:hueOff val="0"/>
                    <a:satOff val="0"/>
                    <a:lumOff val="0"/>
                    <a:alphaOff val="0"/>
                    <a:shade val="51000"/>
                    <a:satMod val="130000"/>
                  </a:srgbClr>
                </a:gs>
                <a:gs pos="80000">
                  <a:srgbClr val="ED5326">
                    <a:hueOff val="0"/>
                    <a:satOff val="0"/>
                    <a:lumOff val="0"/>
                    <a:alphaOff val="0"/>
                    <a:shade val="93000"/>
                    <a:satMod val="130000"/>
                  </a:srgbClr>
                </a:gs>
                <a:gs pos="100000">
                  <a:srgbClr val="ED53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1762" name="组合 17"/>
            <p:cNvGrpSpPr/>
            <p:nvPr/>
          </p:nvGrpSpPr>
          <p:grpSpPr bwMode="auto">
            <a:xfrm>
              <a:off x="4631298" y="1628800"/>
              <a:ext cx="3330370" cy="432048"/>
              <a:chOff x="967889" y="1628800"/>
              <a:chExt cx="3330370" cy="432048"/>
            </a:xfrm>
          </p:grpSpPr>
          <p:sp>
            <p:nvSpPr>
              <p:cNvPr id="34" name="矩形 33"/>
              <p:cNvSpPr/>
              <p:nvPr/>
            </p:nvSpPr>
            <p:spPr>
              <a:xfrm>
                <a:off x="967889" y="1628395"/>
                <a:ext cx="3330934"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6"/>
              <p:cNvSpPr txBox="1"/>
              <p:nvPr/>
            </p:nvSpPr>
            <p:spPr>
              <a:xfrm>
                <a:off x="967889" y="1685065"/>
                <a:ext cx="3330934" cy="320307"/>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安全监管部门</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1763" name="TextBox 6"/>
            <p:cNvSpPr txBox="1">
              <a:spLocks noChangeArrowheads="1"/>
            </p:cNvSpPr>
            <p:nvPr/>
          </p:nvSpPr>
          <p:spPr bwMode="auto">
            <a:xfrm>
              <a:off x="4662573" y="2246726"/>
              <a:ext cx="3552872" cy="115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对安全管理体系的推进实施负责</a:t>
              </a:r>
              <a:r>
                <a:rPr lang="zh-CN" altLang="en-US" sz="1600">
                  <a:solidFill>
                    <a:schemeClr val="bg1"/>
                  </a:solidFill>
                  <a:latin typeface="微软雅黑" panose="020B0503020204020204" pitchFamily="34" charset="-122"/>
                  <a:ea typeface="微软雅黑" panose="020B0503020204020204" pitchFamily="34" charset="-122"/>
                </a:rPr>
                <a:t>。</a:t>
              </a:r>
              <a:endParaRPr lang="en-US"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对安全制度的有效性负责。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对安全综合监管的有效性负责。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30000"/>
                </a:lnSpc>
              </a:pP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1751" name="组合 35"/>
          <p:cNvGrpSpPr/>
          <p:nvPr/>
        </p:nvGrpSpPr>
        <p:grpSpPr bwMode="auto">
          <a:xfrm>
            <a:off x="4572000" y="1365250"/>
            <a:ext cx="4392613" cy="2574925"/>
            <a:chOff x="8167816" y="1516287"/>
            <a:chExt cx="3502632" cy="1998222"/>
          </a:xfrm>
        </p:grpSpPr>
        <p:sp>
          <p:nvSpPr>
            <p:cNvPr id="37" name="任意多边形 36"/>
            <p:cNvSpPr/>
            <p:nvPr/>
          </p:nvSpPr>
          <p:spPr>
            <a:xfrm>
              <a:off x="8167816" y="1516287"/>
              <a:ext cx="3330475"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1757" name="组合 20"/>
            <p:cNvGrpSpPr/>
            <p:nvPr/>
          </p:nvGrpSpPr>
          <p:grpSpPr bwMode="auto">
            <a:xfrm>
              <a:off x="8167816" y="1628800"/>
              <a:ext cx="3330370" cy="432048"/>
              <a:chOff x="841001" y="1628800"/>
              <a:chExt cx="3330370" cy="432048"/>
            </a:xfrm>
          </p:grpSpPr>
          <p:sp>
            <p:nvSpPr>
              <p:cNvPr id="40" name="矩形 39"/>
              <p:cNvSpPr/>
              <p:nvPr/>
            </p:nvSpPr>
            <p:spPr>
              <a:xfrm>
                <a:off x="841001" y="1628395"/>
                <a:ext cx="3330475"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685065"/>
                <a:ext cx="3330475" cy="320307"/>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安全督查大队</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1758" name="TextBox 6"/>
            <p:cNvSpPr txBox="1">
              <a:spLocks noChangeArrowheads="1"/>
            </p:cNvSpPr>
            <p:nvPr/>
          </p:nvSpPr>
          <p:spPr bwMode="auto">
            <a:xfrm>
              <a:off x="8239828" y="2310526"/>
              <a:ext cx="3430620" cy="64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对生产经营和施工现场的安全督查负责。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对督查问题整改的跟踪验证负责。</a:t>
              </a:r>
              <a:endParaRPr lang="zh-CN" altLang="zh-CN" sz="1600">
                <a:solidFill>
                  <a:schemeClr val="bg1"/>
                </a:solidFill>
                <a:latin typeface="微软雅黑" panose="020B0503020204020204" pitchFamily="34" charset="-122"/>
                <a:ea typeface="微软雅黑" panose="020B0503020204020204" pitchFamily="34" charset="-122"/>
              </a:endParaRPr>
            </a:p>
          </p:txBody>
        </p:sp>
      </p:grpSp>
      <p:grpSp>
        <p:nvGrpSpPr>
          <p:cNvPr id="31752" name="组合 21"/>
          <p:cNvGrpSpPr/>
          <p:nvPr/>
        </p:nvGrpSpPr>
        <p:grpSpPr bwMode="auto">
          <a:xfrm>
            <a:off x="7521575" y="4792663"/>
            <a:ext cx="1393825" cy="350837"/>
            <a:chOff x="7305812" y="1198410"/>
            <a:chExt cx="1447188" cy="349037"/>
          </a:xfrm>
        </p:grpSpPr>
        <p:sp>
          <p:nvSpPr>
            <p:cNvPr id="31754"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1755"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0"/>
          <p:cNvGrpSpPr/>
          <p:nvPr/>
        </p:nvGrpSpPr>
        <p:grpSpPr>
          <a:xfrm>
            <a:off x="7534291" y="4825264"/>
            <a:ext cx="360710" cy="267494"/>
            <a:chOff x="5899190" y="1673754"/>
            <a:chExt cx="2548276" cy="1984783"/>
          </a:xfrm>
          <a:solidFill>
            <a:sysClr val="window" lastClr="FFFFFF"/>
          </a:solidFill>
        </p:grpSpPr>
        <p:grpSp>
          <p:nvGrpSpPr>
            <p:cNvPr id="13" name="组合 572"/>
            <p:cNvGrpSpPr/>
            <p:nvPr/>
          </p:nvGrpSpPr>
          <p:grpSpPr>
            <a:xfrm rot="10800000" flipV="1">
              <a:off x="6904956" y="1673754"/>
              <a:ext cx="522736" cy="1312419"/>
              <a:chOff x="7597599" y="3290987"/>
              <a:chExt cx="149224" cy="374652"/>
            </a:xfrm>
            <a:grpFill/>
          </p:grpSpPr>
          <p:sp>
            <p:nvSpPr>
              <p:cNvPr id="52"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3"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4" name="组合 573"/>
            <p:cNvGrpSpPr/>
            <p:nvPr/>
          </p:nvGrpSpPr>
          <p:grpSpPr>
            <a:xfrm rot="3660000" flipV="1">
              <a:off x="6294032" y="2736914"/>
              <a:ext cx="522736" cy="1312419"/>
              <a:chOff x="7597599" y="3290987"/>
              <a:chExt cx="149224" cy="374652"/>
            </a:xfrm>
            <a:grpFill/>
          </p:grpSpPr>
          <p:sp>
            <p:nvSpPr>
              <p:cNvPr id="50"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1"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5" name="组合 574"/>
            <p:cNvGrpSpPr/>
            <p:nvPr/>
          </p:nvGrpSpPr>
          <p:grpSpPr>
            <a:xfrm rot="18000000" flipV="1">
              <a:off x="7529889" y="2740961"/>
              <a:ext cx="522737" cy="1312416"/>
              <a:chOff x="7597599" y="3290987"/>
              <a:chExt cx="149224" cy="374652"/>
            </a:xfrm>
            <a:grpFill/>
          </p:grpSpPr>
          <p:sp>
            <p:nvSpPr>
              <p:cNvPr id="4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2" name="组合 3"/>
          <p:cNvGrpSpPr/>
          <p:nvPr/>
        </p:nvGrpSpPr>
        <p:grpSpPr bwMode="auto">
          <a:xfrm>
            <a:off x="484188" y="265113"/>
            <a:ext cx="1836737" cy="536575"/>
            <a:chOff x="318085" y="1131590"/>
            <a:chExt cx="1836000" cy="537824"/>
          </a:xfrm>
        </p:grpSpPr>
        <p:sp>
          <p:nvSpPr>
            <p:cNvPr id="3278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2791"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279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32773" name="组合 29"/>
          <p:cNvGrpSpPr/>
          <p:nvPr/>
        </p:nvGrpSpPr>
        <p:grpSpPr bwMode="auto">
          <a:xfrm>
            <a:off x="360363" y="1365250"/>
            <a:ext cx="3851275" cy="2713038"/>
            <a:chOff x="4631298" y="1516287"/>
            <a:chExt cx="3393813" cy="2105978"/>
          </a:xfrm>
        </p:grpSpPr>
        <p:sp>
          <p:nvSpPr>
            <p:cNvPr id="31" name="任意多边形 30"/>
            <p:cNvSpPr/>
            <p:nvPr/>
          </p:nvSpPr>
          <p:spPr>
            <a:xfrm>
              <a:off x="4631298" y="1516287"/>
              <a:ext cx="3330861" cy="1998769"/>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81AC18"/>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2785" name="组合 17"/>
            <p:cNvGrpSpPr/>
            <p:nvPr/>
          </p:nvGrpSpPr>
          <p:grpSpPr bwMode="auto">
            <a:xfrm>
              <a:off x="4631298" y="1628800"/>
              <a:ext cx="3330370" cy="432048"/>
              <a:chOff x="967889" y="1628800"/>
              <a:chExt cx="3330370" cy="432048"/>
            </a:xfrm>
          </p:grpSpPr>
          <p:sp>
            <p:nvSpPr>
              <p:cNvPr id="34" name="矩形 33"/>
              <p:cNvSpPr/>
              <p:nvPr/>
            </p:nvSpPr>
            <p:spPr>
              <a:xfrm>
                <a:off x="967889" y="1628425"/>
                <a:ext cx="3330861" cy="432532"/>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6"/>
              <p:cNvSpPr txBox="1"/>
              <p:nvPr/>
            </p:nvSpPr>
            <p:spPr>
              <a:xfrm>
                <a:off x="967889" y="1685110"/>
                <a:ext cx="3330861" cy="320395"/>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企业党政主要负责人</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2786" name="TextBox 6"/>
            <p:cNvSpPr txBox="1">
              <a:spLocks noChangeArrowheads="1"/>
            </p:cNvSpPr>
            <p:nvPr/>
          </p:nvSpPr>
          <p:spPr bwMode="auto">
            <a:xfrm>
              <a:off x="4662572" y="2117151"/>
              <a:ext cx="3362539" cy="150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对企业的安全生产工作负主要领导</a:t>
              </a:r>
              <a:r>
                <a:rPr lang="en-US" altLang="zh-CN" sz="1600">
                  <a:solidFill>
                    <a:schemeClr val="bg1"/>
                  </a:solidFill>
                  <a:latin typeface="微软雅黑" panose="020B0503020204020204" pitchFamily="34" charset="-122"/>
                  <a:ea typeface="微软雅黑" panose="020B0503020204020204" pitchFamily="34" charset="-122"/>
                </a:rPr>
                <a:t> </a:t>
              </a:r>
              <a:r>
                <a:rPr lang="zh-CN" altLang="zh-CN" sz="1600">
                  <a:solidFill>
                    <a:schemeClr val="bg1"/>
                  </a:solidFill>
                  <a:latin typeface="微软雅黑" panose="020B0503020204020204" pitchFamily="34" charset="-122"/>
                  <a:ea typeface="微软雅黑" panose="020B0503020204020204" pitchFamily="34" charset="-122"/>
                </a:rPr>
                <a:t>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2774" name="组合 35"/>
          <p:cNvGrpSpPr/>
          <p:nvPr/>
        </p:nvGrpSpPr>
        <p:grpSpPr bwMode="auto">
          <a:xfrm>
            <a:off x="4572000" y="1365250"/>
            <a:ext cx="4248150" cy="2574925"/>
            <a:chOff x="8167816" y="1516287"/>
            <a:chExt cx="3387788" cy="1998222"/>
          </a:xfrm>
        </p:grpSpPr>
        <p:sp>
          <p:nvSpPr>
            <p:cNvPr id="37" name="任意多边形 36"/>
            <p:cNvSpPr/>
            <p:nvPr/>
          </p:nvSpPr>
          <p:spPr>
            <a:xfrm>
              <a:off x="8167816" y="1516287"/>
              <a:ext cx="333081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chemeClr val="accent6">
                <a:lumMod val="75000"/>
              </a:schemeClr>
            </a:solidFill>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2780" name="组合 20"/>
            <p:cNvGrpSpPr/>
            <p:nvPr/>
          </p:nvGrpSpPr>
          <p:grpSpPr bwMode="auto">
            <a:xfrm>
              <a:off x="8167816" y="1628800"/>
              <a:ext cx="3330370" cy="625022"/>
              <a:chOff x="841001" y="1628800"/>
              <a:chExt cx="3330370" cy="625022"/>
            </a:xfrm>
          </p:grpSpPr>
          <p:sp>
            <p:nvSpPr>
              <p:cNvPr id="40" name="矩形 39"/>
              <p:cNvSpPr/>
              <p:nvPr/>
            </p:nvSpPr>
            <p:spPr>
              <a:xfrm>
                <a:off x="841001" y="1628395"/>
                <a:ext cx="3330819"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685065"/>
                <a:ext cx="3330819" cy="569161"/>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分管业务领导</a:t>
                </a:r>
                <a:endPar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30000"/>
                  </a:lnSpc>
                  <a:defRPr/>
                </a:pP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2781" name="TextBox 6"/>
            <p:cNvSpPr txBox="1">
              <a:spLocks noChangeArrowheads="1"/>
            </p:cNvSpPr>
            <p:nvPr/>
          </p:nvSpPr>
          <p:spPr bwMode="auto">
            <a:xfrm>
              <a:off x="8239826" y="2117151"/>
              <a:ext cx="3315778" cy="121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对分管业务安全生产负直接领导责任和管理责任。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p:txBody>
        </p:sp>
      </p:grpSp>
      <p:grpSp>
        <p:nvGrpSpPr>
          <p:cNvPr id="32775" name="组合 21"/>
          <p:cNvGrpSpPr/>
          <p:nvPr/>
        </p:nvGrpSpPr>
        <p:grpSpPr bwMode="auto">
          <a:xfrm>
            <a:off x="7521575" y="4792663"/>
            <a:ext cx="1393825" cy="350837"/>
            <a:chOff x="7305812" y="1198410"/>
            <a:chExt cx="1447188" cy="349037"/>
          </a:xfrm>
        </p:grpSpPr>
        <p:sp>
          <p:nvSpPr>
            <p:cNvPr id="32777"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2778"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0"/>
          <p:cNvGrpSpPr/>
          <p:nvPr/>
        </p:nvGrpSpPr>
        <p:grpSpPr>
          <a:xfrm>
            <a:off x="7534291" y="4825264"/>
            <a:ext cx="360710" cy="267494"/>
            <a:chOff x="5899190" y="1673754"/>
            <a:chExt cx="2548276" cy="1984783"/>
          </a:xfrm>
          <a:solidFill>
            <a:sysClr val="window" lastClr="FFFFFF"/>
          </a:solidFill>
        </p:grpSpPr>
        <p:grpSp>
          <p:nvGrpSpPr>
            <p:cNvPr id="13" name="组合 572"/>
            <p:cNvGrpSpPr/>
            <p:nvPr/>
          </p:nvGrpSpPr>
          <p:grpSpPr>
            <a:xfrm rot="10800000" flipV="1">
              <a:off x="6904956" y="1673754"/>
              <a:ext cx="522736" cy="1312419"/>
              <a:chOff x="7597599" y="3290987"/>
              <a:chExt cx="149224" cy="374652"/>
            </a:xfrm>
            <a:grpFill/>
          </p:grpSpPr>
          <p:sp>
            <p:nvSpPr>
              <p:cNvPr id="53"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4" name="组合 573"/>
            <p:cNvGrpSpPr/>
            <p:nvPr/>
          </p:nvGrpSpPr>
          <p:grpSpPr>
            <a:xfrm rot="3660000" flipV="1">
              <a:off x="6294032" y="2736914"/>
              <a:ext cx="522736" cy="1312419"/>
              <a:chOff x="7597599" y="3290987"/>
              <a:chExt cx="149224" cy="374652"/>
            </a:xfrm>
            <a:grpFill/>
          </p:grpSpPr>
          <p:sp>
            <p:nvSpPr>
              <p:cNvPr id="51"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2"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5" name="组合 574"/>
            <p:cNvGrpSpPr/>
            <p:nvPr/>
          </p:nvGrpSpPr>
          <p:grpSpPr>
            <a:xfrm rot="18000000" flipV="1">
              <a:off x="7529889" y="2740961"/>
              <a:ext cx="522737" cy="1312416"/>
              <a:chOff x="7597599" y="3290987"/>
              <a:chExt cx="149224" cy="374652"/>
            </a:xfrm>
            <a:grpFill/>
          </p:grpSpPr>
          <p:sp>
            <p:nvSpPr>
              <p:cNvPr id="49"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0"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组合 3"/>
          <p:cNvGrpSpPr/>
          <p:nvPr/>
        </p:nvGrpSpPr>
        <p:grpSpPr bwMode="auto">
          <a:xfrm>
            <a:off x="484188" y="265113"/>
            <a:ext cx="1836737" cy="536575"/>
            <a:chOff x="318085" y="1131590"/>
            <a:chExt cx="1836000" cy="537824"/>
          </a:xfrm>
        </p:grpSpPr>
        <p:sp>
          <p:nvSpPr>
            <p:cNvPr id="3381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381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381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33797" name="组合 29"/>
          <p:cNvGrpSpPr/>
          <p:nvPr/>
        </p:nvGrpSpPr>
        <p:grpSpPr bwMode="auto">
          <a:xfrm>
            <a:off x="360363" y="1365250"/>
            <a:ext cx="3851275" cy="2713038"/>
            <a:chOff x="4631298" y="1516287"/>
            <a:chExt cx="3393813" cy="2105635"/>
          </a:xfrm>
        </p:grpSpPr>
        <p:sp>
          <p:nvSpPr>
            <p:cNvPr id="31" name="任意多边形 30"/>
            <p:cNvSpPr/>
            <p:nvPr/>
          </p:nvSpPr>
          <p:spPr>
            <a:xfrm>
              <a:off x="4631298" y="1516287"/>
              <a:ext cx="3330861" cy="1998443"/>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7030A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3809" name="组合 17"/>
            <p:cNvGrpSpPr/>
            <p:nvPr/>
          </p:nvGrpSpPr>
          <p:grpSpPr bwMode="auto">
            <a:xfrm>
              <a:off x="4631298" y="1628800"/>
              <a:ext cx="3330370" cy="432048"/>
              <a:chOff x="967889" y="1628800"/>
              <a:chExt cx="3330370" cy="432048"/>
            </a:xfrm>
          </p:grpSpPr>
          <p:sp>
            <p:nvSpPr>
              <p:cNvPr id="34" name="矩形 33"/>
              <p:cNvSpPr/>
              <p:nvPr/>
            </p:nvSpPr>
            <p:spPr>
              <a:xfrm>
                <a:off x="967889" y="1628407"/>
                <a:ext cx="3330861" cy="432462"/>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6"/>
              <p:cNvSpPr txBox="1"/>
              <p:nvPr/>
            </p:nvSpPr>
            <p:spPr>
              <a:xfrm>
                <a:off x="967889" y="1685083"/>
                <a:ext cx="3330861" cy="294468"/>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分管安全领导</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810" name="TextBox 6"/>
            <p:cNvSpPr txBox="1">
              <a:spLocks noChangeArrowheads="1"/>
            </p:cNvSpPr>
            <p:nvPr/>
          </p:nvSpPr>
          <p:spPr bwMode="auto">
            <a:xfrm>
              <a:off x="4662572" y="2117151"/>
              <a:ext cx="3362539" cy="150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对企业的安全生产综合协调和监管负</a:t>
              </a:r>
              <a:r>
                <a:rPr lang="en-US" altLang="zh-CN" sz="1600">
                  <a:solidFill>
                    <a:schemeClr val="bg1"/>
                  </a:solidFill>
                  <a:latin typeface="微软雅黑" panose="020B0503020204020204" pitchFamily="34" charset="-122"/>
                  <a:ea typeface="微软雅黑" panose="020B0503020204020204" pitchFamily="34" charset="-122"/>
                </a:rPr>
                <a:t> </a:t>
              </a:r>
              <a:r>
                <a:rPr lang="zh-CN" altLang="zh-CN" sz="1600">
                  <a:solidFill>
                    <a:schemeClr val="bg1"/>
                  </a:solidFill>
                  <a:latin typeface="微软雅黑" panose="020B0503020204020204" pitchFamily="34" charset="-122"/>
                  <a:ea typeface="微软雅黑" panose="020B0503020204020204" pitchFamily="34" charset="-122"/>
                </a:rPr>
                <a:t>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3798" name="组合 35"/>
          <p:cNvGrpSpPr/>
          <p:nvPr/>
        </p:nvGrpSpPr>
        <p:grpSpPr bwMode="auto">
          <a:xfrm>
            <a:off x="4572000" y="1365250"/>
            <a:ext cx="4248150" cy="2574925"/>
            <a:chOff x="8167816" y="1516287"/>
            <a:chExt cx="3387788" cy="1998222"/>
          </a:xfrm>
        </p:grpSpPr>
        <p:sp>
          <p:nvSpPr>
            <p:cNvPr id="37" name="任意多边形 36"/>
            <p:cNvSpPr/>
            <p:nvPr/>
          </p:nvSpPr>
          <p:spPr>
            <a:xfrm>
              <a:off x="8167816" y="1516287"/>
              <a:ext cx="333081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chemeClr val="accent2">
                <a:lumMod val="75000"/>
              </a:schemeClr>
            </a:solidFill>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3804" name="组合 20"/>
            <p:cNvGrpSpPr/>
            <p:nvPr/>
          </p:nvGrpSpPr>
          <p:grpSpPr bwMode="auto">
            <a:xfrm>
              <a:off x="8167816" y="1628800"/>
              <a:ext cx="3330370" cy="432048"/>
              <a:chOff x="841001" y="1628800"/>
              <a:chExt cx="3330370" cy="432048"/>
            </a:xfrm>
          </p:grpSpPr>
          <p:sp>
            <p:nvSpPr>
              <p:cNvPr id="40" name="矩形 39"/>
              <p:cNvSpPr/>
              <p:nvPr/>
            </p:nvSpPr>
            <p:spPr>
              <a:xfrm>
                <a:off x="841001" y="1628395"/>
                <a:ext cx="3330819"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685065"/>
                <a:ext cx="3330819" cy="294435"/>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安全总监</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805" name="TextBox 6"/>
            <p:cNvSpPr txBox="1">
              <a:spLocks noChangeArrowheads="1"/>
            </p:cNvSpPr>
            <p:nvPr/>
          </p:nvSpPr>
          <p:spPr bwMode="auto">
            <a:xfrm>
              <a:off x="8239826" y="2117151"/>
              <a:ext cx="3315778" cy="11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对健全企业安全生产责任制，督促安全责任的落实负责。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对安全管理制度体系的完整性负责。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对企业安全管理体系的完整性负责。</a:t>
              </a:r>
              <a:endParaRPr lang="zh-CN" altLang="zh-CN" sz="1600">
                <a:solidFill>
                  <a:schemeClr val="bg1"/>
                </a:solidFill>
                <a:latin typeface="微软雅黑" panose="020B0503020204020204" pitchFamily="34" charset="-122"/>
                <a:ea typeface="微软雅黑" panose="020B0503020204020204" pitchFamily="34" charset="-122"/>
              </a:endParaRPr>
            </a:p>
          </p:txBody>
        </p:sp>
      </p:grpSp>
      <p:grpSp>
        <p:nvGrpSpPr>
          <p:cNvPr id="33799" name="组合 21"/>
          <p:cNvGrpSpPr/>
          <p:nvPr/>
        </p:nvGrpSpPr>
        <p:grpSpPr bwMode="auto">
          <a:xfrm>
            <a:off x="7521575" y="4792663"/>
            <a:ext cx="1393825" cy="350837"/>
            <a:chOff x="7305812" y="1198410"/>
            <a:chExt cx="1447188" cy="349037"/>
          </a:xfrm>
        </p:grpSpPr>
        <p:sp>
          <p:nvSpPr>
            <p:cNvPr id="33801"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3802"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0"/>
          <p:cNvGrpSpPr/>
          <p:nvPr/>
        </p:nvGrpSpPr>
        <p:grpSpPr>
          <a:xfrm>
            <a:off x="7534291" y="4825264"/>
            <a:ext cx="360710" cy="267494"/>
            <a:chOff x="5899190" y="1673754"/>
            <a:chExt cx="2548276" cy="1984783"/>
          </a:xfrm>
          <a:solidFill>
            <a:sysClr val="window" lastClr="FFFFFF"/>
          </a:solidFill>
        </p:grpSpPr>
        <p:grpSp>
          <p:nvGrpSpPr>
            <p:cNvPr id="13" name="组合 572"/>
            <p:cNvGrpSpPr/>
            <p:nvPr/>
          </p:nvGrpSpPr>
          <p:grpSpPr>
            <a:xfrm rot="10800000" flipV="1">
              <a:off x="6904956" y="1673754"/>
              <a:ext cx="522736" cy="1312419"/>
              <a:chOff x="7597599" y="3290987"/>
              <a:chExt cx="149224" cy="374652"/>
            </a:xfrm>
            <a:grpFill/>
          </p:grpSpPr>
          <p:sp>
            <p:nvSpPr>
              <p:cNvPr id="50"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1"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4" name="组合 573"/>
            <p:cNvGrpSpPr/>
            <p:nvPr/>
          </p:nvGrpSpPr>
          <p:grpSpPr>
            <a:xfrm rot="3660000" flipV="1">
              <a:off x="6294032" y="2736914"/>
              <a:ext cx="522736" cy="1312419"/>
              <a:chOff x="7597599" y="3290987"/>
              <a:chExt cx="149224" cy="374652"/>
            </a:xfrm>
            <a:grpFill/>
          </p:grpSpPr>
          <p:sp>
            <p:nvSpPr>
              <p:cNvPr id="4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5" name="组合 574"/>
            <p:cNvGrpSpPr/>
            <p:nvPr/>
          </p:nvGrpSpPr>
          <p:grpSpPr>
            <a:xfrm rot="18000000" flipV="1">
              <a:off x="7529889" y="2740961"/>
              <a:ext cx="522737" cy="1312416"/>
              <a:chOff x="7597599" y="3290987"/>
              <a:chExt cx="149224" cy="374652"/>
            </a:xfrm>
            <a:grpFill/>
          </p:grpSpPr>
          <p:sp>
            <p:nvSpPr>
              <p:cNvPr id="46"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7"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2775" y="268288"/>
            <a:ext cx="7772400" cy="574675"/>
          </a:xfrm>
        </p:spPr>
        <p:txBody>
          <a:bodyPr/>
          <a:lstStyle/>
          <a:p>
            <a:pPr eaLnBrk="1" fontAlgn="auto" hangingPunct="1">
              <a:spcAft>
                <a:spcPts val="0"/>
              </a:spcAft>
              <a:defRPr/>
            </a:pPr>
            <a:r>
              <a:rPr lang="zh-CN" altLang="zh-CN" dirty="0">
                <a:cs typeface="+mj-cs"/>
              </a:rPr>
              <a:t>定位和作用</a:t>
            </a:r>
            <a:endParaRPr lang="zh-CN" altLang="en-US" dirty="0">
              <a:cs typeface="+mj-cs"/>
            </a:endParaRPr>
          </a:p>
        </p:txBody>
      </p:sp>
      <p:sp>
        <p:nvSpPr>
          <p:cNvPr id="16387" name="矩形 2"/>
          <p:cNvSpPr>
            <a:spLocks noChangeArrowheads="1"/>
          </p:cNvSpPr>
          <p:nvPr/>
        </p:nvSpPr>
        <p:spPr bwMode="auto">
          <a:xfrm>
            <a:off x="244535" y="2191535"/>
            <a:ext cx="4104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zh-CN" sz="1600" b="1" dirty="0">
                <a:solidFill>
                  <a:srgbClr val="414455"/>
                </a:solidFill>
                <a:latin typeface="微软雅黑" panose="020B0503020204020204" pitchFamily="34" charset="-122"/>
                <a:ea typeface="微软雅黑" panose="020B0503020204020204" pitchFamily="34" charset="-122"/>
              </a:rPr>
              <a:t>本手册是集团公司强化安全管理，实现安全发展，建设世界一流</a:t>
            </a:r>
            <a:r>
              <a:rPr lang="zh-CN" altLang="en-US" sz="1600" b="1" dirty="0">
                <a:solidFill>
                  <a:srgbClr val="414455"/>
                </a:solidFill>
                <a:latin typeface="微软雅黑" panose="020B0503020204020204" pitchFamily="34" charset="-122"/>
                <a:ea typeface="微软雅黑" panose="020B0503020204020204" pitchFamily="34" charset="-122"/>
              </a:rPr>
              <a:t>长青企业</a:t>
            </a:r>
            <a:r>
              <a:rPr lang="zh-CN" altLang="zh-CN" sz="1600" b="1" dirty="0">
                <a:solidFill>
                  <a:srgbClr val="414455"/>
                </a:solidFill>
                <a:latin typeface="微软雅黑" panose="020B0503020204020204" pitchFamily="34" charset="-122"/>
                <a:ea typeface="微软雅黑" panose="020B0503020204020204" pitchFamily="34" charset="-122"/>
              </a:rPr>
              <a:t>的重要保障。</a:t>
            </a:r>
            <a:endParaRPr lang="zh-CN" altLang="zh-CN" sz="1600" b="1" dirty="0">
              <a:solidFill>
                <a:srgbClr val="414455"/>
              </a:solidFill>
              <a:latin typeface="微软雅黑" panose="020B0503020204020204" pitchFamily="34" charset="-122"/>
              <a:ea typeface="微软雅黑" panose="020B0503020204020204" pitchFamily="34" charset="-122"/>
            </a:endParaRPr>
          </a:p>
        </p:txBody>
      </p:sp>
      <p:grpSp>
        <p:nvGrpSpPr>
          <p:cNvPr id="16388" name="组合 26"/>
          <p:cNvGrpSpPr/>
          <p:nvPr/>
        </p:nvGrpSpPr>
        <p:grpSpPr bwMode="auto">
          <a:xfrm>
            <a:off x="4932363" y="1419225"/>
            <a:ext cx="1655762" cy="1684338"/>
            <a:chOff x="1606212" y="1166114"/>
            <a:chExt cx="913351" cy="844749"/>
          </a:xfrm>
        </p:grpSpPr>
        <p:pic>
          <p:nvPicPr>
            <p:cNvPr id="16405"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7305" y="1166114"/>
              <a:ext cx="654455" cy="84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矩形 28"/>
            <p:cNvSpPr>
              <a:spLocks noChangeArrowheads="1"/>
            </p:cNvSpPr>
            <p:nvPr/>
          </p:nvSpPr>
          <p:spPr bwMode="auto">
            <a:xfrm>
              <a:off x="1606212" y="1491752"/>
              <a:ext cx="913351" cy="41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dirty="0">
                  <a:solidFill>
                    <a:srgbClr val="C00000"/>
                  </a:solidFill>
                  <a:latin typeface="微软雅黑" panose="020B0503020204020204" pitchFamily="34" charset="-122"/>
                  <a:ea typeface="微软雅黑" panose="020B0503020204020204" pitchFamily="34" charset="-122"/>
                </a:rPr>
                <a:t>安全</a:t>
              </a:r>
              <a:endParaRPr lang="zh-CN" altLang="en-US" sz="1600" b="1" dirty="0">
                <a:solidFill>
                  <a:srgbClr val="C00000"/>
                </a:solidFill>
                <a:latin typeface="微软雅黑" panose="020B0503020204020204" pitchFamily="34" charset="-122"/>
                <a:ea typeface="微软雅黑" panose="020B0503020204020204" pitchFamily="34" charset="-122"/>
              </a:endParaRPr>
            </a:p>
            <a:p>
              <a:pPr algn="ctr" eaLnBrk="1" hangingPunct="1"/>
              <a:r>
                <a:rPr lang="zh-CN" altLang="en-US" sz="1600" b="1" dirty="0">
                  <a:solidFill>
                    <a:srgbClr val="C00000"/>
                  </a:solidFill>
                  <a:latin typeface="微软雅黑" panose="020B0503020204020204" pitchFamily="34" charset="-122"/>
                  <a:ea typeface="微软雅黑" panose="020B0503020204020204" pitchFamily="34" charset="-122"/>
                </a:rPr>
                <a:t>管理</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ctr" eaLnBrk="1" hangingPunct="1"/>
              <a:r>
                <a:rPr lang="zh-CN" altLang="en-US" sz="1600" b="1" dirty="0">
                  <a:solidFill>
                    <a:srgbClr val="C00000"/>
                  </a:solidFill>
                  <a:latin typeface="微软雅黑" panose="020B0503020204020204" pitchFamily="34" charset="-122"/>
                  <a:ea typeface="微软雅黑" panose="020B0503020204020204" pitchFamily="34" charset="-122"/>
                </a:rPr>
                <a:t>手册</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sp>
        <p:nvSpPr>
          <p:cNvPr id="16389" name="矩形 1"/>
          <p:cNvSpPr>
            <a:spLocks noChangeArrowheads="1"/>
          </p:cNvSpPr>
          <p:nvPr/>
        </p:nvSpPr>
        <p:spPr bwMode="auto">
          <a:xfrm>
            <a:off x="6659563" y="2486025"/>
            <a:ext cx="1873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400" dirty="0">
                <a:solidFill>
                  <a:srgbClr val="595959"/>
                </a:solidFill>
                <a:latin typeface="微软雅黑" panose="020B0503020204020204" pitchFamily="34" charset="-122"/>
                <a:ea typeface="微软雅黑" panose="020B0503020204020204" pitchFamily="34" charset="-122"/>
              </a:rPr>
              <a:t>集团公司董事长</a:t>
            </a:r>
            <a:r>
              <a:rPr lang="en-US" altLang="zh-CN" sz="1400" dirty="0">
                <a:solidFill>
                  <a:srgbClr val="595959"/>
                </a:solidFill>
                <a:latin typeface="微软雅黑" panose="020B0503020204020204" pitchFamily="34" charset="-122"/>
                <a:ea typeface="微软雅黑" panose="020B0503020204020204" pitchFamily="34" charset="-122"/>
              </a:rPr>
              <a:t>XXX</a:t>
            </a:r>
            <a:r>
              <a:rPr lang="zh-CN" altLang="en-US" sz="1400" dirty="0">
                <a:solidFill>
                  <a:srgbClr val="595959"/>
                </a:solidFill>
                <a:latin typeface="微软雅黑" panose="020B0503020204020204" pitchFamily="34" charset="-122"/>
                <a:ea typeface="微软雅黑" panose="020B0503020204020204" pitchFamily="34" charset="-122"/>
              </a:rPr>
              <a:t>以发布令的形式签发。</a:t>
            </a:r>
            <a:endParaRPr lang="zh-CN" altLang="zh-CN" sz="1400" dirty="0">
              <a:solidFill>
                <a:srgbClr val="595959"/>
              </a:solidFill>
              <a:latin typeface="微软雅黑" panose="020B0503020204020204" pitchFamily="34" charset="-122"/>
              <a:ea typeface="微软雅黑" panose="020B0503020204020204" pitchFamily="34" charset="-122"/>
            </a:endParaRPr>
          </a:p>
        </p:txBody>
      </p:sp>
      <p:sp>
        <p:nvSpPr>
          <p:cNvPr id="16390" name="矩形 12"/>
          <p:cNvSpPr>
            <a:spLocks noChangeArrowheads="1"/>
          </p:cNvSpPr>
          <p:nvPr/>
        </p:nvSpPr>
        <p:spPr bwMode="auto">
          <a:xfrm>
            <a:off x="5148263" y="3633788"/>
            <a:ext cx="36782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414455"/>
                </a:solidFill>
                <a:latin typeface="微软雅黑" panose="020B0503020204020204" pitchFamily="34" charset="-122"/>
                <a:ea typeface="微软雅黑" panose="020B0503020204020204" pitchFamily="34" charset="-122"/>
              </a:rPr>
              <a:t>      </a:t>
            </a:r>
            <a:r>
              <a:rPr lang="zh-CN" altLang="zh-CN" sz="1600" b="1">
                <a:solidFill>
                  <a:srgbClr val="414455"/>
                </a:solidFill>
                <a:latin typeface="微软雅黑" panose="020B0503020204020204" pitchFamily="34" charset="-122"/>
                <a:ea typeface="微软雅黑" panose="020B0503020204020204" pitchFamily="34" charset="-122"/>
              </a:rPr>
              <a:t>是集团公司安全管理的纲领性、强制性文件，是各级管理者和全体员工在生产经营活动中必须遵循的准则。</a:t>
            </a:r>
            <a:endParaRPr lang="zh-CN" altLang="zh-CN" sz="1600" b="1">
              <a:solidFill>
                <a:srgbClr val="414455"/>
              </a:solidFill>
              <a:latin typeface="微软雅黑" panose="020B0503020204020204" pitchFamily="34" charset="-122"/>
              <a:ea typeface="微软雅黑" panose="020B0503020204020204" pitchFamily="34" charset="-122"/>
            </a:endParaRPr>
          </a:p>
          <a:p>
            <a:pPr eaLnBrk="1" hangingPunct="1"/>
            <a:r>
              <a:rPr lang="en-US" altLang="zh-CN" sz="1600" b="1">
                <a:solidFill>
                  <a:srgbClr val="414455"/>
                </a:solidFill>
                <a:latin typeface="微软雅黑" panose="020B0503020204020204" pitchFamily="34" charset="-122"/>
                <a:ea typeface="微软雅黑" panose="020B0503020204020204" pitchFamily="34" charset="-122"/>
              </a:rPr>
              <a:t>	</a:t>
            </a:r>
            <a:endParaRPr lang="zh-CN" altLang="zh-CN" sz="1600" b="1">
              <a:solidFill>
                <a:srgbClr val="414455"/>
              </a:solidFill>
              <a:latin typeface="微软雅黑" panose="020B0503020204020204" pitchFamily="34" charset="-122"/>
              <a:ea typeface="微软雅黑" panose="020B0503020204020204" pitchFamily="34" charset="-122"/>
            </a:endParaRPr>
          </a:p>
          <a:p>
            <a:pPr eaLnBrk="1" hangingPunct="1"/>
            <a:endParaRPr lang="zh-CN" altLang="en-US" sz="1600" b="1">
              <a:solidFill>
                <a:srgbClr val="414455"/>
              </a:solidFill>
              <a:latin typeface="微软雅黑" panose="020B0503020204020204" pitchFamily="34" charset="-122"/>
              <a:ea typeface="微软雅黑" panose="020B0503020204020204" pitchFamily="34" charset="-122"/>
            </a:endParaRPr>
          </a:p>
        </p:txBody>
      </p:sp>
      <p:pic>
        <p:nvPicPr>
          <p:cNvPr id="163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3556000"/>
            <a:ext cx="5778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2" name="组合 21"/>
          <p:cNvGrpSpPr/>
          <p:nvPr/>
        </p:nvGrpSpPr>
        <p:grpSpPr bwMode="auto">
          <a:xfrm>
            <a:off x="6630988" y="1736725"/>
            <a:ext cx="2117725" cy="357188"/>
            <a:chOff x="6588224" y="1804817"/>
            <a:chExt cx="1728193" cy="357460"/>
          </a:xfrm>
        </p:grpSpPr>
        <p:sp>
          <p:nvSpPr>
            <p:cNvPr id="16401" name="TextBox 34"/>
            <p:cNvSpPr txBox="1">
              <a:spLocks noChangeArrowheads="1"/>
            </p:cNvSpPr>
            <p:nvPr/>
          </p:nvSpPr>
          <p:spPr bwMode="auto">
            <a:xfrm>
              <a:off x="6732240" y="1804817"/>
              <a:ext cx="1584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b="1" dirty="0">
                  <a:solidFill>
                    <a:srgbClr val="C00000"/>
                  </a:solidFill>
                  <a:latin typeface="微软雅黑" panose="020B0503020204020204" pitchFamily="34" charset="-122"/>
                  <a:ea typeface="微软雅黑" panose="020B0503020204020204" pitchFamily="34" charset="-122"/>
                </a:rPr>
                <a:t>20XX</a:t>
              </a:r>
              <a:r>
                <a:rPr lang="zh-CN" altLang="en-US" sz="1600" b="1" dirty="0">
                  <a:solidFill>
                    <a:srgbClr val="C00000"/>
                  </a:solidFill>
                  <a:latin typeface="微软雅黑" panose="020B0503020204020204" pitchFamily="34" charset="-122"/>
                  <a:ea typeface="微软雅黑" panose="020B0503020204020204" pitchFamily="34" charset="-122"/>
                </a:rPr>
                <a:t>年</a:t>
              </a:r>
              <a:r>
                <a:rPr lang="en-US" altLang="zh-CN" sz="1600" b="1" dirty="0">
                  <a:solidFill>
                    <a:srgbClr val="C00000"/>
                  </a:solidFill>
                  <a:latin typeface="微软雅黑" panose="020B0503020204020204" pitchFamily="34" charset="-122"/>
                  <a:ea typeface="微软雅黑" panose="020B0503020204020204" pitchFamily="34" charset="-122"/>
                </a:rPr>
                <a:t>X</a:t>
              </a:r>
              <a:r>
                <a:rPr lang="zh-CN" altLang="en-US" sz="1600" b="1" dirty="0">
                  <a:solidFill>
                    <a:srgbClr val="C00000"/>
                  </a:solidFill>
                  <a:latin typeface="微软雅黑" panose="020B0503020204020204" pitchFamily="34" charset="-122"/>
                  <a:ea typeface="微软雅黑" panose="020B0503020204020204" pitchFamily="34" charset="-122"/>
                </a:rPr>
                <a:t>月</a:t>
              </a:r>
              <a:r>
                <a:rPr lang="en-US" altLang="zh-CN" sz="1600" b="1" dirty="0">
                  <a:solidFill>
                    <a:srgbClr val="C00000"/>
                  </a:solidFill>
                  <a:latin typeface="微软雅黑" panose="020B0503020204020204" pitchFamily="34" charset="-122"/>
                  <a:ea typeface="微软雅黑" panose="020B0503020204020204" pitchFamily="34" charset="-122"/>
                </a:rPr>
                <a:t>X</a:t>
              </a:r>
              <a:r>
                <a:rPr lang="zh-CN" altLang="en-US" sz="1600" b="1" dirty="0">
                  <a:solidFill>
                    <a:srgbClr val="C00000"/>
                  </a:solidFill>
                  <a:latin typeface="微软雅黑" panose="020B0503020204020204" pitchFamily="34" charset="-122"/>
                  <a:ea typeface="微软雅黑" panose="020B0503020204020204" pitchFamily="34" charset="-122"/>
                </a:rPr>
                <a:t>日</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flipH="1">
              <a:off x="6605065" y="1812761"/>
              <a:ext cx="158439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6588224" y="2140035"/>
              <a:ext cx="1583097"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pic>
          <p:nvPicPr>
            <p:cNvPr id="164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228" y="1844242"/>
              <a:ext cx="360040" cy="31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3" name="组合 46"/>
          <p:cNvGrpSpPr/>
          <p:nvPr/>
        </p:nvGrpSpPr>
        <p:grpSpPr bwMode="auto">
          <a:xfrm>
            <a:off x="5175250" y="3406775"/>
            <a:ext cx="3500438" cy="1233488"/>
            <a:chOff x="611560" y="1044556"/>
            <a:chExt cx="7782021" cy="860756"/>
          </a:xfrm>
        </p:grpSpPr>
        <p:cxnSp>
          <p:nvCxnSpPr>
            <p:cNvPr id="48" name="直接连接符 47"/>
            <p:cNvCxnSpPr/>
            <p:nvPr/>
          </p:nvCxnSpPr>
          <p:spPr>
            <a:xfrm>
              <a:off x="611560" y="1044556"/>
              <a:ext cx="77573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36266" y="1905312"/>
              <a:ext cx="77573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p:nvPr/>
        </p:nvCxnSpPr>
        <p:spPr bwMode="auto">
          <a:xfrm>
            <a:off x="461328" y="3034983"/>
            <a:ext cx="35988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bwMode="auto">
          <a:xfrm>
            <a:off x="461328" y="2099945"/>
            <a:ext cx="363378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0" name="组合 3"/>
          <p:cNvGrpSpPr/>
          <p:nvPr/>
        </p:nvGrpSpPr>
        <p:grpSpPr bwMode="auto">
          <a:xfrm>
            <a:off x="484188" y="265113"/>
            <a:ext cx="1836737" cy="536575"/>
            <a:chOff x="318085" y="1131590"/>
            <a:chExt cx="1836000" cy="537824"/>
          </a:xfrm>
        </p:grpSpPr>
        <p:sp>
          <p:nvSpPr>
            <p:cNvPr id="3483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483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484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34821" name="组合 29"/>
          <p:cNvGrpSpPr/>
          <p:nvPr/>
        </p:nvGrpSpPr>
        <p:grpSpPr bwMode="auto">
          <a:xfrm>
            <a:off x="360363" y="1365250"/>
            <a:ext cx="3851275" cy="2670175"/>
            <a:chOff x="4631298" y="1516287"/>
            <a:chExt cx="3393813" cy="2072211"/>
          </a:xfrm>
        </p:grpSpPr>
        <p:sp>
          <p:nvSpPr>
            <p:cNvPr id="31" name="任意多边形 30"/>
            <p:cNvSpPr/>
            <p:nvPr/>
          </p:nvSpPr>
          <p:spPr>
            <a:xfrm>
              <a:off x="4631298" y="1516287"/>
              <a:ext cx="3330861" cy="1998291"/>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B02623"/>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4833" name="组合 17"/>
            <p:cNvGrpSpPr/>
            <p:nvPr/>
          </p:nvGrpSpPr>
          <p:grpSpPr bwMode="auto">
            <a:xfrm>
              <a:off x="4631298" y="1628800"/>
              <a:ext cx="3330370" cy="432048"/>
              <a:chOff x="967889" y="1628800"/>
              <a:chExt cx="3330370" cy="432048"/>
            </a:xfrm>
          </p:grpSpPr>
          <p:sp>
            <p:nvSpPr>
              <p:cNvPr id="34" name="矩形 33"/>
              <p:cNvSpPr/>
              <p:nvPr/>
            </p:nvSpPr>
            <p:spPr>
              <a:xfrm>
                <a:off x="967889" y="1628399"/>
                <a:ext cx="3330861" cy="432429"/>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6"/>
              <p:cNvSpPr txBox="1"/>
              <p:nvPr/>
            </p:nvSpPr>
            <p:spPr>
              <a:xfrm>
                <a:off x="967889" y="1685070"/>
                <a:ext cx="3330861" cy="294446"/>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职能部门负责人</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4834" name="TextBox 6"/>
            <p:cNvSpPr txBox="1">
              <a:spLocks noChangeArrowheads="1"/>
            </p:cNvSpPr>
            <p:nvPr/>
          </p:nvSpPr>
          <p:spPr bwMode="auto">
            <a:xfrm>
              <a:off x="4662572" y="2117151"/>
              <a:ext cx="3362539" cy="147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对管辖业务的安全负直接管理责任。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对安全承包的安全负直接管理责任。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4822" name="组合 35"/>
          <p:cNvGrpSpPr/>
          <p:nvPr/>
        </p:nvGrpSpPr>
        <p:grpSpPr bwMode="auto">
          <a:xfrm>
            <a:off x="4572000" y="1365250"/>
            <a:ext cx="4248150" cy="2574925"/>
            <a:chOff x="8167816" y="1516287"/>
            <a:chExt cx="3387788" cy="1998222"/>
          </a:xfrm>
        </p:grpSpPr>
        <p:sp>
          <p:nvSpPr>
            <p:cNvPr id="37" name="任意多边形 36"/>
            <p:cNvSpPr/>
            <p:nvPr/>
          </p:nvSpPr>
          <p:spPr>
            <a:xfrm>
              <a:off x="8167816" y="1516287"/>
              <a:ext cx="333081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chemeClr val="bg2">
                <a:lumMod val="50000"/>
              </a:schemeClr>
            </a:solidFill>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4828" name="组合 20"/>
            <p:cNvGrpSpPr/>
            <p:nvPr/>
          </p:nvGrpSpPr>
          <p:grpSpPr bwMode="auto">
            <a:xfrm>
              <a:off x="8167816" y="1628800"/>
              <a:ext cx="3330370" cy="432048"/>
              <a:chOff x="841001" y="1628800"/>
              <a:chExt cx="3330370" cy="432048"/>
            </a:xfrm>
          </p:grpSpPr>
          <p:sp>
            <p:nvSpPr>
              <p:cNvPr id="40" name="矩形 39"/>
              <p:cNvSpPr/>
              <p:nvPr/>
            </p:nvSpPr>
            <p:spPr>
              <a:xfrm>
                <a:off x="841001" y="1628395"/>
                <a:ext cx="3330819"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685065"/>
                <a:ext cx="3330819" cy="296899"/>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二级</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基层单位（业务单元）负责人</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4829" name="TextBox 6"/>
            <p:cNvSpPr txBox="1">
              <a:spLocks noChangeArrowheads="1"/>
            </p:cNvSpPr>
            <p:nvPr/>
          </p:nvSpPr>
          <p:spPr bwMode="auto">
            <a:xfrm>
              <a:off x="8239826" y="2225271"/>
              <a:ext cx="3315778" cy="93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对管辖区域内的生产安全负责。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对管辖区域内的作业安全负责。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对管辖区域内突发事件的初期处置负责。</a:t>
              </a:r>
              <a:endParaRPr lang="zh-CN" altLang="zh-CN" sz="1600">
                <a:solidFill>
                  <a:schemeClr val="bg1"/>
                </a:solidFill>
                <a:latin typeface="微软雅黑" panose="020B0503020204020204" pitchFamily="34" charset="-122"/>
                <a:ea typeface="微软雅黑" panose="020B0503020204020204" pitchFamily="34" charset="-122"/>
              </a:endParaRPr>
            </a:p>
          </p:txBody>
        </p:sp>
      </p:grpSp>
      <p:grpSp>
        <p:nvGrpSpPr>
          <p:cNvPr id="34823" name="组合 21"/>
          <p:cNvGrpSpPr/>
          <p:nvPr/>
        </p:nvGrpSpPr>
        <p:grpSpPr bwMode="auto">
          <a:xfrm>
            <a:off x="7521575" y="4792663"/>
            <a:ext cx="1393825" cy="350837"/>
            <a:chOff x="7305812" y="1198410"/>
            <a:chExt cx="1447188" cy="349037"/>
          </a:xfrm>
        </p:grpSpPr>
        <p:sp>
          <p:nvSpPr>
            <p:cNvPr id="34825"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4826"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0"/>
          <p:cNvGrpSpPr/>
          <p:nvPr/>
        </p:nvGrpSpPr>
        <p:grpSpPr>
          <a:xfrm>
            <a:off x="7534291" y="4825264"/>
            <a:ext cx="360710" cy="267494"/>
            <a:chOff x="5899190" y="1673754"/>
            <a:chExt cx="2548276" cy="1984783"/>
          </a:xfrm>
          <a:solidFill>
            <a:sysClr val="window" lastClr="FFFFFF"/>
          </a:solidFill>
        </p:grpSpPr>
        <p:grpSp>
          <p:nvGrpSpPr>
            <p:cNvPr id="13" name="组合 572"/>
            <p:cNvGrpSpPr/>
            <p:nvPr/>
          </p:nvGrpSpPr>
          <p:grpSpPr>
            <a:xfrm rot="10800000" flipV="1">
              <a:off x="6904956" y="1673754"/>
              <a:ext cx="522736" cy="1312419"/>
              <a:chOff x="7597599" y="3290987"/>
              <a:chExt cx="149224" cy="374652"/>
            </a:xfrm>
            <a:grpFill/>
          </p:grpSpPr>
          <p:sp>
            <p:nvSpPr>
              <p:cNvPr id="50"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1"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4" name="组合 573"/>
            <p:cNvGrpSpPr/>
            <p:nvPr/>
          </p:nvGrpSpPr>
          <p:grpSpPr>
            <a:xfrm rot="3660000" flipV="1">
              <a:off x="6294032" y="2736914"/>
              <a:ext cx="522736" cy="1312419"/>
              <a:chOff x="7597599" y="3290987"/>
              <a:chExt cx="149224" cy="374652"/>
            </a:xfrm>
            <a:grpFill/>
          </p:grpSpPr>
          <p:sp>
            <p:nvSpPr>
              <p:cNvPr id="4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5" name="组合 574"/>
            <p:cNvGrpSpPr/>
            <p:nvPr/>
          </p:nvGrpSpPr>
          <p:grpSpPr>
            <a:xfrm rot="18000000" flipV="1">
              <a:off x="7529889" y="2740961"/>
              <a:ext cx="522737" cy="1312416"/>
              <a:chOff x="7597599" y="3290987"/>
              <a:chExt cx="149224" cy="374652"/>
            </a:xfrm>
            <a:grpFill/>
          </p:grpSpPr>
          <p:sp>
            <p:nvSpPr>
              <p:cNvPr id="46"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7"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4" name="组合 3"/>
          <p:cNvGrpSpPr/>
          <p:nvPr/>
        </p:nvGrpSpPr>
        <p:grpSpPr bwMode="auto">
          <a:xfrm>
            <a:off x="484188" y="265113"/>
            <a:ext cx="1836737" cy="536575"/>
            <a:chOff x="318085" y="1131590"/>
            <a:chExt cx="1836000" cy="537824"/>
          </a:xfrm>
        </p:grpSpPr>
        <p:sp>
          <p:nvSpPr>
            <p:cNvPr id="3586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586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586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35845" name="组合 29"/>
          <p:cNvGrpSpPr/>
          <p:nvPr/>
        </p:nvGrpSpPr>
        <p:grpSpPr bwMode="auto">
          <a:xfrm>
            <a:off x="360363" y="1365250"/>
            <a:ext cx="3851275" cy="2713038"/>
            <a:chOff x="4631298" y="1516287"/>
            <a:chExt cx="3393813" cy="2105978"/>
          </a:xfrm>
        </p:grpSpPr>
        <p:sp>
          <p:nvSpPr>
            <p:cNvPr id="31" name="任意多边形 30"/>
            <p:cNvSpPr/>
            <p:nvPr/>
          </p:nvSpPr>
          <p:spPr>
            <a:xfrm>
              <a:off x="4631298" y="1516287"/>
              <a:ext cx="3330861" cy="1998769"/>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chemeClr val="tx2">
                <a:lumMod val="60000"/>
                <a:lumOff val="40000"/>
              </a:schemeClr>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5857" name="组合 17"/>
            <p:cNvGrpSpPr/>
            <p:nvPr/>
          </p:nvGrpSpPr>
          <p:grpSpPr bwMode="auto">
            <a:xfrm>
              <a:off x="4631298" y="1628800"/>
              <a:ext cx="3330370" cy="432048"/>
              <a:chOff x="967889" y="1628800"/>
              <a:chExt cx="3330370" cy="432048"/>
            </a:xfrm>
          </p:grpSpPr>
          <p:sp>
            <p:nvSpPr>
              <p:cNvPr id="34" name="矩形 33"/>
              <p:cNvSpPr/>
              <p:nvPr/>
            </p:nvSpPr>
            <p:spPr>
              <a:xfrm>
                <a:off x="967889" y="1628425"/>
                <a:ext cx="3330861" cy="432532"/>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6"/>
              <p:cNvSpPr txBox="1"/>
              <p:nvPr/>
            </p:nvSpPr>
            <p:spPr>
              <a:xfrm>
                <a:off x="967889" y="1685110"/>
                <a:ext cx="3330861" cy="320395"/>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企业党政主要负责人</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5858" name="TextBox 6"/>
            <p:cNvSpPr txBox="1">
              <a:spLocks noChangeArrowheads="1"/>
            </p:cNvSpPr>
            <p:nvPr/>
          </p:nvSpPr>
          <p:spPr bwMode="auto">
            <a:xfrm>
              <a:off x="4662572" y="2117151"/>
              <a:ext cx="3362539" cy="150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对企业的安全生产工作负主要领导</a:t>
              </a:r>
              <a:r>
                <a:rPr lang="en-US" altLang="zh-CN" sz="1600">
                  <a:solidFill>
                    <a:schemeClr val="bg1"/>
                  </a:solidFill>
                  <a:latin typeface="微软雅黑" panose="020B0503020204020204" pitchFamily="34" charset="-122"/>
                  <a:ea typeface="微软雅黑" panose="020B0503020204020204" pitchFamily="34" charset="-122"/>
                </a:rPr>
                <a:t> </a:t>
              </a:r>
              <a:r>
                <a:rPr lang="zh-CN" altLang="zh-CN" sz="1600">
                  <a:solidFill>
                    <a:schemeClr val="bg1"/>
                  </a:solidFill>
                  <a:latin typeface="微软雅黑" panose="020B0503020204020204" pitchFamily="34" charset="-122"/>
                  <a:ea typeface="微软雅黑" panose="020B0503020204020204" pitchFamily="34" charset="-122"/>
                </a:rPr>
                <a:t>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5846" name="组合 35"/>
          <p:cNvGrpSpPr/>
          <p:nvPr/>
        </p:nvGrpSpPr>
        <p:grpSpPr bwMode="auto">
          <a:xfrm>
            <a:off x="4572000" y="1365250"/>
            <a:ext cx="4248150" cy="2574925"/>
            <a:chOff x="8167816" y="1516287"/>
            <a:chExt cx="3387788" cy="1998222"/>
          </a:xfrm>
        </p:grpSpPr>
        <p:sp>
          <p:nvSpPr>
            <p:cNvPr id="37" name="任意多边形 36"/>
            <p:cNvSpPr/>
            <p:nvPr/>
          </p:nvSpPr>
          <p:spPr>
            <a:xfrm>
              <a:off x="8167816" y="1516287"/>
              <a:ext cx="333081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chemeClr val="accent6">
                <a:lumMod val="75000"/>
              </a:schemeClr>
            </a:solidFill>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5852" name="组合 20"/>
            <p:cNvGrpSpPr/>
            <p:nvPr/>
          </p:nvGrpSpPr>
          <p:grpSpPr bwMode="auto">
            <a:xfrm>
              <a:off x="8167816" y="1628800"/>
              <a:ext cx="3330370" cy="625022"/>
              <a:chOff x="841001" y="1628800"/>
              <a:chExt cx="3330370" cy="625022"/>
            </a:xfrm>
          </p:grpSpPr>
          <p:sp>
            <p:nvSpPr>
              <p:cNvPr id="40" name="矩形 39"/>
              <p:cNvSpPr/>
              <p:nvPr/>
            </p:nvSpPr>
            <p:spPr>
              <a:xfrm>
                <a:off x="841001" y="1628395"/>
                <a:ext cx="3330819" cy="432414"/>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685065"/>
                <a:ext cx="3330819" cy="569161"/>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分管业务领导</a:t>
                </a:r>
                <a:endPar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30000"/>
                  </a:lnSpc>
                  <a:defRPr/>
                </a:pP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5853" name="TextBox 6"/>
            <p:cNvSpPr txBox="1">
              <a:spLocks noChangeArrowheads="1"/>
            </p:cNvSpPr>
            <p:nvPr/>
          </p:nvSpPr>
          <p:spPr bwMode="auto">
            <a:xfrm>
              <a:off x="8239826" y="2117151"/>
              <a:ext cx="3315778" cy="121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对分管业务安全生产负直接领导责任和管理责任。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对安全承包（定点联系）单位的安全负连带责任。</a:t>
              </a:r>
              <a:endParaRPr lang="zh-CN" altLang="zh-CN" sz="1600">
                <a:solidFill>
                  <a:schemeClr val="bg1"/>
                </a:solidFill>
                <a:latin typeface="微软雅黑" panose="020B0503020204020204" pitchFamily="34" charset="-122"/>
                <a:ea typeface="微软雅黑" panose="020B0503020204020204" pitchFamily="34" charset="-122"/>
              </a:endParaRPr>
            </a:p>
          </p:txBody>
        </p:sp>
      </p:grpSp>
      <p:grpSp>
        <p:nvGrpSpPr>
          <p:cNvPr id="35847" name="组合 21"/>
          <p:cNvGrpSpPr/>
          <p:nvPr/>
        </p:nvGrpSpPr>
        <p:grpSpPr bwMode="auto">
          <a:xfrm>
            <a:off x="7521575" y="4792663"/>
            <a:ext cx="1393825" cy="350837"/>
            <a:chOff x="7305812" y="1198410"/>
            <a:chExt cx="1447188" cy="349037"/>
          </a:xfrm>
        </p:grpSpPr>
        <p:sp>
          <p:nvSpPr>
            <p:cNvPr id="35849"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5850"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0"/>
          <p:cNvGrpSpPr/>
          <p:nvPr/>
        </p:nvGrpSpPr>
        <p:grpSpPr>
          <a:xfrm>
            <a:off x="7534291" y="4825264"/>
            <a:ext cx="360710" cy="267494"/>
            <a:chOff x="5899190" y="1673754"/>
            <a:chExt cx="2548276" cy="1984783"/>
          </a:xfrm>
          <a:solidFill>
            <a:sysClr val="window" lastClr="FFFFFF"/>
          </a:solidFill>
        </p:grpSpPr>
        <p:grpSp>
          <p:nvGrpSpPr>
            <p:cNvPr id="13" name="组合 572"/>
            <p:cNvGrpSpPr/>
            <p:nvPr/>
          </p:nvGrpSpPr>
          <p:grpSpPr>
            <a:xfrm rot="10800000" flipV="1">
              <a:off x="6904956" y="1673754"/>
              <a:ext cx="522736" cy="1312419"/>
              <a:chOff x="7597599" y="3290987"/>
              <a:chExt cx="149224" cy="374652"/>
            </a:xfrm>
            <a:grpFill/>
          </p:grpSpPr>
          <p:sp>
            <p:nvSpPr>
              <p:cNvPr id="50"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51"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4" name="组合 573"/>
            <p:cNvGrpSpPr/>
            <p:nvPr/>
          </p:nvGrpSpPr>
          <p:grpSpPr>
            <a:xfrm rot="3660000" flipV="1">
              <a:off x="6294032" y="2736914"/>
              <a:ext cx="522736" cy="1312419"/>
              <a:chOff x="7597599" y="3290987"/>
              <a:chExt cx="149224" cy="374652"/>
            </a:xfrm>
            <a:grpFill/>
          </p:grpSpPr>
          <p:sp>
            <p:nvSpPr>
              <p:cNvPr id="48"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9"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5" name="组合 574"/>
            <p:cNvGrpSpPr/>
            <p:nvPr/>
          </p:nvGrpSpPr>
          <p:grpSpPr>
            <a:xfrm rot="18000000" flipV="1">
              <a:off x="7529889" y="2740961"/>
              <a:ext cx="522737" cy="1312416"/>
              <a:chOff x="7597599" y="3290987"/>
              <a:chExt cx="149224" cy="374652"/>
            </a:xfrm>
            <a:grpFill/>
          </p:grpSpPr>
          <p:sp>
            <p:nvSpPr>
              <p:cNvPr id="46"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7"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8" name="组合 3"/>
          <p:cNvGrpSpPr/>
          <p:nvPr/>
        </p:nvGrpSpPr>
        <p:grpSpPr bwMode="auto">
          <a:xfrm>
            <a:off x="484188" y="265113"/>
            <a:ext cx="1836737" cy="536575"/>
            <a:chOff x="318085" y="1131590"/>
            <a:chExt cx="1836000" cy="537824"/>
          </a:xfrm>
        </p:grpSpPr>
        <p:sp>
          <p:nvSpPr>
            <p:cNvPr id="3688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6882"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688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36869" name="组合 21"/>
          <p:cNvGrpSpPr/>
          <p:nvPr/>
        </p:nvGrpSpPr>
        <p:grpSpPr bwMode="auto">
          <a:xfrm>
            <a:off x="7521575" y="4792663"/>
            <a:ext cx="1393825" cy="350837"/>
            <a:chOff x="7305812" y="1198410"/>
            <a:chExt cx="1447188" cy="349037"/>
          </a:xfrm>
        </p:grpSpPr>
        <p:sp>
          <p:nvSpPr>
            <p:cNvPr id="36878"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6879"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19"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20"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1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1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15"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16"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grpSp>
        <p:nvGrpSpPr>
          <p:cNvPr id="36871" name="组合 35"/>
          <p:cNvGrpSpPr/>
          <p:nvPr/>
        </p:nvGrpSpPr>
        <p:grpSpPr bwMode="auto">
          <a:xfrm>
            <a:off x="539750" y="1058863"/>
            <a:ext cx="4248150" cy="3405187"/>
            <a:chOff x="8167816" y="1516287"/>
            <a:chExt cx="3387788" cy="1998362"/>
          </a:xfrm>
        </p:grpSpPr>
        <p:sp>
          <p:nvSpPr>
            <p:cNvPr id="37" name="任意多边形 36"/>
            <p:cNvSpPr/>
            <p:nvPr/>
          </p:nvSpPr>
          <p:spPr>
            <a:xfrm>
              <a:off x="8167816" y="1516287"/>
              <a:ext cx="3330819" cy="199836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92D050"/>
            </a:solidFill>
          </p:spPr>
          <p:style>
            <a:lnRef idx="1">
              <a:schemeClr val="accent5"/>
            </a:lnRef>
            <a:fillRef idx="3">
              <a:schemeClr val="accent5"/>
            </a:fillRef>
            <a:effectRef idx="2">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endParaRPr lang="en-US" sz="3200" dirty="0">
                <a:solidFill>
                  <a:srgbClr val="FFFFFF"/>
                </a:solidFill>
                <a:latin typeface="Segoe UI" panose="020B0502040204020203"/>
              </a:endParaRPr>
            </a:p>
          </p:txBody>
        </p:sp>
        <p:grpSp>
          <p:nvGrpSpPr>
            <p:cNvPr id="36874" name="组合 20"/>
            <p:cNvGrpSpPr/>
            <p:nvPr/>
          </p:nvGrpSpPr>
          <p:grpSpPr bwMode="auto">
            <a:xfrm>
              <a:off x="8167816" y="1628800"/>
              <a:ext cx="3330370" cy="648274"/>
              <a:chOff x="841001" y="1628800"/>
              <a:chExt cx="3330370" cy="648274"/>
            </a:xfrm>
          </p:grpSpPr>
          <p:sp>
            <p:nvSpPr>
              <p:cNvPr id="40" name="矩形 39"/>
              <p:cNvSpPr/>
              <p:nvPr/>
            </p:nvSpPr>
            <p:spPr>
              <a:xfrm>
                <a:off x="841001" y="1629015"/>
                <a:ext cx="3330819" cy="432280"/>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TextBox 6"/>
              <p:cNvSpPr txBox="1"/>
              <p:nvPr/>
            </p:nvSpPr>
            <p:spPr>
              <a:xfrm>
                <a:off x="841001" y="1709136"/>
                <a:ext cx="3330819" cy="568299"/>
              </a:xfrm>
              <a:prstGeom prst="rect">
                <a:avLst/>
              </a:prstGeom>
              <a:noFill/>
            </p:spPr>
            <p:txBody>
              <a:bodyPr>
                <a:spAutoFit/>
              </a:bodyPr>
              <a:lstStyle/>
              <a:p>
                <a:pPr algn="ctr">
                  <a:lnSpc>
                    <a:spcPct val="130000"/>
                  </a:lnSpc>
                  <a:defRPr/>
                </a:pP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员</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rPr>
                  <a:t>工</a:t>
                </a:r>
                <a:endParaRPr lang="zh-CN"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30000"/>
                  </a:lnSpc>
                  <a:defRPr/>
                </a:pP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6875" name="TextBox 6"/>
            <p:cNvSpPr txBox="1">
              <a:spLocks noChangeArrowheads="1"/>
            </p:cNvSpPr>
            <p:nvPr/>
          </p:nvSpPr>
          <p:spPr bwMode="auto">
            <a:xfrm>
              <a:off x="8239826" y="2117151"/>
              <a:ext cx="3315778" cy="135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对岗位业务活动的安全负责直接责任。</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对负责设备设施的安全操作负责。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对责任区域内的作业安全负责。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4</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对岗位操作规程和制度的执行负责。</a:t>
              </a:r>
              <a:endParaRPr lang="zh-CN" altLang="zh-CN" sz="160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600">
                  <a:solidFill>
                    <a:schemeClr val="bg1"/>
                  </a:solidFill>
                  <a:latin typeface="微软雅黑" panose="020B0503020204020204" pitchFamily="34" charset="-122"/>
                  <a:ea typeface="微软雅黑" panose="020B0503020204020204" pitchFamily="34" charset="-122"/>
                </a:rPr>
                <a:t>5</a:t>
              </a:r>
              <a:r>
                <a:rPr lang="zh-CN" altLang="en-US" sz="1600">
                  <a:solidFill>
                    <a:schemeClr val="bg1"/>
                  </a:solidFill>
                  <a:latin typeface="微软雅黑" panose="020B0503020204020204" pitchFamily="34" charset="-122"/>
                  <a:ea typeface="微软雅黑" panose="020B0503020204020204" pitchFamily="34" charset="-122"/>
                </a:rPr>
                <a:t>、</a:t>
              </a:r>
              <a:r>
                <a:rPr lang="zh-CN" altLang="zh-CN" sz="1600">
                  <a:solidFill>
                    <a:schemeClr val="bg1"/>
                  </a:solidFill>
                  <a:latin typeface="微软雅黑" panose="020B0503020204020204" pitchFamily="34" charset="-122"/>
                  <a:ea typeface="微软雅黑" panose="020B0503020204020204" pitchFamily="34" charset="-122"/>
                </a:rPr>
                <a:t>对岗位应急处置和劳动保护措施的执行负责。</a:t>
              </a:r>
              <a:endParaRPr lang="zh-CN" altLang="zh-CN" sz="1600">
                <a:solidFill>
                  <a:schemeClr val="bg1"/>
                </a:solidFill>
                <a:latin typeface="微软雅黑" panose="020B0503020204020204" pitchFamily="34" charset="-122"/>
                <a:ea typeface="微软雅黑" panose="020B0503020204020204" pitchFamily="34" charset="-122"/>
              </a:endParaRPr>
            </a:p>
          </p:txBody>
        </p:sp>
      </p:grpSp>
      <p:pic>
        <p:nvPicPr>
          <p:cNvPr id="42" name="Picture 2" descr="油城风光 油井"/>
          <p:cNvPicPr>
            <a:picLocks noChangeAspect="1" noChangeArrowheads="1"/>
          </p:cNvPicPr>
          <p:nvPr/>
        </p:nvPicPr>
        <p:blipFill rotWithShape="1">
          <a:blip r:embed="rId2"/>
          <a:srcRect/>
          <a:stretch>
            <a:fillRect/>
          </a:stretch>
        </p:blipFill>
        <p:spPr bwMode="auto">
          <a:xfrm>
            <a:off x="4859338" y="1058863"/>
            <a:ext cx="3816350" cy="3384550"/>
          </a:xfrm>
          <a:prstGeom prst="rect">
            <a:avLst/>
          </a:prstGeom>
          <a:noFill/>
          <a:ln w="19050">
            <a:noFill/>
          </a:ln>
          <a:effectLst>
            <a:outerShdw blurRad="63500" sx="102000" sy="102000" algn="ctr" rotWithShape="0">
              <a:prstClr val="black">
                <a:alpha val="40000"/>
              </a:prstClr>
            </a:outerShdw>
          </a:effec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2" name="组合 3"/>
          <p:cNvGrpSpPr/>
          <p:nvPr/>
        </p:nvGrpSpPr>
        <p:grpSpPr bwMode="auto">
          <a:xfrm>
            <a:off x="484188" y="265113"/>
            <a:ext cx="1836737" cy="536575"/>
            <a:chOff x="318085" y="1131590"/>
            <a:chExt cx="1836000" cy="537824"/>
          </a:xfrm>
        </p:grpSpPr>
        <p:sp>
          <p:nvSpPr>
            <p:cNvPr id="3790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790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790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7893" name="TextBox 6"/>
          <p:cNvSpPr txBox="1">
            <a:spLocks noChangeArrowheads="1"/>
          </p:cNvSpPr>
          <p:nvPr/>
        </p:nvSpPr>
        <p:spPr bwMode="auto">
          <a:xfrm>
            <a:off x="7497763" y="327025"/>
            <a:ext cx="18002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zh-CN" b="1">
                <a:solidFill>
                  <a:srgbClr val="C00000"/>
                </a:solidFill>
                <a:latin typeface="微软雅黑" panose="020B0503020204020204" pitchFamily="34" charset="-122"/>
                <a:ea typeface="微软雅黑" panose="020B0503020204020204" pitchFamily="34" charset="-122"/>
              </a:rPr>
              <a:t>安全培训</a:t>
            </a:r>
            <a:endParaRPr lang="zh-CN" altLang="en-US" b="1">
              <a:solidFill>
                <a:srgbClr val="C00000"/>
              </a:solidFill>
              <a:latin typeface="微软雅黑" panose="020B0503020204020204" pitchFamily="34" charset="-122"/>
              <a:ea typeface="微软雅黑" panose="020B0503020204020204" pitchFamily="34" charset="-122"/>
            </a:endParaRPr>
          </a:p>
          <a:p>
            <a:pPr algn="ctr" eaLnBrk="1" hangingPunct="1">
              <a:lnSpc>
                <a:spcPct val="130000"/>
              </a:lnSpc>
            </a:pP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33807" name="Rectangle 15"/>
          <p:cNvSpPr>
            <a:spLocks noChangeArrowheads="1"/>
          </p:cNvSpPr>
          <p:nvPr/>
        </p:nvSpPr>
        <p:spPr bwMode="auto">
          <a:xfrm>
            <a:off x="323850" y="1306513"/>
            <a:ext cx="8424863" cy="2678112"/>
          </a:xfrm>
          <a:prstGeom prst="rect">
            <a:avLst/>
          </a:prstGeom>
          <a:solidFill>
            <a:srgbClr val="92D050"/>
          </a:solidFill>
          <a:ln w="19050">
            <a:solidFill>
              <a:schemeClr val="bg1"/>
            </a:solidFill>
            <a:miter lim="800000"/>
          </a:ln>
          <a:effectLst/>
        </p:spPr>
        <p:txBody>
          <a:bodyPr anchor="ctr">
            <a:spAutoFit/>
          </a:bodyPr>
          <a:lstStyle/>
          <a:p>
            <a:pPr indent="304800" eaLnBrk="0" hangingPunct="0">
              <a:lnSpc>
                <a:spcPct val="150000"/>
              </a:lnSpc>
              <a:defRPr/>
            </a:pPr>
            <a:r>
              <a:rPr lang="en-US" altLang="zh-CN" sz="1400" dirty="0">
                <a:solidFill>
                  <a:srgbClr val="C00000"/>
                </a:solidFill>
                <a:latin typeface="微软雅黑" panose="020B0503020204020204" pitchFamily="34" charset="-122"/>
                <a:ea typeface="微软雅黑" panose="020B0503020204020204" pitchFamily="34" charset="-122"/>
              </a:rPr>
              <a:t>                                                      </a:t>
            </a:r>
            <a:r>
              <a:rPr lang="zh-CN" altLang="zh-CN" sz="1400" b="1" dirty="0">
                <a:solidFill>
                  <a:srgbClr val="C00000"/>
                </a:solidFill>
                <a:latin typeface="微软雅黑" panose="020B0503020204020204" pitchFamily="34" charset="-122"/>
                <a:ea typeface="微软雅黑" panose="020B0503020204020204" pitchFamily="34" charset="-122"/>
              </a:rPr>
              <a:t>各级领导的安全培训</a:t>
            </a:r>
            <a:endParaRPr lang="zh-CN" altLang="zh-CN" sz="1400" b="1" dirty="0">
              <a:solidFill>
                <a:srgbClr val="C00000"/>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、各级领导干部的安全培训以贯彻法律法规、强化安全意识、增加安全知识为主要内容。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、集团公司党组织管理的领导干部至少每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年接受</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次集团公司组织的安全培训。</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、企业生产、技术、设备、工程等专业管理部门负责人和二级单位负责人</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    任职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年内必须参加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次脱 产的安全培训，以后每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年至少培训</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、企业专职安全总监、安全监管部门负责人和安全督察大队负责人任职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年内必须参加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次集团公司组织的安全培训，以后每年至少培训</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7895" name="Picture 16" descr="H:\高质图标集锦\立体办公系列图标素材\03244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66366">
            <a:off x="6813550" y="1851025"/>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6" name="组合 28"/>
          <p:cNvGrpSpPr/>
          <p:nvPr/>
        </p:nvGrpSpPr>
        <p:grpSpPr bwMode="auto">
          <a:xfrm>
            <a:off x="7524750" y="4792663"/>
            <a:ext cx="1447800" cy="382587"/>
            <a:chOff x="7524329" y="4793366"/>
            <a:chExt cx="1447471" cy="381305"/>
          </a:xfrm>
        </p:grpSpPr>
        <p:grpSp>
          <p:nvGrpSpPr>
            <p:cNvPr id="37897" name="组合 288"/>
            <p:cNvGrpSpPr/>
            <p:nvPr/>
          </p:nvGrpSpPr>
          <p:grpSpPr bwMode="auto">
            <a:xfrm>
              <a:off x="7524329" y="4793366"/>
              <a:ext cx="1447471" cy="360040"/>
              <a:chOff x="7261656" y="1156768"/>
              <a:chExt cx="1502368" cy="358840"/>
            </a:xfrm>
          </p:grpSpPr>
          <p:sp>
            <p:nvSpPr>
              <p:cNvPr id="37899" name="Freeform 16"/>
              <p:cNvSpPr/>
              <p:nvPr/>
            </p:nvSpPr>
            <p:spPr bwMode="auto">
              <a:xfrm>
                <a:off x="7261656" y="1156768"/>
                <a:ext cx="1295999" cy="35884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7900" name="矩形 290"/>
              <p:cNvSpPr>
                <a:spLocks noChangeArrowheads="1"/>
              </p:cNvSpPr>
              <p:nvPr/>
            </p:nvSpPr>
            <p:spPr bwMode="auto">
              <a:xfrm>
                <a:off x="7640766" y="1181135"/>
                <a:ext cx="1123258" cy="30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安全培训</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37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26" y="4821576"/>
              <a:ext cx="289919" cy="3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6" name="组合 3"/>
          <p:cNvGrpSpPr/>
          <p:nvPr/>
        </p:nvGrpSpPr>
        <p:grpSpPr bwMode="auto">
          <a:xfrm>
            <a:off x="484188" y="265113"/>
            <a:ext cx="1836737" cy="536575"/>
            <a:chOff x="318085" y="1131590"/>
            <a:chExt cx="1836000" cy="537824"/>
          </a:xfrm>
        </p:grpSpPr>
        <p:sp>
          <p:nvSpPr>
            <p:cNvPr id="38924"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8926"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8929"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3807" name="Rectangle 15"/>
          <p:cNvSpPr>
            <a:spLocks noChangeArrowheads="1"/>
          </p:cNvSpPr>
          <p:nvPr/>
        </p:nvSpPr>
        <p:spPr bwMode="auto">
          <a:xfrm>
            <a:off x="323850" y="1438275"/>
            <a:ext cx="8424863" cy="2770188"/>
          </a:xfrm>
          <a:prstGeom prst="rect">
            <a:avLst/>
          </a:prstGeom>
          <a:solidFill>
            <a:srgbClr val="FFC000"/>
          </a:solidFill>
          <a:ln w="19050">
            <a:solidFill>
              <a:schemeClr val="bg1"/>
            </a:solidFill>
            <a:miter lim="800000"/>
          </a:ln>
          <a:effectLst/>
        </p:spPr>
        <p:txBody>
          <a:bodyPr anchor="ctr">
            <a:spAutoFit/>
          </a:bodyPr>
          <a:lstStyle/>
          <a:p>
            <a:pPr>
              <a:lnSpc>
                <a:spcPct val="150000"/>
              </a:lnSpc>
              <a:defRP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b="1" dirty="0">
                <a:solidFill>
                  <a:srgbClr val="C00000"/>
                </a:solidFill>
                <a:latin typeface="微软雅黑" panose="020B0503020204020204" pitchFamily="34" charset="-122"/>
                <a:ea typeface="微软雅黑" panose="020B0503020204020204" pitchFamily="34" charset="-122"/>
              </a:rPr>
              <a:t>管理人员的安全培训</a:t>
            </a:r>
            <a:endParaRPr lang="zh-CN" altLang="zh-CN" sz="1400" b="1" dirty="0">
              <a:solidFill>
                <a:srgbClr val="C00000"/>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管理人员的安全培训以强化责任意识、掌握安全管理方法、增强安全技能为主要内容。</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企业生产、技术、设备、工程等专业管理部门的管理人员应至少每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年参加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次本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企业组织的安全培训。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企业安全监管部门管理人员应至少每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年参加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次本企业组织的安全培训。</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二级</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基层单位（业务单元）管理人员应至少每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年参加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次本企业组织的安全培训。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8918" name="Picture 2" descr="H:\高质图标集锦\立体办公系列图标素材\coffecu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25" y="2284413"/>
            <a:ext cx="232092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9" name="组合 25"/>
          <p:cNvGrpSpPr/>
          <p:nvPr/>
        </p:nvGrpSpPr>
        <p:grpSpPr bwMode="auto">
          <a:xfrm>
            <a:off x="7524750" y="4792663"/>
            <a:ext cx="1447800" cy="382587"/>
            <a:chOff x="7524329" y="4793366"/>
            <a:chExt cx="1447471" cy="381305"/>
          </a:xfrm>
        </p:grpSpPr>
        <p:grpSp>
          <p:nvGrpSpPr>
            <p:cNvPr id="38920" name="组合 288"/>
            <p:cNvGrpSpPr/>
            <p:nvPr/>
          </p:nvGrpSpPr>
          <p:grpSpPr bwMode="auto">
            <a:xfrm>
              <a:off x="7524329" y="4793366"/>
              <a:ext cx="1447471" cy="360040"/>
              <a:chOff x="7261656" y="1156768"/>
              <a:chExt cx="1502368" cy="358840"/>
            </a:xfrm>
          </p:grpSpPr>
          <p:sp>
            <p:nvSpPr>
              <p:cNvPr id="38922" name="Freeform 16"/>
              <p:cNvSpPr/>
              <p:nvPr/>
            </p:nvSpPr>
            <p:spPr bwMode="auto">
              <a:xfrm>
                <a:off x="7261656" y="1156768"/>
                <a:ext cx="1295999" cy="35884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8923" name="矩形 290"/>
              <p:cNvSpPr>
                <a:spLocks noChangeArrowheads="1"/>
              </p:cNvSpPr>
              <p:nvPr/>
            </p:nvSpPr>
            <p:spPr bwMode="auto">
              <a:xfrm>
                <a:off x="7640766" y="1181135"/>
                <a:ext cx="1123258" cy="30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安全培训</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389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26" y="4821576"/>
              <a:ext cx="289919" cy="3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0" name="组合 3"/>
          <p:cNvGrpSpPr/>
          <p:nvPr/>
        </p:nvGrpSpPr>
        <p:grpSpPr bwMode="auto">
          <a:xfrm>
            <a:off x="484188" y="265113"/>
            <a:ext cx="1836737" cy="536575"/>
            <a:chOff x="318085" y="1131590"/>
            <a:chExt cx="1836000" cy="537824"/>
          </a:xfrm>
        </p:grpSpPr>
        <p:sp>
          <p:nvSpPr>
            <p:cNvPr id="39948"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39950"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39953"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3807" name="Rectangle 15"/>
          <p:cNvSpPr>
            <a:spLocks noChangeArrowheads="1"/>
          </p:cNvSpPr>
          <p:nvPr/>
        </p:nvSpPr>
        <p:spPr bwMode="auto">
          <a:xfrm>
            <a:off x="323850" y="1336675"/>
            <a:ext cx="8424863" cy="3322638"/>
          </a:xfrm>
          <a:prstGeom prst="rect">
            <a:avLst/>
          </a:prstGeom>
          <a:solidFill>
            <a:schemeClr val="tx2">
              <a:lumMod val="40000"/>
              <a:lumOff val="60000"/>
            </a:schemeClr>
          </a:solidFill>
          <a:ln w="19050">
            <a:solidFill>
              <a:schemeClr val="bg1"/>
            </a:solidFill>
            <a:miter lim="800000"/>
          </a:ln>
          <a:effectLst/>
        </p:spPr>
        <p:txBody>
          <a:bodyPr anchor="ctr">
            <a:spAutoFit/>
          </a:bodyPr>
          <a:lstStyle/>
          <a:p>
            <a:pPr indent="304800" eaLnBrk="0" hangingPunct="0">
              <a:lnSpc>
                <a:spcPct val="150000"/>
              </a:lnSpc>
              <a:defRPr/>
            </a:pPr>
            <a:r>
              <a:rPr lang="en-US" altLang="zh-CN" sz="1400" dirty="0">
                <a:solidFill>
                  <a:srgbClr val="C00000"/>
                </a:solidFill>
                <a:latin typeface="微软雅黑" panose="020B0503020204020204" pitchFamily="34" charset="-122"/>
                <a:ea typeface="微软雅黑" panose="020B0503020204020204" pitchFamily="34" charset="-122"/>
              </a:rPr>
              <a:t>                                                     </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b="1" dirty="0">
                <a:solidFill>
                  <a:srgbClr val="C00000"/>
                </a:solidFill>
                <a:latin typeface="微软雅黑" panose="020B0503020204020204" pitchFamily="34" charset="-122"/>
                <a:ea typeface="微软雅黑" panose="020B0503020204020204" pitchFamily="34" charset="-122"/>
              </a:rPr>
              <a:t>操作人员的安全培训</a:t>
            </a:r>
            <a:endParaRPr lang="zh-CN" altLang="zh-CN" sz="1400" b="1" dirty="0">
              <a:solidFill>
                <a:srgbClr val="C00000"/>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操作人员的安全培训以强化安全意识和提升风险识别能力、安全操作能力、应急</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处置和自救互救能力</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为主要内容。</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企业应建立安全实训基地和仿真模拟培训基地。操作人员安全培训应主要</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采用仿真模拟、体验式培训</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和实操培训等方式。</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企业必须对新上岗、转岗人员进行安全培训并经考试合格，方可安排上岗。</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特种作业人员和特种设备作业人员必须接受专门的安全作业培训，取</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得相应资格后方可上岗作业。</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采用新工艺、新技术、新材料或者使用新设备，必须对相关生产、作业人员进行专项安全培训。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9942" name="Picture 4" descr="http://photocdn.sohu.com/20070613/Img250544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414338"/>
            <a:ext cx="30289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3" name="组合 25"/>
          <p:cNvGrpSpPr/>
          <p:nvPr/>
        </p:nvGrpSpPr>
        <p:grpSpPr bwMode="auto">
          <a:xfrm>
            <a:off x="7524750" y="4792663"/>
            <a:ext cx="1447800" cy="382587"/>
            <a:chOff x="7524329" y="4793366"/>
            <a:chExt cx="1447471" cy="381305"/>
          </a:xfrm>
        </p:grpSpPr>
        <p:grpSp>
          <p:nvGrpSpPr>
            <p:cNvPr id="39944" name="组合 288"/>
            <p:cNvGrpSpPr/>
            <p:nvPr/>
          </p:nvGrpSpPr>
          <p:grpSpPr bwMode="auto">
            <a:xfrm>
              <a:off x="7524329" y="4793366"/>
              <a:ext cx="1447471" cy="360040"/>
              <a:chOff x="7261656" y="1156768"/>
              <a:chExt cx="1502368" cy="358840"/>
            </a:xfrm>
          </p:grpSpPr>
          <p:sp>
            <p:nvSpPr>
              <p:cNvPr id="39946" name="Freeform 16"/>
              <p:cNvSpPr/>
              <p:nvPr/>
            </p:nvSpPr>
            <p:spPr bwMode="auto">
              <a:xfrm>
                <a:off x="7261656" y="1156768"/>
                <a:ext cx="1295999" cy="35884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47" name="矩形 290"/>
              <p:cNvSpPr>
                <a:spLocks noChangeArrowheads="1"/>
              </p:cNvSpPr>
              <p:nvPr/>
            </p:nvSpPr>
            <p:spPr bwMode="auto">
              <a:xfrm>
                <a:off x="7640766" y="1181135"/>
                <a:ext cx="1123258" cy="30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安全培训</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399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26" y="4821576"/>
              <a:ext cx="289919" cy="3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4" name="组合 3"/>
          <p:cNvGrpSpPr/>
          <p:nvPr/>
        </p:nvGrpSpPr>
        <p:grpSpPr bwMode="auto">
          <a:xfrm>
            <a:off x="484188" y="265113"/>
            <a:ext cx="1836737" cy="536575"/>
            <a:chOff x="318085" y="1131590"/>
            <a:chExt cx="1836000" cy="537824"/>
          </a:xfrm>
        </p:grpSpPr>
        <p:sp>
          <p:nvSpPr>
            <p:cNvPr id="4097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0974"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097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33807" name="Rectangle 15"/>
          <p:cNvSpPr>
            <a:spLocks noChangeArrowheads="1"/>
          </p:cNvSpPr>
          <p:nvPr/>
        </p:nvSpPr>
        <p:spPr bwMode="auto">
          <a:xfrm>
            <a:off x="323850" y="1401763"/>
            <a:ext cx="8424863" cy="2355850"/>
          </a:xfrm>
          <a:prstGeom prst="rect">
            <a:avLst/>
          </a:prstGeom>
          <a:solidFill>
            <a:srgbClr val="FD7031"/>
          </a:solidFill>
          <a:ln w="19050">
            <a:solidFill>
              <a:schemeClr val="bg1"/>
            </a:solidFill>
            <a:miter lim="800000"/>
          </a:ln>
          <a:effectLst/>
        </p:spPr>
        <p:txBody>
          <a:bodyPr anchor="ctr">
            <a:spAutoFit/>
          </a:bodyPr>
          <a:lstStyle/>
          <a:p>
            <a:pPr indent="304800" eaLnBrk="0" hangingPunct="0">
              <a:lnSpc>
                <a:spcPct val="150000"/>
              </a:lnSpc>
              <a:defRPr/>
            </a:pPr>
            <a:r>
              <a:rPr lang="en-US" altLang="zh-CN" sz="1400" b="1" dirty="0">
                <a:solidFill>
                  <a:schemeClr val="bg1"/>
                </a:solidFill>
                <a:latin typeface="微软雅黑" panose="020B0503020204020204" pitchFamily="34" charset="-122"/>
                <a:ea typeface="微软雅黑" panose="020B0503020204020204" pitchFamily="34" charset="-122"/>
              </a:rPr>
              <a:t>                                                      </a:t>
            </a:r>
            <a:r>
              <a:rPr lang="zh-CN" altLang="zh-CN" sz="1400" b="1" dirty="0">
                <a:solidFill>
                  <a:schemeClr val="bg1"/>
                </a:solidFill>
                <a:latin typeface="微软雅黑" panose="020B0503020204020204" pitchFamily="34" charset="-122"/>
                <a:ea typeface="微软雅黑" panose="020B0503020204020204" pitchFamily="34" charset="-122"/>
              </a:rPr>
              <a:t>安全分享和安全告知</a:t>
            </a:r>
            <a:endParaRPr lang="zh-CN" altLang="zh-CN" sz="1400" b="1" dirty="0">
              <a:solidFill>
                <a:schemeClr val="bg1"/>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zh-CN" sz="1400" dirty="0">
                <a:solidFill>
                  <a:schemeClr val="bg1"/>
                </a:solidFill>
                <a:latin typeface="微软雅黑" panose="020B0503020204020204" pitchFamily="34" charset="-122"/>
                <a:ea typeface="微软雅黑" panose="020B0503020204020204" pitchFamily="34" charset="-122"/>
              </a:rPr>
              <a:t>企业应利用会议、网络、简报等多种形式开展安全分享。</a:t>
            </a:r>
            <a:endParaRPr lang="zh-CN" altLang="zh-CN" sz="1400" dirty="0">
              <a:solidFill>
                <a:schemeClr val="bg1"/>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bg1"/>
                </a:solidFill>
                <a:latin typeface="微软雅黑" panose="020B0503020204020204" pitchFamily="34" charset="-122"/>
                <a:ea typeface="微软雅黑" panose="020B0503020204020204" pitchFamily="34" charset="-122"/>
              </a:rPr>
              <a:t>2</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zh-CN" sz="1400" dirty="0">
                <a:solidFill>
                  <a:schemeClr val="bg1"/>
                </a:solidFill>
                <a:latin typeface="微软雅黑" panose="020B0503020204020204" pitchFamily="34" charset="-122"/>
                <a:ea typeface="微软雅黑" panose="020B0503020204020204" pitchFamily="34" charset="-122"/>
              </a:rPr>
              <a:t>各操作、作业班组每月至少开展</a:t>
            </a:r>
            <a:r>
              <a:rPr lang="en-US" altLang="zh-CN" sz="1400" dirty="0">
                <a:solidFill>
                  <a:schemeClr val="bg1"/>
                </a:solidFill>
                <a:latin typeface="微软雅黑" panose="020B0503020204020204" pitchFamily="34" charset="-122"/>
                <a:ea typeface="微软雅黑" panose="020B0503020204020204" pitchFamily="34" charset="-122"/>
              </a:rPr>
              <a:t>2</a:t>
            </a:r>
            <a:r>
              <a:rPr lang="zh-CN" altLang="zh-CN" sz="1400" dirty="0">
                <a:solidFill>
                  <a:schemeClr val="bg1"/>
                </a:solidFill>
                <a:latin typeface="微软雅黑" panose="020B0503020204020204" pitchFamily="34" charset="-122"/>
                <a:ea typeface="微软雅黑" panose="020B0503020204020204" pitchFamily="34" charset="-122"/>
              </a:rPr>
              <a:t>次班组安全活动，活动时应有安全分享内容。</a:t>
            </a:r>
            <a:endParaRPr lang="zh-CN" altLang="zh-CN" sz="1400" dirty="0">
              <a:solidFill>
                <a:schemeClr val="bg1"/>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zh-CN" sz="1400" dirty="0">
                <a:solidFill>
                  <a:schemeClr val="bg1"/>
                </a:solidFill>
                <a:latin typeface="微软雅黑" panose="020B0503020204020204" pitchFamily="34" charset="-122"/>
                <a:ea typeface="微软雅黑" panose="020B0503020204020204" pitchFamily="34" charset="-122"/>
              </a:rPr>
              <a:t>各作业班组在接班前应进行安全告知。</a:t>
            </a:r>
            <a:endParaRPr lang="zh-CN" altLang="zh-CN" sz="1400" dirty="0">
              <a:solidFill>
                <a:schemeClr val="bg1"/>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bg1"/>
                </a:solidFill>
                <a:latin typeface="微软雅黑" panose="020B0503020204020204" pitchFamily="34" charset="-122"/>
                <a:ea typeface="微软雅黑" panose="020B0503020204020204" pitchFamily="34" charset="-122"/>
              </a:rPr>
              <a:t>4</a:t>
            </a:r>
            <a:r>
              <a:rPr lang="zh-CN" altLang="en-US" sz="1400" dirty="0">
                <a:solidFill>
                  <a:schemeClr val="bg1"/>
                </a:solidFill>
                <a:latin typeface="微软雅黑" panose="020B0503020204020204" pitchFamily="34" charset="-122"/>
                <a:ea typeface="微软雅黑" panose="020B0503020204020204" pitchFamily="34" charset="-122"/>
              </a:rPr>
              <a:t>、</a:t>
            </a:r>
            <a:r>
              <a:rPr lang="zh-CN" altLang="zh-CN" sz="1400" dirty="0">
                <a:solidFill>
                  <a:schemeClr val="bg1"/>
                </a:solidFill>
                <a:latin typeface="微软雅黑" panose="020B0503020204020204" pitchFamily="34" charset="-122"/>
                <a:ea typeface="微软雅黑" panose="020B0503020204020204" pitchFamily="34" charset="-122"/>
              </a:rPr>
              <a:t>访客和临时外来人员应有正式的安全告知方式。</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bg1"/>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bg1"/>
                </a:solidFill>
                <a:latin typeface="微软雅黑" panose="020B0503020204020204" pitchFamily="34" charset="-122"/>
                <a:ea typeface="微软雅黑" panose="020B0503020204020204" pitchFamily="34" charset="-122"/>
              </a:rPr>
              <a:t>    </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409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59110">
            <a:off x="6864350" y="1108075"/>
            <a:ext cx="197326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组合 29"/>
          <p:cNvGrpSpPr/>
          <p:nvPr/>
        </p:nvGrpSpPr>
        <p:grpSpPr bwMode="auto">
          <a:xfrm>
            <a:off x="7524750" y="4792663"/>
            <a:ext cx="1447800" cy="382587"/>
            <a:chOff x="7524329" y="4793366"/>
            <a:chExt cx="1447471" cy="381305"/>
          </a:xfrm>
        </p:grpSpPr>
        <p:grpSp>
          <p:nvGrpSpPr>
            <p:cNvPr id="40968" name="组合 288"/>
            <p:cNvGrpSpPr/>
            <p:nvPr/>
          </p:nvGrpSpPr>
          <p:grpSpPr bwMode="auto">
            <a:xfrm>
              <a:off x="7524329" y="4793366"/>
              <a:ext cx="1447471" cy="360040"/>
              <a:chOff x="7261656" y="1156768"/>
              <a:chExt cx="1502368" cy="358840"/>
            </a:xfrm>
          </p:grpSpPr>
          <p:sp>
            <p:nvSpPr>
              <p:cNvPr id="40970" name="Freeform 16"/>
              <p:cNvSpPr/>
              <p:nvPr/>
            </p:nvSpPr>
            <p:spPr bwMode="auto">
              <a:xfrm>
                <a:off x="7261656" y="1156768"/>
                <a:ext cx="1295999" cy="35884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0971" name="矩形 290"/>
              <p:cNvSpPr>
                <a:spLocks noChangeArrowheads="1"/>
              </p:cNvSpPr>
              <p:nvPr/>
            </p:nvSpPr>
            <p:spPr bwMode="auto">
              <a:xfrm>
                <a:off x="7640766" y="1181135"/>
                <a:ext cx="1123258" cy="30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安全培训</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40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26" y="4821576"/>
              <a:ext cx="289919" cy="3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8" name="组合 3"/>
          <p:cNvGrpSpPr/>
          <p:nvPr/>
        </p:nvGrpSpPr>
        <p:grpSpPr bwMode="auto">
          <a:xfrm>
            <a:off x="484188" y="265113"/>
            <a:ext cx="1836737" cy="536575"/>
            <a:chOff x="318085" y="1131590"/>
            <a:chExt cx="1836000" cy="537824"/>
          </a:xfrm>
        </p:grpSpPr>
        <p:sp>
          <p:nvSpPr>
            <p:cNvPr id="4200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200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200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41989" name="TextBox 6"/>
          <p:cNvSpPr txBox="1">
            <a:spLocks noChangeArrowheads="1"/>
          </p:cNvSpPr>
          <p:nvPr/>
        </p:nvSpPr>
        <p:spPr bwMode="auto">
          <a:xfrm>
            <a:off x="6699250" y="327025"/>
            <a:ext cx="237648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b="1">
                <a:solidFill>
                  <a:srgbClr val="C00000"/>
                </a:solidFill>
                <a:latin typeface="微软雅黑" panose="020B0503020204020204" pitchFamily="34" charset="-122"/>
                <a:ea typeface="微软雅黑" panose="020B0503020204020204" pitchFamily="34" charset="-122"/>
              </a:rPr>
              <a:t> </a:t>
            </a:r>
            <a:r>
              <a:rPr lang="zh-CN" altLang="zh-CN" b="1">
                <a:solidFill>
                  <a:srgbClr val="C00000"/>
                </a:solidFill>
                <a:latin typeface="微软雅黑" panose="020B0503020204020204" pitchFamily="34" charset="-122"/>
                <a:ea typeface="微软雅黑" panose="020B0503020204020204" pitchFamily="34" charset="-122"/>
              </a:rPr>
              <a:t>安全风险与隐患管理</a:t>
            </a:r>
            <a:endParaRPr lang="zh-CN" altLang="en-US" b="1">
              <a:solidFill>
                <a:srgbClr val="C00000"/>
              </a:solidFill>
              <a:latin typeface="微软雅黑" panose="020B0503020204020204" pitchFamily="34" charset="-122"/>
              <a:ea typeface="微软雅黑" panose="020B0503020204020204" pitchFamily="34" charset="-122"/>
            </a:endParaRPr>
          </a:p>
          <a:p>
            <a:pPr algn="ctr" eaLnBrk="1" hangingPunct="1">
              <a:lnSpc>
                <a:spcPct val="130000"/>
              </a:lnSpc>
            </a:pP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28" name="Freeform 7"/>
          <p:cNvSpPr/>
          <p:nvPr/>
        </p:nvSpPr>
        <p:spPr bwMode="auto">
          <a:xfrm>
            <a:off x="4425869" y="990606"/>
            <a:ext cx="4016877" cy="3378066"/>
          </a:xfrm>
          <a:prstGeom prst="roundRect">
            <a:avLst>
              <a:gd name="adj" fmla="val 5866"/>
            </a:avLst>
          </a:prstGeom>
          <a:solidFill>
            <a:schemeClr val="accent1">
              <a:lumMod val="40000"/>
              <a:lumOff val="6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endParaRPr lang="zh-CN" altLang="en-US"/>
          </a:p>
        </p:txBody>
      </p:sp>
      <p:sp>
        <p:nvSpPr>
          <p:cNvPr id="30" name="TextBox 6"/>
          <p:cNvSpPr txBox="1"/>
          <p:nvPr/>
        </p:nvSpPr>
        <p:spPr>
          <a:xfrm>
            <a:off x="5219700" y="1206500"/>
            <a:ext cx="3006725" cy="3000375"/>
          </a:xfrm>
          <a:prstGeom prst="rect">
            <a:avLst/>
          </a:prstGeom>
          <a:noFill/>
        </p:spPr>
        <p:txBody>
          <a:bodyPr>
            <a:spAutoFit/>
          </a:bodyPr>
          <a:lstStyle/>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、按照谁的业务谁负责、谁的属地谁负责的原则，各职能部门和二级</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基层单位（因为单元）应采用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HAZOP</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JSA</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等方法组织开展风险识别和评估。</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04800" eaLnBrk="0" hangingPunct="0">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、企业应根据风险辨识结果进行分级管理，建立各级风险清单，每半年更新</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次。发生重大变化或变更后应及时更新。</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1994" name="组合 33"/>
          <p:cNvGrpSpPr/>
          <p:nvPr/>
        </p:nvGrpSpPr>
        <p:grpSpPr bwMode="auto">
          <a:xfrm>
            <a:off x="4433888" y="1206500"/>
            <a:ext cx="427037" cy="2952750"/>
            <a:chOff x="5008517" y="1491630"/>
            <a:chExt cx="427579" cy="2952328"/>
          </a:xfrm>
        </p:grpSpPr>
        <p:sp>
          <p:nvSpPr>
            <p:cNvPr id="32" name="圆角矩形 31"/>
            <p:cNvSpPr/>
            <p:nvPr/>
          </p:nvSpPr>
          <p:spPr>
            <a:xfrm>
              <a:off x="5008517" y="1491630"/>
              <a:ext cx="427579" cy="2952328"/>
            </a:xfrm>
            <a:prstGeom prst="roundRect">
              <a:avLst>
                <a:gd name="adj" fmla="val 16667"/>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2002" name="TextBox 32"/>
            <p:cNvSpPr txBox="1">
              <a:spLocks noChangeArrowheads="1"/>
            </p:cNvSpPr>
            <p:nvPr/>
          </p:nvSpPr>
          <p:spPr bwMode="auto">
            <a:xfrm>
              <a:off x="5025314" y="1851670"/>
              <a:ext cx="40011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marL="342900" indent="-3429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1" eaLnBrk="1" hangingPunct="1"/>
              <a:r>
                <a:rPr lang="zh-CN" altLang="en-US" sz="1400" b="1">
                  <a:solidFill>
                    <a:schemeClr val="bg1"/>
                  </a:solidFill>
                  <a:latin typeface="微软雅黑" panose="020B0503020204020204" pitchFamily="34" charset="-122"/>
                  <a:ea typeface="微软雅黑" panose="020B0503020204020204" pitchFamily="34" charset="-122"/>
                </a:rPr>
                <a:t>安全风险辨识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41995" name="组合 191"/>
          <p:cNvGrpSpPr/>
          <p:nvPr/>
        </p:nvGrpSpPr>
        <p:grpSpPr bwMode="auto">
          <a:xfrm>
            <a:off x="7519988" y="4792663"/>
            <a:ext cx="1481137" cy="369887"/>
            <a:chOff x="5148035" y="2300827"/>
            <a:chExt cx="1480785" cy="372353"/>
          </a:xfrm>
        </p:grpSpPr>
        <p:grpSp>
          <p:nvGrpSpPr>
            <p:cNvPr id="41997" name="组合 291"/>
            <p:cNvGrpSpPr/>
            <p:nvPr/>
          </p:nvGrpSpPr>
          <p:grpSpPr bwMode="auto">
            <a:xfrm>
              <a:off x="5148035" y="2300827"/>
              <a:ext cx="1480785" cy="372353"/>
              <a:chOff x="7336398" y="1210570"/>
              <a:chExt cx="1537969" cy="372353"/>
            </a:xfrm>
          </p:grpSpPr>
          <p:sp>
            <p:nvSpPr>
              <p:cNvPr id="41999" name="Freeform 16"/>
              <p:cNvSpPr/>
              <p:nvPr/>
            </p:nvSpPr>
            <p:spPr bwMode="auto">
              <a:xfrm>
                <a:off x="7336398" y="1210570"/>
                <a:ext cx="1296000" cy="361631"/>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2000" name="矩形 293"/>
              <p:cNvSpPr>
                <a:spLocks noChangeArrowheads="1"/>
              </p:cNvSpPr>
              <p:nvPr/>
            </p:nvSpPr>
            <p:spPr bwMode="auto">
              <a:xfrm>
                <a:off x="7751110" y="1212954"/>
                <a:ext cx="1123257" cy="3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安全风险与</a:t>
                </a:r>
                <a:r>
                  <a:rPr lang="en-US" altLang="zh-CN" sz="900" b="1">
                    <a:solidFill>
                      <a:schemeClr val="bg1"/>
                    </a:solidFill>
                    <a:latin typeface="微软雅黑" panose="020B0503020204020204" pitchFamily="34" charset="-122"/>
                    <a:ea typeface="微软雅黑" panose="020B0503020204020204" pitchFamily="34" charset="-122"/>
                  </a:rPr>
                  <a:t>         </a:t>
                </a:r>
                <a:r>
                  <a:rPr lang="zh-CN" altLang="zh-CN" sz="900" b="1">
                    <a:solidFill>
                      <a:schemeClr val="bg1"/>
                    </a:solidFill>
                    <a:latin typeface="微软雅黑" panose="020B0503020204020204" pitchFamily="34" charset="-122"/>
                    <a:ea typeface="微软雅黑" panose="020B0503020204020204" pitchFamily="34" charset="-122"/>
                  </a:rPr>
                  <a:t>隐患管理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41998"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1724" y="2309010"/>
              <a:ext cx="2188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6" name="Picture 2" descr="C:\Users\user\Desktop\35.png"/>
          <p:cNvPicPr>
            <a:picLocks noChangeAspect="1" noChangeArrowheads="1"/>
          </p:cNvPicPr>
          <p:nvPr/>
        </p:nvPicPr>
        <p:blipFill>
          <a:blip r:embed="rId3">
            <a:extLst>
              <a:ext uri="{28A0092B-C50C-407E-A947-70E740481C1C}">
                <a14:useLocalDpi xmlns:a14="http://schemas.microsoft.com/office/drawing/2010/main" val="0"/>
              </a:ext>
            </a:extLst>
          </a:blip>
          <a:srcRect b="2574"/>
          <a:stretch>
            <a:fillRect/>
          </a:stretch>
        </p:blipFill>
        <p:spPr bwMode="auto">
          <a:xfrm>
            <a:off x="527050" y="1244600"/>
            <a:ext cx="3608388"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2" name="组合 3"/>
          <p:cNvGrpSpPr/>
          <p:nvPr/>
        </p:nvGrpSpPr>
        <p:grpSpPr bwMode="auto">
          <a:xfrm>
            <a:off x="484188" y="265113"/>
            <a:ext cx="1836737" cy="536575"/>
            <a:chOff x="318085" y="1131590"/>
            <a:chExt cx="1836000" cy="537824"/>
          </a:xfrm>
        </p:grpSpPr>
        <p:sp>
          <p:nvSpPr>
            <p:cNvPr id="4302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3028"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303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8" name="Freeform 7"/>
          <p:cNvSpPr/>
          <p:nvPr/>
        </p:nvSpPr>
        <p:spPr bwMode="auto">
          <a:xfrm>
            <a:off x="4860032" y="1059582"/>
            <a:ext cx="4016877" cy="3378066"/>
          </a:xfrm>
          <a:prstGeom prst="roundRect">
            <a:avLst>
              <a:gd name="adj" fmla="val 5866"/>
            </a:avLst>
          </a:prstGeom>
          <a:solidFill>
            <a:srgbClr val="FFC000"/>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endParaRPr lang="zh-CN" altLang="en-US"/>
          </a:p>
        </p:txBody>
      </p:sp>
      <p:sp>
        <p:nvSpPr>
          <p:cNvPr id="43016" name="TextBox 6"/>
          <p:cNvSpPr txBox="1">
            <a:spLocks noChangeArrowheads="1"/>
          </p:cNvSpPr>
          <p:nvPr/>
        </p:nvSpPr>
        <p:spPr bwMode="auto">
          <a:xfrm>
            <a:off x="5637213" y="1708150"/>
            <a:ext cx="28765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1400">
                <a:latin typeface="微软雅黑" panose="020B0503020204020204" pitchFamily="34" charset="-122"/>
                <a:ea typeface="微软雅黑" panose="020B0503020204020204" pitchFamily="34" charset="-122"/>
              </a:rPr>
              <a:t>1</a:t>
            </a:r>
            <a:r>
              <a:rPr lang="zh-CN" altLang="en-US" sz="1400">
                <a:latin typeface="微软雅黑" panose="020B0503020204020204" pitchFamily="34" charset="-122"/>
                <a:ea typeface="微软雅黑" panose="020B0503020204020204" pitchFamily="34" charset="-122"/>
              </a:rPr>
              <a:t>、</a:t>
            </a:r>
            <a:r>
              <a:rPr lang="zh-CN" altLang="zh-CN" sz="1400">
                <a:latin typeface="微软雅黑" panose="020B0503020204020204" pitchFamily="34" charset="-122"/>
                <a:ea typeface="微软雅黑" panose="020B0503020204020204" pitchFamily="34" charset="-122"/>
              </a:rPr>
              <a:t>针对辨识出的风险，企业应确定所采取的控制措施，包括工程技术措施、管理措施、应急措施和个体防护措施。</a:t>
            </a:r>
            <a:endParaRPr lang="zh-CN" altLang="zh-CN" sz="1400">
              <a:latin typeface="微软雅黑" panose="020B0503020204020204" pitchFamily="34" charset="-122"/>
              <a:ea typeface="微软雅黑" panose="020B0503020204020204" pitchFamily="34" charset="-122"/>
            </a:endParaRPr>
          </a:p>
          <a:p>
            <a:pPr>
              <a:lnSpc>
                <a:spcPct val="150000"/>
              </a:lnSpc>
            </a:pPr>
            <a:r>
              <a:rPr lang="en-US" altLang="zh-CN" sz="1400">
                <a:latin typeface="微软雅黑" panose="020B0503020204020204" pitchFamily="34" charset="-122"/>
                <a:ea typeface="微软雅黑" panose="020B0503020204020204" pitchFamily="34" charset="-122"/>
              </a:rPr>
              <a:t> 2</a:t>
            </a:r>
            <a:r>
              <a:rPr lang="zh-CN" altLang="en-US" sz="1400">
                <a:latin typeface="微软雅黑" panose="020B0503020204020204" pitchFamily="34" charset="-122"/>
                <a:ea typeface="微软雅黑" panose="020B0503020204020204" pitchFamily="34" charset="-122"/>
              </a:rPr>
              <a:t>、</a:t>
            </a:r>
            <a:r>
              <a:rPr lang="zh-CN" altLang="zh-CN" sz="1400">
                <a:latin typeface="微软雅黑" panose="020B0503020204020204" pitchFamily="34" charset="-122"/>
                <a:ea typeface="微软雅黑" panose="020B0503020204020204" pitchFamily="34" charset="-122"/>
              </a:rPr>
              <a:t>风险控制措施要</a:t>
            </a:r>
            <a:r>
              <a:rPr lang="zh-CN" altLang="en-US" sz="1400">
                <a:latin typeface="微软雅黑" panose="020B0503020204020204" pitchFamily="34" charset="-122"/>
                <a:ea typeface="微软雅黑" panose="020B0503020204020204" pitchFamily="34" charset="-122"/>
              </a:rPr>
              <a:t>向</a:t>
            </a:r>
            <a:r>
              <a:rPr lang="zh-CN" altLang="zh-CN" sz="1400">
                <a:latin typeface="微软雅黑" panose="020B0503020204020204" pitchFamily="34" charset="-122"/>
                <a:ea typeface="微软雅黑" panose="020B0503020204020204" pitchFamily="34" charset="-122"/>
              </a:rPr>
              <a:t>相关人员告知</a:t>
            </a:r>
            <a:r>
              <a:rPr lang="zh-CN" altLang="en-US" sz="1400">
                <a:latin typeface="微软雅黑" panose="020B0503020204020204" pitchFamily="34" charset="-122"/>
                <a:ea typeface="微软雅黑" panose="020B0503020204020204" pitchFamily="34" charset="-122"/>
              </a:rPr>
              <a:t>。</a:t>
            </a:r>
            <a:endParaRPr lang="zh-CN" altLang="zh-CN" sz="1400"/>
          </a:p>
        </p:txBody>
      </p:sp>
      <p:grpSp>
        <p:nvGrpSpPr>
          <p:cNvPr id="43017" name="组合 33"/>
          <p:cNvGrpSpPr/>
          <p:nvPr/>
        </p:nvGrpSpPr>
        <p:grpSpPr bwMode="auto">
          <a:xfrm>
            <a:off x="4867275" y="1276350"/>
            <a:ext cx="438150" cy="2951163"/>
            <a:chOff x="5008517" y="1491630"/>
            <a:chExt cx="438173" cy="2952328"/>
          </a:xfrm>
        </p:grpSpPr>
        <p:sp>
          <p:nvSpPr>
            <p:cNvPr id="32" name="圆角矩形 31"/>
            <p:cNvSpPr/>
            <p:nvPr/>
          </p:nvSpPr>
          <p:spPr>
            <a:xfrm>
              <a:off x="5008517" y="1491630"/>
              <a:ext cx="427060" cy="2952328"/>
            </a:xfrm>
            <a:prstGeom prst="roundRect">
              <a:avLst>
                <a:gd name="adj" fmla="val 16667"/>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3025" name="TextBox 32"/>
            <p:cNvSpPr txBox="1">
              <a:spLocks noChangeArrowheads="1"/>
            </p:cNvSpPr>
            <p:nvPr/>
          </p:nvSpPr>
          <p:spPr bwMode="auto">
            <a:xfrm>
              <a:off x="5046580" y="1798505"/>
              <a:ext cx="40011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marL="342900" indent="-3429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1" eaLnBrk="1" hangingPunct="1"/>
              <a:r>
                <a:rPr lang="zh-CN" altLang="zh-CN" sz="1400" b="1">
                  <a:solidFill>
                    <a:schemeClr val="bg1"/>
                  </a:solidFill>
                  <a:latin typeface="微软雅黑" panose="020B0503020204020204" pitchFamily="34" charset="-122"/>
                  <a:ea typeface="微软雅黑" panose="020B0503020204020204" pitchFamily="34" charset="-122"/>
                </a:rPr>
                <a:t>安全风险控制措施</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43018" name="组合 191"/>
          <p:cNvGrpSpPr/>
          <p:nvPr/>
        </p:nvGrpSpPr>
        <p:grpSpPr bwMode="auto">
          <a:xfrm>
            <a:off x="7523163" y="4792663"/>
            <a:ext cx="1481137" cy="371475"/>
            <a:chOff x="5148035" y="2300827"/>
            <a:chExt cx="1480785" cy="372353"/>
          </a:xfrm>
        </p:grpSpPr>
        <p:grpSp>
          <p:nvGrpSpPr>
            <p:cNvPr id="43020" name="组合 291"/>
            <p:cNvGrpSpPr/>
            <p:nvPr/>
          </p:nvGrpSpPr>
          <p:grpSpPr bwMode="auto">
            <a:xfrm>
              <a:off x="5148035" y="2300827"/>
              <a:ext cx="1480785" cy="372353"/>
              <a:chOff x="7336398" y="1210570"/>
              <a:chExt cx="1537969" cy="372353"/>
            </a:xfrm>
          </p:grpSpPr>
          <p:sp>
            <p:nvSpPr>
              <p:cNvPr id="43022" name="Freeform 16"/>
              <p:cNvSpPr/>
              <p:nvPr/>
            </p:nvSpPr>
            <p:spPr bwMode="auto">
              <a:xfrm>
                <a:off x="7336398" y="1210570"/>
                <a:ext cx="1296000" cy="361631"/>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3023" name="矩形 293"/>
              <p:cNvSpPr>
                <a:spLocks noChangeArrowheads="1"/>
              </p:cNvSpPr>
              <p:nvPr/>
            </p:nvSpPr>
            <p:spPr bwMode="auto">
              <a:xfrm>
                <a:off x="7751110" y="1212954"/>
                <a:ext cx="1123257" cy="3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安全风险与</a:t>
                </a:r>
                <a:r>
                  <a:rPr lang="en-US" altLang="zh-CN" sz="900" b="1">
                    <a:solidFill>
                      <a:schemeClr val="bg1"/>
                    </a:solidFill>
                    <a:latin typeface="微软雅黑" panose="020B0503020204020204" pitchFamily="34" charset="-122"/>
                    <a:ea typeface="微软雅黑" panose="020B0503020204020204" pitchFamily="34" charset="-122"/>
                  </a:rPr>
                  <a:t>         </a:t>
                </a:r>
                <a:r>
                  <a:rPr lang="zh-CN" altLang="zh-CN" sz="900" b="1">
                    <a:solidFill>
                      <a:schemeClr val="bg1"/>
                    </a:solidFill>
                    <a:latin typeface="微软雅黑" panose="020B0503020204020204" pitchFamily="34" charset="-122"/>
                    <a:ea typeface="微软雅黑" panose="020B0503020204020204" pitchFamily="34" charset="-122"/>
                  </a:rPr>
                  <a:t>隐患管理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43021"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1724" y="2309010"/>
              <a:ext cx="2188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2" descr="D:\Teliss_Tong\Copy\定期备份\工作备份\！PPT图片及版面资源\06-PPT精选插图\08-3D小人\3d07.jpg"/>
          <p:cNvPicPr>
            <a:picLocks noChangeAspect="1" noChangeArrowheads="1"/>
          </p:cNvPicPr>
          <p:nvPr/>
        </p:nvPicPr>
        <p:blipFill rotWithShape="1">
          <a:blip r:embed="rId3" cstate="print"/>
          <a:srcRect/>
          <a:stretch>
            <a:fillRect/>
          </a:stretch>
        </p:blipFill>
        <p:spPr bwMode="auto">
          <a:xfrm>
            <a:off x="170450" y="1275606"/>
            <a:ext cx="4401550" cy="3168352"/>
          </a:xfrm>
          <a:prstGeom prst="rect">
            <a:avLst/>
          </a:prstGeom>
          <a:noFill/>
          <a:effectLst>
            <a:softEdge rad="317500"/>
          </a:effec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6" name="组合 3"/>
          <p:cNvGrpSpPr/>
          <p:nvPr/>
        </p:nvGrpSpPr>
        <p:grpSpPr bwMode="auto">
          <a:xfrm>
            <a:off x="484188" y="265113"/>
            <a:ext cx="1836737" cy="536575"/>
            <a:chOff x="318085" y="1131590"/>
            <a:chExt cx="1836000" cy="537824"/>
          </a:xfrm>
        </p:grpSpPr>
        <p:sp>
          <p:nvSpPr>
            <p:cNvPr id="4404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4051"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405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8" name="Freeform 7"/>
          <p:cNvSpPr/>
          <p:nvPr/>
        </p:nvSpPr>
        <p:spPr bwMode="auto">
          <a:xfrm>
            <a:off x="270364" y="1137900"/>
            <a:ext cx="8568952" cy="3378066"/>
          </a:xfrm>
          <a:prstGeom prst="roundRect">
            <a:avLst>
              <a:gd name="adj" fmla="val 5866"/>
            </a:avLst>
          </a:prstGeom>
          <a:solidFill>
            <a:srgbClr val="BDFBD0"/>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endParaRPr lang="zh-CN" altLang="en-US"/>
          </a:p>
        </p:txBody>
      </p:sp>
      <p:sp>
        <p:nvSpPr>
          <p:cNvPr id="30" name="TextBox 6"/>
          <p:cNvSpPr txBox="1"/>
          <p:nvPr/>
        </p:nvSpPr>
        <p:spPr>
          <a:xfrm>
            <a:off x="919163" y="1354138"/>
            <a:ext cx="7848600" cy="3000375"/>
          </a:xfrm>
          <a:prstGeom prst="rect">
            <a:avLst/>
          </a:prstGeom>
          <a:noFill/>
        </p:spPr>
        <p:txBody>
          <a:bodyP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隐患排查与每月日常检查相结合，分为定期排查和不定期排查，各专业部门应每季度组织</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次专业排查，企业至少每半年组织一次</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次综合排查。</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企业应重点排查：</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——海（水）上作业和“三高”油气田的勘探开发； </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——构成重大危险源的装置、罐区、库；</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——含硫原油（天然气）处理装置、</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LNG</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装置；</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——国家重点监管的危险化工工艺；——油气输送管道等。</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企业应对排查出的隐患进行评估、分级，列入隐患治理台帐，同时定整治方案、防护措施、资金、整治期限和整治责任人。</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能够立即治理的隐患必须立即组织治理，不能立即完成治理的必须有强化的管控措施。</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隐患 治理完成后，应组织隐患治理效果后评估，并建立隐患治理档案。</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4041" name="组合 33"/>
          <p:cNvGrpSpPr/>
          <p:nvPr/>
        </p:nvGrpSpPr>
        <p:grpSpPr bwMode="auto">
          <a:xfrm>
            <a:off x="107950" y="1354138"/>
            <a:ext cx="614363" cy="2952750"/>
            <a:chOff x="4820504" y="1491630"/>
            <a:chExt cx="615592" cy="2952328"/>
          </a:xfrm>
        </p:grpSpPr>
        <p:sp>
          <p:nvSpPr>
            <p:cNvPr id="32" name="圆角矩形 31"/>
            <p:cNvSpPr/>
            <p:nvPr/>
          </p:nvSpPr>
          <p:spPr>
            <a:xfrm>
              <a:off x="5008204" y="1491630"/>
              <a:ext cx="427892" cy="2952328"/>
            </a:xfrm>
            <a:prstGeom prst="roundRect">
              <a:avLst>
                <a:gd name="adj" fmla="val 16667"/>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4048" name="TextBox 32"/>
            <p:cNvSpPr txBox="1">
              <a:spLocks noChangeArrowheads="1"/>
            </p:cNvSpPr>
            <p:nvPr/>
          </p:nvSpPr>
          <p:spPr bwMode="auto">
            <a:xfrm>
              <a:off x="4820504" y="1635646"/>
              <a:ext cx="615553"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marL="342900" indent="-3429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1" eaLnBrk="1" hangingPunct="1"/>
              <a:r>
                <a:rPr lang="zh-CN" altLang="zh-CN" sz="1400" b="1">
                  <a:solidFill>
                    <a:schemeClr val="bg1"/>
                  </a:solidFill>
                  <a:latin typeface="微软雅黑" panose="020B0503020204020204" pitchFamily="34" charset="-122"/>
                  <a:ea typeface="微软雅黑" panose="020B0503020204020204" pitchFamily="34" charset="-122"/>
                </a:rPr>
                <a:t>安全隐患排查和治理</a:t>
              </a:r>
              <a:endParaRPr lang="zh-CN" altLang="zh-CN" sz="1400" b="1">
                <a:solidFill>
                  <a:schemeClr val="bg1"/>
                </a:solidFill>
                <a:latin typeface="微软雅黑" panose="020B0503020204020204" pitchFamily="34" charset="-122"/>
                <a:ea typeface="微软雅黑" panose="020B0503020204020204" pitchFamily="34" charset="-122"/>
              </a:endParaRPr>
            </a:p>
            <a:p>
              <a:pPr lvl="1" eaLnBrk="1" hangingPunct="1"/>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44042" name="组合 191"/>
          <p:cNvGrpSpPr/>
          <p:nvPr/>
        </p:nvGrpSpPr>
        <p:grpSpPr bwMode="auto">
          <a:xfrm>
            <a:off x="7524750" y="4792663"/>
            <a:ext cx="1481138" cy="371475"/>
            <a:chOff x="5148035" y="2300827"/>
            <a:chExt cx="1480785" cy="372353"/>
          </a:xfrm>
        </p:grpSpPr>
        <p:grpSp>
          <p:nvGrpSpPr>
            <p:cNvPr id="44043" name="组合 291"/>
            <p:cNvGrpSpPr/>
            <p:nvPr/>
          </p:nvGrpSpPr>
          <p:grpSpPr bwMode="auto">
            <a:xfrm>
              <a:off x="5148035" y="2300827"/>
              <a:ext cx="1480785" cy="372353"/>
              <a:chOff x="7336398" y="1210570"/>
              <a:chExt cx="1537969" cy="372353"/>
            </a:xfrm>
          </p:grpSpPr>
          <p:sp>
            <p:nvSpPr>
              <p:cNvPr id="44045" name="Freeform 16"/>
              <p:cNvSpPr/>
              <p:nvPr/>
            </p:nvSpPr>
            <p:spPr bwMode="auto">
              <a:xfrm>
                <a:off x="7336398" y="1210570"/>
                <a:ext cx="1296000" cy="361631"/>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4046" name="矩形 293"/>
              <p:cNvSpPr>
                <a:spLocks noChangeArrowheads="1"/>
              </p:cNvSpPr>
              <p:nvPr/>
            </p:nvSpPr>
            <p:spPr bwMode="auto">
              <a:xfrm>
                <a:off x="7751110" y="1212954"/>
                <a:ext cx="1123257" cy="3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安全风险与</a:t>
                </a:r>
                <a:r>
                  <a:rPr lang="en-US" altLang="zh-CN" sz="900" b="1">
                    <a:solidFill>
                      <a:schemeClr val="bg1"/>
                    </a:solidFill>
                    <a:latin typeface="微软雅黑" panose="020B0503020204020204" pitchFamily="34" charset="-122"/>
                    <a:ea typeface="微软雅黑" panose="020B0503020204020204" pitchFamily="34" charset="-122"/>
                  </a:rPr>
                  <a:t>         </a:t>
                </a:r>
                <a:r>
                  <a:rPr lang="zh-CN" altLang="zh-CN" sz="900" b="1">
                    <a:solidFill>
                      <a:schemeClr val="bg1"/>
                    </a:solidFill>
                    <a:latin typeface="微软雅黑" panose="020B0503020204020204" pitchFamily="34" charset="-122"/>
                    <a:ea typeface="微软雅黑" panose="020B0503020204020204" pitchFamily="34" charset="-122"/>
                  </a:rPr>
                  <a:t>隐患管理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4404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1724" y="2309010"/>
              <a:ext cx="2188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idx="4294967295"/>
          </p:nvPr>
        </p:nvSpPr>
        <p:spPr bwMode="auto">
          <a:xfrm>
            <a:off x="612775" y="268288"/>
            <a:ext cx="7772400" cy="574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2800" b="1">
                <a:latin typeface="微软雅黑" panose="020B0503020204020204" pitchFamily="34" charset="-122"/>
                <a:ea typeface="微软雅黑" panose="020B0503020204020204" pitchFamily="34" charset="-122"/>
              </a:rPr>
              <a:t>安全理念</a:t>
            </a:r>
            <a:endParaRPr lang="zh-CN" altLang="en-US" sz="2800" b="1">
              <a:latin typeface="微软雅黑" panose="020B0503020204020204" pitchFamily="34" charset="-122"/>
              <a:ea typeface="微软雅黑" panose="020B0503020204020204" pitchFamily="34" charset="-122"/>
            </a:endParaRPr>
          </a:p>
        </p:txBody>
      </p:sp>
      <p:pic>
        <p:nvPicPr>
          <p:cNvPr id="17413" name="Picture 52" descr="TZ6973Z2YZ%L9W`OK%$16`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6338" y="842963"/>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3" descr="3_IW22GB$AOL7`(X(W@@5H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893763"/>
            <a:ext cx="6192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descr="C:\Users\wh\Desktop\宣贯ppt\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42963"/>
            <a:ext cx="74453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矩形 19"/>
          <p:cNvSpPr>
            <a:spLocks noChangeArrowheads="1"/>
          </p:cNvSpPr>
          <p:nvPr/>
        </p:nvSpPr>
        <p:spPr bwMode="auto">
          <a:xfrm>
            <a:off x="1835150" y="984250"/>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安全源于设计，安全源于管理，安全源于责任。</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17" name="Picture 76" descr="TZ6973Z2YZ%L9W`O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1484313"/>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77" descr="3_IW22GB$AOL7`(X(W@@5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535113"/>
            <a:ext cx="6199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矩形 19"/>
          <p:cNvSpPr>
            <a:spLocks noChangeArrowheads="1"/>
          </p:cNvSpPr>
          <p:nvPr/>
        </p:nvSpPr>
        <p:spPr bwMode="auto">
          <a:xfrm>
            <a:off x="1841500" y="1625600"/>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谁的业务谁负责，谁的属地谁负责，谁的岗位谁负责。</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20" name="Picture 80" descr="TZ6973Z2YZ%L9W`O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2124075"/>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81" descr="3_IW22GB$AOL7`(X(W@@5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2174875"/>
            <a:ext cx="6208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矩形 19"/>
          <p:cNvSpPr>
            <a:spLocks noChangeArrowheads="1"/>
          </p:cNvSpPr>
          <p:nvPr/>
        </p:nvSpPr>
        <p:spPr bwMode="auto">
          <a:xfrm>
            <a:off x="1851025" y="2265363"/>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上岗必须接受安全培训，培训不合格不上岗。</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23" name="Picture 84" descr="TZ6973Z2YZ%L9W`O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2765425"/>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85" descr="3_IW22GB$AOL7`(X(W@@5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2816225"/>
            <a:ext cx="6215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矩形 19"/>
          <p:cNvSpPr>
            <a:spLocks noChangeArrowheads="1"/>
          </p:cNvSpPr>
          <p:nvPr/>
        </p:nvSpPr>
        <p:spPr bwMode="auto">
          <a:xfrm>
            <a:off x="1857375" y="2906713"/>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任何人都有权拒绝不安全的工作，任何人都有权制止不安全行为。</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26" name="Picture 88" descr="TZ6973Z2YZ%L9W`O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3397250"/>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89" descr="3_IW22GB$AOL7`(X(W@@5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3448050"/>
            <a:ext cx="6218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矩形 19"/>
          <p:cNvSpPr>
            <a:spLocks noChangeArrowheads="1"/>
          </p:cNvSpPr>
          <p:nvPr/>
        </p:nvSpPr>
        <p:spPr bwMode="auto">
          <a:xfrm>
            <a:off x="1860550" y="3538538"/>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所有事故都可以预防，所有事故都可以追溯到管理原因。</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29" name="Picture 92" descr="TZ6973Z2YZ%L9W`O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088" y="4038600"/>
            <a:ext cx="69151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93" descr="3_IW22GB$AOL7`(X(W@@5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4089400"/>
            <a:ext cx="6224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矩形 19"/>
          <p:cNvSpPr>
            <a:spLocks noChangeArrowheads="1"/>
          </p:cNvSpPr>
          <p:nvPr/>
        </p:nvSpPr>
        <p:spPr bwMode="auto">
          <a:xfrm>
            <a:off x="1866900" y="4179888"/>
            <a:ext cx="619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chemeClr val="bg1"/>
                </a:solidFill>
                <a:latin typeface="微软雅黑" panose="020B0503020204020204" pitchFamily="34" charset="-122"/>
                <a:ea typeface="微软雅黑" panose="020B0503020204020204" pitchFamily="34" charset="-122"/>
              </a:rPr>
              <a:t>尽职免责、失职追责。</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174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011613"/>
            <a:ext cx="42386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33" name="组合 48"/>
          <p:cNvGrpSpPr/>
          <p:nvPr/>
        </p:nvGrpSpPr>
        <p:grpSpPr bwMode="auto">
          <a:xfrm>
            <a:off x="1258888" y="1528763"/>
            <a:ext cx="501650" cy="504825"/>
            <a:chOff x="5049459" y="108568"/>
            <a:chExt cx="766110" cy="766110"/>
          </a:xfrm>
        </p:grpSpPr>
        <p:grpSp>
          <p:nvGrpSpPr>
            <p:cNvPr id="17437" name="组合 45"/>
            <p:cNvGrpSpPr/>
            <p:nvPr/>
          </p:nvGrpSpPr>
          <p:grpSpPr bwMode="auto">
            <a:xfrm>
              <a:off x="5049459" y="108568"/>
              <a:ext cx="766110" cy="766110"/>
              <a:chOff x="5049459" y="108568"/>
              <a:chExt cx="766110" cy="766110"/>
            </a:xfrm>
          </p:grpSpPr>
          <p:sp>
            <p:nvSpPr>
              <p:cNvPr id="17439" name="AutoShape 2"/>
              <p:cNvSpPr/>
              <p:nvPr/>
            </p:nvSpPr>
            <p:spPr bwMode="auto">
              <a:xfrm>
                <a:off x="5049459" y="108568"/>
                <a:ext cx="766110" cy="766110"/>
              </a:xfrm>
              <a:custGeom>
                <a:avLst/>
                <a:gdLst>
                  <a:gd name="T0" fmla="*/ 2147483647 w 21600"/>
                  <a:gd name="T1" fmla="*/ 2147483647 h 21600"/>
                  <a:gd name="T2" fmla="*/ 0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5"/>
                      <a:pt x="16054" y="1270"/>
                      <a:pt x="10800" y="1270"/>
                    </a:cubicBezTo>
                    <a:close/>
                    <a:moveTo>
                      <a:pt x="10800" y="1270"/>
                    </a:moveTo>
                  </a:path>
                </a:pathLst>
              </a:custGeom>
              <a:solidFill>
                <a:srgbClr val="414455"/>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lstStyle/>
              <a:p>
                <a:endParaRPr lang="zh-CN" altLang="en-US"/>
              </a:p>
            </p:txBody>
          </p:sp>
          <p:sp>
            <p:nvSpPr>
              <p:cNvPr id="326" name="椭圆 325"/>
              <p:cNvSpPr/>
              <p:nvPr/>
            </p:nvSpPr>
            <p:spPr>
              <a:xfrm>
                <a:off x="5090673" y="149523"/>
                <a:ext cx="683680" cy="6841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324" name="Picture 3"/>
            <p:cNvPicPr>
              <a:picLocks noChangeAspect="1" noChangeArrowheads="1"/>
            </p:cNvPicPr>
            <p:nvPr/>
          </p:nvPicPr>
          <p:blipFill>
            <a:blip r:embed="rId7" cstate="print">
              <a:duotone>
                <a:prstClr val="black"/>
                <a:schemeClr val="tx2">
                  <a:tint val="45000"/>
                  <a:satMod val="400000"/>
                </a:schemeClr>
              </a:duotone>
            </a:blip>
            <a:stretch>
              <a:fillRect/>
            </a:stretch>
          </p:blipFill>
          <p:spPr bwMode="auto">
            <a:xfrm>
              <a:off x="5210437" y="261335"/>
              <a:ext cx="457593" cy="442276"/>
            </a:xfrm>
            <a:prstGeom prst="rect">
              <a:avLst/>
            </a:prstGeom>
            <a:noFill/>
          </p:spPr>
        </p:pic>
      </p:grpSp>
      <p:pic>
        <p:nvPicPr>
          <p:cNvPr id="17434" name="Picture 3" descr="C:\Users\wh\Desktop\宣贯ppt\1111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013" y="3363913"/>
            <a:ext cx="8921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520"/>
          <p:cNvGrpSpPr/>
          <p:nvPr/>
        </p:nvGrpSpPr>
        <p:grpSpPr>
          <a:xfrm>
            <a:off x="1252998" y="2817340"/>
            <a:ext cx="548621" cy="442688"/>
            <a:chOff x="5899190" y="1673754"/>
            <a:chExt cx="2548276" cy="1984783"/>
          </a:xfrm>
          <a:solidFill>
            <a:sysClr val="window" lastClr="FFFFFF"/>
          </a:solidFill>
        </p:grpSpPr>
        <p:grpSp>
          <p:nvGrpSpPr>
            <p:cNvPr id="5" name="组合 545"/>
            <p:cNvGrpSpPr/>
            <p:nvPr/>
          </p:nvGrpSpPr>
          <p:grpSpPr>
            <a:xfrm rot="10800000" flipV="1">
              <a:off x="6904956" y="1673754"/>
              <a:ext cx="522736" cy="1312419"/>
              <a:chOff x="7597599" y="3290987"/>
              <a:chExt cx="149224" cy="374652"/>
            </a:xfrm>
            <a:grpFill/>
          </p:grpSpPr>
          <p:sp>
            <p:nvSpPr>
              <p:cNvPr id="553" name="Oval 80"/>
              <p:cNvSpPr>
                <a:spLocks noChangeArrowheads="1"/>
              </p:cNvSpPr>
              <p:nvPr/>
            </p:nvSpPr>
            <p:spPr bwMode="auto">
              <a:xfrm>
                <a:off x="7619824" y="3290987"/>
                <a:ext cx="104774" cy="101600"/>
              </a:xfrm>
              <a:prstGeom prst="ellipse">
                <a:avLst/>
              </a:pr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554"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grpSp>
        <p:grpSp>
          <p:nvGrpSpPr>
            <p:cNvPr id="6" name="组合 546"/>
            <p:cNvGrpSpPr/>
            <p:nvPr/>
          </p:nvGrpSpPr>
          <p:grpSpPr>
            <a:xfrm rot="3660000" flipV="1">
              <a:off x="6294032" y="2736914"/>
              <a:ext cx="522736" cy="1312419"/>
              <a:chOff x="7597599" y="3290987"/>
              <a:chExt cx="149224" cy="374652"/>
            </a:xfrm>
            <a:grpFill/>
          </p:grpSpPr>
          <p:sp>
            <p:nvSpPr>
              <p:cNvPr id="551" name="Oval 80"/>
              <p:cNvSpPr>
                <a:spLocks noChangeArrowheads="1"/>
              </p:cNvSpPr>
              <p:nvPr/>
            </p:nvSpPr>
            <p:spPr bwMode="auto">
              <a:xfrm>
                <a:off x="7619824" y="3290987"/>
                <a:ext cx="104774" cy="101600"/>
              </a:xfrm>
              <a:prstGeom prst="ellipse">
                <a:avLst/>
              </a:pr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552"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grpSp>
        <p:grpSp>
          <p:nvGrpSpPr>
            <p:cNvPr id="7" name="组合 547"/>
            <p:cNvGrpSpPr/>
            <p:nvPr/>
          </p:nvGrpSpPr>
          <p:grpSpPr>
            <a:xfrm rot="18000000" flipV="1">
              <a:off x="7529889" y="2740961"/>
              <a:ext cx="522737" cy="1312416"/>
              <a:chOff x="7597599" y="3290987"/>
              <a:chExt cx="149224" cy="374652"/>
            </a:xfrm>
            <a:grpFill/>
          </p:grpSpPr>
          <p:sp>
            <p:nvSpPr>
              <p:cNvPr id="549" name="Oval 80"/>
              <p:cNvSpPr>
                <a:spLocks noChangeArrowheads="1"/>
              </p:cNvSpPr>
              <p:nvPr/>
            </p:nvSpPr>
            <p:spPr bwMode="auto">
              <a:xfrm>
                <a:off x="7619824" y="3290987"/>
                <a:ext cx="104774" cy="101600"/>
              </a:xfrm>
              <a:prstGeom prst="ellipse">
                <a:avLst/>
              </a:pr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550"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w="12700" cap="flat" cmpd="sng" algn="ctr">
                <a:noFill/>
                <a:prstDash val="solid"/>
                <a:miter lim="800000"/>
              </a:ln>
              <a:effectLst/>
            </p:spPr>
            <p:txBody>
              <a:bodyPr lIns="121920" tIns="60960" rIns="121920" bIns="60960" anchor="ctr"/>
              <a:lstStyle/>
              <a:p>
                <a:pPr algn="ctr" fontAlgn="auto">
                  <a:spcBef>
                    <a:spcPts val="0"/>
                  </a:spcBef>
                  <a:spcAft>
                    <a:spcPts val="0"/>
                  </a:spcAft>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grpSp>
      </p:grpSp>
      <p:pic>
        <p:nvPicPr>
          <p:cNvPr id="17436" name="图片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95388" y="2139950"/>
            <a:ext cx="622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60" name="组合 3"/>
          <p:cNvGrpSpPr/>
          <p:nvPr/>
        </p:nvGrpSpPr>
        <p:grpSpPr bwMode="auto">
          <a:xfrm>
            <a:off x="484188" y="265113"/>
            <a:ext cx="1836737" cy="536575"/>
            <a:chOff x="318085" y="1131590"/>
            <a:chExt cx="1836000" cy="537824"/>
          </a:xfrm>
        </p:grpSpPr>
        <p:sp>
          <p:nvSpPr>
            <p:cNvPr id="4507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5072"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507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45061" name="组合 206"/>
          <p:cNvGrpSpPr/>
          <p:nvPr/>
        </p:nvGrpSpPr>
        <p:grpSpPr bwMode="auto">
          <a:xfrm>
            <a:off x="7527925" y="4797425"/>
            <a:ext cx="1416050" cy="377825"/>
            <a:chOff x="5076058" y="2610960"/>
            <a:chExt cx="1414624" cy="360000"/>
          </a:xfrm>
        </p:grpSpPr>
        <p:grpSp>
          <p:nvGrpSpPr>
            <p:cNvPr id="45066" name="组合 294"/>
            <p:cNvGrpSpPr/>
            <p:nvPr/>
          </p:nvGrpSpPr>
          <p:grpSpPr bwMode="auto">
            <a:xfrm>
              <a:off x="5076058" y="2612396"/>
              <a:ext cx="1414624" cy="338110"/>
              <a:chOff x="7261660" y="1216408"/>
              <a:chExt cx="1469257" cy="338110"/>
            </a:xfrm>
          </p:grpSpPr>
          <p:sp>
            <p:nvSpPr>
              <p:cNvPr id="45068" name="Freeform 16"/>
              <p:cNvSpPr/>
              <p:nvPr/>
            </p:nvSpPr>
            <p:spPr bwMode="auto">
              <a:xfrm>
                <a:off x="7261660" y="1216408"/>
                <a:ext cx="1296000" cy="33811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5069" name="矩形 296"/>
              <p:cNvSpPr>
                <a:spLocks noChangeArrowheads="1"/>
              </p:cNvSpPr>
              <p:nvPr/>
            </p:nvSpPr>
            <p:spPr bwMode="auto">
              <a:xfrm>
                <a:off x="7607658" y="1233217"/>
                <a:ext cx="1123259" cy="30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变更管理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450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498" y="2610960"/>
              <a:ext cx="39046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2" name="TextBox 10"/>
          <p:cNvSpPr>
            <a:spLocks noChangeArrowheads="1"/>
          </p:cNvSpPr>
          <p:nvPr/>
        </p:nvSpPr>
        <p:spPr bwMode="auto">
          <a:xfrm>
            <a:off x="7885113" y="3429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C00000"/>
                </a:solidFill>
                <a:latin typeface="微软雅黑" panose="020B0503020204020204" pitchFamily="34" charset="-122"/>
                <a:ea typeface="微软雅黑" panose="020B0503020204020204" pitchFamily="34" charset="-122"/>
              </a:rPr>
              <a:t>变更管理</a:t>
            </a:r>
            <a:endParaRPr lang="zh-CN" altLang="en-US" sz="2000" b="1">
              <a:solidFill>
                <a:srgbClr val="C00000"/>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74613" y="1044575"/>
            <a:ext cx="8964612" cy="3527425"/>
          </a:xfrm>
          <a:prstGeom prst="roundRect">
            <a:avLst>
              <a:gd name="adj" fmla="val 4785"/>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7" name="TextBox 8"/>
          <p:cNvSpPr>
            <a:spLocks noChangeArrowheads="1"/>
          </p:cNvSpPr>
          <p:nvPr/>
        </p:nvSpPr>
        <p:spPr bwMode="auto">
          <a:xfrm>
            <a:off x="3995738" y="1995488"/>
            <a:ext cx="4679950" cy="1062037"/>
          </a:xfrm>
          <a:prstGeom prst="rect">
            <a:avLst/>
          </a:prstGeom>
          <a:noFill/>
          <a:ln>
            <a:noFill/>
          </a:ln>
        </p:spPr>
        <p:txBody>
          <a:bodyP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变更控制</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按照谁主管谁负责、谁变更谁负责、谁审批谁负责的原则，各变更管理部门应对变更从严控制，杜绝不必要的变更。</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8" name="Picture 3" descr="C:\Users\user\Desktop\xpic2301.jpg"/>
          <p:cNvPicPr>
            <a:picLocks noChangeAspect="1" noChangeArrowheads="1"/>
          </p:cNvPicPr>
          <p:nvPr/>
        </p:nvPicPr>
        <p:blipFill>
          <a:blip r:embed="rId3" cstate="print"/>
          <a:stretch>
            <a:fillRect/>
          </a:stretch>
        </p:blipFill>
        <p:spPr bwMode="auto">
          <a:xfrm>
            <a:off x="263284" y="1623771"/>
            <a:ext cx="3601269" cy="2408143"/>
          </a:xfrm>
          <a:prstGeom prst="roundRect">
            <a:avLst>
              <a:gd name="adj" fmla="val 7190"/>
            </a:avLst>
          </a:prstGeom>
          <a:noFill/>
          <a:ln w="28575">
            <a:solidFill>
              <a:schemeClr val="bg1"/>
            </a:solidFill>
          </a:ln>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4" name="组合 3"/>
          <p:cNvGrpSpPr/>
          <p:nvPr/>
        </p:nvGrpSpPr>
        <p:grpSpPr bwMode="auto">
          <a:xfrm>
            <a:off x="484188" y="265113"/>
            <a:ext cx="1836737" cy="536575"/>
            <a:chOff x="318085" y="1131590"/>
            <a:chExt cx="1836000" cy="537824"/>
          </a:xfrm>
        </p:grpSpPr>
        <p:sp>
          <p:nvSpPr>
            <p:cNvPr id="4609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609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609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46085" name="组合 206"/>
          <p:cNvGrpSpPr/>
          <p:nvPr/>
        </p:nvGrpSpPr>
        <p:grpSpPr bwMode="auto">
          <a:xfrm>
            <a:off x="7527925" y="4797425"/>
            <a:ext cx="1416050" cy="377825"/>
            <a:chOff x="5076058" y="2610960"/>
            <a:chExt cx="1414624" cy="360000"/>
          </a:xfrm>
        </p:grpSpPr>
        <p:grpSp>
          <p:nvGrpSpPr>
            <p:cNvPr id="46089" name="组合 294"/>
            <p:cNvGrpSpPr/>
            <p:nvPr/>
          </p:nvGrpSpPr>
          <p:grpSpPr bwMode="auto">
            <a:xfrm>
              <a:off x="5076058" y="2612396"/>
              <a:ext cx="1414624" cy="338110"/>
              <a:chOff x="7261660" y="1216408"/>
              <a:chExt cx="1469257" cy="338110"/>
            </a:xfrm>
          </p:grpSpPr>
          <p:sp>
            <p:nvSpPr>
              <p:cNvPr id="46091" name="Freeform 16"/>
              <p:cNvSpPr/>
              <p:nvPr/>
            </p:nvSpPr>
            <p:spPr bwMode="auto">
              <a:xfrm>
                <a:off x="7261660" y="1216408"/>
                <a:ext cx="1296000" cy="33811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6092" name="矩形 296"/>
              <p:cNvSpPr>
                <a:spLocks noChangeArrowheads="1"/>
              </p:cNvSpPr>
              <p:nvPr/>
            </p:nvSpPr>
            <p:spPr bwMode="auto">
              <a:xfrm>
                <a:off x="7607658" y="1233217"/>
                <a:ext cx="1123259" cy="30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变更管理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460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498" y="2610960"/>
              <a:ext cx="39046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圆角矩形 55"/>
          <p:cNvSpPr/>
          <p:nvPr/>
        </p:nvSpPr>
        <p:spPr>
          <a:xfrm>
            <a:off x="74613" y="1044575"/>
            <a:ext cx="8964612" cy="3527425"/>
          </a:xfrm>
          <a:prstGeom prst="roundRect">
            <a:avLst>
              <a:gd name="adj" fmla="val 4785"/>
            </a:avLst>
          </a:prstGeom>
          <a:solidFill>
            <a:srgbClr val="00B0F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7" name="TextBox 8"/>
          <p:cNvSpPr>
            <a:spLocks noChangeArrowheads="1"/>
          </p:cNvSpPr>
          <p:nvPr/>
        </p:nvSpPr>
        <p:spPr bwMode="auto">
          <a:xfrm>
            <a:off x="3708400" y="1276350"/>
            <a:ext cx="5184775" cy="3000375"/>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变更流程</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latin typeface="微软雅黑" panose="020B0503020204020204" pitchFamily="34" charset="-122"/>
                <a:ea typeface="微软雅黑" panose="020B0503020204020204" pitchFamily="34" charset="-122"/>
              </a:rPr>
              <a:t> 1</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变更流程包括变更申请、变更风险评估、变更审批、变更效果评估和变更告知。</a:t>
            </a:r>
            <a:endParaRPr lang="zh-CN" altLang="zh-CN" sz="1400" dirty="0">
              <a:latin typeface="微软雅黑" panose="020B0503020204020204" pitchFamily="34" charset="-122"/>
              <a:ea typeface="微软雅黑" panose="020B0503020204020204" pitchFamily="34" charset="-122"/>
            </a:endParaRPr>
          </a:p>
          <a:p>
            <a:pPr>
              <a:lnSpc>
                <a:spcPct val="150000"/>
              </a:lnSpc>
              <a:defRPr/>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 </a:t>
            </a:r>
            <a:r>
              <a:rPr lang="zh-CN" altLang="zh-CN" sz="1400" dirty="0">
                <a:latin typeface="微软雅黑" panose="020B0503020204020204" pitchFamily="34" charset="-122"/>
                <a:ea typeface="微软雅黑" panose="020B0503020204020204" pitchFamily="34" charset="-122"/>
              </a:rPr>
              <a:t>变更申请包括：变更原因、变更范围和变更方案等内容。</a:t>
            </a:r>
            <a:endParaRPr lang="zh-CN" altLang="zh-CN" sz="1400" dirty="0">
              <a:latin typeface="微软雅黑" panose="020B0503020204020204" pitchFamily="34" charset="-122"/>
              <a:ea typeface="微软雅黑" panose="020B0503020204020204" pitchFamily="34" charset="-122"/>
            </a:endParaRPr>
          </a:p>
          <a:p>
            <a:pPr>
              <a:lnSpc>
                <a:spcPct val="150000"/>
              </a:lnSpc>
              <a:defRPr/>
            </a:pPr>
            <a:r>
              <a:rPr lang="zh-CN" altLang="zh-CN" sz="1400" dirty="0">
                <a:latin typeface="微软雅黑" panose="020B0503020204020204" pitchFamily="34" charset="-122"/>
                <a:ea typeface="微软雅黑" panose="020B0503020204020204" pitchFamily="34" charset="-122"/>
              </a:rPr>
              <a:t>变更审批前必须进行风险评估，评估由专业小组进行，并出具变更风险评估结论。未经评估不得予以审批。</a:t>
            </a:r>
            <a:endParaRPr lang="zh-CN" altLang="zh-CN" sz="1400" dirty="0">
              <a:latin typeface="微软雅黑" panose="020B0503020204020204" pitchFamily="34" charset="-122"/>
              <a:ea typeface="微软雅黑" panose="020B0503020204020204" pitchFamily="34" charset="-122"/>
            </a:endParaRPr>
          </a:p>
          <a:p>
            <a:pPr>
              <a:lnSpc>
                <a:spcPct val="150000"/>
              </a:lnSpc>
              <a:defRPr/>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变更实施后，批准部门应组织变更效果评估，并记录评估过程和结论。</a:t>
            </a:r>
            <a:r>
              <a:rPr lang="zh-CN" altLang="en-US" sz="1400" dirty="0">
                <a:latin typeface="微软雅黑" panose="020B0503020204020204" pitchFamily="34" charset="-122"/>
                <a:ea typeface="微软雅黑" panose="020B0503020204020204" pitchFamily="34" charset="-122"/>
              </a:rPr>
              <a:t>（图片化）</a:t>
            </a:r>
            <a:endParaRPr lang="zh-CN" altLang="zh-CN" sz="1400" dirty="0">
              <a:latin typeface="微软雅黑" panose="020B0503020204020204" pitchFamily="34" charset="-122"/>
              <a:ea typeface="微软雅黑" panose="020B0503020204020204" pitchFamily="34" charset="-122"/>
            </a:endParaRPr>
          </a:p>
          <a:p>
            <a:pPr>
              <a:lnSpc>
                <a:spcPct val="150000"/>
              </a:lnSpc>
              <a:defRPr/>
            </a:pP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变更涉及的文件和资料应及时更新，并传达到相关岗位人员。</a:t>
            </a:r>
            <a:endParaRPr lang="zh-CN" altLang="zh-CN" sz="1400" dirty="0">
              <a:latin typeface="微软雅黑" panose="020B0503020204020204" pitchFamily="34" charset="-122"/>
              <a:ea typeface="微软雅黑" panose="020B0503020204020204" pitchFamily="34" charset="-122"/>
            </a:endParaRPr>
          </a:p>
        </p:txBody>
      </p:sp>
      <p:pic>
        <p:nvPicPr>
          <p:cNvPr id="46088" name="Picture 2" descr="D:\Teliss_Tong\Copy\定期备份\工作备份\！PPT图片及版面资源\06-PPT精选插图\02-商务\魔方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584325"/>
            <a:ext cx="327342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8" name="组合 3"/>
          <p:cNvGrpSpPr/>
          <p:nvPr/>
        </p:nvGrpSpPr>
        <p:grpSpPr bwMode="auto">
          <a:xfrm>
            <a:off x="484188" y="265113"/>
            <a:ext cx="1836737" cy="536575"/>
            <a:chOff x="318085" y="1131590"/>
            <a:chExt cx="1836000" cy="537824"/>
          </a:xfrm>
        </p:grpSpPr>
        <p:sp>
          <p:nvSpPr>
            <p:cNvPr id="4711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711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712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47109" name="组合 206"/>
          <p:cNvGrpSpPr/>
          <p:nvPr/>
        </p:nvGrpSpPr>
        <p:grpSpPr bwMode="auto">
          <a:xfrm>
            <a:off x="7527925" y="4797425"/>
            <a:ext cx="1416050" cy="377825"/>
            <a:chOff x="5076058" y="2610960"/>
            <a:chExt cx="1414624" cy="360000"/>
          </a:xfrm>
        </p:grpSpPr>
        <p:grpSp>
          <p:nvGrpSpPr>
            <p:cNvPr id="47113" name="组合 294"/>
            <p:cNvGrpSpPr/>
            <p:nvPr/>
          </p:nvGrpSpPr>
          <p:grpSpPr bwMode="auto">
            <a:xfrm>
              <a:off x="5076058" y="2612396"/>
              <a:ext cx="1414624" cy="338110"/>
              <a:chOff x="7261660" y="1216408"/>
              <a:chExt cx="1469257" cy="338110"/>
            </a:xfrm>
          </p:grpSpPr>
          <p:sp>
            <p:nvSpPr>
              <p:cNvPr id="47115" name="Freeform 16"/>
              <p:cNvSpPr/>
              <p:nvPr/>
            </p:nvSpPr>
            <p:spPr bwMode="auto">
              <a:xfrm>
                <a:off x="7261660" y="1216408"/>
                <a:ext cx="1296000" cy="33811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7116" name="矩形 296"/>
              <p:cNvSpPr>
                <a:spLocks noChangeArrowheads="1"/>
              </p:cNvSpPr>
              <p:nvPr/>
            </p:nvSpPr>
            <p:spPr bwMode="auto">
              <a:xfrm>
                <a:off x="7607658" y="1233217"/>
                <a:ext cx="1123259" cy="30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变更管理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471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498" y="2610960"/>
              <a:ext cx="39046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圆角矩形 55"/>
          <p:cNvSpPr/>
          <p:nvPr/>
        </p:nvSpPr>
        <p:spPr>
          <a:xfrm>
            <a:off x="73025" y="1181100"/>
            <a:ext cx="8964613" cy="3527425"/>
          </a:xfrm>
          <a:prstGeom prst="roundRect">
            <a:avLst>
              <a:gd name="adj" fmla="val 4785"/>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7" name="TextBox 8"/>
          <p:cNvSpPr>
            <a:spLocks noChangeArrowheads="1"/>
          </p:cNvSpPr>
          <p:nvPr/>
        </p:nvSpPr>
        <p:spPr bwMode="auto">
          <a:xfrm>
            <a:off x="4281488" y="2230438"/>
            <a:ext cx="4611687" cy="1062037"/>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变更监督</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各变更管理部门对分管业务的变更实施过程进行监督。</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安全监督部门对变更的流程符合性进行监督。</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8" name="Picture 3" descr="C:\Users\user\Desktop\xpic2301.jpg"/>
          <p:cNvPicPr>
            <a:picLocks noChangeAspect="1" noChangeArrowheads="1"/>
          </p:cNvPicPr>
          <p:nvPr/>
        </p:nvPicPr>
        <p:blipFill>
          <a:blip r:embed="rId3" cstate="print"/>
          <a:stretch>
            <a:fillRect/>
          </a:stretch>
        </p:blipFill>
        <p:spPr bwMode="auto">
          <a:xfrm>
            <a:off x="218313" y="1656692"/>
            <a:ext cx="3735678" cy="2571242"/>
          </a:xfrm>
          <a:prstGeom prst="roundRect">
            <a:avLst>
              <a:gd name="adj" fmla="val 7190"/>
            </a:avLst>
          </a:prstGeom>
          <a:noFill/>
          <a:ln w="28575">
            <a:solidFill>
              <a:schemeClr val="bg1"/>
            </a:solidFill>
          </a:ln>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2" name="组合 3"/>
          <p:cNvGrpSpPr/>
          <p:nvPr/>
        </p:nvGrpSpPr>
        <p:grpSpPr bwMode="auto">
          <a:xfrm>
            <a:off x="484188" y="265113"/>
            <a:ext cx="1836737" cy="536575"/>
            <a:chOff x="318085" y="1131590"/>
            <a:chExt cx="1836000" cy="537824"/>
          </a:xfrm>
        </p:grpSpPr>
        <p:sp>
          <p:nvSpPr>
            <p:cNvPr id="4814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814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814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48133" name="组合 186"/>
          <p:cNvGrpSpPr/>
          <p:nvPr/>
        </p:nvGrpSpPr>
        <p:grpSpPr bwMode="auto">
          <a:xfrm>
            <a:off x="7354888" y="4730750"/>
            <a:ext cx="1465262" cy="466725"/>
            <a:chOff x="5003900" y="2805654"/>
            <a:chExt cx="1464282" cy="468386"/>
          </a:xfrm>
        </p:grpSpPr>
        <p:grpSp>
          <p:nvGrpSpPr>
            <p:cNvPr id="48139" name="组合 297"/>
            <p:cNvGrpSpPr/>
            <p:nvPr/>
          </p:nvGrpSpPr>
          <p:grpSpPr bwMode="auto">
            <a:xfrm>
              <a:off x="5087359" y="2866960"/>
              <a:ext cx="1380823" cy="360964"/>
              <a:chOff x="7273405" y="1165241"/>
              <a:chExt cx="1434152" cy="360964"/>
            </a:xfrm>
          </p:grpSpPr>
          <p:sp>
            <p:nvSpPr>
              <p:cNvPr id="14" name="Freeform 16"/>
              <p:cNvSpPr/>
              <p:nvPr/>
            </p:nvSpPr>
            <p:spPr bwMode="auto">
              <a:xfrm>
                <a:off x="7274051" y="1164474"/>
                <a:ext cx="1384075" cy="361645"/>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lumMod val="75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48142" name="矩形 299"/>
              <p:cNvSpPr>
                <a:spLocks noChangeArrowheads="1"/>
              </p:cNvSpPr>
              <p:nvPr/>
            </p:nvSpPr>
            <p:spPr bwMode="auto">
              <a:xfrm>
                <a:off x="7584298" y="1203375"/>
                <a:ext cx="1123259" cy="26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100" b="1">
                    <a:solidFill>
                      <a:schemeClr val="bg1"/>
                    </a:solidFill>
                    <a:latin typeface="微软雅黑" panose="020B0503020204020204" pitchFamily="34" charset="-122"/>
                    <a:ea typeface="微软雅黑" panose="020B0503020204020204" pitchFamily="34" charset="-122"/>
                  </a:rPr>
                  <a:t>职业健康管理</a:t>
                </a:r>
                <a:endParaRPr lang="zh-CN" altLang="en-US" sz="1100" b="1">
                  <a:solidFill>
                    <a:schemeClr val="bg1"/>
                  </a:solidFill>
                  <a:latin typeface="微软雅黑" panose="020B0503020204020204" pitchFamily="34" charset="-122"/>
                  <a:ea typeface="微软雅黑" panose="020B0503020204020204" pitchFamily="34" charset="-122"/>
                </a:endParaRPr>
              </a:p>
            </p:txBody>
          </p:sp>
        </p:grpSp>
        <p:pic>
          <p:nvPicPr>
            <p:cNvPr id="4814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900" y="2805654"/>
              <a:ext cx="548326" cy="4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4" name="矩形 15"/>
          <p:cNvSpPr>
            <a:spLocks noChangeArrowheads="1"/>
          </p:cNvSpPr>
          <p:nvPr/>
        </p:nvSpPr>
        <p:spPr bwMode="auto">
          <a:xfrm>
            <a:off x="7524750" y="330200"/>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职业健康管理</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17" name="TextBox 8"/>
          <p:cNvSpPr>
            <a:spLocks noChangeArrowheads="1"/>
          </p:cNvSpPr>
          <p:nvPr/>
        </p:nvSpPr>
        <p:spPr bwMode="auto">
          <a:xfrm>
            <a:off x="611188" y="1635125"/>
            <a:ext cx="4392612" cy="2032000"/>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职业病危害因素识别和防治计划</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企业应每年对职业病危害因素识别和评估</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次，并建立职业病危害因素清单。清单中列出产生职业病危害因素地点、浓（强）度和所采取的控制措施。</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企业每年应制定职业病防治的年度工作计划和实施方案。</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bwMode="auto">
          <a:xfrm>
            <a:off x="611188" y="1492250"/>
            <a:ext cx="446405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bwMode="auto">
          <a:xfrm>
            <a:off x="620713" y="3795713"/>
            <a:ext cx="446405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2" descr="C:\Documents and Settings\Teliss_Tong\My Documents\！PPT图片及版面资源\06-PPT精选插图\02-商务\统筹.jpg"/>
          <p:cNvPicPr>
            <a:picLocks noChangeAspect="1" noChangeArrowheads="1"/>
          </p:cNvPicPr>
          <p:nvPr/>
        </p:nvPicPr>
        <p:blipFill>
          <a:blip r:embed="rId3" cstate="print"/>
          <a:srcRect/>
          <a:stretch>
            <a:fillRect/>
          </a:stretch>
        </p:blipFill>
        <p:spPr bwMode="auto">
          <a:xfrm>
            <a:off x="4938390" y="846485"/>
            <a:ext cx="4005568" cy="4001665"/>
          </a:xfrm>
          <a:prstGeom prst="rect">
            <a:avLst/>
          </a:prstGeom>
          <a:noFill/>
          <a:effectLst>
            <a:softEdge rad="317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6" name="组合 3"/>
          <p:cNvGrpSpPr/>
          <p:nvPr/>
        </p:nvGrpSpPr>
        <p:grpSpPr bwMode="auto">
          <a:xfrm>
            <a:off x="484188" y="265113"/>
            <a:ext cx="1836737" cy="536575"/>
            <a:chOff x="318085" y="1131590"/>
            <a:chExt cx="1836000" cy="537824"/>
          </a:xfrm>
        </p:grpSpPr>
        <p:sp>
          <p:nvSpPr>
            <p:cNvPr id="4916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49168"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4917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49157" name="组合 186"/>
          <p:cNvGrpSpPr/>
          <p:nvPr/>
        </p:nvGrpSpPr>
        <p:grpSpPr bwMode="auto">
          <a:xfrm>
            <a:off x="7354888" y="4730750"/>
            <a:ext cx="1465262" cy="466725"/>
            <a:chOff x="5003900" y="2805654"/>
            <a:chExt cx="1464282" cy="468386"/>
          </a:xfrm>
        </p:grpSpPr>
        <p:grpSp>
          <p:nvGrpSpPr>
            <p:cNvPr id="49162" name="组合 297"/>
            <p:cNvGrpSpPr/>
            <p:nvPr/>
          </p:nvGrpSpPr>
          <p:grpSpPr bwMode="auto">
            <a:xfrm>
              <a:off x="5087359" y="2866960"/>
              <a:ext cx="1380823" cy="360964"/>
              <a:chOff x="7273405" y="1165241"/>
              <a:chExt cx="1434152" cy="360964"/>
            </a:xfrm>
          </p:grpSpPr>
          <p:sp>
            <p:nvSpPr>
              <p:cNvPr id="14" name="Freeform 16"/>
              <p:cNvSpPr/>
              <p:nvPr/>
            </p:nvSpPr>
            <p:spPr bwMode="auto">
              <a:xfrm>
                <a:off x="7274051" y="1164474"/>
                <a:ext cx="1384075" cy="361645"/>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lumMod val="75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49165" name="矩形 299"/>
              <p:cNvSpPr>
                <a:spLocks noChangeArrowheads="1"/>
              </p:cNvSpPr>
              <p:nvPr/>
            </p:nvSpPr>
            <p:spPr bwMode="auto">
              <a:xfrm>
                <a:off x="7584298" y="1203375"/>
                <a:ext cx="1123259" cy="26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100" b="1">
                    <a:solidFill>
                      <a:schemeClr val="bg1"/>
                    </a:solidFill>
                    <a:latin typeface="微软雅黑" panose="020B0503020204020204" pitchFamily="34" charset="-122"/>
                    <a:ea typeface="微软雅黑" panose="020B0503020204020204" pitchFamily="34" charset="-122"/>
                  </a:rPr>
                  <a:t>职业健康管理</a:t>
                </a:r>
                <a:endParaRPr lang="zh-CN" altLang="en-US" sz="1100" b="1">
                  <a:solidFill>
                    <a:schemeClr val="bg1"/>
                  </a:solidFill>
                  <a:latin typeface="微软雅黑" panose="020B0503020204020204" pitchFamily="34" charset="-122"/>
                  <a:ea typeface="微软雅黑" panose="020B0503020204020204" pitchFamily="34" charset="-122"/>
                </a:endParaRPr>
              </a:p>
            </p:txBody>
          </p:sp>
        </p:grpSp>
        <p:pic>
          <p:nvPicPr>
            <p:cNvPr id="491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900" y="2805654"/>
              <a:ext cx="548326" cy="4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8"/>
          <p:cNvSpPr>
            <a:spLocks noChangeArrowheads="1"/>
          </p:cNvSpPr>
          <p:nvPr/>
        </p:nvSpPr>
        <p:spPr bwMode="auto">
          <a:xfrm>
            <a:off x="611188" y="1635125"/>
            <a:ext cx="4392612" cy="2032000"/>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职业病危害标识与告知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企业应在可能产生职业病危害的工作场所、作业岗位、设备设施的醒目位置设置警示标识。</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2</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企业在与员工签订劳动合同和分配工作岗位时告知其工作过程中可能存在的职业病危害及后果、工作过程中个人应采取的防护措施和应急措施。</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bwMode="auto">
          <a:xfrm>
            <a:off x="611188" y="1492250"/>
            <a:ext cx="446405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bwMode="auto">
          <a:xfrm>
            <a:off x="620713" y="3867150"/>
            <a:ext cx="4464050" cy="15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22" name="图片 1" descr="www_tuweimei_comComp_2816041_cVpR7Ig4O4NVABRurprjCaGfg4tUF9.jpg"/>
          <p:cNvPicPr>
            <a:picLocks noGrp="1" noChangeAspect="1"/>
          </p:cNvPicPr>
          <p:nvPr isPhoto="1"/>
        </p:nvPicPr>
        <p:blipFill>
          <a:blip r:embed="rId3" cstate="print"/>
          <a:srcRect/>
          <a:stretch>
            <a:fillRect/>
          </a:stretch>
        </p:blipFill>
        <p:spPr bwMode="auto">
          <a:xfrm>
            <a:off x="4824536" y="843558"/>
            <a:ext cx="4355976" cy="4110236"/>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0" name="组合 3"/>
          <p:cNvGrpSpPr/>
          <p:nvPr/>
        </p:nvGrpSpPr>
        <p:grpSpPr bwMode="auto">
          <a:xfrm>
            <a:off x="484188" y="265113"/>
            <a:ext cx="1836737" cy="536575"/>
            <a:chOff x="318085" y="1131590"/>
            <a:chExt cx="1836000" cy="537824"/>
          </a:xfrm>
        </p:grpSpPr>
        <p:sp>
          <p:nvSpPr>
            <p:cNvPr id="5019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0192"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019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0181" name="组合 186"/>
          <p:cNvGrpSpPr/>
          <p:nvPr/>
        </p:nvGrpSpPr>
        <p:grpSpPr bwMode="auto">
          <a:xfrm>
            <a:off x="7354888" y="4730750"/>
            <a:ext cx="1465262" cy="466725"/>
            <a:chOff x="5003900" y="2805654"/>
            <a:chExt cx="1464282" cy="468386"/>
          </a:xfrm>
        </p:grpSpPr>
        <p:grpSp>
          <p:nvGrpSpPr>
            <p:cNvPr id="50186" name="组合 297"/>
            <p:cNvGrpSpPr/>
            <p:nvPr/>
          </p:nvGrpSpPr>
          <p:grpSpPr bwMode="auto">
            <a:xfrm>
              <a:off x="5087359" y="2866960"/>
              <a:ext cx="1380823" cy="360964"/>
              <a:chOff x="7273405" y="1165241"/>
              <a:chExt cx="1434152" cy="360964"/>
            </a:xfrm>
          </p:grpSpPr>
          <p:sp>
            <p:nvSpPr>
              <p:cNvPr id="14" name="Freeform 16"/>
              <p:cNvSpPr/>
              <p:nvPr/>
            </p:nvSpPr>
            <p:spPr bwMode="auto">
              <a:xfrm>
                <a:off x="7274051" y="1164474"/>
                <a:ext cx="1384075" cy="361645"/>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lumMod val="75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50189" name="矩形 299"/>
              <p:cNvSpPr>
                <a:spLocks noChangeArrowheads="1"/>
              </p:cNvSpPr>
              <p:nvPr/>
            </p:nvSpPr>
            <p:spPr bwMode="auto">
              <a:xfrm>
                <a:off x="7584298" y="1203375"/>
                <a:ext cx="1123259" cy="26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100" b="1">
                    <a:solidFill>
                      <a:schemeClr val="bg1"/>
                    </a:solidFill>
                    <a:latin typeface="微软雅黑" panose="020B0503020204020204" pitchFamily="34" charset="-122"/>
                    <a:ea typeface="微软雅黑" panose="020B0503020204020204" pitchFamily="34" charset="-122"/>
                  </a:rPr>
                  <a:t>职业健康管理</a:t>
                </a:r>
                <a:endParaRPr lang="zh-CN" altLang="en-US" sz="1100" b="1">
                  <a:solidFill>
                    <a:schemeClr val="bg1"/>
                  </a:solidFill>
                  <a:latin typeface="微软雅黑" panose="020B0503020204020204" pitchFamily="34" charset="-122"/>
                  <a:ea typeface="微软雅黑" panose="020B0503020204020204" pitchFamily="34" charset="-122"/>
                </a:endParaRPr>
              </a:p>
            </p:txBody>
          </p:sp>
        </p:grpSp>
        <p:pic>
          <p:nvPicPr>
            <p:cNvPr id="5018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900" y="2805654"/>
              <a:ext cx="548326" cy="4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8"/>
          <p:cNvSpPr>
            <a:spLocks noChangeArrowheads="1"/>
          </p:cNvSpPr>
          <p:nvPr/>
        </p:nvSpPr>
        <p:spPr bwMode="auto">
          <a:xfrm>
            <a:off x="611188" y="1563688"/>
            <a:ext cx="4392612" cy="2354262"/>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职业病危害检测仪控制</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企业应按不低于法规要求的频次对存在职业病危害的工作场所和作业环节进行职业危害因素监测，动态掌控职业病危害因素浓（强）度水平。</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企业应对职业病防护设施进行检查、维护和维修，确保其完好投用。</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企业应将超标场所纳入隐患进行治理。</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bwMode="auto">
          <a:xfrm>
            <a:off x="611188" y="1492250"/>
            <a:ext cx="4464050"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bwMode="auto">
          <a:xfrm>
            <a:off x="620713" y="4011613"/>
            <a:ext cx="4464050"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0185"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1050925"/>
            <a:ext cx="3249612"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2F4D71"/>
                  </a:outerShdw>
                </a:effectLst>
              </a14:hiddenEffects>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4" name="组合 3"/>
          <p:cNvGrpSpPr/>
          <p:nvPr/>
        </p:nvGrpSpPr>
        <p:grpSpPr bwMode="auto">
          <a:xfrm>
            <a:off x="484188" y="265113"/>
            <a:ext cx="1836737" cy="536575"/>
            <a:chOff x="318085" y="1131590"/>
            <a:chExt cx="1836000" cy="537824"/>
          </a:xfrm>
        </p:grpSpPr>
        <p:sp>
          <p:nvSpPr>
            <p:cNvPr id="5121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121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121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1205" name="组合 186"/>
          <p:cNvGrpSpPr/>
          <p:nvPr/>
        </p:nvGrpSpPr>
        <p:grpSpPr bwMode="auto">
          <a:xfrm>
            <a:off x="7354888" y="4730750"/>
            <a:ext cx="1465262" cy="466725"/>
            <a:chOff x="5003900" y="2805654"/>
            <a:chExt cx="1464282" cy="468386"/>
          </a:xfrm>
        </p:grpSpPr>
        <p:grpSp>
          <p:nvGrpSpPr>
            <p:cNvPr id="51209" name="组合 297"/>
            <p:cNvGrpSpPr/>
            <p:nvPr/>
          </p:nvGrpSpPr>
          <p:grpSpPr bwMode="auto">
            <a:xfrm>
              <a:off x="5087359" y="2866960"/>
              <a:ext cx="1380823" cy="360964"/>
              <a:chOff x="7273405" y="1165241"/>
              <a:chExt cx="1434152" cy="360964"/>
            </a:xfrm>
          </p:grpSpPr>
          <p:sp>
            <p:nvSpPr>
              <p:cNvPr id="14" name="Freeform 16"/>
              <p:cNvSpPr/>
              <p:nvPr/>
            </p:nvSpPr>
            <p:spPr bwMode="auto">
              <a:xfrm>
                <a:off x="7274051" y="1164474"/>
                <a:ext cx="1384075" cy="361645"/>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lumMod val="75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51212" name="矩形 299"/>
              <p:cNvSpPr>
                <a:spLocks noChangeArrowheads="1"/>
              </p:cNvSpPr>
              <p:nvPr/>
            </p:nvSpPr>
            <p:spPr bwMode="auto">
              <a:xfrm>
                <a:off x="7584298" y="1203375"/>
                <a:ext cx="1123259" cy="26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100" b="1">
                    <a:solidFill>
                      <a:schemeClr val="bg1"/>
                    </a:solidFill>
                    <a:latin typeface="微软雅黑" panose="020B0503020204020204" pitchFamily="34" charset="-122"/>
                    <a:ea typeface="微软雅黑" panose="020B0503020204020204" pitchFamily="34" charset="-122"/>
                  </a:rPr>
                  <a:t>职业健康管理</a:t>
                </a:r>
                <a:endParaRPr lang="zh-CN" altLang="en-US" sz="1100" b="1">
                  <a:solidFill>
                    <a:schemeClr val="bg1"/>
                  </a:solidFill>
                  <a:latin typeface="微软雅黑" panose="020B0503020204020204" pitchFamily="34" charset="-122"/>
                  <a:ea typeface="微软雅黑" panose="020B0503020204020204" pitchFamily="34" charset="-122"/>
                </a:endParaRPr>
              </a:p>
            </p:txBody>
          </p:sp>
        </p:grpSp>
        <p:pic>
          <p:nvPicPr>
            <p:cNvPr id="512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900" y="2805654"/>
              <a:ext cx="548326" cy="4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8"/>
          <p:cNvSpPr>
            <a:spLocks noChangeArrowheads="1"/>
          </p:cNvSpPr>
          <p:nvPr/>
        </p:nvSpPr>
        <p:spPr bwMode="auto">
          <a:xfrm>
            <a:off x="539750" y="1203325"/>
            <a:ext cx="8208963" cy="3322955"/>
          </a:xfrm>
          <a:prstGeom prst="rect">
            <a:avLst/>
          </a:prstGeom>
          <a:noFill/>
          <a:ln>
            <a:no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职业健康体检与个体防护</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企业应安排从事接触职业病危害作业的人员进行上岗前、在岗期间和离岗时的职业健康体检，并建立个人职业健康监护档案。</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未进行上岗前职业健康体检，不得安排从事接触职业病危害的作业。在岗期间不进行职业健康体检，不得继续上岗作业。</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企业不得安排有职业禁忌的人员从事其所禁忌的作业。免费资料关注公众号:安全生产管理；对检查出指标异常人员，应及时安排复查、诊疗和调离。</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企业应为员工配备符合要求的防护用品，不得在没有防护用品的情况下安排员工在超标场所工作。</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岗位人员应清楚本岗位接触的职业病危害因素，掌握职业病防护设施操作方法，应能够正确使用防护用品。凡不按规定佩戴或使用防护用品的人员不得上岗作业。</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bwMode="auto">
          <a:xfrm>
            <a:off x="611188" y="1203325"/>
            <a:ext cx="80645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bwMode="auto">
          <a:xfrm>
            <a:off x="620713" y="4587875"/>
            <a:ext cx="8199437"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8" name="组合 3"/>
          <p:cNvGrpSpPr/>
          <p:nvPr/>
        </p:nvGrpSpPr>
        <p:grpSpPr bwMode="auto">
          <a:xfrm>
            <a:off x="484188" y="265113"/>
            <a:ext cx="1836737" cy="536575"/>
            <a:chOff x="318085" y="1131590"/>
            <a:chExt cx="1836000" cy="537824"/>
          </a:xfrm>
        </p:grpSpPr>
        <p:sp>
          <p:nvSpPr>
            <p:cNvPr id="5223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2241"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224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2229" name="组合 21"/>
          <p:cNvGrpSpPr/>
          <p:nvPr/>
        </p:nvGrpSpPr>
        <p:grpSpPr bwMode="auto">
          <a:xfrm>
            <a:off x="7532688" y="4792663"/>
            <a:ext cx="1393825" cy="373062"/>
            <a:chOff x="7305812" y="1198410"/>
            <a:chExt cx="1447188" cy="371189"/>
          </a:xfrm>
        </p:grpSpPr>
        <p:sp>
          <p:nvSpPr>
            <p:cNvPr id="52237" name="Freeform 16"/>
            <p:cNvSpPr/>
            <p:nvPr/>
          </p:nvSpPr>
          <p:spPr bwMode="auto">
            <a:xfrm>
              <a:off x="7305812" y="1198410"/>
              <a:ext cx="1296001" cy="37118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2238"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应急管理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223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4799013"/>
            <a:ext cx="36988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227013" y="1600200"/>
            <a:ext cx="4321175" cy="2952750"/>
          </a:xfrm>
          <a:prstGeom prst="rect">
            <a:avLst/>
          </a:prstGeom>
          <a:solidFill>
            <a:schemeClr val="accent6">
              <a:lumMod val="20000"/>
              <a:lumOff val="80000"/>
            </a:schemeClr>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2232" name="TextBox 560"/>
          <p:cNvSpPr txBox="1">
            <a:spLocks noChangeArrowheads="1"/>
          </p:cNvSpPr>
          <p:nvPr/>
        </p:nvSpPr>
        <p:spPr bwMode="auto">
          <a:xfrm>
            <a:off x="971550" y="105886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应急预案</a:t>
            </a:r>
            <a:endParaRPr lang="zh-CN" altLang="en-US">
              <a:latin typeface="微软雅黑" panose="020B0503020204020204" pitchFamily="34" charset="-122"/>
              <a:ea typeface="微软雅黑" panose="020B0503020204020204" pitchFamily="34" charset="-122"/>
            </a:endParaRPr>
          </a:p>
        </p:txBody>
      </p:sp>
      <p:sp>
        <p:nvSpPr>
          <p:cNvPr id="31" name="矩形 3"/>
          <p:cNvSpPr>
            <a:spLocks noChangeArrowheads="1"/>
          </p:cNvSpPr>
          <p:nvPr/>
        </p:nvSpPr>
        <p:spPr bwMode="auto">
          <a:xfrm>
            <a:off x="371475" y="1744663"/>
            <a:ext cx="4105275" cy="2354262"/>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企业应识别出可能发生的突发事件，编制与上下级单位、当地政府及相关部门相衔接的应急预案。应急预案明确规定应急响应级别，明确各级应急预案启动的条件。</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企业应针对油气输送管道、危险化学品储罐、关键装置、特殊危险介质可能发生的泄漏、火灾、爆炸等重大突发事件，制定企业级专项应急预案。</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2" name="Picture 2" descr="http://pic11.nipic.com/20101117/3320946_232724238829_2.jpg"/>
          <p:cNvPicPr>
            <a:picLocks noChangeAspect="1" noChangeArrowheads="1"/>
          </p:cNvPicPr>
          <p:nvPr/>
        </p:nvPicPr>
        <p:blipFill rotWithShape="1">
          <a:blip r:embed="rId3"/>
          <a:srcRect/>
          <a:stretch>
            <a:fillRect/>
          </a:stretch>
        </p:blipFill>
        <p:spPr bwMode="auto">
          <a:xfrm>
            <a:off x="4757103" y="1600200"/>
            <a:ext cx="4105275" cy="2952750"/>
          </a:xfrm>
          <a:prstGeom prst="rect">
            <a:avLst/>
          </a:prstGeom>
          <a:solidFill>
            <a:schemeClr val="bg1"/>
          </a:solidFill>
          <a:ln w="12700">
            <a:solidFill>
              <a:schemeClr val="tx1">
                <a:lumMod val="50000"/>
                <a:lumOff val="50000"/>
              </a:schemeClr>
            </a:solidFill>
            <a:prstDash val="dash"/>
          </a:ln>
        </p:spPr>
      </p:pic>
      <p:cxnSp>
        <p:nvCxnSpPr>
          <p:cNvPr id="42" name="直接连接符 41"/>
          <p:cNvCxnSpPr/>
          <p:nvPr/>
        </p:nvCxnSpPr>
        <p:spPr>
          <a:xfrm>
            <a:off x="250825" y="1419225"/>
            <a:ext cx="42846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50825" y="1312863"/>
            <a:ext cx="720725" cy="1238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Scale>
                                      <p:cBhvr>
                                        <p:cTn id="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
                                        </p:tgtEl>
                                        <p:attrNameLst>
                                          <p:attrName>ppt_x</p:attrName>
                                          <p:attrName>ppt_y</p:attrName>
                                        </p:attrNameLst>
                                      </p:cBhvr>
                                    </p:animMotion>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2" name="组合 3"/>
          <p:cNvGrpSpPr/>
          <p:nvPr/>
        </p:nvGrpSpPr>
        <p:grpSpPr bwMode="auto">
          <a:xfrm>
            <a:off x="484188" y="265113"/>
            <a:ext cx="1836737" cy="536575"/>
            <a:chOff x="318085" y="1131590"/>
            <a:chExt cx="1836000" cy="537824"/>
          </a:xfrm>
        </p:grpSpPr>
        <p:sp>
          <p:nvSpPr>
            <p:cNvPr id="5326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326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326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3253" name="组合 21"/>
          <p:cNvGrpSpPr/>
          <p:nvPr/>
        </p:nvGrpSpPr>
        <p:grpSpPr bwMode="auto">
          <a:xfrm>
            <a:off x="7532688" y="4792663"/>
            <a:ext cx="1393825" cy="373062"/>
            <a:chOff x="7305812" y="1198410"/>
            <a:chExt cx="1447188" cy="371189"/>
          </a:xfrm>
        </p:grpSpPr>
        <p:sp>
          <p:nvSpPr>
            <p:cNvPr id="53261" name="Freeform 16"/>
            <p:cNvSpPr/>
            <p:nvPr/>
          </p:nvSpPr>
          <p:spPr bwMode="auto">
            <a:xfrm>
              <a:off x="7305812" y="1198410"/>
              <a:ext cx="1296001" cy="37118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3262"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应急管理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325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4799013"/>
            <a:ext cx="36988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250825" y="1636713"/>
            <a:ext cx="4321175" cy="2087562"/>
          </a:xfrm>
          <a:prstGeom prst="rect">
            <a:avLst/>
          </a:prstGeom>
          <a:solidFill>
            <a:schemeClr val="accent2">
              <a:lumMod val="20000"/>
              <a:lumOff val="80000"/>
            </a:schemeClr>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256" name="TextBox 560"/>
          <p:cNvSpPr txBox="1">
            <a:spLocks noChangeArrowheads="1"/>
          </p:cNvSpPr>
          <p:nvPr/>
        </p:nvSpPr>
        <p:spPr bwMode="auto">
          <a:xfrm>
            <a:off x="971550" y="105886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应急预案</a:t>
            </a:r>
            <a:endParaRPr lang="zh-CN" altLang="en-US">
              <a:latin typeface="微软雅黑" panose="020B0503020204020204" pitchFamily="34" charset="-122"/>
              <a:ea typeface="微软雅黑" panose="020B0503020204020204" pitchFamily="34" charset="-122"/>
            </a:endParaRPr>
          </a:p>
        </p:txBody>
      </p:sp>
      <p:sp>
        <p:nvSpPr>
          <p:cNvPr id="31" name="矩形 3"/>
          <p:cNvSpPr>
            <a:spLocks noChangeArrowheads="1"/>
          </p:cNvSpPr>
          <p:nvPr/>
        </p:nvSpPr>
        <p:spPr bwMode="auto">
          <a:xfrm>
            <a:off x="323850" y="1779588"/>
            <a:ext cx="4103688" cy="1708150"/>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企业在应急预案中应明确不同层级、不同岗位人员的应急处置职责、应急处置方法和注意事项。</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企业应根据现场处置方案编制岗位应急处置卡，明确紧急状态下岗位人员“做什么”“怎么做”和“谁来做”。</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250825" y="1419225"/>
            <a:ext cx="42846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50825" y="1312863"/>
            <a:ext cx="720725" cy="1238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5" name="图片 2" descr="www_tuweimei_comComp_22973704_xdv48yslHZFvldEFgOuQg21OMSAM8c2v.jpg"/>
          <p:cNvPicPr>
            <a:picLocks noGrp="1" noChangeAspect="1"/>
          </p:cNvPicPr>
          <p:nvPr isPhoto="1"/>
        </p:nvPicPr>
        <p:blipFill>
          <a:blip r:embed="rId3" cstate="print"/>
          <a:srcRect/>
          <a:stretch>
            <a:fillRect/>
          </a:stretch>
        </p:blipFill>
        <p:spPr bwMode="auto">
          <a:xfrm>
            <a:off x="4860032" y="1203598"/>
            <a:ext cx="3851920" cy="2787774"/>
          </a:xfrm>
          <a:prstGeom prst="rect">
            <a:avLst/>
          </a:prstGeom>
          <a:noFill/>
          <a:ln w="9525">
            <a:noFill/>
            <a:miter lim="800000"/>
            <a:headEnd/>
            <a:tailEnd/>
          </a:ln>
          <a:effectLst>
            <a:softEdge rad="317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Scale>
                                      <p:cBhvr>
                                        <p:cTn id="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
                                        </p:tgtEl>
                                        <p:attrNameLst>
                                          <p:attrName>ppt_x</p:attrName>
                                          <p:attrName>ppt_y</p:attrName>
                                        </p:attrNameLst>
                                      </p:cBhvr>
                                    </p:animMotion>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6" name="组合 3"/>
          <p:cNvGrpSpPr/>
          <p:nvPr/>
        </p:nvGrpSpPr>
        <p:grpSpPr bwMode="auto">
          <a:xfrm>
            <a:off x="484188" y="265113"/>
            <a:ext cx="1836737" cy="536575"/>
            <a:chOff x="318085" y="1131590"/>
            <a:chExt cx="1836000" cy="537824"/>
          </a:xfrm>
        </p:grpSpPr>
        <p:sp>
          <p:nvSpPr>
            <p:cNvPr id="5428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428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429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4277" name="组合 21"/>
          <p:cNvGrpSpPr/>
          <p:nvPr/>
        </p:nvGrpSpPr>
        <p:grpSpPr bwMode="auto">
          <a:xfrm>
            <a:off x="7532688" y="4792663"/>
            <a:ext cx="1393825" cy="373062"/>
            <a:chOff x="7305812" y="1198410"/>
            <a:chExt cx="1447188" cy="371189"/>
          </a:xfrm>
        </p:grpSpPr>
        <p:sp>
          <p:nvSpPr>
            <p:cNvPr id="54285" name="Freeform 16"/>
            <p:cNvSpPr/>
            <p:nvPr/>
          </p:nvSpPr>
          <p:spPr bwMode="auto">
            <a:xfrm>
              <a:off x="7305812" y="1198410"/>
              <a:ext cx="1296001" cy="37118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4286"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应急管理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427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4799013"/>
            <a:ext cx="36988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239713" y="1612900"/>
            <a:ext cx="4321175" cy="2952750"/>
          </a:xfrm>
          <a:prstGeom prst="rect">
            <a:avLst/>
          </a:prstGeom>
          <a:solidFill>
            <a:schemeClr val="accent5">
              <a:lumMod val="20000"/>
              <a:lumOff val="80000"/>
            </a:schemeClr>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280" name="TextBox 560"/>
          <p:cNvSpPr txBox="1">
            <a:spLocks noChangeArrowheads="1"/>
          </p:cNvSpPr>
          <p:nvPr/>
        </p:nvSpPr>
        <p:spPr bwMode="auto">
          <a:xfrm>
            <a:off x="971550" y="105886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应急</a:t>
            </a:r>
            <a:r>
              <a:rPr lang="zh-CN" altLang="en-US">
                <a:latin typeface="微软雅黑" panose="020B0503020204020204" pitchFamily="34" charset="-122"/>
                <a:ea typeface="微软雅黑" panose="020B0503020204020204" pitchFamily="34" charset="-122"/>
              </a:rPr>
              <a:t>演练</a:t>
            </a:r>
            <a:endParaRPr lang="zh-CN" altLang="en-US">
              <a:latin typeface="微软雅黑" panose="020B0503020204020204" pitchFamily="34" charset="-122"/>
              <a:ea typeface="微软雅黑" panose="020B0503020204020204" pitchFamily="34" charset="-122"/>
            </a:endParaRPr>
          </a:p>
        </p:txBody>
      </p:sp>
      <p:sp>
        <p:nvSpPr>
          <p:cNvPr id="31" name="矩形 3"/>
          <p:cNvSpPr>
            <a:spLocks noChangeArrowheads="1"/>
          </p:cNvSpPr>
          <p:nvPr/>
        </p:nvSpPr>
        <p:spPr bwMode="auto">
          <a:xfrm>
            <a:off x="384175" y="1757363"/>
            <a:ext cx="4103688" cy="2676525"/>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应急演练以不预先通知的方式为主，演练只明确演练科目，不宜编制演练方案。</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应急演练结束后，必须对演练过程进行评估，形成评估报告。并针对暴露出的问题从完善预案、修订制度、去、加强培训等方面制定整改措施，明确整改责任，限期全部整改。</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企业、二级</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基层单位应建立预案演练档案，档案至少包含演练内容、存在问题和整改完成情况。</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250825" y="1419225"/>
            <a:ext cx="42846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50825" y="1312863"/>
            <a:ext cx="720725" cy="123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2" name="图片 3" descr="www.tuweimei.comComp_5006142_U3a8iEeKeAoP1TBtNcJKHy5EPXYtalHu.jpg"/>
          <p:cNvPicPr>
            <a:picLocks noGrp="1" noChangeAspect="1"/>
          </p:cNvPicPr>
          <p:nvPr isPhoto="1"/>
        </p:nvPicPr>
        <p:blipFill>
          <a:blip r:embed="rId3" cstate="print"/>
          <a:srcRect/>
          <a:stretch>
            <a:fillRect/>
          </a:stretch>
        </p:blipFill>
        <p:spPr bwMode="auto">
          <a:xfrm>
            <a:off x="5076056" y="1203598"/>
            <a:ext cx="3456384" cy="3456384"/>
          </a:xfrm>
          <a:prstGeom prst="rect">
            <a:avLst/>
          </a:prstGeom>
          <a:noFill/>
          <a:ln w="9525">
            <a:noFill/>
            <a:miter lim="800000"/>
            <a:headEnd/>
            <a:tailEnd/>
          </a:ln>
          <a:effectLst>
            <a:softEdge rad="317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标题 1"/>
          <p:cNvSpPr>
            <a:spLocks noGrp="1"/>
          </p:cNvSpPr>
          <p:nvPr>
            <p:ph type="title" idx="4294967295"/>
          </p:nvPr>
        </p:nvSpPr>
        <p:spPr bwMode="auto">
          <a:xfrm>
            <a:off x="612775" y="268288"/>
            <a:ext cx="7772400" cy="574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2800" b="1">
                <a:latin typeface="微软雅黑" panose="020B0503020204020204" pitchFamily="34" charset="-122"/>
                <a:ea typeface="微软雅黑" panose="020B0503020204020204" pitchFamily="34" charset="-122"/>
              </a:rPr>
              <a:t>安全方针和目标</a:t>
            </a:r>
            <a:endParaRPr lang="zh-CN" altLang="en-US" sz="2800" b="1">
              <a:latin typeface="微软雅黑" panose="020B0503020204020204" pitchFamily="34" charset="-122"/>
              <a:ea typeface="微软雅黑" panose="020B0503020204020204" pitchFamily="34" charset="-122"/>
            </a:endParaRPr>
          </a:p>
        </p:txBody>
      </p:sp>
      <p:graphicFrame>
        <p:nvGraphicFramePr>
          <p:cNvPr id="62" name="图示 61"/>
          <p:cNvGraphicFramePr/>
          <p:nvPr/>
        </p:nvGraphicFramePr>
        <p:xfrm>
          <a:off x="-108520" y="1080120"/>
          <a:ext cx="4979368" cy="32918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2" name="组合 63"/>
          <p:cNvGrpSpPr/>
          <p:nvPr/>
        </p:nvGrpSpPr>
        <p:grpSpPr bwMode="auto">
          <a:xfrm>
            <a:off x="6084888" y="1265238"/>
            <a:ext cx="1081087" cy="1081087"/>
            <a:chOff x="6901019" y="915566"/>
            <a:chExt cx="1080000" cy="1081774"/>
          </a:xfrm>
        </p:grpSpPr>
        <p:grpSp>
          <p:nvGrpSpPr>
            <p:cNvPr id="3" name="组合 175"/>
            <p:cNvGrpSpPr/>
            <p:nvPr/>
          </p:nvGrpSpPr>
          <p:grpSpPr>
            <a:xfrm>
              <a:off x="6901019" y="915566"/>
              <a:ext cx="1080000" cy="1081774"/>
              <a:chOff x="375739" y="2094295"/>
              <a:chExt cx="1080000" cy="1081774"/>
            </a:xfrm>
            <a:solidFill>
              <a:srgbClr val="414455"/>
            </a:solidFill>
          </p:grpSpPr>
          <p:sp>
            <p:nvSpPr>
              <p:cNvPr id="67" name="Freeform 543"/>
              <p:cNvSpPr/>
              <p:nvPr/>
            </p:nvSpPr>
            <p:spPr bwMode="auto">
              <a:xfrm>
                <a:off x="375739" y="2094295"/>
                <a:ext cx="1080000" cy="1080000"/>
              </a:xfrm>
              <a:custGeom>
                <a:avLst/>
                <a:gdLst>
                  <a:gd name="T0" fmla="*/ 58 w 205"/>
                  <a:gd name="T1" fmla="*/ 180 h 205"/>
                  <a:gd name="T2" fmla="*/ 25 w 205"/>
                  <a:gd name="T3" fmla="*/ 58 h 205"/>
                  <a:gd name="T4" fmla="*/ 148 w 205"/>
                  <a:gd name="T5" fmla="*/ 25 h 205"/>
                  <a:gd name="T6" fmla="*/ 180 w 205"/>
                  <a:gd name="T7" fmla="*/ 147 h 205"/>
                  <a:gd name="T8" fmla="*/ 58 w 205"/>
                  <a:gd name="T9" fmla="*/ 180 h 205"/>
                </a:gdLst>
                <a:ahLst/>
                <a:cxnLst>
                  <a:cxn ang="0">
                    <a:pos x="T0" y="T1"/>
                  </a:cxn>
                  <a:cxn ang="0">
                    <a:pos x="T2" y="T3"/>
                  </a:cxn>
                  <a:cxn ang="0">
                    <a:pos x="T4" y="T5"/>
                  </a:cxn>
                  <a:cxn ang="0">
                    <a:pos x="T6" y="T7"/>
                  </a:cxn>
                  <a:cxn ang="0">
                    <a:pos x="T8" y="T9"/>
                  </a:cxn>
                </a:cxnLst>
                <a:rect l="0" t="0" r="r" b="b"/>
                <a:pathLst>
                  <a:path w="205" h="205">
                    <a:moveTo>
                      <a:pt x="58" y="180"/>
                    </a:moveTo>
                    <a:cubicBezTo>
                      <a:pt x="15" y="155"/>
                      <a:pt x="0" y="101"/>
                      <a:pt x="25" y="58"/>
                    </a:cubicBezTo>
                    <a:cubicBezTo>
                      <a:pt x="50" y="15"/>
                      <a:pt x="105" y="0"/>
                      <a:pt x="148" y="25"/>
                    </a:cubicBezTo>
                    <a:cubicBezTo>
                      <a:pt x="190" y="50"/>
                      <a:pt x="205" y="105"/>
                      <a:pt x="180" y="147"/>
                    </a:cubicBezTo>
                    <a:cubicBezTo>
                      <a:pt x="156" y="190"/>
                      <a:pt x="101" y="205"/>
                      <a:pt x="58" y="180"/>
                    </a:cubicBezTo>
                    <a:close/>
                  </a:path>
                </a:pathLst>
              </a:custGeom>
              <a:grpFill/>
              <a:ln>
                <a:noFill/>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68" name="Freeform 546"/>
              <p:cNvSpPr>
                <a:spLocks noChangeAspect="1" noEditPoints="1"/>
              </p:cNvSpPr>
              <p:nvPr/>
            </p:nvSpPr>
            <p:spPr bwMode="auto">
              <a:xfrm>
                <a:off x="375739" y="2096069"/>
                <a:ext cx="1080000" cy="1080000"/>
              </a:xfrm>
              <a:custGeom>
                <a:avLst/>
                <a:gdLst>
                  <a:gd name="T0" fmla="*/ 162 w 264"/>
                  <a:gd name="T1" fmla="*/ 255 h 263"/>
                  <a:gd name="T2" fmla="*/ 141 w 264"/>
                  <a:gd name="T3" fmla="*/ 263 h 263"/>
                  <a:gd name="T4" fmla="*/ 99 w 264"/>
                  <a:gd name="T5" fmla="*/ 255 h 263"/>
                  <a:gd name="T6" fmla="*/ 120 w 264"/>
                  <a:gd name="T7" fmla="*/ 258 h 263"/>
                  <a:gd name="T8" fmla="*/ 182 w 264"/>
                  <a:gd name="T9" fmla="*/ 249 h 263"/>
                  <a:gd name="T10" fmla="*/ 203 w 264"/>
                  <a:gd name="T11" fmla="*/ 242 h 263"/>
                  <a:gd name="T12" fmla="*/ 182 w 264"/>
                  <a:gd name="T13" fmla="*/ 249 h 263"/>
                  <a:gd name="T14" fmla="*/ 79 w 264"/>
                  <a:gd name="T15" fmla="*/ 248 h 263"/>
                  <a:gd name="T16" fmla="*/ 58 w 264"/>
                  <a:gd name="T17" fmla="*/ 241 h 263"/>
                  <a:gd name="T18" fmla="*/ 201 w 264"/>
                  <a:gd name="T19" fmla="*/ 239 h 263"/>
                  <a:gd name="T20" fmla="*/ 217 w 264"/>
                  <a:gd name="T21" fmla="*/ 226 h 263"/>
                  <a:gd name="T22" fmla="*/ 235 w 264"/>
                  <a:gd name="T23" fmla="*/ 213 h 263"/>
                  <a:gd name="T24" fmla="*/ 217 w 264"/>
                  <a:gd name="T25" fmla="*/ 226 h 263"/>
                  <a:gd name="T26" fmla="*/ 44 w 264"/>
                  <a:gd name="T27" fmla="*/ 224 h 263"/>
                  <a:gd name="T28" fmla="*/ 26 w 264"/>
                  <a:gd name="T29" fmla="*/ 210 h 263"/>
                  <a:gd name="T30" fmla="*/ 253 w 264"/>
                  <a:gd name="T31" fmla="*/ 173 h 263"/>
                  <a:gd name="T32" fmla="*/ 247 w 264"/>
                  <a:gd name="T33" fmla="*/ 195 h 263"/>
                  <a:gd name="T34" fmla="*/ 10 w 264"/>
                  <a:gd name="T35" fmla="*/ 170 h 263"/>
                  <a:gd name="T36" fmla="*/ 14 w 264"/>
                  <a:gd name="T37" fmla="*/ 192 h 263"/>
                  <a:gd name="T38" fmla="*/ 259 w 264"/>
                  <a:gd name="T39" fmla="*/ 132 h 263"/>
                  <a:gd name="T40" fmla="*/ 262 w 264"/>
                  <a:gd name="T41" fmla="*/ 153 h 263"/>
                  <a:gd name="T42" fmla="*/ 0 w 264"/>
                  <a:gd name="T43" fmla="*/ 132 h 263"/>
                  <a:gd name="T44" fmla="*/ 4 w 264"/>
                  <a:gd name="T45" fmla="*/ 128 h 263"/>
                  <a:gd name="T46" fmla="*/ 6 w 264"/>
                  <a:gd name="T47" fmla="*/ 150 h 263"/>
                  <a:gd name="T48" fmla="*/ 0 w 264"/>
                  <a:gd name="T49" fmla="*/ 132 h 263"/>
                  <a:gd name="T50" fmla="*/ 263 w 264"/>
                  <a:gd name="T51" fmla="*/ 116 h 263"/>
                  <a:gd name="T52" fmla="*/ 254 w 264"/>
                  <a:gd name="T53" fmla="*/ 96 h 263"/>
                  <a:gd name="T54" fmla="*/ 8 w 264"/>
                  <a:gd name="T55" fmla="*/ 86 h 263"/>
                  <a:gd name="T56" fmla="*/ 7 w 264"/>
                  <a:gd name="T57" fmla="*/ 107 h 263"/>
                  <a:gd name="T58" fmla="*/ 239 w 264"/>
                  <a:gd name="T59" fmla="*/ 55 h 263"/>
                  <a:gd name="T60" fmla="*/ 246 w 264"/>
                  <a:gd name="T61" fmla="*/ 76 h 263"/>
                  <a:gd name="T62" fmla="*/ 30 w 264"/>
                  <a:gd name="T63" fmla="*/ 48 h 263"/>
                  <a:gd name="T64" fmla="*/ 21 w 264"/>
                  <a:gd name="T65" fmla="*/ 68 h 263"/>
                  <a:gd name="T66" fmla="*/ 206 w 264"/>
                  <a:gd name="T67" fmla="*/ 28 h 263"/>
                  <a:gd name="T68" fmla="*/ 225 w 264"/>
                  <a:gd name="T69" fmla="*/ 38 h 263"/>
                  <a:gd name="T70" fmla="*/ 206 w 264"/>
                  <a:gd name="T71" fmla="*/ 28 h 263"/>
                  <a:gd name="T72" fmla="*/ 63 w 264"/>
                  <a:gd name="T73" fmla="*/ 19 h 263"/>
                  <a:gd name="T74" fmla="*/ 48 w 264"/>
                  <a:gd name="T75" fmla="*/ 35 h 263"/>
                  <a:gd name="T76" fmla="*/ 169 w 264"/>
                  <a:gd name="T77" fmla="*/ 5 h 263"/>
                  <a:gd name="T78" fmla="*/ 187 w 264"/>
                  <a:gd name="T79" fmla="*/ 17 h 263"/>
                  <a:gd name="T80" fmla="*/ 104 w 264"/>
                  <a:gd name="T81" fmla="*/ 3 h 263"/>
                  <a:gd name="T82" fmla="*/ 84 w 264"/>
                  <a:gd name="T83" fmla="*/ 13 h 263"/>
                  <a:gd name="T84" fmla="*/ 131 w 264"/>
                  <a:gd name="T85" fmla="*/ 4 h 263"/>
                  <a:gd name="T86" fmla="*/ 125 w 264"/>
                  <a:gd name="T87" fmla="*/ 0 h 263"/>
                  <a:gd name="T88" fmla="*/ 147 w 264"/>
                  <a:gd name="T89" fmla="*/ 1 h 263"/>
                  <a:gd name="T90" fmla="*/ 131 w 264"/>
                  <a:gd name="T91" fmla="*/ 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263">
                    <a:moveTo>
                      <a:pt x="141" y="258"/>
                    </a:moveTo>
                    <a:cubicBezTo>
                      <a:pt x="148" y="258"/>
                      <a:pt x="155" y="257"/>
                      <a:pt x="162" y="255"/>
                    </a:cubicBezTo>
                    <a:cubicBezTo>
                      <a:pt x="162" y="255"/>
                      <a:pt x="162" y="255"/>
                      <a:pt x="162" y="255"/>
                    </a:cubicBezTo>
                    <a:cubicBezTo>
                      <a:pt x="163" y="259"/>
                      <a:pt x="163" y="259"/>
                      <a:pt x="163" y="259"/>
                    </a:cubicBezTo>
                    <a:cubicBezTo>
                      <a:pt x="156" y="262"/>
                      <a:pt x="149" y="263"/>
                      <a:pt x="141" y="263"/>
                    </a:cubicBezTo>
                    <a:cubicBezTo>
                      <a:pt x="141" y="263"/>
                      <a:pt x="141" y="263"/>
                      <a:pt x="141" y="263"/>
                    </a:cubicBezTo>
                    <a:cubicBezTo>
                      <a:pt x="141" y="258"/>
                      <a:pt x="141" y="258"/>
                      <a:pt x="141" y="258"/>
                    </a:cubicBezTo>
                    <a:close/>
                    <a:moveTo>
                      <a:pt x="98" y="259"/>
                    </a:moveTo>
                    <a:cubicBezTo>
                      <a:pt x="99" y="255"/>
                      <a:pt x="99" y="255"/>
                      <a:pt x="99" y="255"/>
                    </a:cubicBezTo>
                    <a:cubicBezTo>
                      <a:pt x="106" y="256"/>
                      <a:pt x="112" y="258"/>
                      <a:pt x="120" y="258"/>
                    </a:cubicBezTo>
                    <a:cubicBezTo>
                      <a:pt x="120" y="258"/>
                      <a:pt x="120" y="258"/>
                      <a:pt x="120" y="258"/>
                    </a:cubicBezTo>
                    <a:cubicBezTo>
                      <a:pt x="120" y="258"/>
                      <a:pt x="120" y="258"/>
                      <a:pt x="120" y="258"/>
                    </a:cubicBezTo>
                    <a:cubicBezTo>
                      <a:pt x="119" y="263"/>
                      <a:pt x="119" y="263"/>
                      <a:pt x="119" y="263"/>
                    </a:cubicBezTo>
                    <a:cubicBezTo>
                      <a:pt x="112" y="262"/>
                      <a:pt x="105" y="260"/>
                      <a:pt x="98" y="259"/>
                    </a:cubicBezTo>
                    <a:close/>
                    <a:moveTo>
                      <a:pt x="182" y="249"/>
                    </a:moveTo>
                    <a:cubicBezTo>
                      <a:pt x="188" y="246"/>
                      <a:pt x="195" y="242"/>
                      <a:pt x="201" y="239"/>
                    </a:cubicBezTo>
                    <a:cubicBezTo>
                      <a:pt x="201" y="239"/>
                      <a:pt x="201" y="239"/>
                      <a:pt x="201" y="239"/>
                    </a:cubicBezTo>
                    <a:cubicBezTo>
                      <a:pt x="203" y="242"/>
                      <a:pt x="203" y="242"/>
                      <a:pt x="203" y="242"/>
                    </a:cubicBezTo>
                    <a:cubicBezTo>
                      <a:pt x="197" y="247"/>
                      <a:pt x="190" y="250"/>
                      <a:pt x="183" y="253"/>
                    </a:cubicBezTo>
                    <a:cubicBezTo>
                      <a:pt x="183" y="253"/>
                      <a:pt x="183" y="253"/>
                      <a:pt x="183" y="253"/>
                    </a:cubicBezTo>
                    <a:cubicBezTo>
                      <a:pt x="182" y="249"/>
                      <a:pt x="182" y="249"/>
                      <a:pt x="182" y="249"/>
                    </a:cubicBezTo>
                    <a:close/>
                    <a:moveTo>
                      <a:pt x="58" y="241"/>
                    </a:moveTo>
                    <a:cubicBezTo>
                      <a:pt x="61" y="237"/>
                      <a:pt x="61" y="237"/>
                      <a:pt x="61" y="237"/>
                    </a:cubicBezTo>
                    <a:cubicBezTo>
                      <a:pt x="66" y="241"/>
                      <a:pt x="72" y="244"/>
                      <a:pt x="79" y="248"/>
                    </a:cubicBezTo>
                    <a:cubicBezTo>
                      <a:pt x="79" y="248"/>
                      <a:pt x="79" y="248"/>
                      <a:pt x="79" y="248"/>
                    </a:cubicBezTo>
                    <a:cubicBezTo>
                      <a:pt x="77" y="251"/>
                      <a:pt x="77" y="251"/>
                      <a:pt x="77" y="251"/>
                    </a:cubicBezTo>
                    <a:cubicBezTo>
                      <a:pt x="70" y="249"/>
                      <a:pt x="64" y="245"/>
                      <a:pt x="58" y="241"/>
                    </a:cubicBezTo>
                    <a:close/>
                    <a:moveTo>
                      <a:pt x="201" y="239"/>
                    </a:moveTo>
                    <a:cubicBezTo>
                      <a:pt x="201" y="239"/>
                      <a:pt x="201" y="239"/>
                      <a:pt x="201" y="239"/>
                    </a:cubicBezTo>
                    <a:cubicBezTo>
                      <a:pt x="201" y="239"/>
                      <a:pt x="201" y="239"/>
                      <a:pt x="201" y="239"/>
                    </a:cubicBezTo>
                    <a:cubicBezTo>
                      <a:pt x="201" y="239"/>
                      <a:pt x="201" y="239"/>
                      <a:pt x="201" y="239"/>
                    </a:cubicBezTo>
                    <a:cubicBezTo>
                      <a:pt x="201" y="239"/>
                      <a:pt x="201" y="239"/>
                      <a:pt x="201" y="239"/>
                    </a:cubicBezTo>
                    <a:close/>
                    <a:moveTo>
                      <a:pt x="217" y="226"/>
                    </a:moveTo>
                    <a:cubicBezTo>
                      <a:pt x="223" y="221"/>
                      <a:pt x="228" y="216"/>
                      <a:pt x="232" y="210"/>
                    </a:cubicBezTo>
                    <a:cubicBezTo>
                      <a:pt x="232" y="210"/>
                      <a:pt x="232" y="210"/>
                      <a:pt x="232" y="210"/>
                    </a:cubicBezTo>
                    <a:cubicBezTo>
                      <a:pt x="235" y="213"/>
                      <a:pt x="235" y="213"/>
                      <a:pt x="235" y="213"/>
                    </a:cubicBezTo>
                    <a:cubicBezTo>
                      <a:pt x="231" y="219"/>
                      <a:pt x="226" y="224"/>
                      <a:pt x="221" y="229"/>
                    </a:cubicBezTo>
                    <a:cubicBezTo>
                      <a:pt x="221" y="229"/>
                      <a:pt x="221" y="229"/>
                      <a:pt x="221" y="229"/>
                    </a:cubicBezTo>
                    <a:cubicBezTo>
                      <a:pt x="217" y="226"/>
                      <a:pt x="217" y="226"/>
                      <a:pt x="217" y="226"/>
                    </a:cubicBezTo>
                    <a:close/>
                    <a:moveTo>
                      <a:pt x="26" y="210"/>
                    </a:moveTo>
                    <a:cubicBezTo>
                      <a:pt x="30" y="208"/>
                      <a:pt x="30" y="208"/>
                      <a:pt x="30" y="208"/>
                    </a:cubicBezTo>
                    <a:cubicBezTo>
                      <a:pt x="34" y="213"/>
                      <a:pt x="39" y="219"/>
                      <a:pt x="44" y="224"/>
                    </a:cubicBezTo>
                    <a:cubicBezTo>
                      <a:pt x="44" y="224"/>
                      <a:pt x="44" y="224"/>
                      <a:pt x="44" y="224"/>
                    </a:cubicBezTo>
                    <a:cubicBezTo>
                      <a:pt x="41" y="227"/>
                      <a:pt x="41" y="227"/>
                      <a:pt x="41" y="227"/>
                    </a:cubicBezTo>
                    <a:cubicBezTo>
                      <a:pt x="36" y="222"/>
                      <a:pt x="31" y="216"/>
                      <a:pt x="26" y="210"/>
                    </a:cubicBezTo>
                    <a:close/>
                    <a:moveTo>
                      <a:pt x="243" y="193"/>
                    </a:moveTo>
                    <a:cubicBezTo>
                      <a:pt x="247" y="186"/>
                      <a:pt x="250" y="180"/>
                      <a:pt x="253" y="173"/>
                    </a:cubicBezTo>
                    <a:cubicBezTo>
                      <a:pt x="253" y="173"/>
                      <a:pt x="253" y="173"/>
                      <a:pt x="253" y="173"/>
                    </a:cubicBezTo>
                    <a:cubicBezTo>
                      <a:pt x="257" y="175"/>
                      <a:pt x="257" y="175"/>
                      <a:pt x="257" y="175"/>
                    </a:cubicBezTo>
                    <a:cubicBezTo>
                      <a:pt x="254" y="182"/>
                      <a:pt x="251" y="189"/>
                      <a:pt x="247" y="195"/>
                    </a:cubicBezTo>
                    <a:cubicBezTo>
                      <a:pt x="247" y="195"/>
                      <a:pt x="247" y="195"/>
                      <a:pt x="247" y="195"/>
                    </a:cubicBezTo>
                    <a:cubicBezTo>
                      <a:pt x="243" y="193"/>
                      <a:pt x="243" y="193"/>
                      <a:pt x="243" y="193"/>
                    </a:cubicBezTo>
                    <a:close/>
                    <a:moveTo>
                      <a:pt x="6" y="171"/>
                    </a:moveTo>
                    <a:cubicBezTo>
                      <a:pt x="10" y="170"/>
                      <a:pt x="10" y="170"/>
                      <a:pt x="10" y="170"/>
                    </a:cubicBezTo>
                    <a:cubicBezTo>
                      <a:pt x="12" y="177"/>
                      <a:pt x="16" y="184"/>
                      <a:pt x="19" y="190"/>
                    </a:cubicBezTo>
                    <a:cubicBezTo>
                      <a:pt x="19" y="190"/>
                      <a:pt x="19" y="190"/>
                      <a:pt x="19" y="190"/>
                    </a:cubicBezTo>
                    <a:cubicBezTo>
                      <a:pt x="14" y="192"/>
                      <a:pt x="14" y="192"/>
                      <a:pt x="14" y="192"/>
                    </a:cubicBezTo>
                    <a:cubicBezTo>
                      <a:pt x="11" y="185"/>
                      <a:pt x="8" y="179"/>
                      <a:pt x="6" y="171"/>
                    </a:cubicBezTo>
                    <a:close/>
                    <a:moveTo>
                      <a:pt x="258" y="153"/>
                    </a:moveTo>
                    <a:cubicBezTo>
                      <a:pt x="259" y="146"/>
                      <a:pt x="259" y="139"/>
                      <a:pt x="259" y="132"/>
                    </a:cubicBezTo>
                    <a:cubicBezTo>
                      <a:pt x="259" y="132"/>
                      <a:pt x="259" y="132"/>
                      <a:pt x="259" y="132"/>
                    </a:cubicBezTo>
                    <a:cubicBezTo>
                      <a:pt x="264" y="132"/>
                      <a:pt x="264" y="132"/>
                      <a:pt x="264" y="132"/>
                    </a:cubicBezTo>
                    <a:cubicBezTo>
                      <a:pt x="264" y="139"/>
                      <a:pt x="263" y="146"/>
                      <a:pt x="262" y="153"/>
                    </a:cubicBezTo>
                    <a:cubicBezTo>
                      <a:pt x="262" y="153"/>
                      <a:pt x="262" y="153"/>
                      <a:pt x="262" y="153"/>
                    </a:cubicBezTo>
                    <a:cubicBezTo>
                      <a:pt x="258" y="153"/>
                      <a:pt x="258" y="153"/>
                      <a:pt x="258" y="153"/>
                    </a:cubicBezTo>
                    <a:close/>
                    <a:moveTo>
                      <a:pt x="0" y="132"/>
                    </a:moveTo>
                    <a:cubicBezTo>
                      <a:pt x="0" y="131"/>
                      <a:pt x="0" y="130"/>
                      <a:pt x="0" y="128"/>
                    </a:cubicBezTo>
                    <a:cubicBezTo>
                      <a:pt x="0" y="128"/>
                      <a:pt x="0" y="128"/>
                      <a:pt x="0" y="128"/>
                    </a:cubicBezTo>
                    <a:cubicBezTo>
                      <a:pt x="4" y="128"/>
                      <a:pt x="4" y="128"/>
                      <a:pt x="4" y="128"/>
                    </a:cubicBezTo>
                    <a:cubicBezTo>
                      <a:pt x="4" y="130"/>
                      <a:pt x="4" y="131"/>
                      <a:pt x="4" y="132"/>
                    </a:cubicBezTo>
                    <a:cubicBezTo>
                      <a:pt x="4" y="132"/>
                      <a:pt x="4" y="132"/>
                      <a:pt x="4" y="132"/>
                    </a:cubicBezTo>
                    <a:cubicBezTo>
                      <a:pt x="4" y="138"/>
                      <a:pt x="5" y="144"/>
                      <a:pt x="6" y="150"/>
                    </a:cubicBezTo>
                    <a:cubicBezTo>
                      <a:pt x="6" y="150"/>
                      <a:pt x="6" y="150"/>
                      <a:pt x="6" y="150"/>
                    </a:cubicBezTo>
                    <a:cubicBezTo>
                      <a:pt x="2" y="150"/>
                      <a:pt x="2" y="150"/>
                      <a:pt x="2" y="150"/>
                    </a:cubicBezTo>
                    <a:cubicBezTo>
                      <a:pt x="1" y="144"/>
                      <a:pt x="0" y="138"/>
                      <a:pt x="0" y="132"/>
                    </a:cubicBezTo>
                    <a:close/>
                    <a:moveTo>
                      <a:pt x="254" y="96"/>
                    </a:moveTo>
                    <a:cubicBezTo>
                      <a:pt x="258" y="94"/>
                      <a:pt x="258" y="94"/>
                      <a:pt x="258" y="94"/>
                    </a:cubicBezTo>
                    <a:cubicBezTo>
                      <a:pt x="260" y="102"/>
                      <a:pt x="262" y="108"/>
                      <a:pt x="263" y="116"/>
                    </a:cubicBezTo>
                    <a:cubicBezTo>
                      <a:pt x="263" y="116"/>
                      <a:pt x="263" y="116"/>
                      <a:pt x="263" y="116"/>
                    </a:cubicBezTo>
                    <a:cubicBezTo>
                      <a:pt x="259" y="117"/>
                      <a:pt x="259" y="117"/>
                      <a:pt x="259" y="117"/>
                    </a:cubicBezTo>
                    <a:cubicBezTo>
                      <a:pt x="258" y="109"/>
                      <a:pt x="256" y="103"/>
                      <a:pt x="254" y="96"/>
                    </a:cubicBezTo>
                    <a:close/>
                    <a:moveTo>
                      <a:pt x="3" y="107"/>
                    </a:moveTo>
                    <a:cubicBezTo>
                      <a:pt x="4" y="99"/>
                      <a:pt x="6" y="92"/>
                      <a:pt x="8" y="86"/>
                    </a:cubicBezTo>
                    <a:cubicBezTo>
                      <a:pt x="8" y="86"/>
                      <a:pt x="8" y="86"/>
                      <a:pt x="8" y="86"/>
                    </a:cubicBezTo>
                    <a:cubicBezTo>
                      <a:pt x="12" y="87"/>
                      <a:pt x="12" y="87"/>
                      <a:pt x="12" y="87"/>
                    </a:cubicBezTo>
                    <a:cubicBezTo>
                      <a:pt x="10" y="94"/>
                      <a:pt x="8" y="101"/>
                      <a:pt x="7" y="107"/>
                    </a:cubicBezTo>
                    <a:cubicBezTo>
                      <a:pt x="7" y="107"/>
                      <a:pt x="7" y="107"/>
                      <a:pt x="7" y="107"/>
                    </a:cubicBezTo>
                    <a:cubicBezTo>
                      <a:pt x="3" y="107"/>
                      <a:pt x="3" y="107"/>
                      <a:pt x="3" y="107"/>
                    </a:cubicBezTo>
                    <a:close/>
                    <a:moveTo>
                      <a:pt x="236" y="58"/>
                    </a:moveTo>
                    <a:cubicBezTo>
                      <a:pt x="239" y="55"/>
                      <a:pt x="239" y="55"/>
                      <a:pt x="239" y="55"/>
                    </a:cubicBezTo>
                    <a:cubicBezTo>
                      <a:pt x="243" y="61"/>
                      <a:pt x="247" y="67"/>
                      <a:pt x="251" y="74"/>
                    </a:cubicBezTo>
                    <a:cubicBezTo>
                      <a:pt x="251" y="74"/>
                      <a:pt x="251" y="74"/>
                      <a:pt x="251" y="74"/>
                    </a:cubicBezTo>
                    <a:cubicBezTo>
                      <a:pt x="246" y="76"/>
                      <a:pt x="246" y="76"/>
                      <a:pt x="246" y="76"/>
                    </a:cubicBezTo>
                    <a:cubicBezTo>
                      <a:pt x="243" y="69"/>
                      <a:pt x="240" y="63"/>
                      <a:pt x="236" y="58"/>
                    </a:cubicBezTo>
                    <a:close/>
                    <a:moveTo>
                      <a:pt x="18" y="66"/>
                    </a:moveTo>
                    <a:cubicBezTo>
                      <a:pt x="21" y="59"/>
                      <a:pt x="25" y="53"/>
                      <a:pt x="30" y="48"/>
                    </a:cubicBezTo>
                    <a:cubicBezTo>
                      <a:pt x="30" y="48"/>
                      <a:pt x="30" y="48"/>
                      <a:pt x="30" y="48"/>
                    </a:cubicBezTo>
                    <a:cubicBezTo>
                      <a:pt x="34" y="50"/>
                      <a:pt x="34" y="50"/>
                      <a:pt x="34" y="50"/>
                    </a:cubicBezTo>
                    <a:cubicBezTo>
                      <a:pt x="29" y="56"/>
                      <a:pt x="25" y="62"/>
                      <a:pt x="21" y="68"/>
                    </a:cubicBezTo>
                    <a:cubicBezTo>
                      <a:pt x="21" y="68"/>
                      <a:pt x="21" y="68"/>
                      <a:pt x="21" y="68"/>
                    </a:cubicBezTo>
                    <a:cubicBezTo>
                      <a:pt x="18" y="66"/>
                      <a:pt x="18" y="66"/>
                      <a:pt x="18" y="66"/>
                    </a:cubicBezTo>
                    <a:close/>
                    <a:moveTo>
                      <a:pt x="206" y="28"/>
                    </a:moveTo>
                    <a:cubicBezTo>
                      <a:pt x="206" y="28"/>
                      <a:pt x="206" y="28"/>
                      <a:pt x="206" y="28"/>
                    </a:cubicBezTo>
                    <a:cubicBezTo>
                      <a:pt x="208" y="24"/>
                      <a:pt x="208" y="24"/>
                      <a:pt x="208" y="24"/>
                    </a:cubicBezTo>
                    <a:cubicBezTo>
                      <a:pt x="214" y="29"/>
                      <a:pt x="219" y="33"/>
                      <a:pt x="225" y="38"/>
                    </a:cubicBezTo>
                    <a:cubicBezTo>
                      <a:pt x="225" y="38"/>
                      <a:pt x="225" y="38"/>
                      <a:pt x="225" y="38"/>
                    </a:cubicBezTo>
                    <a:cubicBezTo>
                      <a:pt x="222" y="42"/>
                      <a:pt x="222" y="42"/>
                      <a:pt x="222" y="42"/>
                    </a:cubicBezTo>
                    <a:cubicBezTo>
                      <a:pt x="217" y="36"/>
                      <a:pt x="211" y="32"/>
                      <a:pt x="206" y="28"/>
                    </a:cubicBezTo>
                    <a:close/>
                    <a:moveTo>
                      <a:pt x="46" y="32"/>
                    </a:moveTo>
                    <a:cubicBezTo>
                      <a:pt x="51" y="27"/>
                      <a:pt x="57" y="23"/>
                      <a:pt x="63" y="19"/>
                    </a:cubicBezTo>
                    <a:cubicBezTo>
                      <a:pt x="63" y="19"/>
                      <a:pt x="63" y="19"/>
                      <a:pt x="63" y="19"/>
                    </a:cubicBezTo>
                    <a:cubicBezTo>
                      <a:pt x="66" y="23"/>
                      <a:pt x="66" y="23"/>
                      <a:pt x="66" y="23"/>
                    </a:cubicBezTo>
                    <a:cubicBezTo>
                      <a:pt x="60" y="26"/>
                      <a:pt x="54" y="31"/>
                      <a:pt x="48" y="35"/>
                    </a:cubicBezTo>
                    <a:cubicBezTo>
                      <a:pt x="48" y="35"/>
                      <a:pt x="48" y="35"/>
                      <a:pt x="48" y="35"/>
                    </a:cubicBezTo>
                    <a:cubicBezTo>
                      <a:pt x="46" y="32"/>
                      <a:pt x="46" y="32"/>
                      <a:pt x="46" y="32"/>
                    </a:cubicBezTo>
                    <a:close/>
                    <a:moveTo>
                      <a:pt x="168" y="9"/>
                    </a:moveTo>
                    <a:cubicBezTo>
                      <a:pt x="169" y="5"/>
                      <a:pt x="169" y="5"/>
                      <a:pt x="169" y="5"/>
                    </a:cubicBezTo>
                    <a:cubicBezTo>
                      <a:pt x="176" y="7"/>
                      <a:pt x="183" y="10"/>
                      <a:pt x="189" y="13"/>
                    </a:cubicBezTo>
                    <a:cubicBezTo>
                      <a:pt x="189" y="13"/>
                      <a:pt x="189" y="13"/>
                      <a:pt x="189" y="13"/>
                    </a:cubicBezTo>
                    <a:cubicBezTo>
                      <a:pt x="187" y="17"/>
                      <a:pt x="187" y="17"/>
                      <a:pt x="187" y="17"/>
                    </a:cubicBezTo>
                    <a:cubicBezTo>
                      <a:pt x="181" y="14"/>
                      <a:pt x="175" y="12"/>
                      <a:pt x="168" y="9"/>
                    </a:cubicBezTo>
                    <a:close/>
                    <a:moveTo>
                      <a:pt x="83" y="9"/>
                    </a:moveTo>
                    <a:cubicBezTo>
                      <a:pt x="90" y="6"/>
                      <a:pt x="97" y="4"/>
                      <a:pt x="104" y="3"/>
                    </a:cubicBezTo>
                    <a:cubicBezTo>
                      <a:pt x="104" y="3"/>
                      <a:pt x="104" y="3"/>
                      <a:pt x="104" y="3"/>
                    </a:cubicBezTo>
                    <a:cubicBezTo>
                      <a:pt x="105" y="7"/>
                      <a:pt x="105" y="7"/>
                      <a:pt x="105" y="7"/>
                    </a:cubicBezTo>
                    <a:cubicBezTo>
                      <a:pt x="98" y="8"/>
                      <a:pt x="91" y="10"/>
                      <a:pt x="84" y="13"/>
                    </a:cubicBezTo>
                    <a:cubicBezTo>
                      <a:pt x="84" y="13"/>
                      <a:pt x="84" y="13"/>
                      <a:pt x="84" y="13"/>
                    </a:cubicBezTo>
                    <a:cubicBezTo>
                      <a:pt x="83" y="9"/>
                      <a:pt x="83" y="9"/>
                      <a:pt x="83" y="9"/>
                    </a:cubicBezTo>
                    <a:close/>
                    <a:moveTo>
                      <a:pt x="131" y="4"/>
                    </a:moveTo>
                    <a:cubicBezTo>
                      <a:pt x="129" y="4"/>
                      <a:pt x="127" y="4"/>
                      <a:pt x="125" y="4"/>
                    </a:cubicBezTo>
                    <a:cubicBezTo>
                      <a:pt x="125" y="4"/>
                      <a:pt x="125" y="4"/>
                      <a:pt x="125" y="4"/>
                    </a:cubicBezTo>
                    <a:cubicBezTo>
                      <a:pt x="125" y="0"/>
                      <a:pt x="125" y="0"/>
                      <a:pt x="125" y="0"/>
                    </a:cubicBezTo>
                    <a:cubicBezTo>
                      <a:pt x="127" y="0"/>
                      <a:pt x="129" y="0"/>
                      <a:pt x="131" y="0"/>
                    </a:cubicBezTo>
                    <a:cubicBezTo>
                      <a:pt x="131" y="0"/>
                      <a:pt x="131" y="0"/>
                      <a:pt x="131" y="0"/>
                    </a:cubicBezTo>
                    <a:cubicBezTo>
                      <a:pt x="137" y="0"/>
                      <a:pt x="142" y="0"/>
                      <a:pt x="147" y="1"/>
                    </a:cubicBezTo>
                    <a:cubicBezTo>
                      <a:pt x="147" y="1"/>
                      <a:pt x="147" y="1"/>
                      <a:pt x="147" y="1"/>
                    </a:cubicBezTo>
                    <a:cubicBezTo>
                      <a:pt x="147" y="5"/>
                      <a:pt x="147" y="5"/>
                      <a:pt x="147" y="5"/>
                    </a:cubicBezTo>
                    <a:cubicBezTo>
                      <a:pt x="142" y="4"/>
                      <a:pt x="137" y="4"/>
                      <a:pt x="131" y="4"/>
                    </a:cubicBezTo>
                    <a:close/>
                  </a:path>
                </a:pathLst>
              </a:custGeom>
              <a:grpFill/>
              <a:ln>
                <a:noFill/>
              </a:ln>
            </p:spPr>
            <p:txBody>
              <a:bodyPr/>
              <a:lstStyle/>
              <a:p>
                <a:pPr>
                  <a:defRPr/>
                </a:pPr>
                <a:endParaRPr lang="zh-CN" altLang="en-US">
                  <a:latin typeface="微软雅黑" panose="020B0503020204020204" pitchFamily="34" charset="-122"/>
                  <a:ea typeface="微软雅黑" panose="020B0503020204020204" pitchFamily="34" charset="-122"/>
                </a:endParaRPr>
              </a:p>
            </p:txBody>
          </p:sp>
        </p:grpSp>
        <p:sp>
          <p:nvSpPr>
            <p:cNvPr id="18458" name="矩形 4096"/>
            <p:cNvSpPr>
              <a:spLocks noChangeArrowheads="1"/>
            </p:cNvSpPr>
            <p:nvPr/>
          </p:nvSpPr>
          <p:spPr bwMode="auto">
            <a:xfrm>
              <a:off x="7017249" y="1276614"/>
              <a:ext cx="876281" cy="36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chemeClr val="bg1"/>
                  </a:solidFill>
                  <a:latin typeface="微软雅黑" panose="020B0503020204020204" pitchFamily="34" charset="-122"/>
                  <a:ea typeface="微软雅黑" panose="020B0503020204020204" pitchFamily="34" charset="-122"/>
                </a:rPr>
                <a:t>零缺陷</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4" name="组合 68"/>
          <p:cNvGrpSpPr/>
          <p:nvPr/>
        </p:nvGrpSpPr>
        <p:grpSpPr bwMode="auto">
          <a:xfrm>
            <a:off x="5003800" y="2930525"/>
            <a:ext cx="1079500" cy="1081088"/>
            <a:chOff x="5819048" y="2580543"/>
            <a:chExt cx="1080000" cy="1081774"/>
          </a:xfrm>
        </p:grpSpPr>
        <p:grpSp>
          <p:nvGrpSpPr>
            <p:cNvPr id="5" name="组合 188"/>
            <p:cNvGrpSpPr/>
            <p:nvPr/>
          </p:nvGrpSpPr>
          <p:grpSpPr>
            <a:xfrm>
              <a:off x="5819048" y="2580543"/>
              <a:ext cx="1080000" cy="1081774"/>
              <a:chOff x="375739" y="2094295"/>
              <a:chExt cx="1080000" cy="1081774"/>
            </a:xfrm>
            <a:solidFill>
              <a:srgbClr val="414455"/>
            </a:solidFill>
          </p:grpSpPr>
          <p:sp>
            <p:nvSpPr>
              <p:cNvPr id="72" name="Freeform 543"/>
              <p:cNvSpPr/>
              <p:nvPr/>
            </p:nvSpPr>
            <p:spPr bwMode="auto">
              <a:xfrm>
                <a:off x="375739" y="2094295"/>
                <a:ext cx="1080000" cy="1080000"/>
              </a:xfrm>
              <a:custGeom>
                <a:avLst/>
                <a:gdLst>
                  <a:gd name="T0" fmla="*/ 58 w 205"/>
                  <a:gd name="T1" fmla="*/ 180 h 205"/>
                  <a:gd name="T2" fmla="*/ 25 w 205"/>
                  <a:gd name="T3" fmla="*/ 58 h 205"/>
                  <a:gd name="T4" fmla="*/ 148 w 205"/>
                  <a:gd name="T5" fmla="*/ 25 h 205"/>
                  <a:gd name="T6" fmla="*/ 180 w 205"/>
                  <a:gd name="T7" fmla="*/ 147 h 205"/>
                  <a:gd name="T8" fmla="*/ 58 w 205"/>
                  <a:gd name="T9" fmla="*/ 180 h 205"/>
                </a:gdLst>
                <a:ahLst/>
                <a:cxnLst>
                  <a:cxn ang="0">
                    <a:pos x="T0" y="T1"/>
                  </a:cxn>
                  <a:cxn ang="0">
                    <a:pos x="T2" y="T3"/>
                  </a:cxn>
                  <a:cxn ang="0">
                    <a:pos x="T4" y="T5"/>
                  </a:cxn>
                  <a:cxn ang="0">
                    <a:pos x="T6" y="T7"/>
                  </a:cxn>
                  <a:cxn ang="0">
                    <a:pos x="T8" y="T9"/>
                  </a:cxn>
                </a:cxnLst>
                <a:rect l="0" t="0" r="r" b="b"/>
                <a:pathLst>
                  <a:path w="205" h="205">
                    <a:moveTo>
                      <a:pt x="58" y="180"/>
                    </a:moveTo>
                    <a:cubicBezTo>
                      <a:pt x="15" y="155"/>
                      <a:pt x="0" y="101"/>
                      <a:pt x="25" y="58"/>
                    </a:cubicBezTo>
                    <a:cubicBezTo>
                      <a:pt x="50" y="15"/>
                      <a:pt x="105" y="0"/>
                      <a:pt x="148" y="25"/>
                    </a:cubicBezTo>
                    <a:cubicBezTo>
                      <a:pt x="190" y="50"/>
                      <a:pt x="205" y="105"/>
                      <a:pt x="180" y="147"/>
                    </a:cubicBezTo>
                    <a:cubicBezTo>
                      <a:pt x="156" y="190"/>
                      <a:pt x="101" y="205"/>
                      <a:pt x="58" y="180"/>
                    </a:cubicBezTo>
                    <a:close/>
                  </a:path>
                </a:pathLst>
              </a:custGeom>
              <a:grpFill/>
              <a:ln>
                <a:noFill/>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73" name="Freeform 546"/>
              <p:cNvSpPr>
                <a:spLocks noChangeAspect="1" noEditPoints="1"/>
              </p:cNvSpPr>
              <p:nvPr/>
            </p:nvSpPr>
            <p:spPr bwMode="auto">
              <a:xfrm>
                <a:off x="375739" y="2096069"/>
                <a:ext cx="1080000" cy="1080000"/>
              </a:xfrm>
              <a:custGeom>
                <a:avLst/>
                <a:gdLst>
                  <a:gd name="T0" fmla="*/ 162 w 264"/>
                  <a:gd name="T1" fmla="*/ 255 h 263"/>
                  <a:gd name="T2" fmla="*/ 141 w 264"/>
                  <a:gd name="T3" fmla="*/ 263 h 263"/>
                  <a:gd name="T4" fmla="*/ 99 w 264"/>
                  <a:gd name="T5" fmla="*/ 255 h 263"/>
                  <a:gd name="T6" fmla="*/ 120 w 264"/>
                  <a:gd name="T7" fmla="*/ 258 h 263"/>
                  <a:gd name="T8" fmla="*/ 182 w 264"/>
                  <a:gd name="T9" fmla="*/ 249 h 263"/>
                  <a:gd name="T10" fmla="*/ 203 w 264"/>
                  <a:gd name="T11" fmla="*/ 242 h 263"/>
                  <a:gd name="T12" fmla="*/ 182 w 264"/>
                  <a:gd name="T13" fmla="*/ 249 h 263"/>
                  <a:gd name="T14" fmla="*/ 79 w 264"/>
                  <a:gd name="T15" fmla="*/ 248 h 263"/>
                  <a:gd name="T16" fmla="*/ 58 w 264"/>
                  <a:gd name="T17" fmla="*/ 241 h 263"/>
                  <a:gd name="T18" fmla="*/ 201 w 264"/>
                  <a:gd name="T19" fmla="*/ 239 h 263"/>
                  <a:gd name="T20" fmla="*/ 217 w 264"/>
                  <a:gd name="T21" fmla="*/ 226 h 263"/>
                  <a:gd name="T22" fmla="*/ 235 w 264"/>
                  <a:gd name="T23" fmla="*/ 213 h 263"/>
                  <a:gd name="T24" fmla="*/ 217 w 264"/>
                  <a:gd name="T25" fmla="*/ 226 h 263"/>
                  <a:gd name="T26" fmla="*/ 44 w 264"/>
                  <a:gd name="T27" fmla="*/ 224 h 263"/>
                  <a:gd name="T28" fmla="*/ 26 w 264"/>
                  <a:gd name="T29" fmla="*/ 210 h 263"/>
                  <a:gd name="T30" fmla="*/ 253 w 264"/>
                  <a:gd name="T31" fmla="*/ 173 h 263"/>
                  <a:gd name="T32" fmla="*/ 247 w 264"/>
                  <a:gd name="T33" fmla="*/ 195 h 263"/>
                  <a:gd name="T34" fmla="*/ 10 w 264"/>
                  <a:gd name="T35" fmla="*/ 170 h 263"/>
                  <a:gd name="T36" fmla="*/ 14 w 264"/>
                  <a:gd name="T37" fmla="*/ 192 h 263"/>
                  <a:gd name="T38" fmla="*/ 259 w 264"/>
                  <a:gd name="T39" fmla="*/ 132 h 263"/>
                  <a:gd name="T40" fmla="*/ 262 w 264"/>
                  <a:gd name="T41" fmla="*/ 153 h 263"/>
                  <a:gd name="T42" fmla="*/ 0 w 264"/>
                  <a:gd name="T43" fmla="*/ 132 h 263"/>
                  <a:gd name="T44" fmla="*/ 4 w 264"/>
                  <a:gd name="T45" fmla="*/ 128 h 263"/>
                  <a:gd name="T46" fmla="*/ 6 w 264"/>
                  <a:gd name="T47" fmla="*/ 150 h 263"/>
                  <a:gd name="T48" fmla="*/ 0 w 264"/>
                  <a:gd name="T49" fmla="*/ 132 h 263"/>
                  <a:gd name="T50" fmla="*/ 263 w 264"/>
                  <a:gd name="T51" fmla="*/ 116 h 263"/>
                  <a:gd name="T52" fmla="*/ 254 w 264"/>
                  <a:gd name="T53" fmla="*/ 96 h 263"/>
                  <a:gd name="T54" fmla="*/ 8 w 264"/>
                  <a:gd name="T55" fmla="*/ 86 h 263"/>
                  <a:gd name="T56" fmla="*/ 7 w 264"/>
                  <a:gd name="T57" fmla="*/ 107 h 263"/>
                  <a:gd name="T58" fmla="*/ 239 w 264"/>
                  <a:gd name="T59" fmla="*/ 55 h 263"/>
                  <a:gd name="T60" fmla="*/ 246 w 264"/>
                  <a:gd name="T61" fmla="*/ 76 h 263"/>
                  <a:gd name="T62" fmla="*/ 30 w 264"/>
                  <a:gd name="T63" fmla="*/ 48 h 263"/>
                  <a:gd name="T64" fmla="*/ 21 w 264"/>
                  <a:gd name="T65" fmla="*/ 68 h 263"/>
                  <a:gd name="T66" fmla="*/ 206 w 264"/>
                  <a:gd name="T67" fmla="*/ 28 h 263"/>
                  <a:gd name="T68" fmla="*/ 225 w 264"/>
                  <a:gd name="T69" fmla="*/ 38 h 263"/>
                  <a:gd name="T70" fmla="*/ 206 w 264"/>
                  <a:gd name="T71" fmla="*/ 28 h 263"/>
                  <a:gd name="T72" fmla="*/ 63 w 264"/>
                  <a:gd name="T73" fmla="*/ 19 h 263"/>
                  <a:gd name="T74" fmla="*/ 48 w 264"/>
                  <a:gd name="T75" fmla="*/ 35 h 263"/>
                  <a:gd name="T76" fmla="*/ 169 w 264"/>
                  <a:gd name="T77" fmla="*/ 5 h 263"/>
                  <a:gd name="T78" fmla="*/ 187 w 264"/>
                  <a:gd name="T79" fmla="*/ 17 h 263"/>
                  <a:gd name="T80" fmla="*/ 104 w 264"/>
                  <a:gd name="T81" fmla="*/ 3 h 263"/>
                  <a:gd name="T82" fmla="*/ 84 w 264"/>
                  <a:gd name="T83" fmla="*/ 13 h 263"/>
                  <a:gd name="T84" fmla="*/ 131 w 264"/>
                  <a:gd name="T85" fmla="*/ 4 h 263"/>
                  <a:gd name="T86" fmla="*/ 125 w 264"/>
                  <a:gd name="T87" fmla="*/ 0 h 263"/>
                  <a:gd name="T88" fmla="*/ 147 w 264"/>
                  <a:gd name="T89" fmla="*/ 1 h 263"/>
                  <a:gd name="T90" fmla="*/ 131 w 264"/>
                  <a:gd name="T91" fmla="*/ 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263">
                    <a:moveTo>
                      <a:pt x="141" y="258"/>
                    </a:moveTo>
                    <a:cubicBezTo>
                      <a:pt x="148" y="258"/>
                      <a:pt x="155" y="257"/>
                      <a:pt x="162" y="255"/>
                    </a:cubicBezTo>
                    <a:cubicBezTo>
                      <a:pt x="162" y="255"/>
                      <a:pt x="162" y="255"/>
                      <a:pt x="162" y="255"/>
                    </a:cubicBezTo>
                    <a:cubicBezTo>
                      <a:pt x="163" y="259"/>
                      <a:pt x="163" y="259"/>
                      <a:pt x="163" y="259"/>
                    </a:cubicBezTo>
                    <a:cubicBezTo>
                      <a:pt x="156" y="262"/>
                      <a:pt x="149" y="263"/>
                      <a:pt x="141" y="263"/>
                    </a:cubicBezTo>
                    <a:cubicBezTo>
                      <a:pt x="141" y="263"/>
                      <a:pt x="141" y="263"/>
                      <a:pt x="141" y="263"/>
                    </a:cubicBezTo>
                    <a:cubicBezTo>
                      <a:pt x="141" y="258"/>
                      <a:pt x="141" y="258"/>
                      <a:pt x="141" y="258"/>
                    </a:cubicBezTo>
                    <a:close/>
                    <a:moveTo>
                      <a:pt x="98" y="259"/>
                    </a:moveTo>
                    <a:cubicBezTo>
                      <a:pt x="99" y="255"/>
                      <a:pt x="99" y="255"/>
                      <a:pt x="99" y="255"/>
                    </a:cubicBezTo>
                    <a:cubicBezTo>
                      <a:pt x="106" y="256"/>
                      <a:pt x="112" y="258"/>
                      <a:pt x="120" y="258"/>
                    </a:cubicBezTo>
                    <a:cubicBezTo>
                      <a:pt x="120" y="258"/>
                      <a:pt x="120" y="258"/>
                      <a:pt x="120" y="258"/>
                    </a:cubicBezTo>
                    <a:cubicBezTo>
                      <a:pt x="120" y="258"/>
                      <a:pt x="120" y="258"/>
                      <a:pt x="120" y="258"/>
                    </a:cubicBezTo>
                    <a:cubicBezTo>
                      <a:pt x="119" y="263"/>
                      <a:pt x="119" y="263"/>
                      <a:pt x="119" y="263"/>
                    </a:cubicBezTo>
                    <a:cubicBezTo>
                      <a:pt x="112" y="262"/>
                      <a:pt x="105" y="260"/>
                      <a:pt x="98" y="259"/>
                    </a:cubicBezTo>
                    <a:close/>
                    <a:moveTo>
                      <a:pt x="182" y="249"/>
                    </a:moveTo>
                    <a:cubicBezTo>
                      <a:pt x="188" y="246"/>
                      <a:pt x="195" y="242"/>
                      <a:pt x="201" y="239"/>
                    </a:cubicBezTo>
                    <a:cubicBezTo>
                      <a:pt x="201" y="239"/>
                      <a:pt x="201" y="239"/>
                      <a:pt x="201" y="239"/>
                    </a:cubicBezTo>
                    <a:cubicBezTo>
                      <a:pt x="203" y="242"/>
                      <a:pt x="203" y="242"/>
                      <a:pt x="203" y="242"/>
                    </a:cubicBezTo>
                    <a:cubicBezTo>
                      <a:pt x="197" y="247"/>
                      <a:pt x="190" y="250"/>
                      <a:pt x="183" y="253"/>
                    </a:cubicBezTo>
                    <a:cubicBezTo>
                      <a:pt x="183" y="253"/>
                      <a:pt x="183" y="253"/>
                      <a:pt x="183" y="253"/>
                    </a:cubicBezTo>
                    <a:cubicBezTo>
                      <a:pt x="182" y="249"/>
                      <a:pt x="182" y="249"/>
                      <a:pt x="182" y="249"/>
                    </a:cubicBezTo>
                    <a:close/>
                    <a:moveTo>
                      <a:pt x="58" y="241"/>
                    </a:moveTo>
                    <a:cubicBezTo>
                      <a:pt x="61" y="237"/>
                      <a:pt x="61" y="237"/>
                      <a:pt x="61" y="237"/>
                    </a:cubicBezTo>
                    <a:cubicBezTo>
                      <a:pt x="66" y="241"/>
                      <a:pt x="72" y="244"/>
                      <a:pt x="79" y="248"/>
                    </a:cubicBezTo>
                    <a:cubicBezTo>
                      <a:pt x="79" y="248"/>
                      <a:pt x="79" y="248"/>
                      <a:pt x="79" y="248"/>
                    </a:cubicBezTo>
                    <a:cubicBezTo>
                      <a:pt x="77" y="251"/>
                      <a:pt x="77" y="251"/>
                      <a:pt x="77" y="251"/>
                    </a:cubicBezTo>
                    <a:cubicBezTo>
                      <a:pt x="70" y="249"/>
                      <a:pt x="64" y="245"/>
                      <a:pt x="58" y="241"/>
                    </a:cubicBezTo>
                    <a:close/>
                    <a:moveTo>
                      <a:pt x="201" y="239"/>
                    </a:moveTo>
                    <a:cubicBezTo>
                      <a:pt x="201" y="239"/>
                      <a:pt x="201" y="239"/>
                      <a:pt x="201" y="239"/>
                    </a:cubicBezTo>
                    <a:cubicBezTo>
                      <a:pt x="201" y="239"/>
                      <a:pt x="201" y="239"/>
                      <a:pt x="201" y="239"/>
                    </a:cubicBezTo>
                    <a:cubicBezTo>
                      <a:pt x="201" y="239"/>
                      <a:pt x="201" y="239"/>
                      <a:pt x="201" y="239"/>
                    </a:cubicBezTo>
                    <a:cubicBezTo>
                      <a:pt x="201" y="239"/>
                      <a:pt x="201" y="239"/>
                      <a:pt x="201" y="239"/>
                    </a:cubicBezTo>
                    <a:close/>
                    <a:moveTo>
                      <a:pt x="217" y="226"/>
                    </a:moveTo>
                    <a:cubicBezTo>
                      <a:pt x="223" y="221"/>
                      <a:pt x="228" y="216"/>
                      <a:pt x="232" y="210"/>
                    </a:cubicBezTo>
                    <a:cubicBezTo>
                      <a:pt x="232" y="210"/>
                      <a:pt x="232" y="210"/>
                      <a:pt x="232" y="210"/>
                    </a:cubicBezTo>
                    <a:cubicBezTo>
                      <a:pt x="235" y="213"/>
                      <a:pt x="235" y="213"/>
                      <a:pt x="235" y="213"/>
                    </a:cubicBezTo>
                    <a:cubicBezTo>
                      <a:pt x="231" y="219"/>
                      <a:pt x="226" y="224"/>
                      <a:pt x="221" y="229"/>
                    </a:cubicBezTo>
                    <a:cubicBezTo>
                      <a:pt x="221" y="229"/>
                      <a:pt x="221" y="229"/>
                      <a:pt x="221" y="229"/>
                    </a:cubicBezTo>
                    <a:cubicBezTo>
                      <a:pt x="217" y="226"/>
                      <a:pt x="217" y="226"/>
                      <a:pt x="217" y="226"/>
                    </a:cubicBezTo>
                    <a:close/>
                    <a:moveTo>
                      <a:pt x="26" y="210"/>
                    </a:moveTo>
                    <a:cubicBezTo>
                      <a:pt x="30" y="208"/>
                      <a:pt x="30" y="208"/>
                      <a:pt x="30" y="208"/>
                    </a:cubicBezTo>
                    <a:cubicBezTo>
                      <a:pt x="34" y="213"/>
                      <a:pt x="39" y="219"/>
                      <a:pt x="44" y="224"/>
                    </a:cubicBezTo>
                    <a:cubicBezTo>
                      <a:pt x="44" y="224"/>
                      <a:pt x="44" y="224"/>
                      <a:pt x="44" y="224"/>
                    </a:cubicBezTo>
                    <a:cubicBezTo>
                      <a:pt x="41" y="227"/>
                      <a:pt x="41" y="227"/>
                      <a:pt x="41" y="227"/>
                    </a:cubicBezTo>
                    <a:cubicBezTo>
                      <a:pt x="36" y="222"/>
                      <a:pt x="31" y="216"/>
                      <a:pt x="26" y="210"/>
                    </a:cubicBezTo>
                    <a:close/>
                    <a:moveTo>
                      <a:pt x="243" y="193"/>
                    </a:moveTo>
                    <a:cubicBezTo>
                      <a:pt x="247" y="186"/>
                      <a:pt x="250" y="180"/>
                      <a:pt x="253" y="173"/>
                    </a:cubicBezTo>
                    <a:cubicBezTo>
                      <a:pt x="253" y="173"/>
                      <a:pt x="253" y="173"/>
                      <a:pt x="253" y="173"/>
                    </a:cubicBezTo>
                    <a:cubicBezTo>
                      <a:pt x="257" y="175"/>
                      <a:pt x="257" y="175"/>
                      <a:pt x="257" y="175"/>
                    </a:cubicBezTo>
                    <a:cubicBezTo>
                      <a:pt x="254" y="182"/>
                      <a:pt x="251" y="189"/>
                      <a:pt x="247" y="195"/>
                    </a:cubicBezTo>
                    <a:cubicBezTo>
                      <a:pt x="247" y="195"/>
                      <a:pt x="247" y="195"/>
                      <a:pt x="247" y="195"/>
                    </a:cubicBezTo>
                    <a:cubicBezTo>
                      <a:pt x="243" y="193"/>
                      <a:pt x="243" y="193"/>
                      <a:pt x="243" y="193"/>
                    </a:cubicBezTo>
                    <a:close/>
                    <a:moveTo>
                      <a:pt x="6" y="171"/>
                    </a:moveTo>
                    <a:cubicBezTo>
                      <a:pt x="10" y="170"/>
                      <a:pt x="10" y="170"/>
                      <a:pt x="10" y="170"/>
                    </a:cubicBezTo>
                    <a:cubicBezTo>
                      <a:pt x="12" y="177"/>
                      <a:pt x="16" y="184"/>
                      <a:pt x="19" y="190"/>
                    </a:cubicBezTo>
                    <a:cubicBezTo>
                      <a:pt x="19" y="190"/>
                      <a:pt x="19" y="190"/>
                      <a:pt x="19" y="190"/>
                    </a:cubicBezTo>
                    <a:cubicBezTo>
                      <a:pt x="14" y="192"/>
                      <a:pt x="14" y="192"/>
                      <a:pt x="14" y="192"/>
                    </a:cubicBezTo>
                    <a:cubicBezTo>
                      <a:pt x="11" y="185"/>
                      <a:pt x="8" y="179"/>
                      <a:pt x="6" y="171"/>
                    </a:cubicBezTo>
                    <a:close/>
                    <a:moveTo>
                      <a:pt x="258" y="153"/>
                    </a:moveTo>
                    <a:cubicBezTo>
                      <a:pt x="259" y="146"/>
                      <a:pt x="259" y="139"/>
                      <a:pt x="259" y="132"/>
                    </a:cubicBezTo>
                    <a:cubicBezTo>
                      <a:pt x="259" y="132"/>
                      <a:pt x="259" y="132"/>
                      <a:pt x="259" y="132"/>
                    </a:cubicBezTo>
                    <a:cubicBezTo>
                      <a:pt x="264" y="132"/>
                      <a:pt x="264" y="132"/>
                      <a:pt x="264" y="132"/>
                    </a:cubicBezTo>
                    <a:cubicBezTo>
                      <a:pt x="264" y="139"/>
                      <a:pt x="263" y="146"/>
                      <a:pt x="262" y="153"/>
                    </a:cubicBezTo>
                    <a:cubicBezTo>
                      <a:pt x="262" y="153"/>
                      <a:pt x="262" y="153"/>
                      <a:pt x="262" y="153"/>
                    </a:cubicBezTo>
                    <a:cubicBezTo>
                      <a:pt x="258" y="153"/>
                      <a:pt x="258" y="153"/>
                      <a:pt x="258" y="153"/>
                    </a:cubicBezTo>
                    <a:close/>
                    <a:moveTo>
                      <a:pt x="0" y="132"/>
                    </a:moveTo>
                    <a:cubicBezTo>
                      <a:pt x="0" y="131"/>
                      <a:pt x="0" y="130"/>
                      <a:pt x="0" y="128"/>
                    </a:cubicBezTo>
                    <a:cubicBezTo>
                      <a:pt x="0" y="128"/>
                      <a:pt x="0" y="128"/>
                      <a:pt x="0" y="128"/>
                    </a:cubicBezTo>
                    <a:cubicBezTo>
                      <a:pt x="4" y="128"/>
                      <a:pt x="4" y="128"/>
                      <a:pt x="4" y="128"/>
                    </a:cubicBezTo>
                    <a:cubicBezTo>
                      <a:pt x="4" y="130"/>
                      <a:pt x="4" y="131"/>
                      <a:pt x="4" y="132"/>
                    </a:cubicBezTo>
                    <a:cubicBezTo>
                      <a:pt x="4" y="132"/>
                      <a:pt x="4" y="132"/>
                      <a:pt x="4" y="132"/>
                    </a:cubicBezTo>
                    <a:cubicBezTo>
                      <a:pt x="4" y="138"/>
                      <a:pt x="5" y="144"/>
                      <a:pt x="6" y="150"/>
                    </a:cubicBezTo>
                    <a:cubicBezTo>
                      <a:pt x="6" y="150"/>
                      <a:pt x="6" y="150"/>
                      <a:pt x="6" y="150"/>
                    </a:cubicBezTo>
                    <a:cubicBezTo>
                      <a:pt x="2" y="150"/>
                      <a:pt x="2" y="150"/>
                      <a:pt x="2" y="150"/>
                    </a:cubicBezTo>
                    <a:cubicBezTo>
                      <a:pt x="1" y="144"/>
                      <a:pt x="0" y="138"/>
                      <a:pt x="0" y="132"/>
                    </a:cubicBezTo>
                    <a:close/>
                    <a:moveTo>
                      <a:pt x="254" y="96"/>
                    </a:moveTo>
                    <a:cubicBezTo>
                      <a:pt x="258" y="94"/>
                      <a:pt x="258" y="94"/>
                      <a:pt x="258" y="94"/>
                    </a:cubicBezTo>
                    <a:cubicBezTo>
                      <a:pt x="260" y="102"/>
                      <a:pt x="262" y="108"/>
                      <a:pt x="263" y="116"/>
                    </a:cubicBezTo>
                    <a:cubicBezTo>
                      <a:pt x="263" y="116"/>
                      <a:pt x="263" y="116"/>
                      <a:pt x="263" y="116"/>
                    </a:cubicBezTo>
                    <a:cubicBezTo>
                      <a:pt x="259" y="117"/>
                      <a:pt x="259" y="117"/>
                      <a:pt x="259" y="117"/>
                    </a:cubicBezTo>
                    <a:cubicBezTo>
                      <a:pt x="258" y="109"/>
                      <a:pt x="256" y="103"/>
                      <a:pt x="254" y="96"/>
                    </a:cubicBezTo>
                    <a:close/>
                    <a:moveTo>
                      <a:pt x="3" y="107"/>
                    </a:moveTo>
                    <a:cubicBezTo>
                      <a:pt x="4" y="99"/>
                      <a:pt x="6" y="92"/>
                      <a:pt x="8" y="86"/>
                    </a:cubicBezTo>
                    <a:cubicBezTo>
                      <a:pt x="8" y="86"/>
                      <a:pt x="8" y="86"/>
                      <a:pt x="8" y="86"/>
                    </a:cubicBezTo>
                    <a:cubicBezTo>
                      <a:pt x="12" y="87"/>
                      <a:pt x="12" y="87"/>
                      <a:pt x="12" y="87"/>
                    </a:cubicBezTo>
                    <a:cubicBezTo>
                      <a:pt x="10" y="94"/>
                      <a:pt x="8" y="101"/>
                      <a:pt x="7" y="107"/>
                    </a:cubicBezTo>
                    <a:cubicBezTo>
                      <a:pt x="7" y="107"/>
                      <a:pt x="7" y="107"/>
                      <a:pt x="7" y="107"/>
                    </a:cubicBezTo>
                    <a:cubicBezTo>
                      <a:pt x="3" y="107"/>
                      <a:pt x="3" y="107"/>
                      <a:pt x="3" y="107"/>
                    </a:cubicBezTo>
                    <a:close/>
                    <a:moveTo>
                      <a:pt x="236" y="58"/>
                    </a:moveTo>
                    <a:cubicBezTo>
                      <a:pt x="239" y="55"/>
                      <a:pt x="239" y="55"/>
                      <a:pt x="239" y="55"/>
                    </a:cubicBezTo>
                    <a:cubicBezTo>
                      <a:pt x="243" y="61"/>
                      <a:pt x="247" y="67"/>
                      <a:pt x="251" y="74"/>
                    </a:cubicBezTo>
                    <a:cubicBezTo>
                      <a:pt x="251" y="74"/>
                      <a:pt x="251" y="74"/>
                      <a:pt x="251" y="74"/>
                    </a:cubicBezTo>
                    <a:cubicBezTo>
                      <a:pt x="246" y="76"/>
                      <a:pt x="246" y="76"/>
                      <a:pt x="246" y="76"/>
                    </a:cubicBezTo>
                    <a:cubicBezTo>
                      <a:pt x="243" y="69"/>
                      <a:pt x="240" y="63"/>
                      <a:pt x="236" y="58"/>
                    </a:cubicBezTo>
                    <a:close/>
                    <a:moveTo>
                      <a:pt x="18" y="66"/>
                    </a:moveTo>
                    <a:cubicBezTo>
                      <a:pt x="21" y="59"/>
                      <a:pt x="25" y="53"/>
                      <a:pt x="30" y="48"/>
                    </a:cubicBezTo>
                    <a:cubicBezTo>
                      <a:pt x="30" y="48"/>
                      <a:pt x="30" y="48"/>
                      <a:pt x="30" y="48"/>
                    </a:cubicBezTo>
                    <a:cubicBezTo>
                      <a:pt x="34" y="50"/>
                      <a:pt x="34" y="50"/>
                      <a:pt x="34" y="50"/>
                    </a:cubicBezTo>
                    <a:cubicBezTo>
                      <a:pt x="29" y="56"/>
                      <a:pt x="25" y="62"/>
                      <a:pt x="21" y="68"/>
                    </a:cubicBezTo>
                    <a:cubicBezTo>
                      <a:pt x="21" y="68"/>
                      <a:pt x="21" y="68"/>
                      <a:pt x="21" y="68"/>
                    </a:cubicBezTo>
                    <a:cubicBezTo>
                      <a:pt x="18" y="66"/>
                      <a:pt x="18" y="66"/>
                      <a:pt x="18" y="66"/>
                    </a:cubicBezTo>
                    <a:close/>
                    <a:moveTo>
                      <a:pt x="206" y="28"/>
                    </a:moveTo>
                    <a:cubicBezTo>
                      <a:pt x="206" y="28"/>
                      <a:pt x="206" y="28"/>
                      <a:pt x="206" y="28"/>
                    </a:cubicBezTo>
                    <a:cubicBezTo>
                      <a:pt x="208" y="24"/>
                      <a:pt x="208" y="24"/>
                      <a:pt x="208" y="24"/>
                    </a:cubicBezTo>
                    <a:cubicBezTo>
                      <a:pt x="214" y="29"/>
                      <a:pt x="219" y="33"/>
                      <a:pt x="225" y="38"/>
                    </a:cubicBezTo>
                    <a:cubicBezTo>
                      <a:pt x="225" y="38"/>
                      <a:pt x="225" y="38"/>
                      <a:pt x="225" y="38"/>
                    </a:cubicBezTo>
                    <a:cubicBezTo>
                      <a:pt x="222" y="42"/>
                      <a:pt x="222" y="42"/>
                      <a:pt x="222" y="42"/>
                    </a:cubicBezTo>
                    <a:cubicBezTo>
                      <a:pt x="217" y="36"/>
                      <a:pt x="211" y="32"/>
                      <a:pt x="206" y="28"/>
                    </a:cubicBezTo>
                    <a:close/>
                    <a:moveTo>
                      <a:pt x="46" y="32"/>
                    </a:moveTo>
                    <a:cubicBezTo>
                      <a:pt x="51" y="27"/>
                      <a:pt x="57" y="23"/>
                      <a:pt x="63" y="19"/>
                    </a:cubicBezTo>
                    <a:cubicBezTo>
                      <a:pt x="63" y="19"/>
                      <a:pt x="63" y="19"/>
                      <a:pt x="63" y="19"/>
                    </a:cubicBezTo>
                    <a:cubicBezTo>
                      <a:pt x="66" y="23"/>
                      <a:pt x="66" y="23"/>
                      <a:pt x="66" y="23"/>
                    </a:cubicBezTo>
                    <a:cubicBezTo>
                      <a:pt x="60" y="26"/>
                      <a:pt x="54" y="31"/>
                      <a:pt x="48" y="35"/>
                    </a:cubicBezTo>
                    <a:cubicBezTo>
                      <a:pt x="48" y="35"/>
                      <a:pt x="48" y="35"/>
                      <a:pt x="48" y="35"/>
                    </a:cubicBezTo>
                    <a:cubicBezTo>
                      <a:pt x="46" y="32"/>
                      <a:pt x="46" y="32"/>
                      <a:pt x="46" y="32"/>
                    </a:cubicBezTo>
                    <a:close/>
                    <a:moveTo>
                      <a:pt x="168" y="9"/>
                    </a:moveTo>
                    <a:cubicBezTo>
                      <a:pt x="169" y="5"/>
                      <a:pt x="169" y="5"/>
                      <a:pt x="169" y="5"/>
                    </a:cubicBezTo>
                    <a:cubicBezTo>
                      <a:pt x="176" y="7"/>
                      <a:pt x="183" y="10"/>
                      <a:pt x="189" y="13"/>
                    </a:cubicBezTo>
                    <a:cubicBezTo>
                      <a:pt x="189" y="13"/>
                      <a:pt x="189" y="13"/>
                      <a:pt x="189" y="13"/>
                    </a:cubicBezTo>
                    <a:cubicBezTo>
                      <a:pt x="187" y="17"/>
                      <a:pt x="187" y="17"/>
                      <a:pt x="187" y="17"/>
                    </a:cubicBezTo>
                    <a:cubicBezTo>
                      <a:pt x="181" y="14"/>
                      <a:pt x="175" y="12"/>
                      <a:pt x="168" y="9"/>
                    </a:cubicBezTo>
                    <a:close/>
                    <a:moveTo>
                      <a:pt x="83" y="9"/>
                    </a:moveTo>
                    <a:cubicBezTo>
                      <a:pt x="90" y="6"/>
                      <a:pt x="97" y="4"/>
                      <a:pt x="104" y="3"/>
                    </a:cubicBezTo>
                    <a:cubicBezTo>
                      <a:pt x="104" y="3"/>
                      <a:pt x="104" y="3"/>
                      <a:pt x="104" y="3"/>
                    </a:cubicBezTo>
                    <a:cubicBezTo>
                      <a:pt x="105" y="7"/>
                      <a:pt x="105" y="7"/>
                      <a:pt x="105" y="7"/>
                    </a:cubicBezTo>
                    <a:cubicBezTo>
                      <a:pt x="98" y="8"/>
                      <a:pt x="91" y="10"/>
                      <a:pt x="84" y="13"/>
                    </a:cubicBezTo>
                    <a:cubicBezTo>
                      <a:pt x="84" y="13"/>
                      <a:pt x="84" y="13"/>
                      <a:pt x="84" y="13"/>
                    </a:cubicBezTo>
                    <a:cubicBezTo>
                      <a:pt x="83" y="9"/>
                      <a:pt x="83" y="9"/>
                      <a:pt x="83" y="9"/>
                    </a:cubicBezTo>
                    <a:close/>
                    <a:moveTo>
                      <a:pt x="131" y="4"/>
                    </a:moveTo>
                    <a:cubicBezTo>
                      <a:pt x="129" y="4"/>
                      <a:pt x="127" y="4"/>
                      <a:pt x="125" y="4"/>
                    </a:cubicBezTo>
                    <a:cubicBezTo>
                      <a:pt x="125" y="4"/>
                      <a:pt x="125" y="4"/>
                      <a:pt x="125" y="4"/>
                    </a:cubicBezTo>
                    <a:cubicBezTo>
                      <a:pt x="125" y="0"/>
                      <a:pt x="125" y="0"/>
                      <a:pt x="125" y="0"/>
                    </a:cubicBezTo>
                    <a:cubicBezTo>
                      <a:pt x="127" y="0"/>
                      <a:pt x="129" y="0"/>
                      <a:pt x="131" y="0"/>
                    </a:cubicBezTo>
                    <a:cubicBezTo>
                      <a:pt x="131" y="0"/>
                      <a:pt x="131" y="0"/>
                      <a:pt x="131" y="0"/>
                    </a:cubicBezTo>
                    <a:cubicBezTo>
                      <a:pt x="137" y="0"/>
                      <a:pt x="142" y="0"/>
                      <a:pt x="147" y="1"/>
                    </a:cubicBezTo>
                    <a:cubicBezTo>
                      <a:pt x="147" y="1"/>
                      <a:pt x="147" y="1"/>
                      <a:pt x="147" y="1"/>
                    </a:cubicBezTo>
                    <a:cubicBezTo>
                      <a:pt x="147" y="5"/>
                      <a:pt x="147" y="5"/>
                      <a:pt x="147" y="5"/>
                    </a:cubicBezTo>
                    <a:cubicBezTo>
                      <a:pt x="142" y="4"/>
                      <a:pt x="137" y="4"/>
                      <a:pt x="131" y="4"/>
                    </a:cubicBezTo>
                    <a:close/>
                  </a:path>
                </a:pathLst>
              </a:custGeom>
              <a:grpFill/>
              <a:ln>
                <a:noFill/>
              </a:ln>
            </p:spPr>
            <p:txBody>
              <a:bodyPr/>
              <a:lstStyle/>
              <a:p>
                <a:pPr>
                  <a:defRPr/>
                </a:pPr>
                <a:endParaRPr lang="zh-CN" altLang="en-US">
                  <a:latin typeface="微软雅黑" panose="020B0503020204020204" pitchFamily="34" charset="-122"/>
                  <a:ea typeface="微软雅黑" panose="020B0503020204020204" pitchFamily="34" charset="-122"/>
                </a:endParaRPr>
              </a:p>
            </p:txBody>
          </p:sp>
        </p:grpSp>
        <p:sp>
          <p:nvSpPr>
            <p:cNvPr id="18456" name="矩形 191"/>
            <p:cNvSpPr>
              <a:spLocks noChangeArrowheads="1"/>
            </p:cNvSpPr>
            <p:nvPr/>
          </p:nvSpPr>
          <p:spPr bwMode="auto">
            <a:xfrm>
              <a:off x="5891072" y="2941779"/>
              <a:ext cx="877567" cy="36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chemeClr val="bg1"/>
                  </a:solidFill>
                  <a:latin typeface="微软雅黑" panose="020B0503020204020204" pitchFamily="34" charset="-122"/>
                  <a:ea typeface="微软雅黑" panose="020B0503020204020204" pitchFamily="34" charset="-122"/>
                </a:rPr>
                <a:t>零违章</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6" name="组合 73"/>
          <p:cNvGrpSpPr/>
          <p:nvPr/>
        </p:nvGrpSpPr>
        <p:grpSpPr bwMode="auto">
          <a:xfrm>
            <a:off x="7142163" y="2932113"/>
            <a:ext cx="1079500" cy="1081087"/>
            <a:chOff x="8028504" y="2562842"/>
            <a:chExt cx="1080000" cy="1081774"/>
          </a:xfrm>
        </p:grpSpPr>
        <p:grpSp>
          <p:nvGrpSpPr>
            <p:cNvPr id="7" name="组合 192"/>
            <p:cNvGrpSpPr/>
            <p:nvPr/>
          </p:nvGrpSpPr>
          <p:grpSpPr>
            <a:xfrm>
              <a:off x="8028504" y="2562842"/>
              <a:ext cx="1080000" cy="1081774"/>
              <a:chOff x="375739" y="2094295"/>
              <a:chExt cx="1080000" cy="1081774"/>
            </a:xfrm>
            <a:solidFill>
              <a:srgbClr val="414455"/>
            </a:solidFill>
          </p:grpSpPr>
          <p:sp>
            <p:nvSpPr>
              <p:cNvPr id="77" name="Freeform 543"/>
              <p:cNvSpPr/>
              <p:nvPr/>
            </p:nvSpPr>
            <p:spPr bwMode="auto">
              <a:xfrm>
                <a:off x="375739" y="2094295"/>
                <a:ext cx="1080000" cy="1080000"/>
              </a:xfrm>
              <a:custGeom>
                <a:avLst/>
                <a:gdLst>
                  <a:gd name="T0" fmla="*/ 58 w 205"/>
                  <a:gd name="T1" fmla="*/ 180 h 205"/>
                  <a:gd name="T2" fmla="*/ 25 w 205"/>
                  <a:gd name="T3" fmla="*/ 58 h 205"/>
                  <a:gd name="T4" fmla="*/ 148 w 205"/>
                  <a:gd name="T5" fmla="*/ 25 h 205"/>
                  <a:gd name="T6" fmla="*/ 180 w 205"/>
                  <a:gd name="T7" fmla="*/ 147 h 205"/>
                  <a:gd name="T8" fmla="*/ 58 w 205"/>
                  <a:gd name="T9" fmla="*/ 180 h 205"/>
                </a:gdLst>
                <a:ahLst/>
                <a:cxnLst>
                  <a:cxn ang="0">
                    <a:pos x="T0" y="T1"/>
                  </a:cxn>
                  <a:cxn ang="0">
                    <a:pos x="T2" y="T3"/>
                  </a:cxn>
                  <a:cxn ang="0">
                    <a:pos x="T4" y="T5"/>
                  </a:cxn>
                  <a:cxn ang="0">
                    <a:pos x="T6" y="T7"/>
                  </a:cxn>
                  <a:cxn ang="0">
                    <a:pos x="T8" y="T9"/>
                  </a:cxn>
                </a:cxnLst>
                <a:rect l="0" t="0" r="r" b="b"/>
                <a:pathLst>
                  <a:path w="205" h="205">
                    <a:moveTo>
                      <a:pt x="58" y="180"/>
                    </a:moveTo>
                    <a:cubicBezTo>
                      <a:pt x="15" y="155"/>
                      <a:pt x="0" y="101"/>
                      <a:pt x="25" y="58"/>
                    </a:cubicBezTo>
                    <a:cubicBezTo>
                      <a:pt x="50" y="15"/>
                      <a:pt x="105" y="0"/>
                      <a:pt x="148" y="25"/>
                    </a:cubicBezTo>
                    <a:cubicBezTo>
                      <a:pt x="190" y="50"/>
                      <a:pt x="205" y="105"/>
                      <a:pt x="180" y="147"/>
                    </a:cubicBezTo>
                    <a:cubicBezTo>
                      <a:pt x="156" y="190"/>
                      <a:pt x="101" y="205"/>
                      <a:pt x="58" y="180"/>
                    </a:cubicBezTo>
                    <a:close/>
                  </a:path>
                </a:pathLst>
              </a:custGeom>
              <a:grpFill/>
              <a:ln>
                <a:noFill/>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78" name="Freeform 546"/>
              <p:cNvSpPr>
                <a:spLocks noChangeAspect="1" noEditPoints="1"/>
              </p:cNvSpPr>
              <p:nvPr/>
            </p:nvSpPr>
            <p:spPr bwMode="auto">
              <a:xfrm>
                <a:off x="375739" y="2096069"/>
                <a:ext cx="1080000" cy="1080000"/>
              </a:xfrm>
              <a:custGeom>
                <a:avLst/>
                <a:gdLst>
                  <a:gd name="T0" fmla="*/ 162 w 264"/>
                  <a:gd name="T1" fmla="*/ 255 h 263"/>
                  <a:gd name="T2" fmla="*/ 141 w 264"/>
                  <a:gd name="T3" fmla="*/ 263 h 263"/>
                  <a:gd name="T4" fmla="*/ 99 w 264"/>
                  <a:gd name="T5" fmla="*/ 255 h 263"/>
                  <a:gd name="T6" fmla="*/ 120 w 264"/>
                  <a:gd name="T7" fmla="*/ 258 h 263"/>
                  <a:gd name="T8" fmla="*/ 182 w 264"/>
                  <a:gd name="T9" fmla="*/ 249 h 263"/>
                  <a:gd name="T10" fmla="*/ 203 w 264"/>
                  <a:gd name="T11" fmla="*/ 242 h 263"/>
                  <a:gd name="T12" fmla="*/ 182 w 264"/>
                  <a:gd name="T13" fmla="*/ 249 h 263"/>
                  <a:gd name="T14" fmla="*/ 79 w 264"/>
                  <a:gd name="T15" fmla="*/ 248 h 263"/>
                  <a:gd name="T16" fmla="*/ 58 w 264"/>
                  <a:gd name="T17" fmla="*/ 241 h 263"/>
                  <a:gd name="T18" fmla="*/ 201 w 264"/>
                  <a:gd name="T19" fmla="*/ 239 h 263"/>
                  <a:gd name="T20" fmla="*/ 217 w 264"/>
                  <a:gd name="T21" fmla="*/ 226 h 263"/>
                  <a:gd name="T22" fmla="*/ 235 w 264"/>
                  <a:gd name="T23" fmla="*/ 213 h 263"/>
                  <a:gd name="T24" fmla="*/ 217 w 264"/>
                  <a:gd name="T25" fmla="*/ 226 h 263"/>
                  <a:gd name="T26" fmla="*/ 44 w 264"/>
                  <a:gd name="T27" fmla="*/ 224 h 263"/>
                  <a:gd name="T28" fmla="*/ 26 w 264"/>
                  <a:gd name="T29" fmla="*/ 210 h 263"/>
                  <a:gd name="T30" fmla="*/ 253 w 264"/>
                  <a:gd name="T31" fmla="*/ 173 h 263"/>
                  <a:gd name="T32" fmla="*/ 247 w 264"/>
                  <a:gd name="T33" fmla="*/ 195 h 263"/>
                  <a:gd name="T34" fmla="*/ 10 w 264"/>
                  <a:gd name="T35" fmla="*/ 170 h 263"/>
                  <a:gd name="T36" fmla="*/ 14 w 264"/>
                  <a:gd name="T37" fmla="*/ 192 h 263"/>
                  <a:gd name="T38" fmla="*/ 259 w 264"/>
                  <a:gd name="T39" fmla="*/ 132 h 263"/>
                  <a:gd name="T40" fmla="*/ 262 w 264"/>
                  <a:gd name="T41" fmla="*/ 153 h 263"/>
                  <a:gd name="T42" fmla="*/ 0 w 264"/>
                  <a:gd name="T43" fmla="*/ 132 h 263"/>
                  <a:gd name="T44" fmla="*/ 4 w 264"/>
                  <a:gd name="T45" fmla="*/ 128 h 263"/>
                  <a:gd name="T46" fmla="*/ 6 w 264"/>
                  <a:gd name="T47" fmla="*/ 150 h 263"/>
                  <a:gd name="T48" fmla="*/ 0 w 264"/>
                  <a:gd name="T49" fmla="*/ 132 h 263"/>
                  <a:gd name="T50" fmla="*/ 263 w 264"/>
                  <a:gd name="T51" fmla="*/ 116 h 263"/>
                  <a:gd name="T52" fmla="*/ 254 w 264"/>
                  <a:gd name="T53" fmla="*/ 96 h 263"/>
                  <a:gd name="T54" fmla="*/ 8 w 264"/>
                  <a:gd name="T55" fmla="*/ 86 h 263"/>
                  <a:gd name="T56" fmla="*/ 7 w 264"/>
                  <a:gd name="T57" fmla="*/ 107 h 263"/>
                  <a:gd name="T58" fmla="*/ 239 w 264"/>
                  <a:gd name="T59" fmla="*/ 55 h 263"/>
                  <a:gd name="T60" fmla="*/ 246 w 264"/>
                  <a:gd name="T61" fmla="*/ 76 h 263"/>
                  <a:gd name="T62" fmla="*/ 30 w 264"/>
                  <a:gd name="T63" fmla="*/ 48 h 263"/>
                  <a:gd name="T64" fmla="*/ 21 w 264"/>
                  <a:gd name="T65" fmla="*/ 68 h 263"/>
                  <a:gd name="T66" fmla="*/ 206 w 264"/>
                  <a:gd name="T67" fmla="*/ 28 h 263"/>
                  <a:gd name="T68" fmla="*/ 225 w 264"/>
                  <a:gd name="T69" fmla="*/ 38 h 263"/>
                  <a:gd name="T70" fmla="*/ 206 w 264"/>
                  <a:gd name="T71" fmla="*/ 28 h 263"/>
                  <a:gd name="T72" fmla="*/ 63 w 264"/>
                  <a:gd name="T73" fmla="*/ 19 h 263"/>
                  <a:gd name="T74" fmla="*/ 48 w 264"/>
                  <a:gd name="T75" fmla="*/ 35 h 263"/>
                  <a:gd name="T76" fmla="*/ 169 w 264"/>
                  <a:gd name="T77" fmla="*/ 5 h 263"/>
                  <a:gd name="T78" fmla="*/ 187 w 264"/>
                  <a:gd name="T79" fmla="*/ 17 h 263"/>
                  <a:gd name="T80" fmla="*/ 104 w 264"/>
                  <a:gd name="T81" fmla="*/ 3 h 263"/>
                  <a:gd name="T82" fmla="*/ 84 w 264"/>
                  <a:gd name="T83" fmla="*/ 13 h 263"/>
                  <a:gd name="T84" fmla="*/ 131 w 264"/>
                  <a:gd name="T85" fmla="*/ 4 h 263"/>
                  <a:gd name="T86" fmla="*/ 125 w 264"/>
                  <a:gd name="T87" fmla="*/ 0 h 263"/>
                  <a:gd name="T88" fmla="*/ 147 w 264"/>
                  <a:gd name="T89" fmla="*/ 1 h 263"/>
                  <a:gd name="T90" fmla="*/ 131 w 264"/>
                  <a:gd name="T91" fmla="*/ 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263">
                    <a:moveTo>
                      <a:pt x="141" y="258"/>
                    </a:moveTo>
                    <a:cubicBezTo>
                      <a:pt x="148" y="258"/>
                      <a:pt x="155" y="257"/>
                      <a:pt x="162" y="255"/>
                    </a:cubicBezTo>
                    <a:cubicBezTo>
                      <a:pt x="162" y="255"/>
                      <a:pt x="162" y="255"/>
                      <a:pt x="162" y="255"/>
                    </a:cubicBezTo>
                    <a:cubicBezTo>
                      <a:pt x="163" y="259"/>
                      <a:pt x="163" y="259"/>
                      <a:pt x="163" y="259"/>
                    </a:cubicBezTo>
                    <a:cubicBezTo>
                      <a:pt x="156" y="262"/>
                      <a:pt x="149" y="263"/>
                      <a:pt x="141" y="263"/>
                    </a:cubicBezTo>
                    <a:cubicBezTo>
                      <a:pt x="141" y="263"/>
                      <a:pt x="141" y="263"/>
                      <a:pt x="141" y="263"/>
                    </a:cubicBezTo>
                    <a:cubicBezTo>
                      <a:pt x="141" y="258"/>
                      <a:pt x="141" y="258"/>
                      <a:pt x="141" y="258"/>
                    </a:cubicBezTo>
                    <a:close/>
                    <a:moveTo>
                      <a:pt x="98" y="259"/>
                    </a:moveTo>
                    <a:cubicBezTo>
                      <a:pt x="99" y="255"/>
                      <a:pt x="99" y="255"/>
                      <a:pt x="99" y="255"/>
                    </a:cubicBezTo>
                    <a:cubicBezTo>
                      <a:pt x="106" y="256"/>
                      <a:pt x="112" y="258"/>
                      <a:pt x="120" y="258"/>
                    </a:cubicBezTo>
                    <a:cubicBezTo>
                      <a:pt x="120" y="258"/>
                      <a:pt x="120" y="258"/>
                      <a:pt x="120" y="258"/>
                    </a:cubicBezTo>
                    <a:cubicBezTo>
                      <a:pt x="120" y="258"/>
                      <a:pt x="120" y="258"/>
                      <a:pt x="120" y="258"/>
                    </a:cubicBezTo>
                    <a:cubicBezTo>
                      <a:pt x="119" y="263"/>
                      <a:pt x="119" y="263"/>
                      <a:pt x="119" y="263"/>
                    </a:cubicBezTo>
                    <a:cubicBezTo>
                      <a:pt x="112" y="262"/>
                      <a:pt x="105" y="260"/>
                      <a:pt x="98" y="259"/>
                    </a:cubicBezTo>
                    <a:close/>
                    <a:moveTo>
                      <a:pt x="182" y="249"/>
                    </a:moveTo>
                    <a:cubicBezTo>
                      <a:pt x="188" y="246"/>
                      <a:pt x="195" y="242"/>
                      <a:pt x="201" y="239"/>
                    </a:cubicBezTo>
                    <a:cubicBezTo>
                      <a:pt x="201" y="239"/>
                      <a:pt x="201" y="239"/>
                      <a:pt x="201" y="239"/>
                    </a:cubicBezTo>
                    <a:cubicBezTo>
                      <a:pt x="203" y="242"/>
                      <a:pt x="203" y="242"/>
                      <a:pt x="203" y="242"/>
                    </a:cubicBezTo>
                    <a:cubicBezTo>
                      <a:pt x="197" y="247"/>
                      <a:pt x="190" y="250"/>
                      <a:pt x="183" y="253"/>
                    </a:cubicBezTo>
                    <a:cubicBezTo>
                      <a:pt x="183" y="253"/>
                      <a:pt x="183" y="253"/>
                      <a:pt x="183" y="253"/>
                    </a:cubicBezTo>
                    <a:cubicBezTo>
                      <a:pt x="182" y="249"/>
                      <a:pt x="182" y="249"/>
                      <a:pt x="182" y="249"/>
                    </a:cubicBezTo>
                    <a:close/>
                    <a:moveTo>
                      <a:pt x="58" y="241"/>
                    </a:moveTo>
                    <a:cubicBezTo>
                      <a:pt x="61" y="237"/>
                      <a:pt x="61" y="237"/>
                      <a:pt x="61" y="237"/>
                    </a:cubicBezTo>
                    <a:cubicBezTo>
                      <a:pt x="66" y="241"/>
                      <a:pt x="72" y="244"/>
                      <a:pt x="79" y="248"/>
                    </a:cubicBezTo>
                    <a:cubicBezTo>
                      <a:pt x="79" y="248"/>
                      <a:pt x="79" y="248"/>
                      <a:pt x="79" y="248"/>
                    </a:cubicBezTo>
                    <a:cubicBezTo>
                      <a:pt x="77" y="251"/>
                      <a:pt x="77" y="251"/>
                      <a:pt x="77" y="251"/>
                    </a:cubicBezTo>
                    <a:cubicBezTo>
                      <a:pt x="70" y="249"/>
                      <a:pt x="64" y="245"/>
                      <a:pt x="58" y="241"/>
                    </a:cubicBezTo>
                    <a:close/>
                    <a:moveTo>
                      <a:pt x="201" y="239"/>
                    </a:moveTo>
                    <a:cubicBezTo>
                      <a:pt x="201" y="239"/>
                      <a:pt x="201" y="239"/>
                      <a:pt x="201" y="239"/>
                    </a:cubicBezTo>
                    <a:cubicBezTo>
                      <a:pt x="201" y="239"/>
                      <a:pt x="201" y="239"/>
                      <a:pt x="201" y="239"/>
                    </a:cubicBezTo>
                    <a:cubicBezTo>
                      <a:pt x="201" y="239"/>
                      <a:pt x="201" y="239"/>
                      <a:pt x="201" y="239"/>
                    </a:cubicBezTo>
                    <a:cubicBezTo>
                      <a:pt x="201" y="239"/>
                      <a:pt x="201" y="239"/>
                      <a:pt x="201" y="239"/>
                    </a:cubicBezTo>
                    <a:close/>
                    <a:moveTo>
                      <a:pt x="217" y="226"/>
                    </a:moveTo>
                    <a:cubicBezTo>
                      <a:pt x="223" y="221"/>
                      <a:pt x="228" y="216"/>
                      <a:pt x="232" y="210"/>
                    </a:cubicBezTo>
                    <a:cubicBezTo>
                      <a:pt x="232" y="210"/>
                      <a:pt x="232" y="210"/>
                      <a:pt x="232" y="210"/>
                    </a:cubicBezTo>
                    <a:cubicBezTo>
                      <a:pt x="235" y="213"/>
                      <a:pt x="235" y="213"/>
                      <a:pt x="235" y="213"/>
                    </a:cubicBezTo>
                    <a:cubicBezTo>
                      <a:pt x="231" y="219"/>
                      <a:pt x="226" y="224"/>
                      <a:pt x="221" y="229"/>
                    </a:cubicBezTo>
                    <a:cubicBezTo>
                      <a:pt x="221" y="229"/>
                      <a:pt x="221" y="229"/>
                      <a:pt x="221" y="229"/>
                    </a:cubicBezTo>
                    <a:cubicBezTo>
                      <a:pt x="217" y="226"/>
                      <a:pt x="217" y="226"/>
                      <a:pt x="217" y="226"/>
                    </a:cubicBezTo>
                    <a:close/>
                    <a:moveTo>
                      <a:pt x="26" y="210"/>
                    </a:moveTo>
                    <a:cubicBezTo>
                      <a:pt x="30" y="208"/>
                      <a:pt x="30" y="208"/>
                      <a:pt x="30" y="208"/>
                    </a:cubicBezTo>
                    <a:cubicBezTo>
                      <a:pt x="34" y="213"/>
                      <a:pt x="39" y="219"/>
                      <a:pt x="44" y="224"/>
                    </a:cubicBezTo>
                    <a:cubicBezTo>
                      <a:pt x="44" y="224"/>
                      <a:pt x="44" y="224"/>
                      <a:pt x="44" y="224"/>
                    </a:cubicBezTo>
                    <a:cubicBezTo>
                      <a:pt x="41" y="227"/>
                      <a:pt x="41" y="227"/>
                      <a:pt x="41" y="227"/>
                    </a:cubicBezTo>
                    <a:cubicBezTo>
                      <a:pt x="36" y="222"/>
                      <a:pt x="31" y="216"/>
                      <a:pt x="26" y="210"/>
                    </a:cubicBezTo>
                    <a:close/>
                    <a:moveTo>
                      <a:pt x="243" y="193"/>
                    </a:moveTo>
                    <a:cubicBezTo>
                      <a:pt x="247" y="186"/>
                      <a:pt x="250" y="180"/>
                      <a:pt x="253" y="173"/>
                    </a:cubicBezTo>
                    <a:cubicBezTo>
                      <a:pt x="253" y="173"/>
                      <a:pt x="253" y="173"/>
                      <a:pt x="253" y="173"/>
                    </a:cubicBezTo>
                    <a:cubicBezTo>
                      <a:pt x="257" y="175"/>
                      <a:pt x="257" y="175"/>
                      <a:pt x="257" y="175"/>
                    </a:cubicBezTo>
                    <a:cubicBezTo>
                      <a:pt x="254" y="182"/>
                      <a:pt x="251" y="189"/>
                      <a:pt x="247" y="195"/>
                    </a:cubicBezTo>
                    <a:cubicBezTo>
                      <a:pt x="247" y="195"/>
                      <a:pt x="247" y="195"/>
                      <a:pt x="247" y="195"/>
                    </a:cubicBezTo>
                    <a:cubicBezTo>
                      <a:pt x="243" y="193"/>
                      <a:pt x="243" y="193"/>
                      <a:pt x="243" y="193"/>
                    </a:cubicBezTo>
                    <a:close/>
                    <a:moveTo>
                      <a:pt x="6" y="171"/>
                    </a:moveTo>
                    <a:cubicBezTo>
                      <a:pt x="10" y="170"/>
                      <a:pt x="10" y="170"/>
                      <a:pt x="10" y="170"/>
                    </a:cubicBezTo>
                    <a:cubicBezTo>
                      <a:pt x="12" y="177"/>
                      <a:pt x="16" y="184"/>
                      <a:pt x="19" y="190"/>
                    </a:cubicBezTo>
                    <a:cubicBezTo>
                      <a:pt x="19" y="190"/>
                      <a:pt x="19" y="190"/>
                      <a:pt x="19" y="190"/>
                    </a:cubicBezTo>
                    <a:cubicBezTo>
                      <a:pt x="14" y="192"/>
                      <a:pt x="14" y="192"/>
                      <a:pt x="14" y="192"/>
                    </a:cubicBezTo>
                    <a:cubicBezTo>
                      <a:pt x="11" y="185"/>
                      <a:pt x="8" y="179"/>
                      <a:pt x="6" y="171"/>
                    </a:cubicBezTo>
                    <a:close/>
                    <a:moveTo>
                      <a:pt x="258" y="153"/>
                    </a:moveTo>
                    <a:cubicBezTo>
                      <a:pt x="259" y="146"/>
                      <a:pt x="259" y="139"/>
                      <a:pt x="259" y="132"/>
                    </a:cubicBezTo>
                    <a:cubicBezTo>
                      <a:pt x="259" y="132"/>
                      <a:pt x="259" y="132"/>
                      <a:pt x="259" y="132"/>
                    </a:cubicBezTo>
                    <a:cubicBezTo>
                      <a:pt x="264" y="132"/>
                      <a:pt x="264" y="132"/>
                      <a:pt x="264" y="132"/>
                    </a:cubicBezTo>
                    <a:cubicBezTo>
                      <a:pt x="264" y="139"/>
                      <a:pt x="263" y="146"/>
                      <a:pt x="262" y="153"/>
                    </a:cubicBezTo>
                    <a:cubicBezTo>
                      <a:pt x="262" y="153"/>
                      <a:pt x="262" y="153"/>
                      <a:pt x="262" y="153"/>
                    </a:cubicBezTo>
                    <a:cubicBezTo>
                      <a:pt x="258" y="153"/>
                      <a:pt x="258" y="153"/>
                      <a:pt x="258" y="153"/>
                    </a:cubicBezTo>
                    <a:close/>
                    <a:moveTo>
                      <a:pt x="0" y="132"/>
                    </a:moveTo>
                    <a:cubicBezTo>
                      <a:pt x="0" y="131"/>
                      <a:pt x="0" y="130"/>
                      <a:pt x="0" y="128"/>
                    </a:cubicBezTo>
                    <a:cubicBezTo>
                      <a:pt x="0" y="128"/>
                      <a:pt x="0" y="128"/>
                      <a:pt x="0" y="128"/>
                    </a:cubicBezTo>
                    <a:cubicBezTo>
                      <a:pt x="4" y="128"/>
                      <a:pt x="4" y="128"/>
                      <a:pt x="4" y="128"/>
                    </a:cubicBezTo>
                    <a:cubicBezTo>
                      <a:pt x="4" y="130"/>
                      <a:pt x="4" y="131"/>
                      <a:pt x="4" y="132"/>
                    </a:cubicBezTo>
                    <a:cubicBezTo>
                      <a:pt x="4" y="132"/>
                      <a:pt x="4" y="132"/>
                      <a:pt x="4" y="132"/>
                    </a:cubicBezTo>
                    <a:cubicBezTo>
                      <a:pt x="4" y="138"/>
                      <a:pt x="5" y="144"/>
                      <a:pt x="6" y="150"/>
                    </a:cubicBezTo>
                    <a:cubicBezTo>
                      <a:pt x="6" y="150"/>
                      <a:pt x="6" y="150"/>
                      <a:pt x="6" y="150"/>
                    </a:cubicBezTo>
                    <a:cubicBezTo>
                      <a:pt x="2" y="150"/>
                      <a:pt x="2" y="150"/>
                      <a:pt x="2" y="150"/>
                    </a:cubicBezTo>
                    <a:cubicBezTo>
                      <a:pt x="1" y="144"/>
                      <a:pt x="0" y="138"/>
                      <a:pt x="0" y="132"/>
                    </a:cubicBezTo>
                    <a:close/>
                    <a:moveTo>
                      <a:pt x="254" y="96"/>
                    </a:moveTo>
                    <a:cubicBezTo>
                      <a:pt x="258" y="94"/>
                      <a:pt x="258" y="94"/>
                      <a:pt x="258" y="94"/>
                    </a:cubicBezTo>
                    <a:cubicBezTo>
                      <a:pt x="260" y="102"/>
                      <a:pt x="262" y="108"/>
                      <a:pt x="263" y="116"/>
                    </a:cubicBezTo>
                    <a:cubicBezTo>
                      <a:pt x="263" y="116"/>
                      <a:pt x="263" y="116"/>
                      <a:pt x="263" y="116"/>
                    </a:cubicBezTo>
                    <a:cubicBezTo>
                      <a:pt x="259" y="117"/>
                      <a:pt x="259" y="117"/>
                      <a:pt x="259" y="117"/>
                    </a:cubicBezTo>
                    <a:cubicBezTo>
                      <a:pt x="258" y="109"/>
                      <a:pt x="256" y="103"/>
                      <a:pt x="254" y="96"/>
                    </a:cubicBezTo>
                    <a:close/>
                    <a:moveTo>
                      <a:pt x="3" y="107"/>
                    </a:moveTo>
                    <a:cubicBezTo>
                      <a:pt x="4" y="99"/>
                      <a:pt x="6" y="92"/>
                      <a:pt x="8" y="86"/>
                    </a:cubicBezTo>
                    <a:cubicBezTo>
                      <a:pt x="8" y="86"/>
                      <a:pt x="8" y="86"/>
                      <a:pt x="8" y="86"/>
                    </a:cubicBezTo>
                    <a:cubicBezTo>
                      <a:pt x="12" y="87"/>
                      <a:pt x="12" y="87"/>
                      <a:pt x="12" y="87"/>
                    </a:cubicBezTo>
                    <a:cubicBezTo>
                      <a:pt x="10" y="94"/>
                      <a:pt x="8" y="101"/>
                      <a:pt x="7" y="107"/>
                    </a:cubicBezTo>
                    <a:cubicBezTo>
                      <a:pt x="7" y="107"/>
                      <a:pt x="7" y="107"/>
                      <a:pt x="7" y="107"/>
                    </a:cubicBezTo>
                    <a:cubicBezTo>
                      <a:pt x="3" y="107"/>
                      <a:pt x="3" y="107"/>
                      <a:pt x="3" y="107"/>
                    </a:cubicBezTo>
                    <a:close/>
                    <a:moveTo>
                      <a:pt x="236" y="58"/>
                    </a:moveTo>
                    <a:cubicBezTo>
                      <a:pt x="239" y="55"/>
                      <a:pt x="239" y="55"/>
                      <a:pt x="239" y="55"/>
                    </a:cubicBezTo>
                    <a:cubicBezTo>
                      <a:pt x="243" y="61"/>
                      <a:pt x="247" y="67"/>
                      <a:pt x="251" y="74"/>
                    </a:cubicBezTo>
                    <a:cubicBezTo>
                      <a:pt x="251" y="74"/>
                      <a:pt x="251" y="74"/>
                      <a:pt x="251" y="74"/>
                    </a:cubicBezTo>
                    <a:cubicBezTo>
                      <a:pt x="246" y="76"/>
                      <a:pt x="246" y="76"/>
                      <a:pt x="246" y="76"/>
                    </a:cubicBezTo>
                    <a:cubicBezTo>
                      <a:pt x="243" y="69"/>
                      <a:pt x="240" y="63"/>
                      <a:pt x="236" y="58"/>
                    </a:cubicBezTo>
                    <a:close/>
                    <a:moveTo>
                      <a:pt x="18" y="66"/>
                    </a:moveTo>
                    <a:cubicBezTo>
                      <a:pt x="21" y="59"/>
                      <a:pt x="25" y="53"/>
                      <a:pt x="30" y="48"/>
                    </a:cubicBezTo>
                    <a:cubicBezTo>
                      <a:pt x="30" y="48"/>
                      <a:pt x="30" y="48"/>
                      <a:pt x="30" y="48"/>
                    </a:cubicBezTo>
                    <a:cubicBezTo>
                      <a:pt x="34" y="50"/>
                      <a:pt x="34" y="50"/>
                      <a:pt x="34" y="50"/>
                    </a:cubicBezTo>
                    <a:cubicBezTo>
                      <a:pt x="29" y="56"/>
                      <a:pt x="25" y="62"/>
                      <a:pt x="21" y="68"/>
                    </a:cubicBezTo>
                    <a:cubicBezTo>
                      <a:pt x="21" y="68"/>
                      <a:pt x="21" y="68"/>
                      <a:pt x="21" y="68"/>
                    </a:cubicBezTo>
                    <a:cubicBezTo>
                      <a:pt x="18" y="66"/>
                      <a:pt x="18" y="66"/>
                      <a:pt x="18" y="66"/>
                    </a:cubicBezTo>
                    <a:close/>
                    <a:moveTo>
                      <a:pt x="206" y="28"/>
                    </a:moveTo>
                    <a:cubicBezTo>
                      <a:pt x="206" y="28"/>
                      <a:pt x="206" y="28"/>
                      <a:pt x="206" y="28"/>
                    </a:cubicBezTo>
                    <a:cubicBezTo>
                      <a:pt x="208" y="24"/>
                      <a:pt x="208" y="24"/>
                      <a:pt x="208" y="24"/>
                    </a:cubicBezTo>
                    <a:cubicBezTo>
                      <a:pt x="214" y="29"/>
                      <a:pt x="219" y="33"/>
                      <a:pt x="225" y="38"/>
                    </a:cubicBezTo>
                    <a:cubicBezTo>
                      <a:pt x="225" y="38"/>
                      <a:pt x="225" y="38"/>
                      <a:pt x="225" y="38"/>
                    </a:cubicBezTo>
                    <a:cubicBezTo>
                      <a:pt x="222" y="42"/>
                      <a:pt x="222" y="42"/>
                      <a:pt x="222" y="42"/>
                    </a:cubicBezTo>
                    <a:cubicBezTo>
                      <a:pt x="217" y="36"/>
                      <a:pt x="211" y="32"/>
                      <a:pt x="206" y="28"/>
                    </a:cubicBezTo>
                    <a:close/>
                    <a:moveTo>
                      <a:pt x="46" y="32"/>
                    </a:moveTo>
                    <a:cubicBezTo>
                      <a:pt x="51" y="27"/>
                      <a:pt x="57" y="23"/>
                      <a:pt x="63" y="19"/>
                    </a:cubicBezTo>
                    <a:cubicBezTo>
                      <a:pt x="63" y="19"/>
                      <a:pt x="63" y="19"/>
                      <a:pt x="63" y="19"/>
                    </a:cubicBezTo>
                    <a:cubicBezTo>
                      <a:pt x="66" y="23"/>
                      <a:pt x="66" y="23"/>
                      <a:pt x="66" y="23"/>
                    </a:cubicBezTo>
                    <a:cubicBezTo>
                      <a:pt x="60" y="26"/>
                      <a:pt x="54" y="31"/>
                      <a:pt x="48" y="35"/>
                    </a:cubicBezTo>
                    <a:cubicBezTo>
                      <a:pt x="48" y="35"/>
                      <a:pt x="48" y="35"/>
                      <a:pt x="48" y="35"/>
                    </a:cubicBezTo>
                    <a:cubicBezTo>
                      <a:pt x="46" y="32"/>
                      <a:pt x="46" y="32"/>
                      <a:pt x="46" y="32"/>
                    </a:cubicBezTo>
                    <a:close/>
                    <a:moveTo>
                      <a:pt x="168" y="9"/>
                    </a:moveTo>
                    <a:cubicBezTo>
                      <a:pt x="169" y="5"/>
                      <a:pt x="169" y="5"/>
                      <a:pt x="169" y="5"/>
                    </a:cubicBezTo>
                    <a:cubicBezTo>
                      <a:pt x="176" y="7"/>
                      <a:pt x="183" y="10"/>
                      <a:pt x="189" y="13"/>
                    </a:cubicBezTo>
                    <a:cubicBezTo>
                      <a:pt x="189" y="13"/>
                      <a:pt x="189" y="13"/>
                      <a:pt x="189" y="13"/>
                    </a:cubicBezTo>
                    <a:cubicBezTo>
                      <a:pt x="187" y="17"/>
                      <a:pt x="187" y="17"/>
                      <a:pt x="187" y="17"/>
                    </a:cubicBezTo>
                    <a:cubicBezTo>
                      <a:pt x="181" y="14"/>
                      <a:pt x="175" y="12"/>
                      <a:pt x="168" y="9"/>
                    </a:cubicBezTo>
                    <a:close/>
                    <a:moveTo>
                      <a:pt x="83" y="9"/>
                    </a:moveTo>
                    <a:cubicBezTo>
                      <a:pt x="90" y="6"/>
                      <a:pt x="97" y="4"/>
                      <a:pt x="104" y="3"/>
                    </a:cubicBezTo>
                    <a:cubicBezTo>
                      <a:pt x="104" y="3"/>
                      <a:pt x="104" y="3"/>
                      <a:pt x="104" y="3"/>
                    </a:cubicBezTo>
                    <a:cubicBezTo>
                      <a:pt x="105" y="7"/>
                      <a:pt x="105" y="7"/>
                      <a:pt x="105" y="7"/>
                    </a:cubicBezTo>
                    <a:cubicBezTo>
                      <a:pt x="98" y="8"/>
                      <a:pt x="91" y="10"/>
                      <a:pt x="84" y="13"/>
                    </a:cubicBezTo>
                    <a:cubicBezTo>
                      <a:pt x="84" y="13"/>
                      <a:pt x="84" y="13"/>
                      <a:pt x="84" y="13"/>
                    </a:cubicBezTo>
                    <a:cubicBezTo>
                      <a:pt x="83" y="9"/>
                      <a:pt x="83" y="9"/>
                      <a:pt x="83" y="9"/>
                    </a:cubicBezTo>
                    <a:close/>
                    <a:moveTo>
                      <a:pt x="131" y="4"/>
                    </a:moveTo>
                    <a:cubicBezTo>
                      <a:pt x="129" y="4"/>
                      <a:pt x="127" y="4"/>
                      <a:pt x="125" y="4"/>
                    </a:cubicBezTo>
                    <a:cubicBezTo>
                      <a:pt x="125" y="4"/>
                      <a:pt x="125" y="4"/>
                      <a:pt x="125" y="4"/>
                    </a:cubicBezTo>
                    <a:cubicBezTo>
                      <a:pt x="125" y="0"/>
                      <a:pt x="125" y="0"/>
                      <a:pt x="125" y="0"/>
                    </a:cubicBezTo>
                    <a:cubicBezTo>
                      <a:pt x="127" y="0"/>
                      <a:pt x="129" y="0"/>
                      <a:pt x="131" y="0"/>
                    </a:cubicBezTo>
                    <a:cubicBezTo>
                      <a:pt x="131" y="0"/>
                      <a:pt x="131" y="0"/>
                      <a:pt x="131" y="0"/>
                    </a:cubicBezTo>
                    <a:cubicBezTo>
                      <a:pt x="137" y="0"/>
                      <a:pt x="142" y="0"/>
                      <a:pt x="147" y="1"/>
                    </a:cubicBezTo>
                    <a:cubicBezTo>
                      <a:pt x="147" y="1"/>
                      <a:pt x="147" y="1"/>
                      <a:pt x="147" y="1"/>
                    </a:cubicBezTo>
                    <a:cubicBezTo>
                      <a:pt x="147" y="5"/>
                      <a:pt x="147" y="5"/>
                      <a:pt x="147" y="5"/>
                    </a:cubicBezTo>
                    <a:cubicBezTo>
                      <a:pt x="142" y="4"/>
                      <a:pt x="137" y="4"/>
                      <a:pt x="131" y="4"/>
                    </a:cubicBezTo>
                    <a:close/>
                  </a:path>
                </a:pathLst>
              </a:custGeom>
              <a:grpFill/>
              <a:ln>
                <a:noFill/>
              </a:ln>
            </p:spPr>
            <p:txBody>
              <a:bodyPr/>
              <a:lstStyle/>
              <a:p>
                <a:pPr>
                  <a:defRPr/>
                </a:pPr>
                <a:endParaRPr lang="zh-CN" altLang="en-US">
                  <a:latin typeface="微软雅黑" panose="020B0503020204020204" pitchFamily="34" charset="-122"/>
                  <a:ea typeface="微软雅黑" panose="020B0503020204020204" pitchFamily="34" charset="-122"/>
                </a:endParaRPr>
              </a:p>
            </p:txBody>
          </p:sp>
        </p:grpSp>
        <p:sp>
          <p:nvSpPr>
            <p:cNvPr id="18454" name="矩形 195"/>
            <p:cNvSpPr>
              <a:spLocks noChangeArrowheads="1"/>
            </p:cNvSpPr>
            <p:nvPr/>
          </p:nvSpPr>
          <p:spPr bwMode="auto">
            <a:xfrm>
              <a:off x="8133613" y="2923110"/>
              <a:ext cx="877567" cy="36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chemeClr val="bg1"/>
                  </a:solidFill>
                  <a:latin typeface="微软雅黑" panose="020B0503020204020204" pitchFamily="34" charset="-122"/>
                  <a:ea typeface="微软雅黑" panose="020B0503020204020204" pitchFamily="34" charset="-122"/>
                </a:rPr>
                <a:t>零事故</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8" name="组合 78"/>
          <p:cNvGrpSpPr/>
          <p:nvPr/>
        </p:nvGrpSpPr>
        <p:grpSpPr bwMode="auto">
          <a:xfrm rot="13500000" flipV="1">
            <a:off x="6892925" y="2546350"/>
            <a:ext cx="649288" cy="215900"/>
            <a:chOff x="5527527" y="1852806"/>
            <a:chExt cx="856075" cy="331277"/>
          </a:xfrm>
        </p:grpSpPr>
        <p:sp>
          <p:nvSpPr>
            <p:cNvPr id="80" name="燕尾形 79"/>
            <p:cNvSpPr/>
            <p:nvPr/>
          </p:nvSpPr>
          <p:spPr>
            <a:xfrm>
              <a:off x="5805961" y="1861985"/>
              <a:ext cx="288847"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81" name="燕尾形 80"/>
            <p:cNvSpPr/>
            <p:nvPr/>
          </p:nvSpPr>
          <p:spPr>
            <a:xfrm>
              <a:off x="6094568" y="1860262"/>
              <a:ext cx="288847"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82" name="燕尾形 81"/>
            <p:cNvSpPr/>
            <p:nvPr/>
          </p:nvSpPr>
          <p:spPr>
            <a:xfrm>
              <a:off x="5527713" y="1851649"/>
              <a:ext cx="288847"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9" name="组合 82"/>
          <p:cNvGrpSpPr/>
          <p:nvPr/>
        </p:nvGrpSpPr>
        <p:grpSpPr bwMode="auto">
          <a:xfrm rot="18900000" flipH="1">
            <a:off x="5764213" y="2579688"/>
            <a:ext cx="647700" cy="215900"/>
            <a:chOff x="5527527" y="1852806"/>
            <a:chExt cx="856075" cy="331277"/>
          </a:xfrm>
        </p:grpSpPr>
        <p:sp>
          <p:nvSpPr>
            <p:cNvPr id="84" name="燕尾形 83"/>
            <p:cNvSpPr/>
            <p:nvPr/>
          </p:nvSpPr>
          <p:spPr>
            <a:xfrm>
              <a:off x="5791807" y="1844759"/>
              <a:ext cx="287457"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85" name="燕尾形 84"/>
            <p:cNvSpPr/>
            <p:nvPr/>
          </p:nvSpPr>
          <p:spPr>
            <a:xfrm>
              <a:off x="6094169" y="1859399"/>
              <a:ext cx="289555"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86" name="燕尾形 85"/>
            <p:cNvSpPr/>
            <p:nvPr/>
          </p:nvSpPr>
          <p:spPr>
            <a:xfrm>
              <a:off x="5527408" y="1852510"/>
              <a:ext cx="289555"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86"/>
          <p:cNvGrpSpPr/>
          <p:nvPr/>
        </p:nvGrpSpPr>
        <p:grpSpPr bwMode="auto">
          <a:xfrm>
            <a:off x="6316663" y="3433763"/>
            <a:ext cx="647700" cy="215900"/>
            <a:chOff x="5527527" y="1852806"/>
            <a:chExt cx="856075" cy="331277"/>
          </a:xfrm>
        </p:grpSpPr>
        <p:sp>
          <p:nvSpPr>
            <p:cNvPr id="88" name="燕尾形 87"/>
            <p:cNvSpPr/>
            <p:nvPr/>
          </p:nvSpPr>
          <p:spPr>
            <a:xfrm>
              <a:off x="5806590" y="1862549"/>
              <a:ext cx="287457"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89" name="燕尾形 88"/>
            <p:cNvSpPr/>
            <p:nvPr/>
          </p:nvSpPr>
          <p:spPr>
            <a:xfrm>
              <a:off x="6094047" y="1862549"/>
              <a:ext cx="289555"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90" name="燕尾形 89"/>
            <p:cNvSpPr/>
            <p:nvPr/>
          </p:nvSpPr>
          <p:spPr>
            <a:xfrm>
              <a:off x="5527527" y="1852806"/>
              <a:ext cx="289555" cy="32153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0" name="组合 3"/>
          <p:cNvGrpSpPr/>
          <p:nvPr/>
        </p:nvGrpSpPr>
        <p:grpSpPr bwMode="auto">
          <a:xfrm>
            <a:off x="484188" y="265113"/>
            <a:ext cx="1836737" cy="536575"/>
            <a:chOff x="318085" y="1131590"/>
            <a:chExt cx="1836000" cy="537824"/>
          </a:xfrm>
        </p:grpSpPr>
        <p:sp>
          <p:nvSpPr>
            <p:cNvPr id="5531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531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531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5301" name="组合 21"/>
          <p:cNvGrpSpPr/>
          <p:nvPr/>
        </p:nvGrpSpPr>
        <p:grpSpPr bwMode="auto">
          <a:xfrm>
            <a:off x="7532688" y="4792663"/>
            <a:ext cx="1393825" cy="373062"/>
            <a:chOff x="7305812" y="1198410"/>
            <a:chExt cx="1447188" cy="371189"/>
          </a:xfrm>
        </p:grpSpPr>
        <p:sp>
          <p:nvSpPr>
            <p:cNvPr id="55309" name="Freeform 16"/>
            <p:cNvSpPr/>
            <p:nvPr/>
          </p:nvSpPr>
          <p:spPr bwMode="auto">
            <a:xfrm>
              <a:off x="7305812" y="1198410"/>
              <a:ext cx="1296001" cy="37118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5310"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应急管理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530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4799013"/>
            <a:ext cx="36988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527050" y="1612900"/>
            <a:ext cx="4321175" cy="2952750"/>
          </a:xfrm>
          <a:prstGeom prst="rect">
            <a:avLst/>
          </a:prstGeom>
          <a:solidFill>
            <a:schemeClr val="bg1"/>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304" name="TextBox 560"/>
          <p:cNvSpPr txBox="1">
            <a:spLocks noChangeArrowheads="1"/>
          </p:cNvSpPr>
          <p:nvPr/>
        </p:nvSpPr>
        <p:spPr bwMode="auto">
          <a:xfrm>
            <a:off x="1258888" y="1058863"/>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微软雅黑" panose="020B0503020204020204" pitchFamily="34" charset="-122"/>
                <a:ea typeface="微软雅黑" panose="020B0503020204020204" pitchFamily="34" charset="-122"/>
              </a:rPr>
              <a:t>                </a:t>
            </a:r>
            <a:r>
              <a:rPr lang="zh-CN" altLang="zh-CN">
                <a:latin typeface="微软雅黑" panose="020B0503020204020204" pitchFamily="34" charset="-122"/>
                <a:ea typeface="微软雅黑" panose="020B0503020204020204" pitchFamily="34" charset="-122"/>
              </a:rPr>
              <a:t>应急</a:t>
            </a:r>
            <a:r>
              <a:rPr lang="zh-CN" altLang="en-US">
                <a:latin typeface="微软雅黑" panose="020B0503020204020204" pitchFamily="34" charset="-122"/>
                <a:ea typeface="微软雅黑" panose="020B0503020204020204" pitchFamily="34" charset="-122"/>
              </a:rPr>
              <a:t>处置</a:t>
            </a:r>
            <a:endParaRPr lang="zh-CN" altLang="en-US">
              <a:latin typeface="微软雅黑" panose="020B0503020204020204" pitchFamily="34" charset="-122"/>
              <a:ea typeface="微软雅黑" panose="020B0503020204020204" pitchFamily="34" charset="-122"/>
            </a:endParaRPr>
          </a:p>
        </p:txBody>
      </p:sp>
      <p:sp>
        <p:nvSpPr>
          <p:cNvPr id="31" name="矩形 3"/>
          <p:cNvSpPr>
            <a:spLocks noChangeArrowheads="1"/>
          </p:cNvSpPr>
          <p:nvPr/>
        </p:nvSpPr>
        <p:spPr bwMode="auto">
          <a:xfrm>
            <a:off x="671513" y="1757363"/>
            <a:ext cx="4105275" cy="3000375"/>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企业应严格执行突发事件信息上报制度。</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企业应急预案启动后，应第一时间成立现场指挥部，由专业分管领导或授权人员担任现场指挥，开展现场应急处置。</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应急预案启动后，应第一时间进行现场隔离和紧急疏散，与应急处置无关的人员应迅速撤离。</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对可能影响周边企业、公众安全的突发事件应及时向地方政府、周边企业和公众发出预警信息。</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539750" y="1419225"/>
            <a:ext cx="42830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9750" y="1312863"/>
            <a:ext cx="719138" cy="1238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2" name="图片 4" descr="握手、合作.jpg"/>
          <p:cNvPicPr>
            <a:picLocks noGrp="1" noChangeAspect="1"/>
          </p:cNvPicPr>
          <p:nvPr isPhoto="1"/>
        </p:nvPicPr>
        <p:blipFill>
          <a:blip r:embed="rId3" cstate="print"/>
          <a:srcRect/>
          <a:stretch>
            <a:fillRect/>
          </a:stretch>
        </p:blipFill>
        <p:spPr bwMode="auto">
          <a:xfrm>
            <a:off x="5004048" y="1131590"/>
            <a:ext cx="3528392" cy="3528392"/>
          </a:xfrm>
          <a:prstGeom prst="rect">
            <a:avLst/>
          </a:prstGeom>
          <a:noFill/>
          <a:ln w="9525">
            <a:noFill/>
            <a:miter lim="800000"/>
            <a:headEnd/>
            <a:tailEnd/>
          </a:ln>
          <a:effectLst>
            <a:softEdge rad="317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4" name="组合 3"/>
          <p:cNvGrpSpPr/>
          <p:nvPr/>
        </p:nvGrpSpPr>
        <p:grpSpPr bwMode="auto">
          <a:xfrm>
            <a:off x="484188" y="265113"/>
            <a:ext cx="1836737" cy="536575"/>
            <a:chOff x="318085" y="1131590"/>
            <a:chExt cx="1836000" cy="537824"/>
          </a:xfrm>
        </p:grpSpPr>
        <p:sp>
          <p:nvSpPr>
            <p:cNvPr id="5633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633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634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56325" name="矩形 10"/>
          <p:cNvSpPr>
            <a:spLocks noChangeArrowheads="1"/>
          </p:cNvSpPr>
          <p:nvPr/>
        </p:nvSpPr>
        <p:spPr bwMode="auto">
          <a:xfrm>
            <a:off x="7927975" y="3302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事故管理</a:t>
            </a:r>
            <a:endParaRPr lang="zh-CN" altLang="en-US" b="1">
              <a:solidFill>
                <a:srgbClr val="C00000"/>
              </a:solidFill>
              <a:latin typeface="微软雅黑" panose="020B0503020204020204" pitchFamily="34" charset="-122"/>
              <a:ea typeface="微软雅黑" panose="020B0503020204020204" pitchFamily="34" charset="-122"/>
            </a:endParaRPr>
          </a:p>
        </p:txBody>
      </p:sp>
      <p:grpSp>
        <p:nvGrpSpPr>
          <p:cNvPr id="56326" name="组合 221"/>
          <p:cNvGrpSpPr/>
          <p:nvPr/>
        </p:nvGrpSpPr>
        <p:grpSpPr bwMode="auto">
          <a:xfrm>
            <a:off x="7512050" y="4792663"/>
            <a:ext cx="1404938" cy="373062"/>
            <a:chOff x="5076056" y="3480549"/>
            <a:chExt cx="1404000" cy="372398"/>
          </a:xfrm>
        </p:grpSpPr>
        <p:grpSp>
          <p:nvGrpSpPr>
            <p:cNvPr id="56333" name="组合 303"/>
            <p:cNvGrpSpPr/>
            <p:nvPr/>
          </p:nvGrpSpPr>
          <p:grpSpPr bwMode="auto">
            <a:xfrm>
              <a:off x="5076056" y="3480549"/>
              <a:ext cx="1404000" cy="372398"/>
              <a:chOff x="7261660" y="1167368"/>
              <a:chExt cx="1458223" cy="372398"/>
            </a:xfrm>
          </p:grpSpPr>
          <p:sp>
            <p:nvSpPr>
              <p:cNvPr id="56335" name="Freeform 16"/>
              <p:cNvSpPr/>
              <p:nvPr/>
            </p:nvSpPr>
            <p:spPr bwMode="auto">
              <a:xfrm>
                <a:off x="7261660" y="1167368"/>
                <a:ext cx="1296000" cy="372398"/>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183A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6336" name="矩形 305"/>
              <p:cNvSpPr>
                <a:spLocks noChangeArrowheads="1"/>
              </p:cNvSpPr>
              <p:nvPr/>
            </p:nvSpPr>
            <p:spPr bwMode="auto">
              <a:xfrm>
                <a:off x="7596624" y="1212926"/>
                <a:ext cx="112325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事故管理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633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5941" y="3543380"/>
              <a:ext cx="27331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接连接符 16"/>
          <p:cNvCxnSpPr/>
          <p:nvPr/>
        </p:nvCxnSpPr>
        <p:spPr>
          <a:xfrm>
            <a:off x="550863" y="1492250"/>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50863" y="1368425"/>
            <a:ext cx="719137" cy="1238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329" name="TextBox 560"/>
          <p:cNvSpPr txBox="1">
            <a:spLocks noChangeArrowheads="1"/>
          </p:cNvSpPr>
          <p:nvPr/>
        </p:nvSpPr>
        <p:spPr bwMode="auto">
          <a:xfrm>
            <a:off x="1343025" y="1131888"/>
            <a:ext cx="3671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                    </a:t>
            </a:r>
            <a:r>
              <a:rPr lang="zh-CN" altLang="zh-CN">
                <a:latin typeface="微软雅黑" panose="020B0503020204020204" pitchFamily="34" charset="-122"/>
                <a:ea typeface="微软雅黑" panose="020B0503020204020204" pitchFamily="34" charset="-122"/>
              </a:rPr>
              <a:t>事故报告</a:t>
            </a:r>
            <a:endParaRPr lang="zh-CN" altLang="zh-CN">
              <a:latin typeface="微软雅黑" panose="020B0503020204020204" pitchFamily="34" charset="-122"/>
              <a:ea typeface="微软雅黑" panose="020B0503020204020204" pitchFamily="34" charset="-122"/>
            </a:endParaRPr>
          </a:p>
          <a:p>
            <a:pPr eaLnBrk="1" hangingPunct="1"/>
            <a:endParaRPr lang="zh-CN" altLang="en-US">
              <a:latin typeface="微软雅黑" panose="020B0503020204020204" pitchFamily="34" charset="-122"/>
              <a:ea typeface="微软雅黑" panose="020B0503020204020204" pitchFamily="34" charset="-122"/>
            </a:endParaRPr>
          </a:p>
        </p:txBody>
      </p:sp>
      <p:sp>
        <p:nvSpPr>
          <p:cNvPr id="21" name="矩形 3"/>
          <p:cNvSpPr>
            <a:spLocks noChangeArrowheads="1"/>
          </p:cNvSpPr>
          <p:nvPr/>
        </p:nvSpPr>
        <p:spPr bwMode="auto">
          <a:xfrm>
            <a:off x="447675" y="1868488"/>
            <a:ext cx="4987925" cy="1570037"/>
          </a:xfrm>
          <a:prstGeom prst="rect">
            <a:avLst/>
          </a:prstGeom>
          <a:noFill/>
          <a:ln w="9525">
            <a:noFill/>
            <a:prstDash val="dash"/>
            <a:miter lim="800000"/>
          </a:ln>
        </p:spPr>
        <p:txBody>
          <a:bodyPr>
            <a:spAutoFit/>
          </a:bodyPr>
          <a:lstStyle/>
          <a:p>
            <a:pPr>
              <a:lnSpc>
                <a:spcPct val="150000"/>
              </a:lnSpc>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发生事故后，基层单位（业务单元）应立即逐级上报企业安全监管部门。</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企业发生集团公司事故，必须第一时间如实向集团公司报告。</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550863" y="4156075"/>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4" name="图片 3" descr="爬梯.jpg"/>
          <p:cNvPicPr>
            <a:picLocks noGrp="1" noChangeAspect="1"/>
          </p:cNvPicPr>
          <p:nvPr isPhoto="1"/>
        </p:nvPicPr>
        <p:blipFill>
          <a:blip r:embed="rId3" cstate="print"/>
          <a:srcRect/>
          <a:stretch>
            <a:fillRect/>
          </a:stretch>
        </p:blipFill>
        <p:spPr bwMode="auto">
          <a:xfrm>
            <a:off x="5525219" y="915566"/>
            <a:ext cx="3079229" cy="3786214"/>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8" name="组合 3"/>
          <p:cNvGrpSpPr/>
          <p:nvPr/>
        </p:nvGrpSpPr>
        <p:grpSpPr bwMode="auto">
          <a:xfrm>
            <a:off x="484188" y="265113"/>
            <a:ext cx="1836737" cy="536575"/>
            <a:chOff x="318085" y="1131590"/>
            <a:chExt cx="1836000" cy="537824"/>
          </a:xfrm>
        </p:grpSpPr>
        <p:sp>
          <p:nvSpPr>
            <p:cNvPr id="5736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7362"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736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7349" name="组合 221"/>
          <p:cNvGrpSpPr/>
          <p:nvPr/>
        </p:nvGrpSpPr>
        <p:grpSpPr bwMode="auto">
          <a:xfrm>
            <a:off x="7512050" y="4792663"/>
            <a:ext cx="1404938" cy="373062"/>
            <a:chOff x="5076056" y="3480549"/>
            <a:chExt cx="1404000" cy="372398"/>
          </a:xfrm>
        </p:grpSpPr>
        <p:grpSp>
          <p:nvGrpSpPr>
            <p:cNvPr id="57356" name="组合 303"/>
            <p:cNvGrpSpPr/>
            <p:nvPr/>
          </p:nvGrpSpPr>
          <p:grpSpPr bwMode="auto">
            <a:xfrm>
              <a:off x="5076056" y="3480549"/>
              <a:ext cx="1404000" cy="372398"/>
              <a:chOff x="7261660" y="1167368"/>
              <a:chExt cx="1458223" cy="372398"/>
            </a:xfrm>
          </p:grpSpPr>
          <p:sp>
            <p:nvSpPr>
              <p:cNvPr id="57358" name="Freeform 16"/>
              <p:cNvSpPr/>
              <p:nvPr/>
            </p:nvSpPr>
            <p:spPr bwMode="auto">
              <a:xfrm>
                <a:off x="7261660" y="1167368"/>
                <a:ext cx="1296000" cy="372398"/>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183A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7359" name="矩形 305"/>
              <p:cNvSpPr>
                <a:spLocks noChangeArrowheads="1"/>
              </p:cNvSpPr>
              <p:nvPr/>
            </p:nvSpPr>
            <p:spPr bwMode="auto">
              <a:xfrm>
                <a:off x="7596624" y="1212926"/>
                <a:ext cx="112325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事故管理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735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5941" y="3543380"/>
              <a:ext cx="27331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接连接符 16"/>
          <p:cNvCxnSpPr/>
          <p:nvPr/>
        </p:nvCxnSpPr>
        <p:spPr>
          <a:xfrm>
            <a:off x="4171950" y="1419225"/>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171950" y="1295400"/>
            <a:ext cx="719138" cy="1238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352" name="TextBox 560"/>
          <p:cNvSpPr txBox="1">
            <a:spLocks noChangeArrowheads="1"/>
          </p:cNvSpPr>
          <p:nvPr/>
        </p:nvSpPr>
        <p:spPr bwMode="auto">
          <a:xfrm>
            <a:off x="4964113" y="1058863"/>
            <a:ext cx="3671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                    </a:t>
            </a:r>
            <a:r>
              <a:rPr lang="zh-CN" altLang="zh-CN">
                <a:latin typeface="微软雅黑" panose="020B0503020204020204" pitchFamily="34" charset="-122"/>
                <a:ea typeface="微软雅黑" panose="020B0503020204020204" pitchFamily="34" charset="-122"/>
              </a:rPr>
              <a:t>事故报告</a:t>
            </a:r>
            <a:endParaRPr lang="zh-CN" altLang="zh-CN">
              <a:latin typeface="微软雅黑" panose="020B0503020204020204" pitchFamily="34" charset="-122"/>
              <a:ea typeface="微软雅黑" panose="020B0503020204020204" pitchFamily="34" charset="-122"/>
            </a:endParaRPr>
          </a:p>
          <a:p>
            <a:pPr eaLnBrk="1" hangingPunct="1"/>
            <a:endParaRPr lang="zh-CN" altLang="en-US">
              <a:latin typeface="微软雅黑" panose="020B0503020204020204" pitchFamily="34" charset="-122"/>
              <a:ea typeface="微软雅黑" panose="020B0503020204020204" pitchFamily="34" charset="-122"/>
            </a:endParaRPr>
          </a:p>
        </p:txBody>
      </p:sp>
      <p:sp>
        <p:nvSpPr>
          <p:cNvPr id="21" name="矩形 3"/>
          <p:cNvSpPr>
            <a:spLocks noChangeArrowheads="1"/>
          </p:cNvSpPr>
          <p:nvPr/>
        </p:nvSpPr>
        <p:spPr bwMode="auto">
          <a:xfrm>
            <a:off x="4067175" y="1635125"/>
            <a:ext cx="4989513" cy="2640013"/>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事故调查组至少包括管理组和技术组。管理组重点调查分析事故发生的管理原因，技术组重点调查分析技术标准、技术方案、操作规程等方面存在的缺陷。</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事故原因应分析出直接原因、管理原因和根本原因，重点是管理原因和根本原因，事故调查组应对事故原因分析和责任认定负责。</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调查报告中的事故防范措施应由事故调查组和事故单位商定后提出。</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171950" y="4443413"/>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4" name="Picture 2" descr="F:\PPT\3D人物素材\PPT素材(3D小人)超过500张\问号-3D小人\问号27.jpg"/>
          <p:cNvPicPr>
            <a:picLocks noChangeAspect="1" noChangeArrowheads="1"/>
          </p:cNvPicPr>
          <p:nvPr/>
        </p:nvPicPr>
        <p:blipFill>
          <a:blip r:embed="rId3" cstate="print"/>
          <a:srcRect/>
          <a:stretch>
            <a:fillRect/>
          </a:stretch>
        </p:blipFill>
        <p:spPr bwMode="auto">
          <a:xfrm>
            <a:off x="611560" y="915566"/>
            <a:ext cx="2952328" cy="3686810"/>
          </a:xfrm>
          <a:prstGeom prst="rect">
            <a:avLst/>
          </a:prstGeom>
          <a:noFill/>
          <a:effectLst>
            <a:softEdge rad="317500"/>
          </a:effec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2" name="组合 3"/>
          <p:cNvGrpSpPr/>
          <p:nvPr/>
        </p:nvGrpSpPr>
        <p:grpSpPr bwMode="auto">
          <a:xfrm>
            <a:off x="484188" y="265113"/>
            <a:ext cx="1836737" cy="536575"/>
            <a:chOff x="318085" y="1131590"/>
            <a:chExt cx="1836000" cy="537824"/>
          </a:xfrm>
        </p:grpSpPr>
        <p:sp>
          <p:nvSpPr>
            <p:cNvPr id="5838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8387"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839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8373" name="组合 221"/>
          <p:cNvGrpSpPr/>
          <p:nvPr/>
        </p:nvGrpSpPr>
        <p:grpSpPr bwMode="auto">
          <a:xfrm>
            <a:off x="7512050" y="4792663"/>
            <a:ext cx="1404938" cy="373062"/>
            <a:chOff x="5076056" y="3480549"/>
            <a:chExt cx="1404000" cy="372398"/>
          </a:xfrm>
        </p:grpSpPr>
        <p:grpSp>
          <p:nvGrpSpPr>
            <p:cNvPr id="58381" name="组合 303"/>
            <p:cNvGrpSpPr/>
            <p:nvPr/>
          </p:nvGrpSpPr>
          <p:grpSpPr bwMode="auto">
            <a:xfrm>
              <a:off x="5076056" y="3480549"/>
              <a:ext cx="1404000" cy="372398"/>
              <a:chOff x="7261660" y="1167368"/>
              <a:chExt cx="1458223" cy="372398"/>
            </a:xfrm>
          </p:grpSpPr>
          <p:sp>
            <p:nvSpPr>
              <p:cNvPr id="58383" name="Freeform 16"/>
              <p:cNvSpPr/>
              <p:nvPr/>
            </p:nvSpPr>
            <p:spPr bwMode="auto">
              <a:xfrm>
                <a:off x="7261660" y="1167368"/>
                <a:ext cx="1296000" cy="372398"/>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183A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8384" name="矩形 305"/>
              <p:cNvSpPr>
                <a:spLocks noChangeArrowheads="1"/>
              </p:cNvSpPr>
              <p:nvPr/>
            </p:nvSpPr>
            <p:spPr bwMode="auto">
              <a:xfrm>
                <a:off x="7596624" y="1212926"/>
                <a:ext cx="112325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事故管理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838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5941" y="3543380"/>
              <a:ext cx="27331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接连接符 16"/>
          <p:cNvCxnSpPr/>
          <p:nvPr/>
        </p:nvCxnSpPr>
        <p:spPr>
          <a:xfrm>
            <a:off x="4171950" y="1565275"/>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171950" y="1441450"/>
            <a:ext cx="719138" cy="1238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8376" name="TextBox 560"/>
          <p:cNvSpPr txBox="1">
            <a:spLocks noChangeArrowheads="1"/>
          </p:cNvSpPr>
          <p:nvPr/>
        </p:nvSpPr>
        <p:spPr bwMode="auto">
          <a:xfrm>
            <a:off x="4964113" y="1204913"/>
            <a:ext cx="3671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                    </a:t>
            </a:r>
            <a:r>
              <a:rPr lang="zh-CN" altLang="zh-CN">
                <a:latin typeface="微软雅黑" panose="020B0503020204020204" pitchFamily="34" charset="-122"/>
                <a:ea typeface="微软雅黑" panose="020B0503020204020204" pitchFamily="34" charset="-122"/>
              </a:rPr>
              <a:t>事故</a:t>
            </a:r>
            <a:r>
              <a:rPr lang="zh-CN" altLang="en-US">
                <a:latin typeface="微软雅黑" panose="020B0503020204020204" pitchFamily="34" charset="-122"/>
                <a:ea typeface="微软雅黑" panose="020B0503020204020204" pitchFamily="34" charset="-122"/>
              </a:rPr>
              <a:t>问责</a:t>
            </a:r>
            <a:endParaRPr lang="zh-CN" altLang="zh-CN">
              <a:latin typeface="微软雅黑" panose="020B0503020204020204" pitchFamily="34" charset="-122"/>
              <a:ea typeface="微软雅黑" panose="020B0503020204020204" pitchFamily="34" charset="-122"/>
            </a:endParaRPr>
          </a:p>
          <a:p>
            <a:pPr eaLnBrk="1" hangingPunct="1"/>
            <a:endParaRPr lang="zh-CN" altLang="en-US">
              <a:latin typeface="微软雅黑" panose="020B0503020204020204" pitchFamily="34" charset="-122"/>
              <a:ea typeface="微软雅黑" panose="020B0503020204020204" pitchFamily="34" charset="-122"/>
            </a:endParaRPr>
          </a:p>
        </p:txBody>
      </p:sp>
      <p:sp>
        <p:nvSpPr>
          <p:cNvPr id="21" name="矩形 3"/>
          <p:cNvSpPr>
            <a:spLocks noChangeArrowheads="1"/>
          </p:cNvSpPr>
          <p:nvPr/>
        </p:nvSpPr>
        <p:spPr bwMode="auto">
          <a:xfrm>
            <a:off x="4073525" y="1622425"/>
            <a:ext cx="4989513" cy="2678113"/>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根据事故级别，按照谁主管谁负责、管业务必须管安全，失职追责、尽职免责的原则，重点对属地单位、业务主管部门、业务主管领导或企业主要负责人进行问责。</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集团公司第一以下情况进行提级问责：</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发生事故后，造成重大社会影响的；</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本企业</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年内连续发生上报事故的；</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集团公司事故通报后</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年内再次发生同类事故的；</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发生事故后隐瞒不报、迟报、谎报的</a:t>
            </a:r>
            <a:r>
              <a:rPr lang="zh-CN" altLang="zh-CN"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171950" y="4371975"/>
            <a:ext cx="475297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8379" name="Rectangle 1"/>
          <p:cNvSpPr>
            <a:spLocks noChangeArrowheads="1"/>
          </p:cNvSpPr>
          <p:nvPr/>
        </p:nvSpPr>
        <p:spPr bwMode="auto">
          <a:xfrm>
            <a:off x="468313" y="3702050"/>
            <a:ext cx="32400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600" b="1">
                <a:solidFill>
                  <a:srgbClr val="9E0000"/>
                </a:solidFill>
                <a:latin typeface="微软雅黑" panose="020B0503020204020204" pitchFamily="34" charset="-122"/>
                <a:ea typeface="微软雅黑" panose="020B0503020204020204" pitchFamily="34" charset="-122"/>
              </a:rPr>
              <a:t>发生上报集团公司事故，企业主要负责人到集团公司做检查。</a:t>
            </a:r>
            <a:endParaRPr lang="zh-CN" altLang="zh-CN" sz="1600" b="1">
              <a:solidFill>
                <a:srgbClr val="9E0000"/>
              </a:solidFill>
              <a:latin typeface="微软雅黑" panose="020B0503020204020204" pitchFamily="34" charset="-122"/>
              <a:ea typeface="微软雅黑" panose="020B0503020204020204" pitchFamily="34" charset="-122"/>
            </a:endParaRPr>
          </a:p>
        </p:txBody>
      </p:sp>
      <p:pic>
        <p:nvPicPr>
          <p:cNvPr id="58380" name="Picture 2" descr="C:\Documents and Settings\Teliss_Tong\My Documents\！个人PPT作品@teliss\健康管理-图\1_12020118510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9225"/>
            <a:ext cx="31337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6" name="组合 3"/>
          <p:cNvGrpSpPr/>
          <p:nvPr/>
        </p:nvGrpSpPr>
        <p:grpSpPr bwMode="auto">
          <a:xfrm>
            <a:off x="484188" y="265113"/>
            <a:ext cx="1836737" cy="536575"/>
            <a:chOff x="318085" y="1131590"/>
            <a:chExt cx="1836000" cy="537824"/>
          </a:xfrm>
        </p:grpSpPr>
        <p:sp>
          <p:nvSpPr>
            <p:cNvPr id="5940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5940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5941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59397" name="组合 221"/>
          <p:cNvGrpSpPr/>
          <p:nvPr/>
        </p:nvGrpSpPr>
        <p:grpSpPr bwMode="auto">
          <a:xfrm>
            <a:off x="7512050" y="4792663"/>
            <a:ext cx="1404938" cy="373062"/>
            <a:chOff x="5076056" y="3480549"/>
            <a:chExt cx="1404000" cy="372398"/>
          </a:xfrm>
        </p:grpSpPr>
        <p:grpSp>
          <p:nvGrpSpPr>
            <p:cNvPr id="59403" name="组合 303"/>
            <p:cNvGrpSpPr/>
            <p:nvPr/>
          </p:nvGrpSpPr>
          <p:grpSpPr bwMode="auto">
            <a:xfrm>
              <a:off x="5076056" y="3480549"/>
              <a:ext cx="1404000" cy="372398"/>
              <a:chOff x="7261660" y="1167368"/>
              <a:chExt cx="1458223" cy="372398"/>
            </a:xfrm>
          </p:grpSpPr>
          <p:sp>
            <p:nvSpPr>
              <p:cNvPr id="59405" name="Freeform 16"/>
              <p:cNvSpPr/>
              <p:nvPr/>
            </p:nvSpPr>
            <p:spPr bwMode="auto">
              <a:xfrm>
                <a:off x="7261660" y="1167368"/>
                <a:ext cx="1296000" cy="372398"/>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183A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9406" name="矩形 305"/>
              <p:cNvSpPr>
                <a:spLocks noChangeArrowheads="1"/>
              </p:cNvSpPr>
              <p:nvPr/>
            </p:nvSpPr>
            <p:spPr bwMode="auto">
              <a:xfrm>
                <a:off x="7596624" y="1212926"/>
                <a:ext cx="112325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事故管理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594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5941" y="3543380"/>
              <a:ext cx="27331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接连接符 16"/>
          <p:cNvCxnSpPr/>
          <p:nvPr/>
        </p:nvCxnSpPr>
        <p:spPr>
          <a:xfrm>
            <a:off x="444500" y="1477963"/>
            <a:ext cx="475138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9399" name="TextBox 560"/>
          <p:cNvSpPr txBox="1">
            <a:spLocks noChangeArrowheads="1"/>
          </p:cNvSpPr>
          <p:nvPr/>
        </p:nvSpPr>
        <p:spPr bwMode="auto">
          <a:xfrm>
            <a:off x="1049338" y="1117600"/>
            <a:ext cx="4675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                  </a:t>
            </a:r>
            <a:r>
              <a:rPr lang="zh-CN" altLang="zh-CN">
                <a:latin typeface="微软雅黑" panose="020B0503020204020204" pitchFamily="34" charset="-122"/>
                <a:ea typeface="微软雅黑" panose="020B0503020204020204" pitchFamily="34" charset="-122"/>
              </a:rPr>
              <a:t>事故整改和教训汲取</a:t>
            </a:r>
            <a:endParaRPr lang="zh-CN" altLang="zh-CN">
              <a:latin typeface="微软雅黑" panose="020B0503020204020204" pitchFamily="34" charset="-122"/>
              <a:ea typeface="微软雅黑" panose="020B0503020204020204" pitchFamily="34" charset="-122"/>
            </a:endParaRPr>
          </a:p>
          <a:p>
            <a:pPr eaLnBrk="1" hangingPunct="1"/>
            <a:endParaRPr lang="zh-CN" altLang="zh-CN">
              <a:latin typeface="微软雅黑" panose="020B0503020204020204" pitchFamily="34" charset="-122"/>
              <a:ea typeface="微软雅黑" panose="020B0503020204020204" pitchFamily="34" charset="-122"/>
            </a:endParaRPr>
          </a:p>
          <a:p>
            <a:pPr eaLnBrk="1" hangingPunct="1"/>
            <a:endParaRPr lang="zh-CN" altLang="en-US">
              <a:latin typeface="微软雅黑" panose="020B0503020204020204" pitchFamily="34" charset="-122"/>
              <a:ea typeface="微软雅黑" panose="020B0503020204020204" pitchFamily="34" charset="-122"/>
            </a:endParaRPr>
          </a:p>
        </p:txBody>
      </p:sp>
      <p:sp>
        <p:nvSpPr>
          <p:cNvPr id="21" name="矩形 3"/>
          <p:cNvSpPr>
            <a:spLocks noChangeArrowheads="1"/>
          </p:cNvSpPr>
          <p:nvPr/>
        </p:nvSpPr>
        <p:spPr bwMode="auto">
          <a:xfrm>
            <a:off x="323850" y="1693863"/>
            <a:ext cx="7561263" cy="2354262"/>
          </a:xfrm>
          <a:prstGeom prst="rect">
            <a:avLst/>
          </a:prstGeom>
          <a:noFill/>
          <a:ln w="9525">
            <a:noFill/>
            <a:prstDash val="dash"/>
            <a:miter lim="800000"/>
          </a:ln>
        </p:spPr>
        <p:txBody>
          <a:bodyP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企业应根据事故调查结果，从设计、技术、设备设施、管理制度、操作规程、应急预案、人员培训等方面分析、提出事故整改措施，包括：</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针对本次事故的整改：</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举一反三的整改。</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企业应跟踪和验证事故整改措施的落实情况。</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上报集团公司级事故的整改落实情况由事故调查主管部门负责跟踪验证。</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事故发生单位制作事故视频，编写事故案例，上报集团公司安全监管局。</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事故应组织学习，从中汲取经验教训，并保存学习记录。</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66725" y="4300538"/>
            <a:ext cx="475138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44500" y="1366838"/>
            <a:ext cx="719138" cy="12382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20" name="组合 3"/>
          <p:cNvGrpSpPr/>
          <p:nvPr/>
        </p:nvGrpSpPr>
        <p:grpSpPr bwMode="auto">
          <a:xfrm>
            <a:off x="484188" y="265113"/>
            <a:ext cx="1836737" cy="536575"/>
            <a:chOff x="318085" y="1131590"/>
            <a:chExt cx="1836000" cy="537824"/>
          </a:xfrm>
        </p:grpSpPr>
        <p:sp>
          <p:nvSpPr>
            <p:cNvPr id="6044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0451"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045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36513" y="830263"/>
            <a:ext cx="9142413"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422" name="Rectangle 1"/>
          <p:cNvSpPr>
            <a:spLocks noChangeArrowheads="1"/>
          </p:cNvSpPr>
          <p:nvPr/>
        </p:nvSpPr>
        <p:spPr bwMode="auto">
          <a:xfrm>
            <a:off x="6313488" y="354013"/>
            <a:ext cx="269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495425"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495425"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9pPr>
          </a:lstStyle>
          <a:p>
            <a:r>
              <a:rPr lang="zh-CN" altLang="en-US" b="1">
                <a:solidFill>
                  <a:srgbClr val="C00000"/>
                </a:solidFill>
                <a:latin typeface="微软雅黑" panose="020B0503020204020204" pitchFamily="34" charset="-122"/>
                <a:ea typeface="微软雅黑" panose="020B0503020204020204" pitchFamily="34" charset="-122"/>
              </a:rPr>
              <a:t>建设项目“三同时”管理</a:t>
            </a:r>
            <a:endParaRPr lang="zh-CN" altLang="en-US" b="1">
              <a:solidFill>
                <a:srgbClr val="C00000"/>
              </a:solidFill>
              <a:latin typeface="微软雅黑" panose="020B0503020204020204" pitchFamily="34" charset="-122"/>
              <a:ea typeface="微软雅黑" panose="020B0503020204020204" pitchFamily="34" charset="-122"/>
            </a:endParaRPr>
          </a:p>
        </p:txBody>
      </p:sp>
      <p:grpSp>
        <p:nvGrpSpPr>
          <p:cNvPr id="60423" name="组合 21"/>
          <p:cNvGrpSpPr/>
          <p:nvPr/>
        </p:nvGrpSpPr>
        <p:grpSpPr bwMode="auto">
          <a:xfrm>
            <a:off x="6586538" y="4789488"/>
            <a:ext cx="2593975" cy="381000"/>
            <a:chOff x="7261662" y="1204547"/>
            <a:chExt cx="2124137" cy="380779"/>
          </a:xfrm>
        </p:grpSpPr>
        <p:sp>
          <p:nvSpPr>
            <p:cNvPr id="60447"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0448" name="矩形 272"/>
            <p:cNvSpPr>
              <a:spLocks noChangeArrowheads="1"/>
            </p:cNvSpPr>
            <p:nvPr/>
          </p:nvSpPr>
          <p:spPr bwMode="auto">
            <a:xfrm>
              <a:off x="7702805" y="1260659"/>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建设项目三同时管理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042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p:cNvSpPr>
            <a:spLocks noChangeArrowheads="1"/>
          </p:cNvSpPr>
          <p:nvPr/>
        </p:nvSpPr>
        <p:spPr bwMode="auto">
          <a:xfrm>
            <a:off x="647700" y="2305050"/>
            <a:ext cx="4356100" cy="2032000"/>
          </a:xfrm>
          <a:prstGeom prst="rect">
            <a:avLst/>
          </a:prstGeom>
          <a:noFill/>
          <a:ln w="9525">
            <a:noFill/>
            <a:miter lim="800000"/>
          </a:ln>
          <a:effectLst/>
        </p:spPr>
        <p:txBody>
          <a:bodyPr anchor="ctr">
            <a:spAutoFit/>
          </a:bodyPr>
          <a:lstStyle/>
          <a:p>
            <a:pPr eaLnBrk="0" hangingPunct="0">
              <a:lnSpc>
                <a:spcPct val="150000"/>
              </a:lnSpc>
              <a:tabLst>
                <a:tab pos="1495425" algn="l"/>
              </a:tabLst>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、企业需获得政府相关主管部门出具的建设项目安全条件审查或安全评估报告、职业卫生危害预评价等报告批复（备案）文件，方可向集团公司相关主管部门办理报批。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0" hangingPunct="0">
              <a:lnSpc>
                <a:spcPct val="150000"/>
              </a:lnSpc>
              <a:tabLst>
                <a:tab pos="1495425" algn="l"/>
              </a:tabLst>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、企业建设项目在政府相关主管部门审批或备案后，发生重大变更的，应重新办理相关手续。</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792163" y="213042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60427" name="矩形 18"/>
          <p:cNvSpPr>
            <a:spLocks noChangeArrowheads="1"/>
          </p:cNvSpPr>
          <p:nvPr/>
        </p:nvSpPr>
        <p:spPr bwMode="auto">
          <a:xfrm>
            <a:off x="1727200" y="1770063"/>
            <a:ext cx="180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495425"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495425"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9pPr>
          </a:lstStyle>
          <a:p>
            <a:r>
              <a:rPr lang="zh-CN" altLang="en-US">
                <a:latin typeface="微软雅黑" panose="020B0503020204020204" pitchFamily="34" charset="-122"/>
                <a:ea typeface="微软雅黑" panose="020B0503020204020204" pitchFamily="34" charset="-122"/>
              </a:rPr>
              <a:t>可行性研究阶段</a:t>
            </a:r>
            <a:endParaRPr lang="zh-CN" altLang="en-US">
              <a:latin typeface="微软雅黑" panose="020B0503020204020204" pitchFamily="34" charset="-122"/>
              <a:ea typeface="微软雅黑" panose="020B0503020204020204" pitchFamily="34" charset="-122"/>
            </a:endParaRPr>
          </a:p>
        </p:txBody>
      </p:sp>
      <p:pic>
        <p:nvPicPr>
          <p:cNvPr id="160771" name="Picture 3" descr="C:\Documents and Settings\Administrator\Application Data\Tencent\Users\992878803\QQ\WinTemp\RichOle\7GA(M}@F27B$DYBS}V2TWZL.png"/>
          <p:cNvPicPr>
            <a:picLocks noChangeAspect="1" noChangeArrowheads="1"/>
          </p:cNvPicPr>
          <p:nvPr/>
        </p:nvPicPr>
        <p:blipFill>
          <a:blip r:embed="rId3" cstate="print"/>
          <a:srcRect/>
          <a:stretch>
            <a:fillRect/>
          </a:stretch>
        </p:blipFill>
        <p:spPr bwMode="auto">
          <a:xfrm>
            <a:off x="5220072" y="1423185"/>
            <a:ext cx="3024336" cy="3380813"/>
          </a:xfrm>
          <a:prstGeom prst="rect">
            <a:avLst/>
          </a:prstGeom>
          <a:noFill/>
          <a:effectLst>
            <a:softEdge rad="317500"/>
          </a:effectLst>
        </p:spPr>
      </p:pic>
      <p:grpSp>
        <p:nvGrpSpPr>
          <p:cNvPr id="60429" name="组合 95"/>
          <p:cNvGrpSpPr/>
          <p:nvPr/>
        </p:nvGrpSpPr>
        <p:grpSpPr bwMode="auto">
          <a:xfrm>
            <a:off x="5076825" y="842963"/>
            <a:ext cx="3671888" cy="720725"/>
            <a:chOff x="1043609" y="2211710"/>
            <a:chExt cx="3888431" cy="840090"/>
          </a:xfrm>
        </p:grpSpPr>
        <p:grpSp>
          <p:nvGrpSpPr>
            <p:cNvPr id="60430" name="组合 49"/>
            <p:cNvGrpSpPr/>
            <p:nvPr/>
          </p:nvGrpSpPr>
          <p:grpSpPr bwMode="auto">
            <a:xfrm>
              <a:off x="1043609" y="2211710"/>
              <a:ext cx="1152128" cy="840088"/>
              <a:chOff x="1043609" y="2211710"/>
              <a:chExt cx="1152128" cy="840088"/>
            </a:xfrm>
          </p:grpSpPr>
          <p:grpSp>
            <p:nvGrpSpPr>
              <p:cNvPr id="60440" name="组合 236"/>
              <p:cNvGrpSpPr/>
              <p:nvPr/>
            </p:nvGrpSpPr>
            <p:grpSpPr bwMode="auto">
              <a:xfrm>
                <a:off x="1043609" y="2211710"/>
                <a:ext cx="1152128" cy="840088"/>
                <a:chOff x="1259632" y="990296"/>
                <a:chExt cx="1494681" cy="1257747"/>
              </a:xfrm>
            </p:grpSpPr>
            <p:sp>
              <p:nvSpPr>
                <p:cNvPr id="60442" name="Freeform 196"/>
                <p:cNvSpPr/>
                <p:nvPr/>
              </p:nvSpPr>
              <p:spPr bwMode="auto">
                <a:xfrm>
                  <a:off x="1259632" y="1024185"/>
                  <a:ext cx="1494681" cy="1223858"/>
                </a:xfrm>
                <a:custGeom>
                  <a:avLst/>
                  <a:gdLst>
                    <a:gd name="T0" fmla="*/ 199234550 w 10000"/>
                    <a:gd name="T1" fmla="*/ 0 h 8295"/>
                    <a:gd name="T2" fmla="*/ 23636437 w 10000"/>
                    <a:gd name="T3" fmla="*/ 0 h 8295"/>
                    <a:gd name="T4" fmla="*/ 0 w 10000"/>
                    <a:gd name="T5" fmla="*/ 18546723 h 8295"/>
                    <a:gd name="T6" fmla="*/ 0 w 10000"/>
                    <a:gd name="T7" fmla="*/ 153359366 h 8295"/>
                    <a:gd name="T8" fmla="*/ 23636437 w 10000"/>
                    <a:gd name="T9" fmla="*/ 171927926 h 8295"/>
                    <a:gd name="T10" fmla="*/ 85922335 w 10000"/>
                    <a:gd name="T11" fmla="*/ 171927926 h 8295"/>
                    <a:gd name="T12" fmla="*/ 103482146 w 10000"/>
                    <a:gd name="T13" fmla="*/ 180570031 h 8295"/>
                    <a:gd name="T14" fmla="*/ 138020936 w 10000"/>
                    <a:gd name="T15" fmla="*/ 171927926 h 8295"/>
                    <a:gd name="T16" fmla="*/ 199234550 w 10000"/>
                    <a:gd name="T17" fmla="*/ 171927926 h 8295"/>
                    <a:gd name="T18" fmla="*/ 223407129 w 10000"/>
                    <a:gd name="T19" fmla="*/ 153359366 h 8295"/>
                    <a:gd name="T20" fmla="*/ 223407129 w 10000"/>
                    <a:gd name="T21" fmla="*/ 18546723 h 8295"/>
                    <a:gd name="T22" fmla="*/ 199234550 w 10000"/>
                    <a:gd name="T23" fmla="*/ 0 h 8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32"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60443" name="组合 2074"/>
                <p:cNvGrpSpPr/>
                <p:nvPr/>
              </p:nvGrpSpPr>
              <p:grpSpPr bwMode="auto">
                <a:xfrm>
                  <a:off x="1268343" y="990296"/>
                  <a:ext cx="1192313" cy="831225"/>
                  <a:chOff x="1268343" y="846280"/>
                  <a:chExt cx="1192313" cy="831225"/>
                </a:xfrm>
              </p:grpSpPr>
              <p:sp>
                <p:nvSpPr>
                  <p:cNvPr id="117" name="TextBox 116"/>
                  <p:cNvSpPr txBox="1"/>
                  <p:nvPr/>
                </p:nvSpPr>
                <p:spPr bwMode="auto">
                  <a:xfrm>
                    <a:off x="1353413" y="1170413"/>
                    <a:ext cx="950896" cy="459883"/>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可行性研</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究阶段</a:t>
                    </a:r>
                    <a:endParaRPr lang="zh-CN" altLang="en-US" b="1" dirty="0">
                      <a:solidFill>
                        <a:schemeClr val="bg1"/>
                      </a:solidFill>
                    </a:endParaRPr>
                  </a:p>
                </p:txBody>
              </p:sp>
              <p:sp>
                <p:nvSpPr>
                  <p:cNvPr id="60445"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19" name="直接连接符 118"/>
                  <p:cNvCxnSpPr/>
                  <p:nvPr/>
                </p:nvCxnSpPr>
                <p:spPr>
                  <a:xfrm>
                    <a:off x="1525708" y="1115006"/>
                    <a:ext cx="93126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14" name="直接连接符 113"/>
              <p:cNvCxnSpPr/>
              <p:nvPr/>
            </p:nvCxnSpPr>
            <p:spPr bwMode="auto">
              <a:xfrm>
                <a:off x="1235257" y="2968531"/>
                <a:ext cx="7195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431" name="组合 50"/>
            <p:cNvGrpSpPr/>
            <p:nvPr/>
          </p:nvGrpSpPr>
          <p:grpSpPr bwMode="auto">
            <a:xfrm>
              <a:off x="2411760" y="2211710"/>
              <a:ext cx="1152128" cy="840088"/>
              <a:chOff x="1043609" y="2211710"/>
              <a:chExt cx="1152128" cy="840088"/>
            </a:xfrm>
          </p:grpSpPr>
          <p:grpSp>
            <p:nvGrpSpPr>
              <p:cNvPr id="60433" name="组合 236"/>
              <p:cNvGrpSpPr/>
              <p:nvPr/>
            </p:nvGrpSpPr>
            <p:grpSpPr bwMode="auto">
              <a:xfrm>
                <a:off x="1043609" y="2211710"/>
                <a:ext cx="1152128" cy="840088"/>
                <a:chOff x="1259632" y="990296"/>
                <a:chExt cx="1494681" cy="1257748"/>
              </a:xfrm>
            </p:grpSpPr>
            <p:sp>
              <p:nvSpPr>
                <p:cNvPr id="108" name="Freeform 196"/>
                <p:cNvSpPr/>
                <p:nvPr/>
              </p:nvSpPr>
              <p:spPr bwMode="auto">
                <a:xfrm>
                  <a:off x="1259996" y="1023541"/>
                  <a:ext cx="1493954" cy="1224507"/>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669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69"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noFill/>
                  <a:miter lim="800000"/>
                </a:ln>
              </p:spPr>
              <p:txBody>
                <a:bodyPr/>
                <a:lstStyle/>
                <a:p>
                  <a:pPr>
                    <a:defRPr/>
                  </a:pPr>
                  <a:endParaRPr lang="zh-CN" altLang="en-US"/>
                </a:p>
              </p:txBody>
            </p:sp>
            <p:grpSp>
              <p:nvGrpSpPr>
                <p:cNvPr id="60436" name="组合 2074"/>
                <p:cNvGrpSpPr/>
                <p:nvPr/>
              </p:nvGrpSpPr>
              <p:grpSpPr bwMode="auto">
                <a:xfrm>
                  <a:off x="1268343" y="990296"/>
                  <a:ext cx="1323579" cy="1014611"/>
                  <a:chOff x="1268343" y="846280"/>
                  <a:chExt cx="1323579" cy="1014611"/>
                </a:xfrm>
              </p:grpSpPr>
              <p:sp>
                <p:nvSpPr>
                  <p:cNvPr id="110" name="TextBox 109"/>
                  <p:cNvSpPr txBox="1"/>
                  <p:nvPr/>
                </p:nvSpPr>
                <p:spPr bwMode="auto">
                  <a:xfrm>
                    <a:off x="1353777" y="1170413"/>
                    <a:ext cx="1238782" cy="689825"/>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基础设计</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阶段</a:t>
                    </a:r>
                    <a:endParaRPr lang="zh-CN" altLang="en-US" b="1" dirty="0">
                      <a:solidFill>
                        <a:schemeClr val="bg1"/>
                      </a:solidFill>
                    </a:endParaRPr>
                  </a:p>
                </p:txBody>
              </p:sp>
              <p:sp>
                <p:nvSpPr>
                  <p:cNvPr id="60438"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12" name="直接连接符 111"/>
                  <p:cNvCxnSpPr/>
                  <p:nvPr/>
                </p:nvCxnSpPr>
                <p:spPr>
                  <a:xfrm>
                    <a:off x="1526072" y="1115006"/>
                    <a:ext cx="9356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07" name="直接连接符 106"/>
              <p:cNvCxnSpPr/>
              <p:nvPr/>
            </p:nvCxnSpPr>
            <p:spPr bwMode="auto">
              <a:xfrm>
                <a:off x="1235537" y="2968531"/>
                <a:ext cx="7195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组合 58"/>
            <p:cNvGrpSpPr/>
            <p:nvPr/>
          </p:nvGrpSpPr>
          <p:grpSpPr>
            <a:xfrm>
              <a:off x="3779912" y="2234346"/>
              <a:ext cx="1152128" cy="817454"/>
              <a:chOff x="1043609" y="2234346"/>
              <a:chExt cx="1152128" cy="817454"/>
            </a:xfrm>
            <a:solidFill>
              <a:srgbClr val="99CC00"/>
            </a:solidFill>
          </p:grpSpPr>
          <p:grpSp>
            <p:nvGrpSpPr>
              <p:cNvPr id="24" name="组合 236"/>
              <p:cNvGrpSpPr/>
              <p:nvPr/>
            </p:nvGrpSpPr>
            <p:grpSpPr bwMode="auto">
              <a:xfrm>
                <a:off x="1043609" y="2234346"/>
                <a:ext cx="1152128" cy="817454"/>
                <a:chOff x="1259632" y="1024185"/>
                <a:chExt cx="1494681" cy="1223860"/>
              </a:xfrm>
              <a:grpFill/>
            </p:grpSpPr>
            <p:sp>
              <p:nvSpPr>
                <p:cNvPr id="102" name="Freeform 196"/>
                <p:cNvSpPr/>
                <p:nvPr/>
              </p:nvSpPr>
              <p:spPr bwMode="auto">
                <a:xfrm>
                  <a:off x="1259632" y="1024185"/>
                  <a:ext cx="1494681" cy="1223860"/>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706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706"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solidFill>
                    <a:schemeClr val="tx1">
                      <a:lumMod val="50000"/>
                      <a:lumOff val="50000"/>
                    </a:schemeClr>
                  </a:solidFill>
                  <a:miter lim="800000"/>
                </a:ln>
              </p:spPr>
              <p:txBody>
                <a:bodyPr/>
                <a:lstStyle/>
                <a:p>
                  <a:pPr>
                    <a:defRPr/>
                  </a:pPr>
                  <a:endParaRPr lang="zh-CN" altLang="en-US"/>
                </a:p>
              </p:txBody>
            </p:sp>
            <p:grpSp>
              <p:nvGrpSpPr>
                <p:cNvPr id="25" name="组合 2074"/>
                <p:cNvGrpSpPr/>
                <p:nvPr/>
              </p:nvGrpSpPr>
              <p:grpSpPr bwMode="auto">
                <a:xfrm>
                  <a:off x="1354138" y="1260383"/>
                  <a:ext cx="1237784" cy="744524"/>
                  <a:chOff x="1354138" y="1116367"/>
                  <a:chExt cx="1237784" cy="744524"/>
                </a:xfrm>
                <a:grpFill/>
              </p:grpSpPr>
              <p:sp>
                <p:nvSpPr>
                  <p:cNvPr id="104" name="TextBox 103"/>
                  <p:cNvSpPr txBox="1"/>
                  <p:nvPr/>
                </p:nvSpPr>
                <p:spPr bwMode="auto">
                  <a:xfrm>
                    <a:off x="1354138" y="1169703"/>
                    <a:ext cx="1237784" cy="691188"/>
                  </a:xfrm>
                  <a:prstGeom prst="rect">
                    <a:avLst/>
                  </a:prstGeom>
                  <a:solidFill>
                    <a:schemeClr val="tx1">
                      <a:lumMod val="50000"/>
                      <a:lumOff val="50000"/>
                    </a:schemeClr>
                  </a:solid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试生产与</a:t>
                    </a:r>
                    <a:endParaRPr lang="en-US" altLang="zh-CN" b="1" dirty="0">
                      <a:solidFill>
                        <a:schemeClr val="bg1"/>
                      </a:solidFill>
                    </a:endParaRPr>
                  </a:p>
                  <a:p>
                    <a:pPr>
                      <a:defRPr/>
                    </a:pPr>
                    <a:r>
                      <a:rPr lang="zh-CN" altLang="en-US" b="1" dirty="0">
                        <a:solidFill>
                          <a:schemeClr val="bg1"/>
                        </a:solidFill>
                      </a:rPr>
                      <a:t>竣工验收</a:t>
                    </a:r>
                    <a:endParaRPr lang="zh-CN" altLang="en-US" b="1" dirty="0">
                      <a:solidFill>
                        <a:schemeClr val="bg1"/>
                      </a:solidFill>
                    </a:endParaRPr>
                  </a:p>
                </p:txBody>
              </p:sp>
              <p:cxnSp>
                <p:nvCxnSpPr>
                  <p:cNvPr id="105" name="直接连接符 104"/>
                  <p:cNvCxnSpPr/>
                  <p:nvPr/>
                </p:nvCxnSpPr>
                <p:spPr>
                  <a:xfrm>
                    <a:off x="1526585" y="1116367"/>
                    <a:ext cx="934071"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01" name="直接连接符 100"/>
              <p:cNvCxnSpPr/>
              <p:nvPr/>
            </p:nvCxnSpPr>
            <p:spPr bwMode="auto">
              <a:xfrm>
                <a:off x="1235881" y="2967795"/>
                <a:ext cx="720000"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4" name="组合 3"/>
          <p:cNvGrpSpPr/>
          <p:nvPr/>
        </p:nvGrpSpPr>
        <p:grpSpPr bwMode="auto">
          <a:xfrm>
            <a:off x="484188" y="265113"/>
            <a:ext cx="1836737" cy="536575"/>
            <a:chOff x="318085" y="1131590"/>
            <a:chExt cx="1836000" cy="537824"/>
          </a:xfrm>
        </p:grpSpPr>
        <p:sp>
          <p:nvSpPr>
            <p:cNvPr id="6147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1474"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147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1446" name="组合 21"/>
          <p:cNvGrpSpPr/>
          <p:nvPr/>
        </p:nvGrpSpPr>
        <p:grpSpPr bwMode="auto">
          <a:xfrm>
            <a:off x="6586538" y="4789488"/>
            <a:ext cx="2560637" cy="381000"/>
            <a:chOff x="7261662" y="1204547"/>
            <a:chExt cx="2097021" cy="380779"/>
          </a:xfrm>
        </p:grpSpPr>
        <p:sp>
          <p:nvSpPr>
            <p:cNvPr id="61470"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1471" name="矩形 272"/>
            <p:cNvSpPr>
              <a:spLocks noChangeArrowheads="1"/>
            </p:cNvSpPr>
            <p:nvPr/>
          </p:nvSpPr>
          <p:spPr bwMode="auto">
            <a:xfrm>
              <a:off x="7675689" y="1260659"/>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建设项目三同时管理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144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8" name="组合 139"/>
          <p:cNvGrpSpPr/>
          <p:nvPr/>
        </p:nvGrpSpPr>
        <p:grpSpPr bwMode="auto">
          <a:xfrm>
            <a:off x="5076825" y="842963"/>
            <a:ext cx="3671888" cy="720725"/>
            <a:chOff x="1043609" y="2211710"/>
            <a:chExt cx="3888431" cy="840090"/>
          </a:xfrm>
        </p:grpSpPr>
        <p:grpSp>
          <p:nvGrpSpPr>
            <p:cNvPr id="61453" name="组合 49"/>
            <p:cNvGrpSpPr/>
            <p:nvPr/>
          </p:nvGrpSpPr>
          <p:grpSpPr bwMode="auto">
            <a:xfrm>
              <a:off x="1043609" y="2211710"/>
              <a:ext cx="1152128" cy="840088"/>
              <a:chOff x="1043609" y="2211710"/>
              <a:chExt cx="1152128" cy="840088"/>
            </a:xfrm>
          </p:grpSpPr>
          <p:grpSp>
            <p:nvGrpSpPr>
              <p:cNvPr id="61463" name="组合 236"/>
              <p:cNvGrpSpPr/>
              <p:nvPr/>
            </p:nvGrpSpPr>
            <p:grpSpPr bwMode="auto">
              <a:xfrm>
                <a:off x="1043609" y="2211710"/>
                <a:ext cx="1152128" cy="840088"/>
                <a:chOff x="1259632" y="990296"/>
                <a:chExt cx="1494681" cy="1257747"/>
              </a:xfrm>
            </p:grpSpPr>
            <p:sp>
              <p:nvSpPr>
                <p:cNvPr id="159" name="Freeform 196"/>
                <p:cNvSpPr/>
                <p:nvPr/>
              </p:nvSpPr>
              <p:spPr bwMode="auto">
                <a:xfrm>
                  <a:off x="1259632" y="1023541"/>
                  <a:ext cx="1493954" cy="1224506"/>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632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32"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noFill/>
                  <a:miter lim="800000"/>
                </a:ln>
              </p:spPr>
              <p:txBody>
                <a:bodyPr/>
                <a:lstStyle/>
                <a:p>
                  <a:pPr>
                    <a:defRPr/>
                  </a:pPr>
                  <a:endParaRPr lang="zh-CN" altLang="en-US"/>
                </a:p>
              </p:txBody>
            </p:sp>
            <p:grpSp>
              <p:nvGrpSpPr>
                <p:cNvPr id="61466" name="组合 2074"/>
                <p:cNvGrpSpPr/>
                <p:nvPr/>
              </p:nvGrpSpPr>
              <p:grpSpPr bwMode="auto">
                <a:xfrm>
                  <a:off x="1268343" y="990296"/>
                  <a:ext cx="1192313" cy="831225"/>
                  <a:chOff x="1268343" y="846280"/>
                  <a:chExt cx="1192313" cy="831225"/>
                </a:xfrm>
              </p:grpSpPr>
              <p:sp>
                <p:nvSpPr>
                  <p:cNvPr id="161" name="TextBox 160"/>
                  <p:cNvSpPr txBox="1"/>
                  <p:nvPr/>
                </p:nvSpPr>
                <p:spPr bwMode="auto">
                  <a:xfrm>
                    <a:off x="1353413" y="1170413"/>
                    <a:ext cx="950896" cy="459883"/>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可行性研</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究阶段</a:t>
                    </a:r>
                    <a:endParaRPr lang="zh-CN" altLang="en-US" b="1" dirty="0">
                      <a:solidFill>
                        <a:schemeClr val="bg1"/>
                      </a:solidFill>
                    </a:endParaRPr>
                  </a:p>
                </p:txBody>
              </p:sp>
              <p:sp>
                <p:nvSpPr>
                  <p:cNvPr id="61468"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63" name="直接连接符 162"/>
                  <p:cNvCxnSpPr/>
                  <p:nvPr/>
                </p:nvCxnSpPr>
                <p:spPr>
                  <a:xfrm>
                    <a:off x="1525708" y="1115006"/>
                    <a:ext cx="93126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58" name="直接连接符 157"/>
              <p:cNvCxnSpPr/>
              <p:nvPr/>
            </p:nvCxnSpPr>
            <p:spPr bwMode="auto">
              <a:xfrm>
                <a:off x="1235257" y="2968531"/>
                <a:ext cx="76322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454" name="组合 50"/>
            <p:cNvGrpSpPr/>
            <p:nvPr/>
          </p:nvGrpSpPr>
          <p:grpSpPr bwMode="auto">
            <a:xfrm>
              <a:off x="2411760" y="2211710"/>
              <a:ext cx="1152128" cy="840088"/>
              <a:chOff x="1043609" y="2211710"/>
              <a:chExt cx="1152128" cy="840088"/>
            </a:xfrm>
          </p:grpSpPr>
          <p:grpSp>
            <p:nvGrpSpPr>
              <p:cNvPr id="61456" name="组合 236"/>
              <p:cNvGrpSpPr/>
              <p:nvPr/>
            </p:nvGrpSpPr>
            <p:grpSpPr bwMode="auto">
              <a:xfrm>
                <a:off x="1043609" y="2211710"/>
                <a:ext cx="1152128" cy="840088"/>
                <a:chOff x="1259632" y="990296"/>
                <a:chExt cx="1494681" cy="1257748"/>
              </a:xfrm>
            </p:grpSpPr>
            <p:sp>
              <p:nvSpPr>
                <p:cNvPr id="61458" name="Freeform 196"/>
                <p:cNvSpPr/>
                <p:nvPr/>
              </p:nvSpPr>
              <p:spPr bwMode="auto">
                <a:xfrm>
                  <a:off x="1259632" y="1024185"/>
                  <a:ext cx="1494681" cy="1223859"/>
                </a:xfrm>
                <a:custGeom>
                  <a:avLst/>
                  <a:gdLst>
                    <a:gd name="T0" fmla="*/ 199234550 w 10000"/>
                    <a:gd name="T1" fmla="*/ 0 h 8295"/>
                    <a:gd name="T2" fmla="*/ 23636437 w 10000"/>
                    <a:gd name="T3" fmla="*/ 0 h 8295"/>
                    <a:gd name="T4" fmla="*/ 0 w 10000"/>
                    <a:gd name="T5" fmla="*/ 18546886 h 8295"/>
                    <a:gd name="T6" fmla="*/ 0 w 10000"/>
                    <a:gd name="T7" fmla="*/ 153359639 h 8295"/>
                    <a:gd name="T8" fmla="*/ 23636437 w 10000"/>
                    <a:gd name="T9" fmla="*/ 171928214 h 8295"/>
                    <a:gd name="T10" fmla="*/ 85922335 w 10000"/>
                    <a:gd name="T11" fmla="*/ 171928214 h 8295"/>
                    <a:gd name="T12" fmla="*/ 104308855 w 10000"/>
                    <a:gd name="T13" fmla="*/ 180570326 h 8295"/>
                    <a:gd name="T14" fmla="*/ 138020936 w 10000"/>
                    <a:gd name="T15" fmla="*/ 171928214 h 8295"/>
                    <a:gd name="T16" fmla="*/ 199234550 w 10000"/>
                    <a:gd name="T17" fmla="*/ 171928214 h 8295"/>
                    <a:gd name="T18" fmla="*/ 223407129 w 10000"/>
                    <a:gd name="T19" fmla="*/ 153359639 h 8295"/>
                    <a:gd name="T20" fmla="*/ 223407129 w 10000"/>
                    <a:gd name="T21" fmla="*/ 18546886 h 8295"/>
                    <a:gd name="T22" fmla="*/ 199234550 w 10000"/>
                    <a:gd name="T23" fmla="*/ 0 h 8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69"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rgbClr val="EEB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61459" name="组合 2074"/>
                <p:cNvGrpSpPr/>
                <p:nvPr/>
              </p:nvGrpSpPr>
              <p:grpSpPr bwMode="auto">
                <a:xfrm>
                  <a:off x="1268343" y="990296"/>
                  <a:ext cx="1323579" cy="1014611"/>
                  <a:chOff x="1268343" y="846280"/>
                  <a:chExt cx="1323579" cy="1014611"/>
                </a:xfrm>
              </p:grpSpPr>
              <p:sp>
                <p:nvSpPr>
                  <p:cNvPr id="154" name="TextBox 153"/>
                  <p:cNvSpPr txBox="1"/>
                  <p:nvPr/>
                </p:nvSpPr>
                <p:spPr bwMode="auto">
                  <a:xfrm>
                    <a:off x="1353777" y="1170413"/>
                    <a:ext cx="1238782" cy="689825"/>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基础设计</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阶段</a:t>
                    </a:r>
                    <a:endParaRPr lang="zh-CN" altLang="en-US" b="1" dirty="0">
                      <a:solidFill>
                        <a:schemeClr val="bg1"/>
                      </a:solidFill>
                    </a:endParaRPr>
                  </a:p>
                </p:txBody>
              </p:sp>
              <p:sp>
                <p:nvSpPr>
                  <p:cNvPr id="61461"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56" name="直接连接符 155"/>
                  <p:cNvCxnSpPr/>
                  <p:nvPr/>
                </p:nvCxnSpPr>
                <p:spPr>
                  <a:xfrm>
                    <a:off x="1526072" y="1115006"/>
                    <a:ext cx="9356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51" name="直接连接符 150"/>
              <p:cNvCxnSpPr/>
              <p:nvPr/>
            </p:nvCxnSpPr>
            <p:spPr bwMode="auto">
              <a:xfrm>
                <a:off x="1235537" y="2968531"/>
                <a:ext cx="76322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组合 58"/>
            <p:cNvGrpSpPr/>
            <p:nvPr/>
          </p:nvGrpSpPr>
          <p:grpSpPr>
            <a:xfrm>
              <a:off x="3779912" y="2234346"/>
              <a:ext cx="1152128" cy="817454"/>
              <a:chOff x="1043609" y="2234346"/>
              <a:chExt cx="1152128" cy="817454"/>
            </a:xfrm>
            <a:solidFill>
              <a:srgbClr val="99CC00"/>
            </a:solidFill>
          </p:grpSpPr>
          <p:grpSp>
            <p:nvGrpSpPr>
              <p:cNvPr id="22" name="组合 236"/>
              <p:cNvGrpSpPr/>
              <p:nvPr/>
            </p:nvGrpSpPr>
            <p:grpSpPr bwMode="auto">
              <a:xfrm>
                <a:off x="1043609" y="2234346"/>
                <a:ext cx="1152128" cy="817454"/>
                <a:chOff x="1259632" y="1024185"/>
                <a:chExt cx="1494681" cy="1223860"/>
              </a:xfrm>
              <a:grpFill/>
            </p:grpSpPr>
            <p:sp>
              <p:nvSpPr>
                <p:cNvPr id="146" name="Freeform 196"/>
                <p:cNvSpPr/>
                <p:nvPr/>
              </p:nvSpPr>
              <p:spPr bwMode="auto">
                <a:xfrm>
                  <a:off x="1259632" y="1024185"/>
                  <a:ext cx="1494681" cy="1223860"/>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706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706"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noFill/>
                  <a:miter lim="800000"/>
                </a:ln>
              </p:spPr>
              <p:txBody>
                <a:bodyPr/>
                <a:lstStyle/>
                <a:p>
                  <a:pPr>
                    <a:defRPr/>
                  </a:pPr>
                  <a:endParaRPr lang="zh-CN" altLang="en-US"/>
                </a:p>
              </p:txBody>
            </p:sp>
            <p:grpSp>
              <p:nvGrpSpPr>
                <p:cNvPr id="23" name="组合 2074"/>
                <p:cNvGrpSpPr/>
                <p:nvPr/>
              </p:nvGrpSpPr>
              <p:grpSpPr bwMode="auto">
                <a:xfrm>
                  <a:off x="1354138" y="1260383"/>
                  <a:ext cx="1237784" cy="744524"/>
                  <a:chOff x="1354138" y="1116367"/>
                  <a:chExt cx="1237784" cy="744524"/>
                </a:xfrm>
                <a:grpFill/>
              </p:grpSpPr>
              <p:sp>
                <p:nvSpPr>
                  <p:cNvPr id="148" name="TextBox 147"/>
                  <p:cNvSpPr txBox="1"/>
                  <p:nvPr/>
                </p:nvSpPr>
                <p:spPr bwMode="auto">
                  <a:xfrm>
                    <a:off x="1354138" y="1169703"/>
                    <a:ext cx="1237784" cy="691188"/>
                  </a:xfrm>
                  <a:prstGeom prst="rect">
                    <a:avLst/>
                  </a:prstGeom>
                  <a:solidFill>
                    <a:schemeClr val="tx1">
                      <a:lumMod val="50000"/>
                      <a:lumOff val="50000"/>
                    </a:schemeClr>
                  </a:solid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试生产与</a:t>
                    </a:r>
                    <a:endParaRPr lang="en-US" altLang="zh-CN" b="1" dirty="0">
                      <a:solidFill>
                        <a:schemeClr val="bg1"/>
                      </a:solidFill>
                    </a:endParaRPr>
                  </a:p>
                  <a:p>
                    <a:pPr>
                      <a:defRPr/>
                    </a:pPr>
                    <a:r>
                      <a:rPr lang="zh-CN" altLang="en-US" b="1" dirty="0">
                        <a:solidFill>
                          <a:schemeClr val="bg1"/>
                        </a:solidFill>
                      </a:rPr>
                      <a:t>竣工验收</a:t>
                    </a:r>
                    <a:endParaRPr lang="zh-CN" altLang="en-US" b="1" dirty="0">
                      <a:solidFill>
                        <a:schemeClr val="bg1"/>
                      </a:solidFill>
                    </a:endParaRPr>
                  </a:p>
                </p:txBody>
              </p:sp>
              <p:cxnSp>
                <p:nvCxnSpPr>
                  <p:cNvPr id="149" name="直接连接符 148"/>
                  <p:cNvCxnSpPr/>
                  <p:nvPr/>
                </p:nvCxnSpPr>
                <p:spPr>
                  <a:xfrm>
                    <a:off x="1526585" y="1116367"/>
                    <a:ext cx="934071"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45" name="直接连接符 144"/>
              <p:cNvCxnSpPr/>
              <p:nvPr/>
            </p:nvCxnSpPr>
            <p:spPr bwMode="auto">
              <a:xfrm>
                <a:off x="1235881" y="2967795"/>
                <a:ext cx="762353"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4" name="Rectangle 2"/>
          <p:cNvSpPr>
            <a:spLocks noChangeArrowheads="1"/>
          </p:cNvSpPr>
          <p:nvPr/>
        </p:nvSpPr>
        <p:spPr bwMode="auto">
          <a:xfrm>
            <a:off x="1008063" y="2508250"/>
            <a:ext cx="4356100" cy="136842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企业建设项目安全设施、职业病防护设施设计需经政府安全生产监督部门审查。</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建设项目安全设施、职业病防护设施设计未取得政府安全生产监督部门批准的，不得开工建设。</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95" name="直接连接符 194"/>
          <p:cNvCxnSpPr/>
          <p:nvPr/>
        </p:nvCxnSpPr>
        <p:spPr>
          <a:xfrm>
            <a:off x="1116013" y="2216150"/>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61451" name="矩形 195"/>
          <p:cNvSpPr>
            <a:spLocks noChangeArrowheads="1"/>
          </p:cNvSpPr>
          <p:nvPr/>
        </p:nvSpPr>
        <p:spPr bwMode="auto">
          <a:xfrm>
            <a:off x="1727200" y="1857375"/>
            <a:ext cx="292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495425"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495425"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9pPr>
          </a:lstStyle>
          <a:p>
            <a:r>
              <a:rPr lang="zh-CN" altLang="en-US">
                <a:latin typeface="微软雅黑" panose="020B0503020204020204" pitchFamily="34" charset="-122"/>
                <a:ea typeface="微软雅黑" panose="020B0503020204020204" pitchFamily="34" charset="-122"/>
              </a:rPr>
              <a:t>基础设计（初步设计）阶段</a:t>
            </a:r>
            <a:endParaRPr lang="zh-CN" altLang="en-US">
              <a:latin typeface="微软雅黑" panose="020B0503020204020204" pitchFamily="34" charset="-122"/>
              <a:ea typeface="微软雅黑" panose="020B0503020204020204" pitchFamily="34" charset="-122"/>
            </a:endParaRPr>
          </a:p>
        </p:txBody>
      </p:sp>
      <p:pic>
        <p:nvPicPr>
          <p:cNvPr id="61452" name="Picture 5" descr="C:\Documents and Settings\tdz\Local Settings\Temp\SoEasy\2150F3B045D2FEC83B1CAA286B67DB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028825"/>
            <a:ext cx="28797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8" name="组合 3"/>
          <p:cNvGrpSpPr/>
          <p:nvPr/>
        </p:nvGrpSpPr>
        <p:grpSpPr bwMode="auto">
          <a:xfrm>
            <a:off x="484188" y="265113"/>
            <a:ext cx="1836737" cy="536575"/>
            <a:chOff x="318085" y="1131590"/>
            <a:chExt cx="1836000" cy="537824"/>
          </a:xfrm>
        </p:grpSpPr>
        <p:sp>
          <p:nvSpPr>
            <p:cNvPr id="6249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2497"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250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2470" name="组合 21"/>
          <p:cNvGrpSpPr/>
          <p:nvPr/>
        </p:nvGrpSpPr>
        <p:grpSpPr bwMode="auto">
          <a:xfrm>
            <a:off x="6586538" y="4789488"/>
            <a:ext cx="2560637" cy="381000"/>
            <a:chOff x="7261662" y="1204547"/>
            <a:chExt cx="2097021" cy="380779"/>
          </a:xfrm>
        </p:grpSpPr>
        <p:sp>
          <p:nvSpPr>
            <p:cNvPr id="62493"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2494" name="矩形 272"/>
            <p:cNvSpPr>
              <a:spLocks noChangeArrowheads="1"/>
            </p:cNvSpPr>
            <p:nvPr/>
          </p:nvSpPr>
          <p:spPr bwMode="auto">
            <a:xfrm>
              <a:off x="7675689" y="1260659"/>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建设项目三同时管理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247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2" name="组合 163"/>
          <p:cNvGrpSpPr/>
          <p:nvPr/>
        </p:nvGrpSpPr>
        <p:grpSpPr bwMode="auto">
          <a:xfrm>
            <a:off x="5076825" y="842963"/>
            <a:ext cx="3671888" cy="720725"/>
            <a:chOff x="1043609" y="2211710"/>
            <a:chExt cx="3888431" cy="840090"/>
          </a:xfrm>
        </p:grpSpPr>
        <p:grpSp>
          <p:nvGrpSpPr>
            <p:cNvPr id="62476" name="组合 49"/>
            <p:cNvGrpSpPr/>
            <p:nvPr/>
          </p:nvGrpSpPr>
          <p:grpSpPr bwMode="auto">
            <a:xfrm>
              <a:off x="1043609" y="2211710"/>
              <a:ext cx="1152128" cy="840088"/>
              <a:chOff x="1043609" y="2211710"/>
              <a:chExt cx="1152128" cy="840088"/>
            </a:xfrm>
          </p:grpSpPr>
          <p:grpSp>
            <p:nvGrpSpPr>
              <p:cNvPr id="62486" name="组合 236"/>
              <p:cNvGrpSpPr/>
              <p:nvPr/>
            </p:nvGrpSpPr>
            <p:grpSpPr bwMode="auto">
              <a:xfrm>
                <a:off x="1043609" y="2211710"/>
                <a:ext cx="1152128" cy="840088"/>
                <a:chOff x="1259632" y="990296"/>
                <a:chExt cx="1494681" cy="1257747"/>
              </a:xfrm>
            </p:grpSpPr>
            <p:sp>
              <p:nvSpPr>
                <p:cNvPr id="183" name="Freeform 196"/>
                <p:cNvSpPr/>
                <p:nvPr/>
              </p:nvSpPr>
              <p:spPr bwMode="auto">
                <a:xfrm>
                  <a:off x="1259632" y="1023541"/>
                  <a:ext cx="1493954" cy="1224506"/>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632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32"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noFill/>
                  <a:miter lim="800000"/>
                </a:ln>
              </p:spPr>
              <p:txBody>
                <a:bodyPr/>
                <a:lstStyle/>
                <a:p>
                  <a:pPr>
                    <a:defRPr/>
                  </a:pPr>
                  <a:endParaRPr lang="zh-CN" altLang="en-US"/>
                </a:p>
              </p:txBody>
            </p:sp>
            <p:grpSp>
              <p:nvGrpSpPr>
                <p:cNvPr id="62489" name="组合 2074"/>
                <p:cNvGrpSpPr/>
                <p:nvPr/>
              </p:nvGrpSpPr>
              <p:grpSpPr bwMode="auto">
                <a:xfrm>
                  <a:off x="1268343" y="990296"/>
                  <a:ext cx="1192313" cy="831225"/>
                  <a:chOff x="1268343" y="846280"/>
                  <a:chExt cx="1192313" cy="831225"/>
                </a:xfrm>
              </p:grpSpPr>
              <p:sp>
                <p:nvSpPr>
                  <p:cNvPr id="185" name="TextBox 184"/>
                  <p:cNvSpPr txBox="1"/>
                  <p:nvPr/>
                </p:nvSpPr>
                <p:spPr bwMode="auto">
                  <a:xfrm>
                    <a:off x="1353413" y="1170413"/>
                    <a:ext cx="950896" cy="459883"/>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可行性研</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究阶段</a:t>
                    </a:r>
                    <a:endParaRPr lang="zh-CN" altLang="en-US" b="1" dirty="0">
                      <a:solidFill>
                        <a:schemeClr val="bg1"/>
                      </a:solidFill>
                    </a:endParaRPr>
                  </a:p>
                </p:txBody>
              </p:sp>
              <p:sp>
                <p:nvSpPr>
                  <p:cNvPr id="62491"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87" name="直接连接符 186"/>
                  <p:cNvCxnSpPr/>
                  <p:nvPr/>
                </p:nvCxnSpPr>
                <p:spPr>
                  <a:xfrm>
                    <a:off x="1525708" y="1115006"/>
                    <a:ext cx="93126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82" name="直接连接符 181"/>
              <p:cNvCxnSpPr/>
              <p:nvPr/>
            </p:nvCxnSpPr>
            <p:spPr bwMode="auto">
              <a:xfrm>
                <a:off x="1235257" y="2968531"/>
                <a:ext cx="7195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477" name="组合 50"/>
            <p:cNvGrpSpPr/>
            <p:nvPr/>
          </p:nvGrpSpPr>
          <p:grpSpPr bwMode="auto">
            <a:xfrm>
              <a:off x="2411760" y="2211710"/>
              <a:ext cx="1152128" cy="840088"/>
              <a:chOff x="1043609" y="2211710"/>
              <a:chExt cx="1152128" cy="840088"/>
            </a:xfrm>
          </p:grpSpPr>
          <p:grpSp>
            <p:nvGrpSpPr>
              <p:cNvPr id="62479" name="组合 236"/>
              <p:cNvGrpSpPr/>
              <p:nvPr/>
            </p:nvGrpSpPr>
            <p:grpSpPr bwMode="auto">
              <a:xfrm>
                <a:off x="1043609" y="2211710"/>
                <a:ext cx="1152128" cy="840088"/>
                <a:chOff x="1259632" y="990296"/>
                <a:chExt cx="1494681" cy="1257748"/>
              </a:xfrm>
            </p:grpSpPr>
            <p:sp>
              <p:nvSpPr>
                <p:cNvPr id="176" name="Freeform 196"/>
                <p:cNvSpPr/>
                <p:nvPr/>
              </p:nvSpPr>
              <p:spPr bwMode="auto">
                <a:xfrm>
                  <a:off x="1259996" y="1023541"/>
                  <a:ext cx="1493954" cy="1224507"/>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669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669" y="8295"/>
                      </a:lnTo>
                      <a:lnTo>
                        <a:pt x="6178" y="7898"/>
                      </a:lnTo>
                      <a:lnTo>
                        <a:pt x="8918" y="7898"/>
                      </a:lnTo>
                      <a:cubicBezTo>
                        <a:pt x="9519" y="7898"/>
                        <a:pt x="10000" y="7519"/>
                        <a:pt x="10000" y="7045"/>
                      </a:cubicBezTo>
                      <a:lnTo>
                        <a:pt x="10000" y="852"/>
                      </a:lnTo>
                      <a:cubicBezTo>
                        <a:pt x="10000" y="398"/>
                        <a:pt x="9519" y="0"/>
                        <a:pt x="8918" y="0"/>
                      </a:cubicBezTo>
                      <a:close/>
                    </a:path>
                  </a:pathLst>
                </a:custGeom>
                <a:solidFill>
                  <a:schemeClr val="tx1">
                    <a:lumMod val="50000"/>
                    <a:lumOff val="50000"/>
                  </a:schemeClr>
                </a:solidFill>
                <a:ln w="9525">
                  <a:noFill/>
                  <a:miter lim="800000"/>
                </a:ln>
              </p:spPr>
              <p:txBody>
                <a:bodyPr/>
                <a:lstStyle/>
                <a:p>
                  <a:pPr>
                    <a:defRPr/>
                  </a:pPr>
                  <a:endParaRPr lang="zh-CN" altLang="en-US"/>
                </a:p>
              </p:txBody>
            </p:sp>
            <p:grpSp>
              <p:nvGrpSpPr>
                <p:cNvPr id="62482" name="组合 2074"/>
                <p:cNvGrpSpPr/>
                <p:nvPr/>
              </p:nvGrpSpPr>
              <p:grpSpPr bwMode="auto">
                <a:xfrm>
                  <a:off x="1268343" y="990296"/>
                  <a:ext cx="1323579" cy="1014611"/>
                  <a:chOff x="1268343" y="846280"/>
                  <a:chExt cx="1323579" cy="1014611"/>
                </a:xfrm>
              </p:grpSpPr>
              <p:sp>
                <p:nvSpPr>
                  <p:cNvPr id="178" name="TextBox 177"/>
                  <p:cNvSpPr txBox="1"/>
                  <p:nvPr/>
                </p:nvSpPr>
                <p:spPr bwMode="auto">
                  <a:xfrm>
                    <a:off x="1353777" y="1170413"/>
                    <a:ext cx="1238782" cy="689825"/>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基础设计</a:t>
                    </a:r>
                    <a:endParaRPr lang="en-US" altLang="zh-CN" b="1" dirty="0">
                      <a:solidFill>
                        <a:schemeClr val="bg1"/>
                      </a:solidFill>
                    </a:endParaRPr>
                  </a:p>
                  <a:p>
                    <a:pPr>
                      <a:defRPr/>
                    </a:pPr>
                    <a:r>
                      <a:rPr lang="en-US" altLang="zh-CN" b="1" dirty="0">
                        <a:solidFill>
                          <a:schemeClr val="bg1"/>
                        </a:solidFill>
                      </a:rPr>
                      <a:t>   </a:t>
                    </a:r>
                    <a:r>
                      <a:rPr lang="zh-CN" altLang="en-US" b="1" dirty="0">
                        <a:solidFill>
                          <a:schemeClr val="bg1"/>
                        </a:solidFill>
                      </a:rPr>
                      <a:t>阶段</a:t>
                    </a:r>
                    <a:endParaRPr lang="zh-CN" altLang="en-US" b="1" dirty="0">
                      <a:solidFill>
                        <a:schemeClr val="bg1"/>
                      </a:solidFill>
                    </a:endParaRPr>
                  </a:p>
                </p:txBody>
              </p:sp>
              <p:sp>
                <p:nvSpPr>
                  <p:cNvPr id="62484" name="TextBox 682"/>
                  <p:cNvSpPr txBox="1">
                    <a:spLocks noChangeArrowheads="1"/>
                  </p:cNvSpPr>
                  <p:nvPr/>
                </p:nvSpPr>
                <p:spPr bwMode="auto">
                  <a:xfrm>
                    <a:off x="1268343" y="846280"/>
                    <a:ext cx="184731" cy="83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180" name="直接连接符 179"/>
                  <p:cNvCxnSpPr/>
                  <p:nvPr/>
                </p:nvCxnSpPr>
                <p:spPr>
                  <a:xfrm>
                    <a:off x="1526072" y="1115006"/>
                    <a:ext cx="9356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75" name="直接连接符 174"/>
              <p:cNvCxnSpPr/>
              <p:nvPr/>
            </p:nvCxnSpPr>
            <p:spPr bwMode="auto">
              <a:xfrm>
                <a:off x="1235537" y="2968531"/>
                <a:ext cx="7195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组合 58"/>
            <p:cNvGrpSpPr/>
            <p:nvPr/>
          </p:nvGrpSpPr>
          <p:grpSpPr>
            <a:xfrm>
              <a:off x="3779912" y="2234346"/>
              <a:ext cx="1152128" cy="817454"/>
              <a:chOff x="1043609" y="2234346"/>
              <a:chExt cx="1152128" cy="817454"/>
            </a:xfrm>
            <a:solidFill>
              <a:srgbClr val="99CC00"/>
            </a:solidFill>
          </p:grpSpPr>
          <p:grpSp>
            <p:nvGrpSpPr>
              <p:cNvPr id="22" name="组合 236"/>
              <p:cNvGrpSpPr/>
              <p:nvPr/>
            </p:nvGrpSpPr>
            <p:grpSpPr bwMode="auto">
              <a:xfrm>
                <a:off x="1043609" y="2234346"/>
                <a:ext cx="1152128" cy="817454"/>
                <a:chOff x="1259632" y="1024185"/>
                <a:chExt cx="1494681" cy="1223860"/>
              </a:xfrm>
              <a:grpFill/>
            </p:grpSpPr>
            <p:sp>
              <p:nvSpPr>
                <p:cNvPr id="170" name="Freeform 196"/>
                <p:cNvSpPr/>
                <p:nvPr/>
              </p:nvSpPr>
              <p:spPr bwMode="auto">
                <a:xfrm>
                  <a:off x="1259632" y="1024185"/>
                  <a:ext cx="1494681" cy="1223860"/>
                </a:xfrm>
                <a:custGeom>
                  <a:avLst/>
                  <a:gdLst>
                    <a:gd name="T0" fmla="*/ 2147483647 w 416"/>
                    <a:gd name="T1" fmla="*/ 0 h 528"/>
                    <a:gd name="T2" fmla="*/ 2147483647 w 416"/>
                    <a:gd name="T3" fmla="*/ 0 h 528"/>
                    <a:gd name="T4" fmla="*/ 0 w 416"/>
                    <a:gd name="T5" fmla="*/ 2147483647 h 528"/>
                    <a:gd name="T6" fmla="*/ 0 w 416"/>
                    <a:gd name="T7" fmla="*/ 2147483647 h 528"/>
                    <a:gd name="T8" fmla="*/ 2147483647 w 416"/>
                    <a:gd name="T9" fmla="*/ 2147483647 h 528"/>
                    <a:gd name="T10" fmla="*/ 2147483647 w 416"/>
                    <a:gd name="T11" fmla="*/ 2147483647 h 528"/>
                    <a:gd name="T12" fmla="*/ 2147483647 w 416"/>
                    <a:gd name="T13" fmla="*/ 2147483647 h 528"/>
                    <a:gd name="T14" fmla="*/ 2147483647 w 416"/>
                    <a:gd name="T15" fmla="*/ 2147483647 h 528"/>
                    <a:gd name="T16" fmla="*/ 2147483647 w 416"/>
                    <a:gd name="T17" fmla="*/ 2147483647 h 528"/>
                    <a:gd name="T18" fmla="*/ 2147483647 w 416"/>
                    <a:gd name="T19" fmla="*/ 2147483647 h 528"/>
                    <a:gd name="T20" fmla="*/ 2147483647 w 416"/>
                    <a:gd name="T21" fmla="*/ 2147483647 h 528"/>
                    <a:gd name="T22" fmla="*/ 2147483647 w 4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528"/>
                    <a:gd name="T38" fmla="*/ 416 w 416"/>
                    <a:gd name="T39" fmla="*/ 528 h 528"/>
                    <a:gd name="connsiteX0" fmla="*/ 8918 w 10000"/>
                    <a:gd name="connsiteY0" fmla="*/ 0 h 8295"/>
                    <a:gd name="connsiteX1" fmla="*/ 1058 w 10000"/>
                    <a:gd name="connsiteY1" fmla="*/ 0 h 8295"/>
                    <a:gd name="connsiteX2" fmla="*/ 0 w 10000"/>
                    <a:gd name="connsiteY2" fmla="*/ 852 h 8295"/>
                    <a:gd name="connsiteX3" fmla="*/ 0 w 10000"/>
                    <a:gd name="connsiteY3" fmla="*/ 7045 h 8295"/>
                    <a:gd name="connsiteX4" fmla="*/ 1058 w 10000"/>
                    <a:gd name="connsiteY4" fmla="*/ 7898 h 8295"/>
                    <a:gd name="connsiteX5" fmla="*/ 3846 w 10000"/>
                    <a:gd name="connsiteY5" fmla="*/ 7898 h 8295"/>
                    <a:gd name="connsiteX6" fmla="*/ 4706 w 10000"/>
                    <a:gd name="connsiteY6" fmla="*/ 8295 h 8295"/>
                    <a:gd name="connsiteX7" fmla="*/ 6178 w 10000"/>
                    <a:gd name="connsiteY7" fmla="*/ 7898 h 8295"/>
                    <a:gd name="connsiteX8" fmla="*/ 8918 w 10000"/>
                    <a:gd name="connsiteY8" fmla="*/ 7898 h 8295"/>
                    <a:gd name="connsiteX9" fmla="*/ 10000 w 10000"/>
                    <a:gd name="connsiteY9" fmla="*/ 7045 h 8295"/>
                    <a:gd name="connsiteX10" fmla="*/ 10000 w 10000"/>
                    <a:gd name="connsiteY10" fmla="*/ 852 h 8295"/>
                    <a:gd name="connsiteX11" fmla="*/ 8918 w 10000"/>
                    <a:gd name="connsiteY11" fmla="*/ 0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8295">
                      <a:moveTo>
                        <a:pt x="8918" y="0"/>
                      </a:moveTo>
                      <a:lnTo>
                        <a:pt x="1058" y="0"/>
                      </a:lnTo>
                      <a:cubicBezTo>
                        <a:pt x="481" y="0"/>
                        <a:pt x="0" y="398"/>
                        <a:pt x="0" y="852"/>
                      </a:cubicBezTo>
                      <a:lnTo>
                        <a:pt x="0" y="7045"/>
                      </a:lnTo>
                      <a:cubicBezTo>
                        <a:pt x="0" y="7519"/>
                        <a:pt x="481" y="7898"/>
                        <a:pt x="1058" y="7898"/>
                      </a:cubicBezTo>
                      <a:lnTo>
                        <a:pt x="3846" y="7898"/>
                      </a:lnTo>
                      <a:lnTo>
                        <a:pt x="4706" y="8295"/>
                      </a:lnTo>
                      <a:lnTo>
                        <a:pt x="6178" y="7898"/>
                      </a:lnTo>
                      <a:lnTo>
                        <a:pt x="8918" y="7898"/>
                      </a:lnTo>
                      <a:cubicBezTo>
                        <a:pt x="9519" y="7898"/>
                        <a:pt x="10000" y="7519"/>
                        <a:pt x="10000" y="7045"/>
                      </a:cubicBezTo>
                      <a:lnTo>
                        <a:pt x="10000" y="852"/>
                      </a:lnTo>
                      <a:cubicBezTo>
                        <a:pt x="10000" y="398"/>
                        <a:pt x="9519" y="0"/>
                        <a:pt x="8918" y="0"/>
                      </a:cubicBezTo>
                      <a:close/>
                    </a:path>
                  </a:pathLst>
                </a:custGeom>
                <a:grpFill/>
                <a:ln w="9525">
                  <a:noFill/>
                  <a:miter lim="800000"/>
                </a:ln>
              </p:spPr>
              <p:txBody>
                <a:bodyPr/>
                <a:lstStyle/>
                <a:p>
                  <a:pPr>
                    <a:defRPr/>
                  </a:pPr>
                  <a:endParaRPr lang="zh-CN" altLang="en-US"/>
                </a:p>
              </p:txBody>
            </p:sp>
            <p:grpSp>
              <p:nvGrpSpPr>
                <p:cNvPr id="23" name="组合 2074"/>
                <p:cNvGrpSpPr/>
                <p:nvPr/>
              </p:nvGrpSpPr>
              <p:grpSpPr bwMode="auto">
                <a:xfrm>
                  <a:off x="1354138" y="1260383"/>
                  <a:ext cx="1237784" cy="744524"/>
                  <a:chOff x="1354138" y="1116367"/>
                  <a:chExt cx="1237784" cy="744524"/>
                </a:xfrm>
                <a:grpFill/>
              </p:grpSpPr>
              <p:sp>
                <p:nvSpPr>
                  <p:cNvPr id="172" name="TextBox 171"/>
                  <p:cNvSpPr txBox="1"/>
                  <p:nvPr/>
                </p:nvSpPr>
                <p:spPr bwMode="auto">
                  <a:xfrm>
                    <a:off x="1354138" y="1169703"/>
                    <a:ext cx="1237784" cy="691188"/>
                  </a:xfrm>
                  <a:prstGeom prst="rect">
                    <a:avLst/>
                  </a:prstGeom>
                  <a:grp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defRPr/>
                    </a:pPr>
                    <a:r>
                      <a:rPr lang="zh-CN" altLang="en-US" b="1" dirty="0">
                        <a:solidFill>
                          <a:schemeClr val="bg1"/>
                        </a:solidFill>
                      </a:rPr>
                      <a:t>试生产与</a:t>
                    </a:r>
                    <a:endParaRPr lang="en-US" altLang="zh-CN" b="1" dirty="0">
                      <a:solidFill>
                        <a:schemeClr val="bg1"/>
                      </a:solidFill>
                    </a:endParaRPr>
                  </a:p>
                  <a:p>
                    <a:pPr>
                      <a:defRPr/>
                    </a:pPr>
                    <a:r>
                      <a:rPr lang="zh-CN" altLang="en-US" b="1" dirty="0">
                        <a:solidFill>
                          <a:schemeClr val="bg1"/>
                        </a:solidFill>
                      </a:rPr>
                      <a:t>竣工验收</a:t>
                    </a:r>
                    <a:endParaRPr lang="zh-CN" altLang="en-US" b="1" dirty="0">
                      <a:solidFill>
                        <a:schemeClr val="bg1"/>
                      </a:solidFill>
                    </a:endParaRPr>
                  </a:p>
                </p:txBody>
              </p:sp>
              <p:cxnSp>
                <p:nvCxnSpPr>
                  <p:cNvPr id="173" name="直接连接符 172"/>
                  <p:cNvCxnSpPr/>
                  <p:nvPr/>
                </p:nvCxnSpPr>
                <p:spPr>
                  <a:xfrm>
                    <a:off x="1526585" y="1116367"/>
                    <a:ext cx="934071"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69" name="直接连接符 168"/>
              <p:cNvCxnSpPr/>
              <p:nvPr/>
            </p:nvCxnSpPr>
            <p:spPr bwMode="auto">
              <a:xfrm>
                <a:off x="1235881" y="2967795"/>
                <a:ext cx="720000"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Rectangle 2"/>
          <p:cNvSpPr>
            <a:spLocks noChangeArrowheads="1"/>
          </p:cNvSpPr>
          <p:nvPr/>
        </p:nvSpPr>
        <p:spPr bwMode="auto">
          <a:xfrm>
            <a:off x="539750" y="2246313"/>
            <a:ext cx="7308850" cy="2032000"/>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试生产（使用）前，工程管理部门应当组织相关行业工程技术、安全、职业健康管理方面的专家对试生产（使用）方案进行审查，组织对安全、职业健康条件进行确认。</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建设项目投料前，应取得政府主管部门消防验收和试生产（使用）方案备案手续，未取得审批，禁止投料。</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企业应在建设项目竣工投入或者使用前，根据建设项目的管理权限，组织对安全设施和职业病防护设施进行竣工验收，取得验收批复意见。</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a:off x="684213" y="213042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62475" name="矩形 66"/>
          <p:cNvSpPr>
            <a:spLocks noChangeArrowheads="1"/>
          </p:cNvSpPr>
          <p:nvPr/>
        </p:nvSpPr>
        <p:spPr bwMode="auto">
          <a:xfrm>
            <a:off x="1403350" y="1770063"/>
            <a:ext cx="230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495425"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495425"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9pPr>
          </a:lstStyle>
          <a:p>
            <a:r>
              <a:rPr lang="zh-CN" altLang="en-US">
                <a:latin typeface="微软雅黑" panose="020B0503020204020204" pitchFamily="34" charset="-122"/>
                <a:ea typeface="微软雅黑" panose="020B0503020204020204" pitchFamily="34" charset="-122"/>
              </a:rPr>
              <a:t>    试生产与竣工验收</a:t>
            </a:r>
            <a:endParaRPr lang="zh-CN" altLang="en-US">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2" name="组合 3"/>
          <p:cNvGrpSpPr/>
          <p:nvPr/>
        </p:nvGrpSpPr>
        <p:grpSpPr bwMode="auto">
          <a:xfrm>
            <a:off x="484188" y="265113"/>
            <a:ext cx="1836737" cy="536575"/>
            <a:chOff x="318085" y="1131590"/>
            <a:chExt cx="1836000" cy="537824"/>
          </a:xfrm>
        </p:grpSpPr>
        <p:sp>
          <p:nvSpPr>
            <p:cNvPr id="6350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3505"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350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3494" name="Rectangle 1"/>
          <p:cNvSpPr>
            <a:spLocks noChangeArrowheads="1"/>
          </p:cNvSpPr>
          <p:nvPr/>
        </p:nvSpPr>
        <p:spPr bwMode="auto">
          <a:xfrm>
            <a:off x="6959600" y="342900"/>
            <a:ext cx="2136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495425"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495425"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4954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495425" algn="l"/>
              </a:tabLst>
              <a:defRPr>
                <a:solidFill>
                  <a:schemeClr val="tx1"/>
                </a:solidFill>
                <a:latin typeface="Calibri" panose="020F0502020204030204" pitchFamily="34" charset="0"/>
                <a:ea typeface="宋体" panose="02010600030101010101" pitchFamily="2" charset="-122"/>
              </a:defRPr>
            </a:lvl9pPr>
          </a:lstStyle>
          <a:p>
            <a:r>
              <a:rPr lang="zh-CN" altLang="en-US" b="1">
                <a:solidFill>
                  <a:srgbClr val="C00000"/>
                </a:solidFill>
                <a:latin typeface="微软雅黑" panose="020B0503020204020204" pitchFamily="34" charset="-122"/>
                <a:ea typeface="微软雅黑" panose="020B0503020204020204" pitchFamily="34" charset="-122"/>
              </a:rPr>
              <a:t>生产运行安全管理</a:t>
            </a:r>
            <a:endParaRPr lang="zh-CN" altLang="en-US" b="1">
              <a:solidFill>
                <a:srgbClr val="C00000"/>
              </a:solidFill>
              <a:latin typeface="微软雅黑" panose="020B0503020204020204" pitchFamily="34" charset="-122"/>
              <a:ea typeface="微软雅黑" panose="020B0503020204020204" pitchFamily="34" charset="-122"/>
            </a:endParaRPr>
          </a:p>
        </p:txBody>
      </p:sp>
      <p:grpSp>
        <p:nvGrpSpPr>
          <p:cNvPr id="63495" name="组合 21"/>
          <p:cNvGrpSpPr/>
          <p:nvPr/>
        </p:nvGrpSpPr>
        <p:grpSpPr bwMode="auto">
          <a:xfrm>
            <a:off x="6586538" y="4789488"/>
            <a:ext cx="2495550" cy="381000"/>
            <a:chOff x="7261662" y="1204547"/>
            <a:chExt cx="2043862" cy="380779"/>
          </a:xfrm>
        </p:grpSpPr>
        <p:sp>
          <p:nvSpPr>
            <p:cNvPr id="63501"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3502" name="矩形 272"/>
            <p:cNvSpPr>
              <a:spLocks noChangeArrowheads="1"/>
            </p:cNvSpPr>
            <p:nvPr/>
          </p:nvSpPr>
          <p:spPr bwMode="auto">
            <a:xfrm>
              <a:off x="7622530"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生产运行安全管理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349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2987675" y="2224088"/>
            <a:ext cx="6048375" cy="2724150"/>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企业应按装置（设施）生产能力组织安排生产任务。</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企业应建立书面的操作规程，明确装置、设备的操作步骤、工艺控制参数、正常操作范围和异常操作限值，经审核、批准后发布实施。</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岗位操作应严格执行操作规程，企业应每月对操作规程的执行情况进行检查。</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设置工艺报警、安全报警的企业应建立报警的报告、分析制度，明确报告处置的流程和责任。</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a:off x="3924300" y="20589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4643438" y="1698625"/>
            <a:ext cx="2032000" cy="368300"/>
          </a:xfrm>
          <a:prstGeom prst="rect">
            <a:avLst/>
          </a:prstGeom>
        </p:spPr>
        <p:txBody>
          <a:bodyPr wrap="none">
            <a:spAutoFit/>
          </a:bodyPr>
          <a:lstStyle/>
          <a:p>
            <a:pPr eaLnBrk="0" hangingPunct="0">
              <a:tabLst>
                <a:tab pos="1495425" algn="l"/>
              </a:tabLst>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生产过程安全控制</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 name="Picture 2" descr="F:\PPT\3D人物素材\PPT素材(3D小人)超过500张\橙色3D小人\维修工.jpg"/>
          <p:cNvPicPr>
            <a:picLocks noChangeAspect="1" noChangeArrowheads="1"/>
          </p:cNvPicPr>
          <p:nvPr/>
        </p:nvPicPr>
        <p:blipFill>
          <a:blip r:embed="rId3" cstate="print"/>
          <a:srcRect/>
          <a:stretch>
            <a:fillRect/>
          </a:stretch>
        </p:blipFill>
        <p:spPr bwMode="auto">
          <a:xfrm>
            <a:off x="216024" y="1385911"/>
            <a:ext cx="2915816" cy="3490095"/>
          </a:xfrm>
          <a:prstGeom prst="rect">
            <a:avLst/>
          </a:prstGeom>
          <a:noFill/>
          <a:effectLst>
            <a:softEdge rad="635000"/>
          </a:effec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www.tuweimei.comComp_13206663_xDoKnEa91xnuZNHzMUJ7ofmPBz39kOFY.jpg"/>
          <p:cNvPicPr>
            <a:picLocks noGrp="1" noChangeAspect="1"/>
          </p:cNvPicPr>
          <p:nvPr isPhoto="1"/>
        </p:nvPicPr>
        <p:blipFill>
          <a:blip r:embed="rId1" cstate="print"/>
          <a:srcRect/>
          <a:stretch>
            <a:fillRect/>
          </a:stretch>
        </p:blipFill>
        <p:spPr bwMode="auto">
          <a:xfrm>
            <a:off x="539552" y="1231904"/>
            <a:ext cx="3433564" cy="3721596"/>
          </a:xfrm>
          <a:prstGeom prst="rect">
            <a:avLst/>
          </a:prstGeom>
          <a:noFill/>
          <a:ln w="9525">
            <a:noFill/>
            <a:miter lim="800000"/>
            <a:headEnd/>
            <a:tailEnd/>
          </a:ln>
          <a:effectLst>
            <a:softEdge rad="317500"/>
          </a:effectLst>
        </p:spPr>
      </p:pic>
      <p:grpSp>
        <p:nvGrpSpPr>
          <p:cNvPr id="64517" name="组合 3"/>
          <p:cNvGrpSpPr/>
          <p:nvPr/>
        </p:nvGrpSpPr>
        <p:grpSpPr bwMode="auto">
          <a:xfrm>
            <a:off x="484188" y="265113"/>
            <a:ext cx="1836737" cy="536575"/>
            <a:chOff x="318085" y="1131590"/>
            <a:chExt cx="1836000" cy="537824"/>
          </a:xfrm>
        </p:grpSpPr>
        <p:sp>
          <p:nvSpPr>
            <p:cNvPr id="6452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4528"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4531" name="Picture 2" descr="C:\Users\wh\Desktop\宣贯ppt\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4519" name="组合 21"/>
          <p:cNvGrpSpPr/>
          <p:nvPr/>
        </p:nvGrpSpPr>
        <p:grpSpPr bwMode="auto">
          <a:xfrm>
            <a:off x="6586538" y="4789488"/>
            <a:ext cx="2495550" cy="381000"/>
            <a:chOff x="7261662" y="1204547"/>
            <a:chExt cx="2043862" cy="380779"/>
          </a:xfrm>
        </p:grpSpPr>
        <p:sp>
          <p:nvSpPr>
            <p:cNvPr id="64524"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4525" name="矩形 272"/>
            <p:cNvSpPr>
              <a:spLocks noChangeArrowheads="1"/>
            </p:cNvSpPr>
            <p:nvPr/>
          </p:nvSpPr>
          <p:spPr bwMode="auto">
            <a:xfrm>
              <a:off x="7622530"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生产运行安全管理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452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40200" y="2322513"/>
            <a:ext cx="4283075" cy="2354262"/>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原料、药剂及介质变更、工艺流程变更、操作步骤、操作参数和报警连锁值等发生变更应办理变更手续。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设立连锁保护的装置，未经风险评估和审批，不得擅自停用、拆除联锁。</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0589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003800" y="1698625"/>
            <a:ext cx="2493963" cy="368300"/>
          </a:xfrm>
          <a:prstGeom prst="rect">
            <a:avLst/>
          </a:prstGeom>
        </p:spPr>
        <p:txBody>
          <a:bodyPr wrap="none">
            <a:spAutoFit/>
          </a:bodyPr>
          <a:lstStyle/>
          <a:p>
            <a:pPr eaLnBrk="0" hangingPunct="0">
              <a:tabLst>
                <a:tab pos="1495425" algn="l"/>
              </a:tabLst>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生产过程变更风险控制</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9460" name="组合 3"/>
          <p:cNvGrpSpPr/>
          <p:nvPr/>
        </p:nvGrpSpPr>
        <p:grpSpPr bwMode="auto">
          <a:xfrm>
            <a:off x="6121400" y="1803400"/>
            <a:ext cx="1619250" cy="647700"/>
            <a:chOff x="611560" y="1753808"/>
            <a:chExt cx="1620000" cy="648000"/>
          </a:xfrm>
        </p:grpSpPr>
        <p:grpSp>
          <p:nvGrpSpPr>
            <p:cNvPr id="19602" name="组合 4"/>
            <p:cNvGrpSpPr/>
            <p:nvPr/>
          </p:nvGrpSpPr>
          <p:grpSpPr bwMode="auto">
            <a:xfrm>
              <a:off x="611560" y="1753808"/>
              <a:ext cx="1620000" cy="648000"/>
              <a:chOff x="611560" y="1753808"/>
              <a:chExt cx="1620000" cy="648000"/>
            </a:xfrm>
          </p:grpSpPr>
          <p:sp>
            <p:nvSpPr>
              <p:cNvPr id="8" name="矩形 7"/>
              <p:cNvSpPr/>
              <p:nvPr/>
            </p:nvSpPr>
            <p:spPr>
              <a:xfrm>
                <a:off x="665560" y="1807808"/>
                <a:ext cx="1512000" cy="54000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9" name="矩形 8"/>
              <p:cNvSpPr/>
              <p:nvPr/>
            </p:nvSpPr>
            <p:spPr>
              <a:xfrm>
                <a:off x="611560" y="1753808"/>
                <a:ext cx="1620000" cy="648000"/>
              </a:xfrm>
              <a:prstGeom prst="rect">
                <a:avLst/>
              </a:prstGeom>
              <a:noFill/>
              <a:ln w="12700">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9603" name="Freeform 50"/>
            <p:cNvSpPr>
              <a:spLocks noEditPoints="1"/>
            </p:cNvSpPr>
            <p:nvPr/>
          </p:nvSpPr>
          <p:spPr bwMode="auto">
            <a:xfrm>
              <a:off x="777823" y="1950031"/>
              <a:ext cx="193737" cy="261679"/>
            </a:xfrm>
            <a:custGeom>
              <a:avLst/>
              <a:gdLst>
                <a:gd name="T0" fmla="*/ 2147483647 w 262"/>
                <a:gd name="T1" fmla="*/ 2147483647 h 330"/>
                <a:gd name="T2" fmla="*/ 2147483647 w 262"/>
                <a:gd name="T3" fmla="*/ 2147483647 h 330"/>
                <a:gd name="T4" fmla="*/ 2147483647 w 262"/>
                <a:gd name="T5" fmla="*/ 2147483647 h 330"/>
                <a:gd name="T6" fmla="*/ 2147483647 w 262"/>
                <a:gd name="T7" fmla="*/ 2147483647 h 330"/>
                <a:gd name="T8" fmla="*/ 2147483647 w 262"/>
                <a:gd name="T9" fmla="*/ 2147483647 h 330"/>
                <a:gd name="T10" fmla="*/ 2147483647 w 262"/>
                <a:gd name="T11" fmla="*/ 2147483647 h 330"/>
                <a:gd name="T12" fmla="*/ 2147483647 w 262"/>
                <a:gd name="T13" fmla="*/ 2147483647 h 330"/>
                <a:gd name="T14" fmla="*/ 2147483647 w 262"/>
                <a:gd name="T15" fmla="*/ 2147483647 h 330"/>
                <a:gd name="T16" fmla="*/ 2147483647 w 262"/>
                <a:gd name="T17" fmla="*/ 2147483647 h 330"/>
                <a:gd name="T18" fmla="*/ 2147483647 w 262"/>
                <a:gd name="T19" fmla="*/ 2147483647 h 330"/>
                <a:gd name="T20" fmla="*/ 2147483647 w 262"/>
                <a:gd name="T21" fmla="*/ 2147483647 h 330"/>
                <a:gd name="T22" fmla="*/ 2147483647 w 262"/>
                <a:gd name="T23" fmla="*/ 2147483647 h 330"/>
                <a:gd name="T24" fmla="*/ 2147483647 w 262"/>
                <a:gd name="T25" fmla="*/ 2147483647 h 330"/>
                <a:gd name="T26" fmla="*/ 2147483647 w 262"/>
                <a:gd name="T27" fmla="*/ 2147483647 h 330"/>
                <a:gd name="T28" fmla="*/ 2147483647 w 262"/>
                <a:gd name="T29" fmla="*/ 2147483647 h 330"/>
                <a:gd name="T30" fmla="*/ 2147483647 w 262"/>
                <a:gd name="T31" fmla="*/ 2147483647 h 330"/>
                <a:gd name="T32" fmla="*/ 2147483647 w 262"/>
                <a:gd name="T33" fmla="*/ 2147483647 h 330"/>
                <a:gd name="T34" fmla="*/ 2147483647 w 262"/>
                <a:gd name="T35" fmla="*/ 2147483647 h 330"/>
                <a:gd name="T36" fmla="*/ 2147483647 w 262"/>
                <a:gd name="T37" fmla="*/ 2147483647 h 330"/>
                <a:gd name="T38" fmla="*/ 2147483647 w 262"/>
                <a:gd name="T39" fmla="*/ 2147483647 h 330"/>
                <a:gd name="T40" fmla="*/ 2147483647 w 262"/>
                <a:gd name="T41" fmla="*/ 2147483647 h 330"/>
                <a:gd name="T42" fmla="*/ 2147483647 w 262"/>
                <a:gd name="T43" fmla="*/ 0 h 330"/>
                <a:gd name="T44" fmla="*/ 0 w 262"/>
                <a:gd name="T45" fmla="*/ 0 h 330"/>
                <a:gd name="T46" fmla="*/ 0 w 262"/>
                <a:gd name="T47" fmla="*/ 2147483647 h 330"/>
                <a:gd name="T48" fmla="*/ 2147483647 w 262"/>
                <a:gd name="T49" fmla="*/ 2147483647 h 330"/>
                <a:gd name="T50" fmla="*/ 2147483647 w 262"/>
                <a:gd name="T51" fmla="*/ 2147483647 h 330"/>
                <a:gd name="T52" fmla="*/ 2147483647 w 262"/>
                <a:gd name="T53" fmla="*/ 2147483647 h 330"/>
                <a:gd name="T54" fmla="*/ 2147483647 w 262"/>
                <a:gd name="T55" fmla="*/ 2147483647 h 330"/>
                <a:gd name="T56" fmla="*/ 2147483647 w 262"/>
                <a:gd name="T57" fmla="*/ 2147483647 h 330"/>
                <a:gd name="T58" fmla="*/ 2147483647 w 262"/>
                <a:gd name="T59" fmla="*/ 2147483647 h 330"/>
                <a:gd name="T60" fmla="*/ 2147483647 w 262"/>
                <a:gd name="T61" fmla="*/ 2147483647 h 330"/>
                <a:gd name="T62" fmla="*/ 2147483647 w 262"/>
                <a:gd name="T63" fmla="*/ 2147483647 h 330"/>
                <a:gd name="T64" fmla="*/ 2147483647 w 262"/>
                <a:gd name="T65" fmla="*/ 2147483647 h 330"/>
                <a:gd name="T66" fmla="*/ 2147483647 w 262"/>
                <a:gd name="T67" fmla="*/ 2147483647 h 330"/>
                <a:gd name="T68" fmla="*/ 2147483647 w 262"/>
                <a:gd name="T69" fmla="*/ 2147483647 h 330"/>
                <a:gd name="T70" fmla="*/ 2147483647 w 262"/>
                <a:gd name="T71" fmla="*/ 2147483647 h 330"/>
                <a:gd name="T72" fmla="*/ 2147483647 w 262"/>
                <a:gd name="T73" fmla="*/ 2147483647 h 330"/>
                <a:gd name="T74" fmla="*/ 2147483647 w 262"/>
                <a:gd name="T75" fmla="*/ 2147483647 h 330"/>
                <a:gd name="T76" fmla="*/ 2147483647 w 262"/>
                <a:gd name="T77" fmla="*/ 2147483647 h 330"/>
                <a:gd name="T78" fmla="*/ 2147483647 w 262"/>
                <a:gd name="T79" fmla="*/ 2147483647 h 330"/>
                <a:gd name="T80" fmla="*/ 2147483647 w 262"/>
                <a:gd name="T81" fmla="*/ 2147483647 h 330"/>
                <a:gd name="T82" fmla="*/ 2147483647 w 262"/>
                <a:gd name="T83" fmla="*/ 2147483647 h 330"/>
                <a:gd name="T84" fmla="*/ 2147483647 w 262"/>
                <a:gd name="T85" fmla="*/ 2147483647 h 330"/>
                <a:gd name="T86" fmla="*/ 2147483647 w 262"/>
                <a:gd name="T87" fmla="*/ 2147483647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2"/>
                <a:gd name="T133" fmla="*/ 0 h 330"/>
                <a:gd name="T134" fmla="*/ 262 w 262"/>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604" name="矩形 10"/>
            <p:cNvSpPr>
              <a:spLocks noChangeArrowheads="1"/>
            </p:cNvSpPr>
            <p:nvPr/>
          </p:nvSpPr>
          <p:spPr bwMode="auto">
            <a:xfrm>
              <a:off x="1043562" y="1822282"/>
              <a:ext cx="1187998" cy="52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安全观察与安全检查</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3675063" y="1023938"/>
            <a:ext cx="1825625" cy="3563937"/>
          </a:xfrm>
          <a:prstGeom prst="rect">
            <a:avLst/>
          </a:prstGeom>
          <a:noFill/>
          <a:ln w="127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nvGrpSpPr>
          <p:cNvPr id="19462" name="组合 87"/>
          <p:cNvGrpSpPr/>
          <p:nvPr/>
        </p:nvGrpSpPr>
        <p:grpSpPr bwMode="auto">
          <a:xfrm>
            <a:off x="6121400" y="3097213"/>
            <a:ext cx="1619250" cy="647700"/>
            <a:chOff x="611560" y="1753808"/>
            <a:chExt cx="1620000" cy="648000"/>
          </a:xfrm>
        </p:grpSpPr>
        <p:grpSp>
          <p:nvGrpSpPr>
            <p:cNvPr id="19598" name="组合 88"/>
            <p:cNvGrpSpPr/>
            <p:nvPr/>
          </p:nvGrpSpPr>
          <p:grpSpPr bwMode="auto">
            <a:xfrm>
              <a:off x="611560" y="1753808"/>
              <a:ext cx="1620000" cy="648000"/>
              <a:chOff x="611560" y="1753808"/>
              <a:chExt cx="1620000" cy="648000"/>
            </a:xfrm>
          </p:grpSpPr>
          <p:sp>
            <p:nvSpPr>
              <p:cNvPr id="16" name="矩形 15"/>
              <p:cNvSpPr/>
              <p:nvPr/>
            </p:nvSpPr>
            <p:spPr>
              <a:xfrm>
                <a:off x="665560" y="1807808"/>
                <a:ext cx="1512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17" name="矩形 16"/>
              <p:cNvSpPr/>
              <p:nvPr/>
            </p:nvSpPr>
            <p:spPr>
              <a:xfrm>
                <a:off x="611560" y="1753808"/>
                <a:ext cx="1620000" cy="648000"/>
              </a:xfrm>
              <a:prstGeom prst="rect">
                <a:avLst/>
              </a:prstGeom>
              <a:noFill/>
              <a:ln w="12700">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9599" name="矩形 90"/>
            <p:cNvSpPr>
              <a:spLocks noChangeArrowheads="1"/>
            </p:cNvSpPr>
            <p:nvPr/>
          </p:nvSpPr>
          <p:spPr bwMode="auto">
            <a:xfrm>
              <a:off x="1043560" y="1896749"/>
              <a:ext cx="1108509"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安全考核</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19463" name="组合 13"/>
          <p:cNvGrpSpPr/>
          <p:nvPr/>
        </p:nvGrpSpPr>
        <p:grpSpPr bwMode="auto">
          <a:xfrm>
            <a:off x="6121400" y="3808413"/>
            <a:ext cx="1619250" cy="649287"/>
            <a:chOff x="539552" y="3651870"/>
            <a:chExt cx="1620000" cy="648000"/>
          </a:xfrm>
        </p:grpSpPr>
        <p:grpSp>
          <p:nvGrpSpPr>
            <p:cNvPr id="19592" name="组合 93"/>
            <p:cNvGrpSpPr/>
            <p:nvPr/>
          </p:nvGrpSpPr>
          <p:grpSpPr bwMode="auto">
            <a:xfrm>
              <a:off x="539552" y="3651870"/>
              <a:ext cx="1620000" cy="648000"/>
              <a:chOff x="611560" y="1753808"/>
              <a:chExt cx="1620000" cy="648000"/>
            </a:xfrm>
          </p:grpSpPr>
          <p:grpSp>
            <p:nvGrpSpPr>
              <p:cNvPr id="19594" name="组合 94"/>
              <p:cNvGrpSpPr/>
              <p:nvPr/>
            </p:nvGrpSpPr>
            <p:grpSpPr bwMode="auto">
              <a:xfrm>
                <a:off x="611560" y="1753808"/>
                <a:ext cx="1620000" cy="648000"/>
                <a:chOff x="611560" y="1753808"/>
                <a:chExt cx="1620000" cy="648000"/>
              </a:xfrm>
            </p:grpSpPr>
            <p:sp>
              <p:nvSpPr>
                <p:cNvPr id="23" name="矩形 22"/>
                <p:cNvSpPr/>
                <p:nvPr/>
              </p:nvSpPr>
              <p:spPr>
                <a:xfrm>
                  <a:off x="665560" y="1807676"/>
                  <a:ext cx="1512000" cy="540264"/>
                </a:xfrm>
                <a:prstGeom prst="rect">
                  <a:avLst/>
                </a:prstGeom>
                <a:solidFill>
                  <a:srgbClr val="183A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24" name="矩形 23"/>
                <p:cNvSpPr/>
                <p:nvPr/>
              </p:nvSpPr>
              <p:spPr>
                <a:xfrm>
                  <a:off x="611560" y="1753808"/>
                  <a:ext cx="1620000" cy="648000"/>
                </a:xfrm>
                <a:prstGeom prst="rect">
                  <a:avLst/>
                </a:prstGeom>
                <a:noFill/>
                <a:ln w="12700">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9595" name="矩形 96"/>
              <p:cNvSpPr>
                <a:spLocks noChangeArrowheads="1"/>
              </p:cNvSpPr>
              <p:nvPr/>
            </p:nvSpPr>
            <p:spPr bwMode="auto">
              <a:xfrm>
                <a:off x="1043560" y="1896400"/>
                <a:ext cx="1108509" cy="36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持续改进</a:t>
                </a:r>
                <a:endParaRPr lang="zh-CN" altLang="en-US" b="1">
                  <a:solidFill>
                    <a:schemeClr val="bg1"/>
                  </a:solidFill>
                  <a:latin typeface="微软雅黑" panose="020B0503020204020204" pitchFamily="34" charset="-122"/>
                  <a:ea typeface="微软雅黑" panose="020B0503020204020204" pitchFamily="34" charset="-122"/>
                </a:endParaRPr>
              </a:p>
            </p:txBody>
          </p:sp>
        </p:grpSp>
        <p:pic>
          <p:nvPicPr>
            <p:cNvPr id="195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49" y="3736986"/>
              <a:ext cx="450967" cy="4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矩形 24"/>
          <p:cNvSpPr/>
          <p:nvPr/>
        </p:nvSpPr>
        <p:spPr>
          <a:xfrm>
            <a:off x="1187450" y="1023938"/>
            <a:ext cx="2100263" cy="3563937"/>
          </a:xfrm>
          <a:prstGeom prst="rect">
            <a:avLst/>
          </a:prstGeom>
          <a:noFill/>
          <a:ln w="12700">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sp>
        <p:nvSpPr>
          <p:cNvPr id="50" name="矩形 49"/>
          <p:cNvSpPr/>
          <p:nvPr/>
        </p:nvSpPr>
        <p:spPr>
          <a:xfrm>
            <a:off x="5940425" y="1023938"/>
            <a:ext cx="2016125" cy="3563937"/>
          </a:xfrm>
          <a:prstGeom prst="rect">
            <a:avLst/>
          </a:prstGeom>
          <a:noFill/>
          <a:ln w="12700">
            <a:solidFill>
              <a:srgbClr val="183A5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E10000"/>
              </a:solidFill>
              <a:latin typeface="微软雅黑" panose="020B0503020204020204" pitchFamily="34" charset="-122"/>
              <a:ea typeface="微软雅黑" panose="020B0503020204020204" pitchFamily="34" charset="-122"/>
            </a:endParaRPr>
          </a:p>
        </p:txBody>
      </p:sp>
      <p:grpSp>
        <p:nvGrpSpPr>
          <p:cNvPr id="19466" name="组合 136"/>
          <p:cNvGrpSpPr/>
          <p:nvPr/>
        </p:nvGrpSpPr>
        <p:grpSpPr bwMode="auto">
          <a:xfrm>
            <a:off x="3378200" y="2962275"/>
            <a:ext cx="257175" cy="139700"/>
            <a:chOff x="4878119" y="4876006"/>
            <a:chExt cx="250077" cy="140164"/>
          </a:xfrm>
        </p:grpSpPr>
        <p:sp>
          <p:nvSpPr>
            <p:cNvPr id="138" name="燕尾形 137"/>
            <p:cNvSpPr/>
            <p:nvPr/>
          </p:nvSpPr>
          <p:spPr>
            <a:xfrm>
              <a:off x="4878119" y="4876006"/>
              <a:ext cx="132757" cy="14016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139" name="燕尾形 138"/>
            <p:cNvSpPr/>
            <p:nvPr/>
          </p:nvSpPr>
          <p:spPr>
            <a:xfrm>
              <a:off x="4995439" y="4876006"/>
              <a:ext cx="132757" cy="14016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9467" name="组合 139"/>
          <p:cNvGrpSpPr/>
          <p:nvPr/>
        </p:nvGrpSpPr>
        <p:grpSpPr bwMode="auto">
          <a:xfrm>
            <a:off x="1325563" y="1131888"/>
            <a:ext cx="1836737" cy="536575"/>
            <a:chOff x="318085" y="1131590"/>
            <a:chExt cx="1836000" cy="537824"/>
          </a:xfrm>
        </p:grpSpPr>
        <p:sp>
          <p:nvSpPr>
            <p:cNvPr id="19584"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142" name="矩形 141"/>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19586" name="组合 421"/>
            <p:cNvGrpSpPr/>
            <p:nvPr/>
          </p:nvGrpSpPr>
          <p:grpSpPr bwMode="auto">
            <a:xfrm>
              <a:off x="395842" y="1174493"/>
              <a:ext cx="388778" cy="367625"/>
              <a:chOff x="395842" y="1174493"/>
              <a:chExt cx="388778" cy="367625"/>
            </a:xfrm>
          </p:grpSpPr>
          <p:sp>
            <p:nvSpPr>
              <p:cNvPr id="145" name="矩形 144"/>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19589" name="Picture 2" descr="C:\Users\wh\Desktop\宣贯pp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 name="矩形 143"/>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19468" name="组合 146"/>
          <p:cNvGrpSpPr/>
          <p:nvPr/>
        </p:nvGrpSpPr>
        <p:grpSpPr bwMode="auto">
          <a:xfrm>
            <a:off x="3779838" y="1131888"/>
            <a:ext cx="1619250" cy="536575"/>
            <a:chOff x="2771800" y="1059582"/>
            <a:chExt cx="1620000" cy="537824"/>
          </a:xfrm>
        </p:grpSpPr>
        <p:grpSp>
          <p:nvGrpSpPr>
            <p:cNvPr id="19578" name="组合 1023"/>
            <p:cNvGrpSpPr/>
            <p:nvPr/>
          </p:nvGrpSpPr>
          <p:grpSpPr bwMode="auto">
            <a:xfrm>
              <a:off x="2771800" y="1059582"/>
              <a:ext cx="1620000" cy="537824"/>
              <a:chOff x="318085" y="1131590"/>
              <a:chExt cx="1620000" cy="537824"/>
            </a:xfrm>
          </p:grpSpPr>
          <p:sp>
            <p:nvSpPr>
              <p:cNvPr id="19580" name="矩形 107"/>
              <p:cNvSpPr>
                <a:spLocks noChangeArrowheads="1"/>
              </p:cNvSpPr>
              <p:nvPr/>
            </p:nvSpPr>
            <p:spPr bwMode="auto">
              <a:xfrm>
                <a:off x="732612" y="1199037"/>
                <a:ext cx="1108509" cy="37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151" name="矩形 150"/>
              <p:cNvSpPr/>
              <p:nvPr/>
            </p:nvSpPr>
            <p:spPr>
              <a:xfrm flipH="1">
                <a:off x="362556" y="1586672"/>
                <a:ext cx="1512000"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152" name="矩形 151"/>
              <p:cNvSpPr/>
              <p:nvPr/>
            </p:nvSpPr>
            <p:spPr>
              <a:xfrm flipH="1">
                <a:off x="395908" y="1182508"/>
                <a:ext cx="35894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53" name="矩形 152"/>
              <p:cNvSpPr/>
              <p:nvPr/>
            </p:nvSpPr>
            <p:spPr>
              <a:xfrm>
                <a:off x="318085" y="1131590"/>
                <a:ext cx="1620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pic>
          <p:nvPicPr>
            <p:cNvPr id="19579" name="Picture 3" descr="C:\Users\wh\Desktop\114 [转换].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992" y="1188373"/>
              <a:ext cx="288000" cy="18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9" name="组合 153"/>
          <p:cNvGrpSpPr/>
          <p:nvPr/>
        </p:nvGrpSpPr>
        <p:grpSpPr bwMode="auto">
          <a:xfrm>
            <a:off x="6083300" y="1131888"/>
            <a:ext cx="1728788" cy="536575"/>
            <a:chOff x="5003252" y="1275606"/>
            <a:chExt cx="1522544" cy="537824"/>
          </a:xfrm>
        </p:grpSpPr>
        <p:grpSp>
          <p:nvGrpSpPr>
            <p:cNvPr id="19572" name="组合 411"/>
            <p:cNvGrpSpPr/>
            <p:nvPr/>
          </p:nvGrpSpPr>
          <p:grpSpPr bwMode="auto">
            <a:xfrm>
              <a:off x="5003252" y="1275606"/>
              <a:ext cx="1522544" cy="537824"/>
              <a:chOff x="318085" y="1131590"/>
              <a:chExt cx="1522544" cy="537824"/>
            </a:xfrm>
          </p:grpSpPr>
          <p:sp>
            <p:nvSpPr>
              <p:cNvPr id="19574" name="矩形 412"/>
              <p:cNvSpPr>
                <a:spLocks noChangeArrowheads="1"/>
              </p:cNvSpPr>
              <p:nvPr/>
            </p:nvSpPr>
            <p:spPr bwMode="auto">
              <a:xfrm>
                <a:off x="732480" y="1172961"/>
                <a:ext cx="1108149"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158" name="矩形 157"/>
              <p:cNvSpPr/>
              <p:nvPr/>
            </p:nvSpPr>
            <p:spPr>
              <a:xfrm flipH="1">
                <a:off x="362825" y="1586672"/>
                <a:ext cx="1368752"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159" name="矩形 158"/>
              <p:cNvSpPr/>
              <p:nvPr/>
            </p:nvSpPr>
            <p:spPr>
              <a:xfrm flipH="1">
                <a:off x="396379" y="1182508"/>
                <a:ext cx="359315"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60" name="矩形 159"/>
              <p:cNvSpPr/>
              <p:nvPr/>
            </p:nvSpPr>
            <p:spPr>
              <a:xfrm>
                <a:off x="318085" y="1131590"/>
                <a:ext cx="1476406"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pic>
          <p:nvPicPr>
            <p:cNvPr id="195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861" y="1354437"/>
              <a:ext cx="261764" cy="33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0" name="直接连接符 6"/>
          <p:cNvCxnSpPr>
            <a:endCxn id="153" idx="1"/>
          </p:cNvCxnSpPr>
          <p:nvPr/>
        </p:nvCxnSpPr>
        <p:spPr>
          <a:xfrm>
            <a:off x="3132138" y="1400175"/>
            <a:ext cx="647700" cy="0"/>
          </a:xfrm>
          <a:prstGeom prst="line">
            <a:avLst/>
          </a:prstGeom>
          <a:ln w="41275" cmpd="dbl">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71" name="肘形连接符 170"/>
          <p:cNvCxnSpPr>
            <a:cxnSpLocks noChangeShapeType="1"/>
            <a:stCxn id="144" idx="0"/>
            <a:endCxn id="160" idx="0"/>
          </p:cNvCxnSpPr>
          <p:nvPr/>
        </p:nvCxnSpPr>
        <p:spPr bwMode="auto">
          <a:xfrm rot="5400000" flipH="1" flipV="1">
            <a:off x="4583113" y="-1206500"/>
            <a:ext cx="12700" cy="4676775"/>
          </a:xfrm>
          <a:prstGeom prst="bentConnector3">
            <a:avLst>
              <a:gd name="adj1" fmla="val 1800000"/>
            </a:avLst>
          </a:prstGeom>
          <a:noFill/>
          <a:ln w="41275" cmpd="dbl" algn="ctr">
            <a:solidFill>
              <a:srgbClr val="C00000"/>
            </a:solidFill>
            <a:prstDash val="sysDash"/>
            <a:miter lim="800000"/>
            <a:tailEnd type="triangle" w="med" len="med"/>
          </a:ln>
          <a:extLst>
            <a:ext uri="{909E8E84-426E-40DD-AFC4-6F175D3DCCD1}">
              <a14:hiddenFill xmlns:a14="http://schemas.microsoft.com/office/drawing/2010/main">
                <a:noFill/>
              </a14:hiddenFill>
            </a:ext>
          </a:extLst>
        </p:spPr>
      </p:cxnSp>
      <p:sp>
        <p:nvSpPr>
          <p:cNvPr id="19472" name="标题 1"/>
          <p:cNvSpPr>
            <a:spLocks noGrp="1"/>
          </p:cNvSpPr>
          <p:nvPr>
            <p:ph type="title" idx="4294967295"/>
          </p:nvPr>
        </p:nvSpPr>
        <p:spPr bwMode="auto">
          <a:xfrm>
            <a:off x="612775" y="268288"/>
            <a:ext cx="7772400" cy="574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2800" b="1">
                <a:latin typeface="微软雅黑" panose="020B0503020204020204" pitchFamily="34" charset="-122"/>
                <a:ea typeface="微软雅黑" panose="020B0503020204020204" pitchFamily="34" charset="-122"/>
              </a:rPr>
              <a:t>整体框架</a:t>
            </a:r>
            <a:endParaRPr lang="zh-CN" altLang="en-US" sz="2800" b="1">
              <a:latin typeface="微软雅黑" panose="020B0503020204020204" pitchFamily="34" charset="-122"/>
              <a:ea typeface="微软雅黑" panose="020B0503020204020204" pitchFamily="34" charset="-122"/>
            </a:endParaRPr>
          </a:p>
        </p:txBody>
      </p:sp>
      <p:cxnSp>
        <p:nvCxnSpPr>
          <p:cNvPr id="179" name="直接连接符 6"/>
          <p:cNvCxnSpPr/>
          <p:nvPr/>
        </p:nvCxnSpPr>
        <p:spPr>
          <a:xfrm>
            <a:off x="5435600" y="1400175"/>
            <a:ext cx="649288" cy="0"/>
          </a:xfrm>
          <a:prstGeom prst="line">
            <a:avLst/>
          </a:prstGeom>
          <a:ln w="41275" cmpd="dbl">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9474" name="组合 186"/>
          <p:cNvGrpSpPr/>
          <p:nvPr/>
        </p:nvGrpSpPr>
        <p:grpSpPr bwMode="auto">
          <a:xfrm>
            <a:off x="1633538" y="3494088"/>
            <a:ext cx="1438275" cy="336550"/>
            <a:chOff x="5042160" y="2890508"/>
            <a:chExt cx="1437896" cy="337414"/>
          </a:xfrm>
        </p:grpSpPr>
        <p:grpSp>
          <p:nvGrpSpPr>
            <p:cNvPr id="19568" name="组合 297"/>
            <p:cNvGrpSpPr/>
            <p:nvPr/>
          </p:nvGrpSpPr>
          <p:grpSpPr bwMode="auto">
            <a:xfrm>
              <a:off x="5075488" y="2939847"/>
              <a:ext cx="1404568" cy="288075"/>
              <a:chOff x="7261070" y="1238128"/>
              <a:chExt cx="1458813" cy="288075"/>
            </a:xfrm>
          </p:grpSpPr>
          <p:sp>
            <p:nvSpPr>
              <p:cNvPr id="190" name="Freeform 16"/>
              <p:cNvSpPr/>
              <p:nvPr/>
            </p:nvSpPr>
            <p:spPr bwMode="auto">
              <a:xfrm>
                <a:off x="7261070" y="1238127"/>
                <a:ext cx="1297272" cy="288076"/>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bg1">
                  <a:lumMod val="50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19571" name="矩形 299"/>
              <p:cNvSpPr>
                <a:spLocks noChangeArrowheads="1"/>
              </p:cNvSpPr>
              <p:nvPr/>
            </p:nvSpPr>
            <p:spPr bwMode="auto">
              <a:xfrm>
                <a:off x="7596624" y="1282435"/>
                <a:ext cx="1123259" cy="23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职业健康管理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1956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160" y="2890508"/>
              <a:ext cx="47445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5" name="组合 191"/>
          <p:cNvGrpSpPr/>
          <p:nvPr/>
        </p:nvGrpSpPr>
        <p:grpSpPr bwMode="auto">
          <a:xfrm>
            <a:off x="1670050" y="2817813"/>
            <a:ext cx="1404938" cy="368300"/>
            <a:chOff x="5076056" y="2292530"/>
            <a:chExt cx="1404000" cy="369969"/>
          </a:xfrm>
        </p:grpSpPr>
        <p:grpSp>
          <p:nvGrpSpPr>
            <p:cNvPr id="19564" name="组合 291"/>
            <p:cNvGrpSpPr/>
            <p:nvPr/>
          </p:nvGrpSpPr>
          <p:grpSpPr bwMode="auto">
            <a:xfrm>
              <a:off x="5076056" y="2292530"/>
              <a:ext cx="1404000" cy="369969"/>
              <a:chOff x="7261660" y="1202273"/>
              <a:chExt cx="1458223" cy="369969"/>
            </a:xfrm>
          </p:grpSpPr>
          <p:sp>
            <p:nvSpPr>
              <p:cNvPr id="19566"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67" name="矩形 293"/>
              <p:cNvSpPr>
                <a:spLocks noChangeArrowheads="1"/>
              </p:cNvSpPr>
              <p:nvPr/>
            </p:nvSpPr>
            <p:spPr bwMode="auto">
              <a:xfrm>
                <a:off x="7596624" y="1202273"/>
                <a:ext cx="1123259" cy="3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安全风险与</a:t>
                </a:r>
                <a:r>
                  <a:rPr lang="en-US" altLang="zh-CN" sz="900" b="1">
                    <a:solidFill>
                      <a:schemeClr val="bg1"/>
                    </a:solidFill>
                    <a:latin typeface="微软雅黑" panose="020B0503020204020204" pitchFamily="34" charset="-122"/>
                    <a:ea typeface="微软雅黑" panose="020B0503020204020204" pitchFamily="34" charset="-122"/>
                  </a:rPr>
                  <a:t>         </a:t>
                </a:r>
                <a:r>
                  <a:rPr lang="zh-CN" altLang="zh-CN" sz="900" b="1">
                    <a:solidFill>
                      <a:schemeClr val="bg1"/>
                    </a:solidFill>
                    <a:latin typeface="微软雅黑" panose="020B0503020204020204" pitchFamily="34" charset="-122"/>
                    <a:ea typeface="微软雅黑" panose="020B0503020204020204" pitchFamily="34" charset="-122"/>
                  </a:rPr>
                  <a:t>隐患管理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19565"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7342" y="2309008"/>
              <a:ext cx="2188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6" name="组合 288"/>
          <p:cNvGrpSpPr/>
          <p:nvPr/>
        </p:nvGrpSpPr>
        <p:grpSpPr bwMode="auto">
          <a:xfrm>
            <a:off x="1666875" y="2486025"/>
            <a:ext cx="1404938" cy="314325"/>
            <a:chOff x="7261660" y="1212926"/>
            <a:chExt cx="1458223" cy="313277"/>
          </a:xfrm>
        </p:grpSpPr>
        <p:sp>
          <p:nvSpPr>
            <p:cNvPr id="19562"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63" name="矩形 290"/>
            <p:cNvSpPr>
              <a:spLocks noChangeArrowheads="1"/>
            </p:cNvSpPr>
            <p:nvPr/>
          </p:nvSpPr>
          <p:spPr bwMode="auto">
            <a:xfrm>
              <a:off x="7596624" y="1212926"/>
              <a:ext cx="1123259" cy="3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安全培训</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9477" name="组合 206"/>
          <p:cNvGrpSpPr/>
          <p:nvPr/>
        </p:nvGrpSpPr>
        <p:grpSpPr bwMode="auto">
          <a:xfrm>
            <a:off x="1666875" y="3168650"/>
            <a:ext cx="1404938" cy="363538"/>
            <a:chOff x="5076056" y="2608912"/>
            <a:chExt cx="1404000" cy="362048"/>
          </a:xfrm>
        </p:grpSpPr>
        <p:grpSp>
          <p:nvGrpSpPr>
            <p:cNvPr id="19558" name="组合 294"/>
            <p:cNvGrpSpPr/>
            <p:nvPr/>
          </p:nvGrpSpPr>
          <p:grpSpPr bwMode="auto">
            <a:xfrm>
              <a:off x="5076056" y="2608912"/>
              <a:ext cx="1404000" cy="313279"/>
              <a:chOff x="7261660" y="1212924"/>
              <a:chExt cx="1458223" cy="313279"/>
            </a:xfrm>
          </p:grpSpPr>
          <p:sp>
            <p:nvSpPr>
              <p:cNvPr id="19560"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61" name="矩形 296"/>
              <p:cNvSpPr>
                <a:spLocks noChangeArrowheads="1"/>
              </p:cNvSpPr>
              <p:nvPr/>
            </p:nvSpPr>
            <p:spPr bwMode="auto">
              <a:xfrm>
                <a:off x="7596624" y="1212924"/>
                <a:ext cx="1123259" cy="30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变更管理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55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2498" y="2610960"/>
              <a:ext cx="39046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8" name="组合 71"/>
          <p:cNvGrpSpPr/>
          <p:nvPr/>
        </p:nvGrpSpPr>
        <p:grpSpPr bwMode="auto">
          <a:xfrm>
            <a:off x="1666875" y="2497138"/>
            <a:ext cx="1404938" cy="1679575"/>
            <a:chOff x="5076056" y="2016564"/>
            <a:chExt cx="1404000" cy="1669442"/>
          </a:xfrm>
        </p:grpSpPr>
        <p:grpSp>
          <p:nvGrpSpPr>
            <p:cNvPr id="19554" name="组合 300"/>
            <p:cNvGrpSpPr/>
            <p:nvPr/>
          </p:nvGrpSpPr>
          <p:grpSpPr bwMode="auto">
            <a:xfrm>
              <a:off x="5076056" y="3377089"/>
              <a:ext cx="1404000" cy="308917"/>
              <a:chOff x="7261660" y="1369639"/>
              <a:chExt cx="1458223" cy="308917"/>
            </a:xfrm>
          </p:grpSpPr>
          <p:sp>
            <p:nvSpPr>
              <p:cNvPr id="215" name="Freeform 16"/>
              <p:cNvSpPr/>
              <p:nvPr/>
            </p:nvSpPr>
            <p:spPr bwMode="auto">
              <a:xfrm>
                <a:off x="7261660" y="1385062"/>
                <a:ext cx="1296748" cy="288759"/>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bg1">
                  <a:lumMod val="50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19557" name="矩形 302"/>
              <p:cNvSpPr>
                <a:spLocks noChangeArrowheads="1"/>
              </p:cNvSpPr>
              <p:nvPr/>
            </p:nvSpPr>
            <p:spPr bwMode="auto">
              <a:xfrm>
                <a:off x="7596624" y="1369639"/>
                <a:ext cx="1123259" cy="30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应急管理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55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000" y="2016564"/>
              <a:ext cx="289725" cy="35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9" name="组合 160"/>
          <p:cNvGrpSpPr/>
          <p:nvPr/>
        </p:nvGrpSpPr>
        <p:grpSpPr bwMode="auto">
          <a:xfrm>
            <a:off x="1666875" y="1758950"/>
            <a:ext cx="1404938" cy="312738"/>
            <a:chOff x="1666875" y="1758951"/>
            <a:chExt cx="1404938" cy="312737"/>
          </a:xfrm>
        </p:grpSpPr>
        <p:grpSp>
          <p:nvGrpSpPr>
            <p:cNvPr id="19550" name="组合 21"/>
            <p:cNvGrpSpPr/>
            <p:nvPr/>
          </p:nvGrpSpPr>
          <p:grpSpPr bwMode="auto">
            <a:xfrm>
              <a:off x="1666875" y="1758951"/>
              <a:ext cx="1404938" cy="312737"/>
              <a:chOff x="7261660" y="1212927"/>
              <a:chExt cx="1458223" cy="313276"/>
            </a:xfrm>
          </p:grpSpPr>
          <p:sp>
            <p:nvSpPr>
              <p:cNvPr id="19552"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53" name="矩形 272"/>
              <p:cNvSpPr>
                <a:spLocks noChangeArrowheads="1"/>
              </p:cNvSpPr>
              <p:nvPr/>
            </p:nvSpPr>
            <p:spPr bwMode="auto">
              <a:xfrm>
                <a:off x="7596624" y="1212927"/>
                <a:ext cx="1123259" cy="30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安全组织</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551" name="Picture 7">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4500" y="1779588"/>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80" name="组合 221"/>
          <p:cNvGrpSpPr/>
          <p:nvPr/>
        </p:nvGrpSpPr>
        <p:grpSpPr bwMode="auto">
          <a:xfrm>
            <a:off x="1665288" y="4203700"/>
            <a:ext cx="1404937" cy="314325"/>
            <a:chOff x="5076056" y="3526107"/>
            <a:chExt cx="1404000" cy="313277"/>
          </a:xfrm>
        </p:grpSpPr>
        <p:grpSp>
          <p:nvGrpSpPr>
            <p:cNvPr id="19546" name="组合 303"/>
            <p:cNvGrpSpPr/>
            <p:nvPr/>
          </p:nvGrpSpPr>
          <p:grpSpPr bwMode="auto">
            <a:xfrm>
              <a:off x="5076056" y="3526107"/>
              <a:ext cx="1404000" cy="313277"/>
              <a:chOff x="7261660" y="1212926"/>
              <a:chExt cx="1458223" cy="313277"/>
            </a:xfrm>
          </p:grpSpPr>
          <p:sp>
            <p:nvSpPr>
              <p:cNvPr id="19548"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183A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49" name="矩形 305"/>
              <p:cNvSpPr>
                <a:spLocks noChangeArrowheads="1"/>
              </p:cNvSpPr>
              <p:nvPr/>
            </p:nvSpPr>
            <p:spPr bwMode="auto">
              <a:xfrm>
                <a:off x="7596624" y="1212926"/>
                <a:ext cx="112325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事故管理</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547"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35941" y="3578886"/>
              <a:ext cx="27331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81" name="组合 226"/>
          <p:cNvGrpSpPr/>
          <p:nvPr/>
        </p:nvGrpSpPr>
        <p:grpSpPr bwMode="auto">
          <a:xfrm>
            <a:off x="1484313" y="1884363"/>
            <a:ext cx="71437" cy="1152525"/>
            <a:chOff x="5037154" y="1995686"/>
            <a:chExt cx="72000" cy="1152128"/>
          </a:xfrm>
        </p:grpSpPr>
        <p:cxnSp>
          <p:nvCxnSpPr>
            <p:cNvPr id="228" name="直接连接符 227"/>
            <p:cNvCxnSpPr/>
            <p:nvPr/>
          </p:nvCxnSpPr>
          <p:spPr>
            <a:xfrm>
              <a:off x="5073954" y="2032185"/>
              <a:ext cx="0" cy="104421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9" name="椭圆 228"/>
            <p:cNvSpPr/>
            <p:nvPr/>
          </p:nvSpPr>
          <p:spPr>
            <a:xfrm flipH="1">
              <a:off x="5037154" y="3076401"/>
              <a:ext cx="72000" cy="71413"/>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230" name="椭圆 84"/>
            <p:cNvSpPr/>
            <p:nvPr/>
          </p:nvSpPr>
          <p:spPr>
            <a:xfrm flipH="1">
              <a:off x="5037154" y="1995686"/>
              <a:ext cx="72000" cy="71412"/>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82" name="组合 230"/>
          <p:cNvGrpSpPr/>
          <p:nvPr/>
        </p:nvGrpSpPr>
        <p:grpSpPr bwMode="auto">
          <a:xfrm>
            <a:off x="1484313" y="3463925"/>
            <a:ext cx="71437" cy="696913"/>
            <a:chOff x="5037154" y="3075806"/>
            <a:chExt cx="72000" cy="697847"/>
          </a:xfrm>
        </p:grpSpPr>
        <p:cxnSp>
          <p:nvCxnSpPr>
            <p:cNvPr id="232" name="直接连接符 231"/>
            <p:cNvCxnSpPr/>
            <p:nvPr/>
          </p:nvCxnSpPr>
          <p:spPr>
            <a:xfrm>
              <a:off x="5073954" y="3075806"/>
              <a:ext cx="0" cy="6835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3" name="椭圆 232"/>
            <p:cNvSpPr/>
            <p:nvPr/>
          </p:nvSpPr>
          <p:spPr>
            <a:xfrm flipH="1">
              <a:off x="5037154" y="3702119"/>
              <a:ext cx="72000" cy="7153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83" name="组合 233"/>
          <p:cNvGrpSpPr/>
          <p:nvPr/>
        </p:nvGrpSpPr>
        <p:grpSpPr bwMode="auto">
          <a:xfrm>
            <a:off x="1484313" y="3179763"/>
            <a:ext cx="71437" cy="1301750"/>
            <a:chOff x="5037154" y="3375450"/>
            <a:chExt cx="72000" cy="1302532"/>
          </a:xfrm>
        </p:grpSpPr>
        <p:cxnSp>
          <p:nvCxnSpPr>
            <p:cNvPr id="235" name="直接连接符 234"/>
            <p:cNvCxnSpPr/>
            <p:nvPr/>
          </p:nvCxnSpPr>
          <p:spPr>
            <a:xfrm flipH="1">
              <a:off x="5073954" y="3375450"/>
              <a:ext cx="0" cy="128505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6" name="椭圆 235"/>
            <p:cNvSpPr/>
            <p:nvPr/>
          </p:nvSpPr>
          <p:spPr>
            <a:xfrm flipH="1">
              <a:off x="5037154" y="4606501"/>
              <a:ext cx="72000" cy="71481"/>
            </a:xfrm>
            <a:prstGeom prst="ellipse">
              <a:avLst/>
            </a:prstGeom>
            <a:solidFill>
              <a:srgbClr val="183A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84" name="组合 64"/>
          <p:cNvGrpSpPr/>
          <p:nvPr/>
        </p:nvGrpSpPr>
        <p:grpSpPr bwMode="auto">
          <a:xfrm>
            <a:off x="1654175" y="2132013"/>
            <a:ext cx="1404938" cy="2095500"/>
            <a:chOff x="5076056" y="2018790"/>
            <a:chExt cx="1404000" cy="1882777"/>
          </a:xfrm>
        </p:grpSpPr>
        <p:grpSp>
          <p:nvGrpSpPr>
            <p:cNvPr id="19535" name="组合 288"/>
            <p:cNvGrpSpPr/>
            <p:nvPr/>
          </p:nvGrpSpPr>
          <p:grpSpPr bwMode="auto">
            <a:xfrm>
              <a:off x="5076056" y="2018790"/>
              <a:ext cx="1404000" cy="307801"/>
              <a:chOff x="7261660" y="1234264"/>
              <a:chExt cx="1458223" cy="307801"/>
            </a:xfrm>
          </p:grpSpPr>
          <p:sp>
            <p:nvSpPr>
              <p:cNvPr id="19537"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38" name="矩形 290"/>
              <p:cNvSpPr>
                <a:spLocks noChangeArrowheads="1"/>
              </p:cNvSpPr>
              <p:nvPr/>
            </p:nvSpPr>
            <p:spPr bwMode="auto">
              <a:xfrm>
                <a:off x="7596624" y="1234264"/>
                <a:ext cx="1123259" cy="3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5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2498" y="3552288"/>
              <a:ext cx="368865" cy="34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623" name="组合 242"/>
          <p:cNvGrpSpPr/>
          <p:nvPr/>
        </p:nvGrpSpPr>
        <p:grpSpPr>
          <a:xfrm>
            <a:off x="1730547" y="2180310"/>
            <a:ext cx="331235" cy="207104"/>
            <a:chOff x="5899190" y="1673754"/>
            <a:chExt cx="2548276" cy="1984783"/>
          </a:xfrm>
          <a:solidFill>
            <a:sysClr val="window" lastClr="FFFFFF"/>
          </a:solidFill>
        </p:grpSpPr>
        <p:grpSp>
          <p:nvGrpSpPr>
            <p:cNvPr id="20624" name="组合 572"/>
            <p:cNvGrpSpPr/>
            <p:nvPr/>
          </p:nvGrpSpPr>
          <p:grpSpPr>
            <a:xfrm rot="10800000" flipV="1">
              <a:off x="6904956" y="1673754"/>
              <a:ext cx="522736" cy="1312419"/>
              <a:chOff x="7597599" y="3290987"/>
              <a:chExt cx="149224" cy="374652"/>
            </a:xfrm>
            <a:grpFill/>
          </p:grpSpPr>
          <p:sp>
            <p:nvSpPr>
              <p:cNvPr id="251"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252"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20625" name="组合 573"/>
            <p:cNvGrpSpPr/>
            <p:nvPr/>
          </p:nvGrpSpPr>
          <p:grpSpPr>
            <a:xfrm rot="3660000" flipV="1">
              <a:off x="6294032" y="2736914"/>
              <a:ext cx="522736" cy="1312419"/>
              <a:chOff x="7597599" y="3290987"/>
              <a:chExt cx="149224" cy="374652"/>
            </a:xfrm>
            <a:grpFill/>
          </p:grpSpPr>
          <p:sp>
            <p:nvSpPr>
              <p:cNvPr id="249"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250"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20626" name="组合 574"/>
            <p:cNvGrpSpPr/>
            <p:nvPr/>
          </p:nvGrpSpPr>
          <p:grpSpPr>
            <a:xfrm rot="18000000" flipV="1">
              <a:off x="7529889" y="2740961"/>
              <a:ext cx="522737" cy="1312416"/>
              <a:chOff x="7597599" y="3290987"/>
              <a:chExt cx="149224" cy="374652"/>
            </a:xfrm>
            <a:grpFill/>
          </p:grpSpPr>
          <p:sp>
            <p:nvSpPr>
              <p:cNvPr id="24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24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grpSp>
        <p:nvGrpSpPr>
          <p:cNvPr id="19486" name="组合 314"/>
          <p:cNvGrpSpPr/>
          <p:nvPr/>
        </p:nvGrpSpPr>
        <p:grpSpPr bwMode="auto">
          <a:xfrm>
            <a:off x="5600700" y="3038475"/>
            <a:ext cx="258763" cy="139700"/>
            <a:chOff x="4878119" y="4876006"/>
            <a:chExt cx="250077" cy="140164"/>
          </a:xfrm>
        </p:grpSpPr>
        <p:sp>
          <p:nvSpPr>
            <p:cNvPr id="316" name="燕尾形 315"/>
            <p:cNvSpPr/>
            <p:nvPr/>
          </p:nvSpPr>
          <p:spPr>
            <a:xfrm>
              <a:off x="4878119" y="4876006"/>
              <a:ext cx="133477" cy="14016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17" name="燕尾形 316"/>
            <p:cNvSpPr/>
            <p:nvPr/>
          </p:nvSpPr>
          <p:spPr>
            <a:xfrm>
              <a:off x="4994719" y="4876006"/>
              <a:ext cx="133477" cy="140164"/>
            </a:xfrm>
            <a:prstGeom prst="chevron">
              <a:avLst/>
            </a:prstGeom>
            <a:solidFill>
              <a:srgbClr val="B02623"/>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9487" name="组合 21"/>
          <p:cNvGrpSpPr/>
          <p:nvPr/>
        </p:nvGrpSpPr>
        <p:grpSpPr bwMode="auto">
          <a:xfrm>
            <a:off x="3992563" y="1749425"/>
            <a:ext cx="1404937" cy="369888"/>
            <a:chOff x="7261660" y="1212927"/>
            <a:chExt cx="1458223" cy="369194"/>
          </a:xfrm>
        </p:grpSpPr>
        <p:sp>
          <p:nvSpPr>
            <p:cNvPr id="19531"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32" name="矩形 272"/>
            <p:cNvSpPr>
              <a:spLocks noChangeArrowheads="1"/>
            </p:cNvSpPr>
            <p:nvPr/>
          </p:nvSpPr>
          <p:spPr bwMode="auto">
            <a:xfrm>
              <a:off x="7596624" y="1212927"/>
              <a:ext cx="1123259" cy="3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b="1">
                  <a:solidFill>
                    <a:schemeClr val="bg1"/>
                  </a:solidFill>
                  <a:latin typeface="微软雅黑" panose="020B0503020204020204" pitchFamily="34" charset="-122"/>
                  <a:ea typeface="微软雅黑" panose="020B0503020204020204" pitchFamily="34" charset="-122"/>
                </a:rPr>
                <a:t>建设项目三同时管理</a:t>
              </a:r>
              <a:r>
                <a:rPr lang="zh-CN" altLang="zh-CN" sz="900" b="1">
                  <a:solidFill>
                    <a:schemeClr val="bg1"/>
                  </a:solidFill>
                  <a:latin typeface="微软雅黑" panose="020B0503020204020204" pitchFamily="34" charset="-122"/>
                  <a:ea typeface="微软雅黑" panose="020B0503020204020204" pitchFamily="34" charset="-122"/>
                </a:rPr>
                <a:t>织</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88" name="组合 297"/>
          <p:cNvGrpSpPr/>
          <p:nvPr/>
        </p:nvGrpSpPr>
        <p:grpSpPr bwMode="auto">
          <a:xfrm>
            <a:off x="3992563" y="3829050"/>
            <a:ext cx="1404937" cy="287338"/>
            <a:chOff x="7261070" y="1238128"/>
            <a:chExt cx="1458813" cy="288075"/>
          </a:xfrm>
        </p:grpSpPr>
        <p:sp>
          <p:nvSpPr>
            <p:cNvPr id="324" name="Freeform 16"/>
            <p:cNvSpPr/>
            <p:nvPr/>
          </p:nvSpPr>
          <p:spPr bwMode="auto">
            <a:xfrm>
              <a:off x="7261070" y="1238128"/>
              <a:ext cx="1297272" cy="288075"/>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bg1">
                <a:lumMod val="50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19530" name="矩形 299"/>
            <p:cNvSpPr>
              <a:spLocks noChangeArrowheads="1"/>
            </p:cNvSpPr>
            <p:nvPr/>
          </p:nvSpPr>
          <p:spPr bwMode="auto">
            <a:xfrm>
              <a:off x="7596624" y="1282435"/>
              <a:ext cx="1123259" cy="23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承包商安全管理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89" name="组合 325"/>
          <p:cNvGrpSpPr/>
          <p:nvPr/>
        </p:nvGrpSpPr>
        <p:grpSpPr bwMode="auto">
          <a:xfrm>
            <a:off x="3992563" y="2989263"/>
            <a:ext cx="1404937" cy="369887"/>
            <a:chOff x="5076056" y="2292529"/>
            <a:chExt cx="1404000" cy="369969"/>
          </a:xfrm>
        </p:grpSpPr>
        <p:grpSp>
          <p:nvGrpSpPr>
            <p:cNvPr id="19525" name="组合 291"/>
            <p:cNvGrpSpPr/>
            <p:nvPr/>
          </p:nvGrpSpPr>
          <p:grpSpPr bwMode="auto">
            <a:xfrm>
              <a:off x="5076056" y="2292529"/>
              <a:ext cx="1404000" cy="369969"/>
              <a:chOff x="7261660" y="1202272"/>
              <a:chExt cx="1458223" cy="369969"/>
            </a:xfrm>
          </p:grpSpPr>
          <p:sp>
            <p:nvSpPr>
              <p:cNvPr id="19527"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28" name="矩形 293"/>
              <p:cNvSpPr>
                <a:spLocks noChangeArrowheads="1"/>
              </p:cNvSpPr>
              <p:nvPr/>
            </p:nvSpPr>
            <p:spPr bwMode="auto">
              <a:xfrm>
                <a:off x="7596624" y="1202272"/>
                <a:ext cx="1123259" cy="3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设备设施安全管理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pic>
          <p:nvPicPr>
            <p:cNvPr id="1952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6091" y="2309008"/>
              <a:ext cx="2188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90" name="组合 288"/>
          <p:cNvGrpSpPr/>
          <p:nvPr/>
        </p:nvGrpSpPr>
        <p:grpSpPr bwMode="auto">
          <a:xfrm>
            <a:off x="3992563" y="2592388"/>
            <a:ext cx="1404937" cy="369887"/>
            <a:chOff x="7261660" y="1212926"/>
            <a:chExt cx="1458223" cy="369360"/>
          </a:xfrm>
        </p:grpSpPr>
        <p:sp>
          <p:nvSpPr>
            <p:cNvPr id="19523"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24" name="矩形 290"/>
            <p:cNvSpPr>
              <a:spLocks noChangeArrowheads="1"/>
            </p:cNvSpPr>
            <p:nvPr/>
          </p:nvSpPr>
          <p:spPr bwMode="auto">
            <a:xfrm>
              <a:off x="7596624" y="1212926"/>
              <a:ext cx="1123259"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施工作业过程安全控制</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91" name="组合 294"/>
          <p:cNvGrpSpPr/>
          <p:nvPr/>
        </p:nvGrpSpPr>
        <p:grpSpPr bwMode="auto">
          <a:xfrm>
            <a:off x="3992563" y="3422650"/>
            <a:ext cx="1404937" cy="368300"/>
            <a:chOff x="7261660" y="1212922"/>
            <a:chExt cx="1458223" cy="367817"/>
          </a:xfrm>
        </p:grpSpPr>
        <p:sp>
          <p:nvSpPr>
            <p:cNvPr id="19521"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22" name="矩形 296"/>
            <p:cNvSpPr>
              <a:spLocks noChangeArrowheads="1"/>
            </p:cNvSpPr>
            <p:nvPr/>
          </p:nvSpPr>
          <p:spPr bwMode="auto">
            <a:xfrm>
              <a:off x="7596624" y="1212922"/>
              <a:ext cx="1123259" cy="36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危险化学品储运安全管理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92" name="组合 300"/>
          <p:cNvGrpSpPr/>
          <p:nvPr/>
        </p:nvGrpSpPr>
        <p:grpSpPr bwMode="auto">
          <a:xfrm>
            <a:off x="3992563" y="4195763"/>
            <a:ext cx="1404937" cy="369887"/>
            <a:chOff x="7261660" y="1591605"/>
            <a:chExt cx="1458223" cy="367077"/>
          </a:xfrm>
        </p:grpSpPr>
        <p:sp>
          <p:nvSpPr>
            <p:cNvPr id="342" name="Freeform 16"/>
            <p:cNvSpPr/>
            <p:nvPr/>
          </p:nvSpPr>
          <p:spPr bwMode="auto">
            <a:xfrm>
              <a:off x="7261660" y="1621538"/>
              <a:ext cx="1296747" cy="288306"/>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bg1">
                <a:lumMod val="50000"/>
              </a:schemeClr>
            </a:solidFill>
            <a:ln>
              <a:noFill/>
            </a:ln>
          </p:spPr>
          <p:txBody>
            <a:bodyPr/>
            <a:lstStyle/>
            <a:p>
              <a:pPr>
                <a:defRPr/>
              </a:pPr>
              <a:endParaRPr lang="zh-CN" altLang="en-US" sz="1400">
                <a:latin typeface="微软雅黑" panose="020B0503020204020204" pitchFamily="34" charset="-122"/>
                <a:ea typeface="微软雅黑" panose="020B0503020204020204" pitchFamily="34" charset="-122"/>
              </a:endParaRPr>
            </a:p>
          </p:txBody>
        </p:sp>
        <p:sp>
          <p:nvSpPr>
            <p:cNvPr id="19520" name="矩形 302"/>
            <p:cNvSpPr>
              <a:spLocks noChangeArrowheads="1"/>
            </p:cNvSpPr>
            <p:nvPr/>
          </p:nvSpPr>
          <p:spPr bwMode="auto">
            <a:xfrm>
              <a:off x="7596624" y="1591605"/>
              <a:ext cx="1123259" cy="36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油气资产安保与反恐管理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93" name="组合 349"/>
          <p:cNvGrpSpPr/>
          <p:nvPr/>
        </p:nvGrpSpPr>
        <p:grpSpPr bwMode="auto">
          <a:xfrm>
            <a:off x="3810000" y="1874838"/>
            <a:ext cx="71438" cy="1152525"/>
            <a:chOff x="5037154" y="1995686"/>
            <a:chExt cx="72000" cy="1152128"/>
          </a:xfrm>
        </p:grpSpPr>
        <p:cxnSp>
          <p:nvCxnSpPr>
            <p:cNvPr id="351" name="直接连接符 350"/>
            <p:cNvCxnSpPr/>
            <p:nvPr/>
          </p:nvCxnSpPr>
          <p:spPr>
            <a:xfrm>
              <a:off x="5073954" y="2032185"/>
              <a:ext cx="0" cy="104421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2" name="椭圆 351"/>
            <p:cNvSpPr/>
            <p:nvPr/>
          </p:nvSpPr>
          <p:spPr>
            <a:xfrm flipH="1">
              <a:off x="5037154" y="3076401"/>
              <a:ext cx="72000" cy="71413"/>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353" name="椭圆 84"/>
            <p:cNvSpPr/>
            <p:nvPr/>
          </p:nvSpPr>
          <p:spPr>
            <a:xfrm flipH="1">
              <a:off x="5037154" y="1995686"/>
              <a:ext cx="72000" cy="71412"/>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94" name="组合 353"/>
          <p:cNvGrpSpPr/>
          <p:nvPr/>
        </p:nvGrpSpPr>
        <p:grpSpPr bwMode="auto">
          <a:xfrm>
            <a:off x="3810000" y="3675063"/>
            <a:ext cx="71438" cy="696912"/>
            <a:chOff x="5037154" y="3075806"/>
            <a:chExt cx="72000" cy="697847"/>
          </a:xfrm>
        </p:grpSpPr>
        <p:cxnSp>
          <p:nvCxnSpPr>
            <p:cNvPr id="355" name="直接连接符 354"/>
            <p:cNvCxnSpPr/>
            <p:nvPr/>
          </p:nvCxnSpPr>
          <p:spPr>
            <a:xfrm>
              <a:off x="5073954" y="3075806"/>
              <a:ext cx="0" cy="683541"/>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6" name="椭圆 355"/>
            <p:cNvSpPr/>
            <p:nvPr/>
          </p:nvSpPr>
          <p:spPr>
            <a:xfrm flipH="1">
              <a:off x="5037154" y="3702120"/>
              <a:ext cx="72000" cy="7153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95" name="组合 356"/>
          <p:cNvGrpSpPr/>
          <p:nvPr/>
        </p:nvGrpSpPr>
        <p:grpSpPr bwMode="auto">
          <a:xfrm>
            <a:off x="3810000" y="3357563"/>
            <a:ext cx="71438" cy="1301750"/>
            <a:chOff x="5037154" y="3375450"/>
            <a:chExt cx="72000" cy="1302532"/>
          </a:xfrm>
        </p:grpSpPr>
        <p:cxnSp>
          <p:nvCxnSpPr>
            <p:cNvPr id="358" name="直接连接符 357"/>
            <p:cNvCxnSpPr/>
            <p:nvPr/>
          </p:nvCxnSpPr>
          <p:spPr>
            <a:xfrm flipH="1">
              <a:off x="5073954" y="3375450"/>
              <a:ext cx="0" cy="128505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9" name="椭圆 358"/>
            <p:cNvSpPr/>
            <p:nvPr/>
          </p:nvSpPr>
          <p:spPr>
            <a:xfrm flipH="1">
              <a:off x="5037154" y="4606501"/>
              <a:ext cx="72000" cy="71481"/>
            </a:xfrm>
            <a:prstGeom prst="ellipse">
              <a:avLst/>
            </a:prstGeom>
            <a:solidFill>
              <a:srgbClr val="183A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grpSp>
        <p:nvGrpSpPr>
          <p:cNvPr id="19496" name="组合 288"/>
          <p:cNvGrpSpPr/>
          <p:nvPr/>
        </p:nvGrpSpPr>
        <p:grpSpPr bwMode="auto">
          <a:xfrm>
            <a:off x="3979863" y="2141538"/>
            <a:ext cx="1404937" cy="369887"/>
            <a:chOff x="7261660" y="1212926"/>
            <a:chExt cx="1458223" cy="331725"/>
          </a:xfrm>
        </p:grpSpPr>
        <p:sp>
          <p:nvSpPr>
            <p:cNvPr id="19510"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511" name="矩形 290"/>
            <p:cNvSpPr>
              <a:spLocks noChangeArrowheads="1"/>
            </p:cNvSpPr>
            <p:nvPr/>
          </p:nvSpPr>
          <p:spPr bwMode="auto">
            <a:xfrm>
              <a:off x="7596624" y="1212926"/>
              <a:ext cx="1123259" cy="3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900" b="1">
                  <a:solidFill>
                    <a:schemeClr val="bg1"/>
                  </a:solidFill>
                  <a:latin typeface="微软雅黑" panose="020B0503020204020204" pitchFamily="34" charset="-122"/>
                  <a:ea typeface="微软雅黑" panose="020B0503020204020204" pitchFamily="34" charset="-122"/>
                </a:rPr>
                <a:t>生产运行安全管理</a:t>
              </a:r>
              <a:endParaRPr lang="zh-CN" altLang="en-US" sz="900" b="1">
                <a:solidFill>
                  <a:schemeClr val="bg1"/>
                </a:solidFill>
                <a:latin typeface="微软雅黑" panose="020B0503020204020204" pitchFamily="34" charset="-122"/>
                <a:ea typeface="微软雅黑" panose="020B0503020204020204" pitchFamily="34" charset="-122"/>
              </a:endParaRPr>
            </a:p>
          </p:txBody>
        </p:sp>
      </p:grpSp>
      <p:grpSp>
        <p:nvGrpSpPr>
          <p:cNvPr id="19497" name="组合 374"/>
          <p:cNvGrpSpPr/>
          <p:nvPr/>
        </p:nvGrpSpPr>
        <p:grpSpPr bwMode="auto">
          <a:xfrm>
            <a:off x="6126163" y="2441575"/>
            <a:ext cx="1619250" cy="647700"/>
            <a:chOff x="611560" y="1753808"/>
            <a:chExt cx="1620000" cy="648000"/>
          </a:xfrm>
        </p:grpSpPr>
        <p:grpSp>
          <p:nvGrpSpPr>
            <p:cNvPr id="19506" name="组合 4"/>
            <p:cNvGrpSpPr/>
            <p:nvPr/>
          </p:nvGrpSpPr>
          <p:grpSpPr bwMode="auto">
            <a:xfrm>
              <a:off x="611560" y="1753808"/>
              <a:ext cx="1620000" cy="648000"/>
              <a:chOff x="611560" y="1753808"/>
              <a:chExt cx="1620000" cy="648000"/>
            </a:xfrm>
          </p:grpSpPr>
          <p:sp>
            <p:nvSpPr>
              <p:cNvPr id="379" name="矩形 378"/>
              <p:cNvSpPr/>
              <p:nvPr/>
            </p:nvSpPr>
            <p:spPr>
              <a:xfrm>
                <a:off x="665560" y="1807808"/>
                <a:ext cx="1512000" cy="54000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380" name="矩形 379"/>
              <p:cNvSpPr/>
              <p:nvPr/>
            </p:nvSpPr>
            <p:spPr>
              <a:xfrm>
                <a:off x="611560" y="1753808"/>
                <a:ext cx="1620000" cy="648000"/>
              </a:xfrm>
              <a:prstGeom prst="rect">
                <a:avLst/>
              </a:prstGeom>
              <a:noFill/>
              <a:ln w="12700">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9507" name="矩形 10"/>
            <p:cNvSpPr>
              <a:spLocks noChangeArrowheads="1"/>
            </p:cNvSpPr>
            <p:nvPr/>
          </p:nvSpPr>
          <p:spPr bwMode="auto">
            <a:xfrm>
              <a:off x="1043561" y="1822284"/>
              <a:ext cx="1182399" cy="52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安全审核与安全评估</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194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7600" y="3165475"/>
            <a:ext cx="534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175" y="3436938"/>
            <a:ext cx="2190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175" y="3806825"/>
            <a:ext cx="2190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5588" y="4206875"/>
            <a:ext cx="2190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7175" y="2592388"/>
            <a:ext cx="219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175" y="2151063"/>
            <a:ext cx="2190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7175" y="1749425"/>
            <a:ext cx="219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3" descr="C:\Users\wh\Desktop\114 [转换].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313" y="2603500"/>
            <a:ext cx="415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组合 3"/>
          <p:cNvGrpSpPr/>
          <p:nvPr/>
        </p:nvGrpSpPr>
        <p:grpSpPr bwMode="auto">
          <a:xfrm>
            <a:off x="484188" y="265113"/>
            <a:ext cx="1836737" cy="536575"/>
            <a:chOff x="318085" y="1131590"/>
            <a:chExt cx="1836000" cy="537824"/>
          </a:xfrm>
        </p:grpSpPr>
        <p:sp>
          <p:nvSpPr>
            <p:cNvPr id="6555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5552"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555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5542" name="组合 21"/>
          <p:cNvGrpSpPr/>
          <p:nvPr/>
        </p:nvGrpSpPr>
        <p:grpSpPr bwMode="auto">
          <a:xfrm>
            <a:off x="6586538" y="4789488"/>
            <a:ext cx="2495550" cy="381000"/>
            <a:chOff x="7261662" y="1204547"/>
            <a:chExt cx="2043862" cy="380779"/>
          </a:xfrm>
        </p:grpSpPr>
        <p:sp>
          <p:nvSpPr>
            <p:cNvPr id="65548"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5549" name="矩形 272"/>
            <p:cNvSpPr>
              <a:spLocks noChangeArrowheads="1"/>
            </p:cNvSpPr>
            <p:nvPr/>
          </p:nvSpPr>
          <p:spPr bwMode="auto">
            <a:xfrm>
              <a:off x="7622530"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生产运行安全管理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554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3887788" y="2066925"/>
            <a:ext cx="5076825" cy="364807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企业应在项目开工前或装置开、停车前，组织风险评估，编制和审查项目开工方案或装置开、停车方案。</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企业应在新改扩建项目开车前组织编制开车前安全检查表，进行开车前的安全检查（</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PSSR</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）和整改消缺。</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企业应在现役装置停工交出前对装置进行处理，达到安全条件后，方可组织检修前的验收并履行交接手续。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企业应在现役装置检修全部结束后组织装置开车前的安全验收并履行交接手续。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067175" y="2058988"/>
            <a:ext cx="4033838"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003800" y="1698625"/>
            <a:ext cx="2332038" cy="646113"/>
          </a:xfrm>
          <a:prstGeom prst="rect">
            <a:avLst/>
          </a:prstGeom>
        </p:spPr>
        <p:txBody>
          <a:bodyPr wrap="none">
            <a:spAutoFit/>
          </a:bodyPr>
          <a:lstStyle/>
          <a:p>
            <a:pPr eaLnBrk="0" hangingPunct="0">
              <a:tabLst>
                <a:tab pos="1495425" algn="l"/>
              </a:tabLst>
              <a:defRP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开工和停工安全管理</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0" hangingPunct="0">
              <a:tabLst>
                <a:tab pos="1495425" algn="l"/>
              </a:tabLst>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 name="图片 3" descr="www.tuweimei.comComp_16848041_L9H4AEMqtGofNc3NnyIJecWtpZGEUnrg.jpg"/>
          <p:cNvPicPr>
            <a:picLocks noGrp="1" noChangeAspect="1"/>
          </p:cNvPicPr>
          <p:nvPr isPhoto="1"/>
        </p:nvPicPr>
        <p:blipFill>
          <a:blip r:embed="rId3" cstate="print"/>
          <a:srcRect/>
          <a:stretch>
            <a:fillRect/>
          </a:stretch>
        </p:blipFill>
        <p:spPr bwMode="auto">
          <a:xfrm>
            <a:off x="0" y="1082402"/>
            <a:ext cx="3923928" cy="3793604"/>
          </a:xfrm>
          <a:prstGeom prst="rect">
            <a:avLst/>
          </a:prstGeom>
          <a:noFill/>
          <a:ln w="9525">
            <a:noFill/>
            <a:miter lim="800000"/>
            <a:headEnd/>
            <a:tailEnd/>
          </a:ln>
          <a:effectLst>
            <a:softEdge rad="635000"/>
          </a:effec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4" name="组合 3"/>
          <p:cNvGrpSpPr/>
          <p:nvPr/>
        </p:nvGrpSpPr>
        <p:grpSpPr bwMode="auto">
          <a:xfrm>
            <a:off x="484188" y="265113"/>
            <a:ext cx="1836737" cy="536575"/>
            <a:chOff x="318085" y="1131590"/>
            <a:chExt cx="1836000" cy="537824"/>
          </a:xfrm>
        </p:grpSpPr>
        <p:sp>
          <p:nvSpPr>
            <p:cNvPr id="66574"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6576"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6579"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6566" name="组合 21"/>
          <p:cNvGrpSpPr/>
          <p:nvPr/>
        </p:nvGrpSpPr>
        <p:grpSpPr bwMode="auto">
          <a:xfrm>
            <a:off x="6586538" y="4789488"/>
            <a:ext cx="2495550" cy="381000"/>
            <a:chOff x="7261662" y="1204547"/>
            <a:chExt cx="2043862" cy="380779"/>
          </a:xfrm>
        </p:grpSpPr>
        <p:sp>
          <p:nvSpPr>
            <p:cNvPr id="66572"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6573" name="矩形 272"/>
            <p:cNvSpPr>
              <a:spLocks noChangeArrowheads="1"/>
            </p:cNvSpPr>
            <p:nvPr/>
          </p:nvSpPr>
          <p:spPr bwMode="auto">
            <a:xfrm>
              <a:off x="7622530"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生产运行安全管理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656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537075" y="2066925"/>
            <a:ext cx="4283075" cy="354012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生产经营和工程建设现场实行封闭化管理。</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岗位员工应按时进行巡回检查，并做好记录。</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生产现场、工程建设项目现场应设立视频监控系统，实现全天候的安全监控。</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应在生产装置、仓库、罐区、装卸区、危险化学品输送管道等危险场所和位置设置警示标志。</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禁止在生产装置、检维修项目现场设立办公、休息场所</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716463" y="19954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883275" y="1635125"/>
            <a:ext cx="1568450" cy="646113"/>
          </a:xfrm>
          <a:prstGeom prst="rect">
            <a:avLst/>
          </a:prstGeom>
        </p:spPr>
        <p:txBody>
          <a:bodyPr wrap="none">
            <a:spAutoFit/>
          </a:bodyPr>
          <a:lstStyle/>
          <a:p>
            <a:pPr eaLnBrk="0" hangingPunct="0">
              <a:tabLst>
                <a:tab pos="1495425" algn="l"/>
              </a:tabLst>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现场安全管理</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0" hangingPunct="0">
              <a:tabLst>
                <a:tab pos="1495425" algn="l"/>
              </a:tabLst>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6571" name="Picture 2" descr="F:\龚尔涛\五星班组创建\靳宏昌拍摄照片\27#站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79588"/>
            <a:ext cx="4248150" cy="28797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8" name="组合 3"/>
          <p:cNvGrpSpPr/>
          <p:nvPr/>
        </p:nvGrpSpPr>
        <p:grpSpPr bwMode="auto">
          <a:xfrm>
            <a:off x="484188" y="265113"/>
            <a:ext cx="1836737" cy="536575"/>
            <a:chOff x="318085" y="1131590"/>
            <a:chExt cx="1836000" cy="537824"/>
          </a:xfrm>
        </p:grpSpPr>
        <p:sp>
          <p:nvSpPr>
            <p:cNvPr id="6759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7601"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760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7590" name="组合 21"/>
          <p:cNvGrpSpPr/>
          <p:nvPr/>
        </p:nvGrpSpPr>
        <p:grpSpPr bwMode="auto">
          <a:xfrm>
            <a:off x="6586538" y="4789488"/>
            <a:ext cx="2341562" cy="381000"/>
            <a:chOff x="7261662" y="1204547"/>
            <a:chExt cx="1917443" cy="380779"/>
          </a:xfrm>
        </p:grpSpPr>
        <p:sp>
          <p:nvSpPr>
            <p:cNvPr id="67597"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598" name="矩形 272"/>
            <p:cNvSpPr>
              <a:spLocks noChangeArrowheads="1"/>
            </p:cNvSpPr>
            <p:nvPr/>
          </p:nvSpPr>
          <p:spPr bwMode="auto">
            <a:xfrm>
              <a:off x="7496110" y="1260661"/>
              <a:ext cx="1682995"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施工作业过程安全控制</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759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76713" y="2301875"/>
            <a:ext cx="4283075" cy="2570163"/>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所有施工作业都要在作业前运用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JSA</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等方法进行危害识别及风险分析。</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按照谁负责、谁作业谁负责的原则，由现场作业负责人组织作业人员和相关人员进行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JSA</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分析。</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0589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538913" y="350838"/>
            <a:ext cx="2492375" cy="646112"/>
          </a:xfrm>
          <a:prstGeom prst="rect">
            <a:avLst/>
          </a:prstGeom>
        </p:spPr>
        <p:txBody>
          <a:bodyPr>
            <a:spAutoFit/>
          </a:bodyPr>
          <a:lstStyle/>
          <a:p>
            <a:pPr eaLnBrk="0" hangingPunct="0">
              <a:tabLst>
                <a:tab pos="1495425" algn="l"/>
              </a:tabLst>
              <a:defRPr/>
            </a:pPr>
            <a:r>
              <a:rPr lang="zh-CN" altLang="zh-CN" b="1" dirty="0">
                <a:solidFill>
                  <a:srgbClr val="C00000"/>
                </a:solidFill>
                <a:latin typeface="微软雅黑" panose="020B0503020204020204" pitchFamily="34" charset="-122"/>
                <a:ea typeface="微软雅黑" panose="020B0503020204020204" pitchFamily="34" charset="-122"/>
              </a:rPr>
              <a:t>施工作业过程安全控制</a:t>
            </a:r>
            <a:endParaRPr lang="zh-CN" altLang="zh-CN" b="1" dirty="0">
              <a:solidFill>
                <a:srgbClr val="C00000"/>
              </a:solidFill>
              <a:latin typeface="微软雅黑" panose="020B0503020204020204" pitchFamily="34" charset="-122"/>
              <a:ea typeface="微软雅黑" panose="020B0503020204020204" pitchFamily="34" charset="-122"/>
            </a:endParaRPr>
          </a:p>
          <a:p>
            <a:pPr eaLnBrk="0" hangingPunct="0">
              <a:tabLst>
                <a:tab pos="1495425" algn="l"/>
              </a:tabLst>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148263" y="1708150"/>
            <a:ext cx="2417762" cy="368300"/>
          </a:xfrm>
          <a:prstGeom prst="rect">
            <a:avLst/>
          </a:prstGeom>
        </p:spPr>
        <p:txBody>
          <a:bodyPr wrap="none">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作业安全分析（</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JSA</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1" name="图片 1" descr="www.tuweimei.comComp_13667023_u6oZnQdsw2swefhTPM5hzM50mVxohkcR.jpg"/>
          <p:cNvPicPr>
            <a:picLocks noGrp="1" noChangeAspect="1"/>
          </p:cNvPicPr>
          <p:nvPr isPhoto="1"/>
        </p:nvPicPr>
        <p:blipFill>
          <a:blip r:embed="rId3" cstate="print"/>
          <a:srcRect/>
          <a:stretch>
            <a:fillRect/>
          </a:stretch>
        </p:blipFill>
        <p:spPr bwMode="auto">
          <a:xfrm>
            <a:off x="0" y="1491630"/>
            <a:ext cx="4320480" cy="3240360"/>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2" name="组合 3"/>
          <p:cNvGrpSpPr/>
          <p:nvPr/>
        </p:nvGrpSpPr>
        <p:grpSpPr bwMode="auto">
          <a:xfrm>
            <a:off x="484188" y="265113"/>
            <a:ext cx="1836737" cy="536575"/>
            <a:chOff x="318085" y="1131590"/>
            <a:chExt cx="1836000" cy="537824"/>
          </a:xfrm>
        </p:grpSpPr>
        <p:sp>
          <p:nvSpPr>
            <p:cNvPr id="6864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8647"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865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8614" name="组合 21"/>
          <p:cNvGrpSpPr/>
          <p:nvPr/>
        </p:nvGrpSpPr>
        <p:grpSpPr bwMode="auto">
          <a:xfrm>
            <a:off x="6586538" y="4789488"/>
            <a:ext cx="2341562" cy="381000"/>
            <a:chOff x="7261662" y="1204547"/>
            <a:chExt cx="1917443" cy="380779"/>
          </a:xfrm>
        </p:grpSpPr>
        <p:sp>
          <p:nvSpPr>
            <p:cNvPr id="68643"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44" name="矩形 272"/>
            <p:cNvSpPr>
              <a:spLocks noChangeArrowheads="1"/>
            </p:cNvSpPr>
            <p:nvPr/>
          </p:nvSpPr>
          <p:spPr bwMode="auto">
            <a:xfrm>
              <a:off x="7496110" y="1260661"/>
              <a:ext cx="1682995"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施工作业过程安全控制</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861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
          <p:cNvSpPr/>
          <p:nvPr/>
        </p:nvSpPr>
        <p:spPr>
          <a:xfrm>
            <a:off x="188004" y="1663534"/>
            <a:ext cx="393832" cy="3072618"/>
          </a:xfrm>
          <a:custGeom>
            <a:avLst/>
            <a:gdLst/>
            <a:ahLst/>
            <a:cxnLst/>
            <a:rect l="l" t="t" r="r" b="b"/>
            <a:pathLst>
              <a:path w="504056" h="3168352">
                <a:moveTo>
                  <a:pt x="432048" y="0"/>
                </a:moveTo>
                <a:lnTo>
                  <a:pt x="504056" y="0"/>
                </a:lnTo>
                <a:lnTo>
                  <a:pt x="504056" y="1152128"/>
                </a:lnTo>
                <a:lnTo>
                  <a:pt x="504056" y="3168352"/>
                </a:lnTo>
                <a:lnTo>
                  <a:pt x="432048" y="3168352"/>
                </a:lnTo>
                <a:lnTo>
                  <a:pt x="0" y="3168352"/>
                </a:lnTo>
                <a:lnTo>
                  <a:pt x="0" y="1152128"/>
                </a:lnTo>
                <a:lnTo>
                  <a:pt x="432048" y="1152128"/>
                </a:lnTo>
                <a:close/>
              </a:path>
            </a:pathLst>
          </a:custGeom>
          <a:gradFill flip="none" rotWithShape="1">
            <a:gsLst>
              <a:gs pos="0">
                <a:srgbClr val="D7F155"/>
              </a:gs>
              <a:gs pos="59000">
                <a:srgbClr val="A8CA2C"/>
              </a:gs>
              <a:gs pos="91000">
                <a:srgbClr val="86A123"/>
              </a:gs>
            </a:gsLst>
            <a:path path="circle">
              <a:fillToRect r="100000" b="100000"/>
            </a:path>
            <a:tileRect l="-100000" t="-100000"/>
          </a:gra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TextBox 17"/>
          <p:cNvSpPr txBox="1"/>
          <p:nvPr/>
        </p:nvSpPr>
        <p:spPr>
          <a:xfrm>
            <a:off x="9525" y="1563688"/>
            <a:ext cx="601663" cy="1189037"/>
          </a:xfrm>
          <a:prstGeom prst="rect">
            <a:avLst/>
          </a:prstGeom>
          <a:noFill/>
        </p:spPr>
        <p:txBody>
          <a:bodyPr wrap="none">
            <a:spAutoFit/>
          </a:bodyPr>
          <a:lstStyle/>
          <a:p>
            <a:pPr>
              <a:defRPr/>
            </a:pPr>
            <a:r>
              <a:rPr lang="en-US" altLang="zh-CN" sz="7200" dirty="0">
                <a:solidFill>
                  <a:schemeClr val="accent3">
                    <a:lumMod val="75000"/>
                  </a:schemeClr>
                </a:solidFill>
                <a:latin typeface="Arial Narrow" panose="020B0606020202030204" pitchFamily="34" charset="0"/>
              </a:rPr>
              <a:t>1</a:t>
            </a:r>
            <a:endParaRPr lang="zh-CN" altLang="en-US" sz="7200" dirty="0">
              <a:solidFill>
                <a:schemeClr val="accent3">
                  <a:lumMod val="75000"/>
                </a:schemeClr>
              </a:solidFill>
              <a:latin typeface="Arial Narrow" panose="020B0606020202030204" pitchFamily="34" charset="0"/>
            </a:endParaRPr>
          </a:p>
        </p:txBody>
      </p:sp>
      <p:sp>
        <p:nvSpPr>
          <p:cNvPr id="19" name="TextBox 18"/>
          <p:cNvSpPr txBox="1">
            <a:spLocks noChangeArrowheads="1"/>
          </p:cNvSpPr>
          <p:nvPr/>
        </p:nvSpPr>
        <p:spPr bwMode="auto">
          <a:xfrm>
            <a:off x="666750" y="1938338"/>
            <a:ext cx="11953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1400">
                <a:solidFill>
                  <a:srgbClr val="404040"/>
                </a:solidFill>
                <a:latin typeface="微软雅黑" panose="020B0503020204020204" pitchFamily="34" charset="-122"/>
                <a:ea typeface="微软雅黑" panose="020B0503020204020204" pitchFamily="34" charset="-122"/>
              </a:rPr>
              <a:t>凡涉火、进入受限空间、高处作业、临时用电、动土、起重和盲板抽堵等作业必须实行作业许可证管理。</a:t>
            </a:r>
            <a:endParaRPr lang="en-US" altLang="zh-CN" sz="1400">
              <a:solidFill>
                <a:srgbClr val="404040"/>
              </a:solidFill>
              <a:latin typeface="微软雅黑" panose="020B0503020204020204" pitchFamily="34" charset="-122"/>
              <a:ea typeface="微软雅黑" panose="020B0503020204020204" pitchFamily="34" charset="-122"/>
            </a:endParaRPr>
          </a:p>
        </p:txBody>
      </p:sp>
      <p:sp>
        <p:nvSpPr>
          <p:cNvPr id="20" name="矩形 1"/>
          <p:cNvSpPr/>
          <p:nvPr/>
        </p:nvSpPr>
        <p:spPr>
          <a:xfrm>
            <a:off x="1960403" y="1663534"/>
            <a:ext cx="396309" cy="3072618"/>
          </a:xfrm>
          <a:custGeom>
            <a:avLst/>
            <a:gdLst/>
            <a:ahLst/>
            <a:cxnLst/>
            <a:rect l="l" t="t" r="r" b="b"/>
            <a:pathLst>
              <a:path w="504056" h="3168352">
                <a:moveTo>
                  <a:pt x="432048" y="0"/>
                </a:moveTo>
                <a:lnTo>
                  <a:pt x="504056" y="0"/>
                </a:lnTo>
                <a:lnTo>
                  <a:pt x="504056" y="1152128"/>
                </a:lnTo>
                <a:lnTo>
                  <a:pt x="504056" y="3168352"/>
                </a:lnTo>
                <a:lnTo>
                  <a:pt x="432048" y="3168352"/>
                </a:lnTo>
                <a:lnTo>
                  <a:pt x="0" y="3168352"/>
                </a:lnTo>
                <a:lnTo>
                  <a:pt x="0" y="1152128"/>
                </a:lnTo>
                <a:lnTo>
                  <a:pt x="432048" y="1152128"/>
                </a:lnTo>
                <a:close/>
              </a:path>
            </a:pathLst>
          </a:custGeom>
          <a:gradFill flip="none" rotWithShape="1">
            <a:gsLst>
              <a:gs pos="0">
                <a:srgbClr val="FFFF00"/>
              </a:gs>
              <a:gs pos="47000">
                <a:srgbClr val="FFC000"/>
              </a:gs>
              <a:gs pos="89000">
                <a:schemeClr val="accent6">
                  <a:lumMod val="75000"/>
                </a:schemeClr>
              </a:gs>
            </a:gsLst>
            <a:path path="circle">
              <a:fillToRect r="100000" b="100000"/>
            </a:path>
            <a:tileRect l="-100000" t="-100000"/>
          </a:gradFill>
          <a:ln w="19050">
            <a:solidFill>
              <a:srgbClr val="D2A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8624" name="TextBox 21"/>
          <p:cNvSpPr txBox="1">
            <a:spLocks noChangeArrowheads="1"/>
          </p:cNvSpPr>
          <p:nvPr/>
        </p:nvSpPr>
        <p:spPr bwMode="auto">
          <a:xfrm>
            <a:off x="1819275" y="1635125"/>
            <a:ext cx="5921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a:solidFill>
                  <a:srgbClr val="E46C0A"/>
                </a:solidFill>
                <a:latin typeface="Arial Narrow" panose="020B0606020202030204" pitchFamily="34" charset="0"/>
              </a:rPr>
              <a:t>2</a:t>
            </a:r>
            <a:endParaRPr lang="zh-CN" altLang="en-US" sz="7200">
              <a:solidFill>
                <a:srgbClr val="E46C0A"/>
              </a:solidFill>
              <a:latin typeface="Arial Narrow" panose="020B0606020202030204" pitchFamily="34" charset="0"/>
            </a:endParaRPr>
          </a:p>
        </p:txBody>
      </p:sp>
      <p:sp>
        <p:nvSpPr>
          <p:cNvPr id="23" name="TextBox 22"/>
          <p:cNvSpPr txBox="1">
            <a:spLocks noChangeArrowheads="1"/>
          </p:cNvSpPr>
          <p:nvPr/>
        </p:nvSpPr>
        <p:spPr bwMode="auto">
          <a:xfrm>
            <a:off x="2411413" y="1851025"/>
            <a:ext cx="11969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1400">
                <a:solidFill>
                  <a:srgbClr val="404040"/>
                </a:solidFill>
                <a:latin typeface="微软雅黑" panose="020B0503020204020204" pitchFamily="34" charset="-122"/>
                <a:ea typeface="微软雅黑" panose="020B0503020204020204" pitchFamily="34" charset="-122"/>
              </a:rPr>
              <a:t>作业许可的审批人、作业监护人等应经过作业许可管理培训，培训合格后方可上岗。</a:t>
            </a:r>
            <a:endParaRPr lang="en-US" altLang="zh-CN" sz="1400">
              <a:solidFill>
                <a:srgbClr val="404040"/>
              </a:solidFill>
              <a:latin typeface="微软雅黑" panose="020B0503020204020204" pitchFamily="34" charset="-122"/>
              <a:ea typeface="微软雅黑" panose="020B0503020204020204" pitchFamily="34" charset="-122"/>
            </a:endParaRPr>
          </a:p>
        </p:txBody>
      </p:sp>
      <p:sp>
        <p:nvSpPr>
          <p:cNvPr id="24" name="矩形 1"/>
          <p:cNvSpPr/>
          <p:nvPr/>
        </p:nvSpPr>
        <p:spPr>
          <a:xfrm>
            <a:off x="3546818" y="1735913"/>
            <a:ext cx="395338" cy="3002716"/>
          </a:xfrm>
          <a:custGeom>
            <a:avLst/>
            <a:gdLst/>
            <a:ahLst/>
            <a:cxnLst/>
            <a:rect l="l" t="t" r="r" b="b"/>
            <a:pathLst>
              <a:path w="504056" h="3168352">
                <a:moveTo>
                  <a:pt x="432048" y="0"/>
                </a:moveTo>
                <a:lnTo>
                  <a:pt x="504056" y="0"/>
                </a:lnTo>
                <a:lnTo>
                  <a:pt x="504056" y="1152128"/>
                </a:lnTo>
                <a:lnTo>
                  <a:pt x="504056" y="3168352"/>
                </a:lnTo>
                <a:lnTo>
                  <a:pt x="432048" y="3168352"/>
                </a:lnTo>
                <a:lnTo>
                  <a:pt x="0" y="3168352"/>
                </a:lnTo>
                <a:lnTo>
                  <a:pt x="0" y="1152128"/>
                </a:lnTo>
                <a:lnTo>
                  <a:pt x="432048" y="1152128"/>
                </a:lnTo>
                <a:close/>
              </a:path>
            </a:pathLst>
          </a:custGeom>
          <a:gradFill flip="none" rotWithShape="1">
            <a:gsLst>
              <a:gs pos="0">
                <a:srgbClr val="D7F155"/>
              </a:gs>
              <a:gs pos="59000">
                <a:srgbClr val="A8CA2C"/>
              </a:gs>
              <a:gs pos="91000">
                <a:srgbClr val="86A123"/>
              </a:gs>
            </a:gsLst>
            <a:path path="circle">
              <a:fillToRect r="100000" b="100000"/>
            </a:path>
            <a:tileRect l="-100000" t="-100000"/>
          </a:gra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8629" name="TextBox 25"/>
          <p:cNvSpPr txBox="1">
            <a:spLocks noChangeArrowheads="1"/>
          </p:cNvSpPr>
          <p:nvPr/>
        </p:nvSpPr>
        <p:spPr bwMode="auto">
          <a:xfrm>
            <a:off x="3419475" y="1671638"/>
            <a:ext cx="60166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7200">
                <a:solidFill>
                  <a:srgbClr val="77933C"/>
                </a:solidFill>
                <a:latin typeface="Arial Narrow" panose="020B0606020202030204" pitchFamily="34" charset="0"/>
              </a:rPr>
              <a:t>3</a:t>
            </a:r>
            <a:endParaRPr lang="zh-CN" altLang="en-US" sz="7200">
              <a:solidFill>
                <a:srgbClr val="77933C"/>
              </a:solidFill>
              <a:latin typeface="Arial Narrow" panose="020B0606020202030204" pitchFamily="34" charset="0"/>
            </a:endParaRPr>
          </a:p>
        </p:txBody>
      </p:sp>
      <p:sp>
        <p:nvSpPr>
          <p:cNvPr id="27" name="TextBox 26"/>
          <p:cNvSpPr txBox="1">
            <a:spLocks noChangeArrowheads="1"/>
          </p:cNvSpPr>
          <p:nvPr/>
        </p:nvSpPr>
        <p:spPr bwMode="auto">
          <a:xfrm>
            <a:off x="3995738" y="1924050"/>
            <a:ext cx="11969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1400">
                <a:solidFill>
                  <a:srgbClr val="404040"/>
                </a:solidFill>
                <a:latin typeface="微软雅黑" panose="020B0503020204020204" pitchFamily="34" charset="-122"/>
                <a:ea typeface="微软雅黑" panose="020B0503020204020204" pitchFamily="34" charset="-122"/>
              </a:rPr>
              <a:t>许可证审批人在许可证签发前应结合</a:t>
            </a:r>
            <a:r>
              <a:rPr lang="en-US" altLang="zh-CN" sz="1400">
                <a:solidFill>
                  <a:srgbClr val="404040"/>
                </a:solidFill>
                <a:latin typeface="微软雅黑" panose="020B0503020204020204" pitchFamily="34" charset="-122"/>
                <a:ea typeface="微软雅黑" panose="020B0503020204020204" pitchFamily="34" charset="-122"/>
              </a:rPr>
              <a:t>JSA</a:t>
            </a:r>
            <a:r>
              <a:rPr lang="zh-CN" altLang="zh-CN" sz="1400">
                <a:solidFill>
                  <a:srgbClr val="404040"/>
                </a:solidFill>
                <a:latin typeface="微软雅黑" panose="020B0503020204020204" pitchFamily="34" charset="-122"/>
                <a:ea typeface="微软雅黑" panose="020B0503020204020204" pitchFamily="34" charset="-122"/>
              </a:rPr>
              <a:t>组织现场安全确认，对交叉作业要指定项目现场协调人。</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28" name="矩形 1"/>
          <p:cNvSpPr/>
          <p:nvPr/>
        </p:nvSpPr>
        <p:spPr>
          <a:xfrm>
            <a:off x="5270316" y="1735913"/>
            <a:ext cx="397741" cy="3002716"/>
          </a:xfrm>
          <a:custGeom>
            <a:avLst/>
            <a:gdLst/>
            <a:ahLst/>
            <a:cxnLst/>
            <a:rect l="l" t="t" r="r" b="b"/>
            <a:pathLst>
              <a:path w="504056" h="3168352">
                <a:moveTo>
                  <a:pt x="432048" y="0"/>
                </a:moveTo>
                <a:lnTo>
                  <a:pt x="504056" y="0"/>
                </a:lnTo>
                <a:lnTo>
                  <a:pt x="504056" y="1152128"/>
                </a:lnTo>
                <a:lnTo>
                  <a:pt x="504056" y="3168352"/>
                </a:lnTo>
                <a:lnTo>
                  <a:pt x="432048" y="3168352"/>
                </a:lnTo>
                <a:lnTo>
                  <a:pt x="0" y="3168352"/>
                </a:lnTo>
                <a:lnTo>
                  <a:pt x="0" y="1152128"/>
                </a:lnTo>
                <a:lnTo>
                  <a:pt x="432048" y="1152128"/>
                </a:lnTo>
                <a:close/>
              </a:path>
            </a:pathLst>
          </a:custGeom>
          <a:gradFill flip="none" rotWithShape="1">
            <a:gsLst>
              <a:gs pos="0">
                <a:srgbClr val="FFFF00"/>
              </a:gs>
              <a:gs pos="47000">
                <a:srgbClr val="FFC000"/>
              </a:gs>
              <a:gs pos="89000">
                <a:schemeClr val="accent6">
                  <a:lumMod val="75000"/>
                </a:schemeClr>
              </a:gs>
            </a:gsLst>
            <a:path path="circle">
              <a:fillToRect r="100000" b="100000"/>
            </a:path>
            <a:tileRect l="-100000" t="-100000"/>
          </a:gradFill>
          <a:ln w="19050">
            <a:solidFill>
              <a:srgbClr val="D2A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TextBox 29"/>
          <p:cNvSpPr txBox="1"/>
          <p:nvPr/>
        </p:nvSpPr>
        <p:spPr>
          <a:xfrm>
            <a:off x="5148263" y="1708150"/>
            <a:ext cx="601662" cy="1189038"/>
          </a:xfrm>
          <a:prstGeom prst="rect">
            <a:avLst/>
          </a:prstGeom>
          <a:noFill/>
        </p:spPr>
        <p:txBody>
          <a:bodyPr wrap="none">
            <a:spAutoFit/>
          </a:bodyPr>
          <a:lstStyle/>
          <a:p>
            <a:pPr>
              <a:defRPr/>
            </a:pPr>
            <a:r>
              <a:rPr lang="en-US" altLang="zh-CN" sz="7200" dirty="0">
                <a:solidFill>
                  <a:schemeClr val="accent6">
                    <a:lumMod val="75000"/>
                  </a:schemeClr>
                </a:solidFill>
                <a:latin typeface="Arial Narrow" panose="020B0606020202030204" pitchFamily="34" charset="0"/>
              </a:rPr>
              <a:t>4</a:t>
            </a:r>
            <a:endParaRPr lang="zh-CN" altLang="en-US" sz="7200" dirty="0">
              <a:solidFill>
                <a:schemeClr val="accent6">
                  <a:lumMod val="75000"/>
                </a:schemeClr>
              </a:solidFill>
              <a:latin typeface="Arial Narrow" panose="020B0606020202030204" pitchFamily="34" charset="0"/>
            </a:endParaRPr>
          </a:p>
        </p:txBody>
      </p:sp>
      <p:sp>
        <p:nvSpPr>
          <p:cNvPr id="31" name="TextBox 30"/>
          <p:cNvSpPr txBox="1">
            <a:spLocks noChangeArrowheads="1"/>
          </p:cNvSpPr>
          <p:nvPr/>
        </p:nvSpPr>
        <p:spPr bwMode="auto">
          <a:xfrm>
            <a:off x="5724525" y="1947863"/>
            <a:ext cx="119538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1200">
                <a:solidFill>
                  <a:srgbClr val="404040"/>
                </a:solidFill>
                <a:latin typeface="微软雅黑" panose="020B0503020204020204" pitchFamily="34" charset="-122"/>
                <a:ea typeface="微软雅黑" panose="020B0503020204020204" pitchFamily="34" charset="-122"/>
              </a:rPr>
              <a:t>作业区域应进行隔离，并予以标识。对存在能量或危险物质意外释放可能导致中毒、窒息、触电、机械伤害的设备设施应采取能量隔离与挂牌上锁措施。</a:t>
            </a:r>
            <a:endParaRPr lang="zh-CN" altLang="en-US" sz="1200">
              <a:solidFill>
                <a:srgbClr val="404040"/>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6850063" y="1670050"/>
            <a:ext cx="601662" cy="1189038"/>
          </a:xfrm>
          <a:prstGeom prst="rect">
            <a:avLst/>
          </a:prstGeom>
          <a:noFill/>
        </p:spPr>
        <p:txBody>
          <a:bodyPr wrap="none">
            <a:spAutoFit/>
          </a:bodyPr>
          <a:lstStyle/>
          <a:p>
            <a:pPr>
              <a:defRPr/>
            </a:pPr>
            <a:r>
              <a:rPr lang="en-US" altLang="zh-CN" sz="7200" dirty="0">
                <a:solidFill>
                  <a:schemeClr val="accent3">
                    <a:lumMod val="75000"/>
                  </a:schemeClr>
                </a:solidFill>
                <a:latin typeface="Arial Narrow" panose="020B0606020202030204" pitchFamily="34" charset="0"/>
              </a:rPr>
              <a:t>5</a:t>
            </a:r>
            <a:endParaRPr lang="zh-CN" altLang="en-US" sz="7200" dirty="0">
              <a:solidFill>
                <a:schemeClr val="accent3">
                  <a:lumMod val="75000"/>
                </a:schemeClr>
              </a:solidFill>
              <a:latin typeface="Arial Narrow" panose="020B0606020202030204" pitchFamily="34" charset="0"/>
            </a:endParaRPr>
          </a:p>
        </p:txBody>
      </p:sp>
      <p:sp>
        <p:nvSpPr>
          <p:cNvPr id="35" name="TextBox 34"/>
          <p:cNvSpPr txBox="1">
            <a:spLocks noChangeArrowheads="1"/>
          </p:cNvSpPr>
          <p:nvPr/>
        </p:nvSpPr>
        <p:spPr bwMode="auto">
          <a:xfrm>
            <a:off x="7551738" y="1924050"/>
            <a:ext cx="11969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zh-CN" sz="1400">
                <a:solidFill>
                  <a:srgbClr val="404040"/>
                </a:solidFill>
                <a:latin typeface="微软雅黑" panose="020B0503020204020204" pitchFamily="34" charset="-122"/>
                <a:ea typeface="微软雅黑" panose="020B0503020204020204" pitchFamily="34" charset="-122"/>
              </a:rPr>
              <a:t>现场作业负责人在作业前应将作业内容、作业风险及防范措施、作业中止和完工验收要求向作业人员交底。</a:t>
            </a:r>
            <a:endParaRPr lang="en-US" altLang="zh-CN" sz="1400">
              <a:solidFill>
                <a:srgbClr val="404040"/>
              </a:solidFill>
              <a:latin typeface="微软雅黑" panose="020B0503020204020204" pitchFamily="34" charset="-122"/>
              <a:ea typeface="微软雅黑" panose="020B0503020204020204" pitchFamily="34" charset="-122"/>
            </a:endParaRPr>
          </a:p>
        </p:txBody>
      </p:sp>
      <p:sp>
        <p:nvSpPr>
          <p:cNvPr id="2" name="矩形 1"/>
          <p:cNvSpPr/>
          <p:nvPr/>
        </p:nvSpPr>
        <p:spPr>
          <a:xfrm>
            <a:off x="7002806" y="1767663"/>
            <a:ext cx="395338" cy="3002716"/>
          </a:xfrm>
          <a:custGeom>
            <a:avLst/>
            <a:gdLst/>
            <a:ahLst/>
            <a:cxnLst/>
            <a:rect l="l" t="t" r="r" b="b"/>
            <a:pathLst>
              <a:path w="504056" h="3168352">
                <a:moveTo>
                  <a:pt x="432048" y="0"/>
                </a:moveTo>
                <a:lnTo>
                  <a:pt x="504056" y="0"/>
                </a:lnTo>
                <a:lnTo>
                  <a:pt x="504056" y="1152128"/>
                </a:lnTo>
                <a:lnTo>
                  <a:pt x="504056" y="3168352"/>
                </a:lnTo>
                <a:lnTo>
                  <a:pt x="432048" y="3168352"/>
                </a:lnTo>
                <a:lnTo>
                  <a:pt x="0" y="3168352"/>
                </a:lnTo>
                <a:lnTo>
                  <a:pt x="0" y="1152128"/>
                </a:lnTo>
                <a:lnTo>
                  <a:pt x="432048" y="1152128"/>
                </a:lnTo>
                <a:close/>
              </a:path>
            </a:pathLst>
          </a:custGeom>
          <a:gradFill flip="none" rotWithShape="1">
            <a:gsLst>
              <a:gs pos="0">
                <a:srgbClr val="D7F155"/>
              </a:gs>
              <a:gs pos="59000">
                <a:srgbClr val="A8CA2C"/>
              </a:gs>
              <a:gs pos="91000">
                <a:srgbClr val="86A123"/>
              </a:gs>
            </a:gsLst>
            <a:path path="circle">
              <a:fillToRect r="100000" b="100000"/>
            </a:path>
            <a:tileRect l="-100000" t="-100000"/>
          </a:gra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 name="直接连接符 17"/>
          <p:cNvCxnSpPr/>
          <p:nvPr/>
        </p:nvCxnSpPr>
        <p:spPr>
          <a:xfrm>
            <a:off x="2555875" y="141287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4" name="矩形 19"/>
          <p:cNvSpPr/>
          <p:nvPr/>
        </p:nvSpPr>
        <p:spPr>
          <a:xfrm>
            <a:off x="3895725" y="1052513"/>
            <a:ext cx="1098550" cy="366712"/>
          </a:xfrm>
          <a:prstGeom prst="rect">
            <a:avLst/>
          </a:prstGeom>
        </p:spPr>
        <p:txBody>
          <a:bodyPr wrap="none">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作业许可</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3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4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60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p:bldP spid="31" grpId="0"/>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6" name="组合 3"/>
          <p:cNvGrpSpPr/>
          <p:nvPr/>
        </p:nvGrpSpPr>
        <p:grpSpPr bwMode="auto">
          <a:xfrm>
            <a:off x="484188" y="265113"/>
            <a:ext cx="1836737" cy="536575"/>
            <a:chOff x="318085" y="1131590"/>
            <a:chExt cx="1836000" cy="537824"/>
          </a:xfrm>
        </p:grpSpPr>
        <p:sp>
          <p:nvSpPr>
            <p:cNvPr id="6964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69648"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6965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9638" name="组合 21"/>
          <p:cNvGrpSpPr/>
          <p:nvPr/>
        </p:nvGrpSpPr>
        <p:grpSpPr bwMode="auto">
          <a:xfrm>
            <a:off x="6586538" y="4789488"/>
            <a:ext cx="2341562" cy="381000"/>
            <a:chOff x="7261662" y="1204547"/>
            <a:chExt cx="1917443" cy="380779"/>
          </a:xfrm>
        </p:grpSpPr>
        <p:sp>
          <p:nvSpPr>
            <p:cNvPr id="69644"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9645" name="矩形 272"/>
            <p:cNvSpPr>
              <a:spLocks noChangeArrowheads="1"/>
            </p:cNvSpPr>
            <p:nvPr/>
          </p:nvSpPr>
          <p:spPr bwMode="auto">
            <a:xfrm>
              <a:off x="7496110" y="1260661"/>
              <a:ext cx="1682995"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施工作业过程安全控制</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6963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76713" y="2522538"/>
            <a:ext cx="4427537" cy="2570162"/>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现场高风险作业应实行属地和承包商双监护。</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实行许可要求的作业必须全程视频监控。</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作业范围和内容发生变化后需重新申请作业许可，</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作业人员不得随意改变作业范围和作业内容</a:t>
            </a:r>
            <a:r>
              <a:rPr lang="zh-CN" altLang="zh-CN" sz="1400" dirty="0"/>
              <a:t>。</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03800" y="1779588"/>
            <a:ext cx="2724150" cy="369887"/>
          </a:xfrm>
          <a:prstGeom prst="rect">
            <a:avLst/>
          </a:prstGeom>
        </p:spPr>
        <p:txBody>
          <a:bodyPr wrap="none">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作业过程安全监护和监督</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1" name="Picture 3" descr="F:\PPT\3D人物素材\PPT素材(3D小人)超过500张\3d小人\200811582038623_2.jpg"/>
          <p:cNvPicPr>
            <a:picLocks noChangeAspect="1" noChangeArrowheads="1"/>
          </p:cNvPicPr>
          <p:nvPr/>
        </p:nvPicPr>
        <p:blipFill>
          <a:blip r:embed="rId3" cstate="print"/>
          <a:srcRect/>
          <a:stretch>
            <a:fillRect/>
          </a:stretch>
        </p:blipFill>
        <p:spPr bwMode="auto">
          <a:xfrm>
            <a:off x="395536" y="1563638"/>
            <a:ext cx="3240360" cy="3174082"/>
          </a:xfrm>
          <a:prstGeom prst="rect">
            <a:avLst/>
          </a:prstGeom>
          <a:noFill/>
          <a:effectLst>
            <a:softEdge rad="317500"/>
          </a:effec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60" name="组合 3"/>
          <p:cNvGrpSpPr/>
          <p:nvPr/>
        </p:nvGrpSpPr>
        <p:grpSpPr bwMode="auto">
          <a:xfrm>
            <a:off x="484188" y="265113"/>
            <a:ext cx="1836737" cy="536575"/>
            <a:chOff x="318085" y="1131590"/>
            <a:chExt cx="1836000" cy="537824"/>
          </a:xfrm>
        </p:grpSpPr>
        <p:sp>
          <p:nvSpPr>
            <p:cNvPr id="7067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0673"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067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0662" name="组合 21"/>
          <p:cNvGrpSpPr/>
          <p:nvPr/>
        </p:nvGrpSpPr>
        <p:grpSpPr bwMode="auto">
          <a:xfrm>
            <a:off x="6586538" y="4789488"/>
            <a:ext cx="2489200" cy="381000"/>
            <a:chOff x="7261662" y="1204547"/>
            <a:chExt cx="2038054" cy="380779"/>
          </a:xfrm>
        </p:grpSpPr>
        <p:sp>
          <p:nvSpPr>
            <p:cNvPr id="70669"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0670" name="矩形 272"/>
            <p:cNvSpPr>
              <a:spLocks noChangeArrowheads="1"/>
            </p:cNvSpPr>
            <p:nvPr/>
          </p:nvSpPr>
          <p:spPr bwMode="auto">
            <a:xfrm>
              <a:off x="761672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设备设施安全管理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06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76713" y="2379663"/>
            <a:ext cx="4427537" cy="321627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企业应遵循全生命周期安全可靠经济的原则，在选择物资或设备时，要关注安全和质量要求，规避价格陷阱。</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企业应按照谁采购谁负责、谁验收谁负责的原则明确责任部门，建立采购物资或设备的检验方法、验收标准。</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03800" y="1779588"/>
            <a:ext cx="2089150" cy="646112"/>
          </a:xfrm>
          <a:prstGeom prst="rect">
            <a:avLst/>
          </a:prstGeom>
        </p:spPr>
        <p:txBody>
          <a:bodyPr>
            <a:spAutoFit/>
          </a:bodyPr>
          <a:lstStyle/>
          <a:p>
            <a:pPr>
              <a:defRP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采购安全控制</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0667" name="矩形 18"/>
          <p:cNvSpPr>
            <a:spLocks noChangeArrowheads="1"/>
          </p:cNvSpPr>
          <p:nvPr/>
        </p:nvSpPr>
        <p:spPr bwMode="auto">
          <a:xfrm>
            <a:off x="6875463" y="3397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设备设施安全管理</a:t>
            </a:r>
            <a:endParaRPr lang="zh-CN" altLang="en-US" b="1">
              <a:solidFill>
                <a:srgbClr val="C00000"/>
              </a:solidFill>
              <a:latin typeface="微软雅黑" panose="020B0503020204020204" pitchFamily="34" charset="-122"/>
              <a:ea typeface="微软雅黑" panose="020B0503020204020204" pitchFamily="34" charset="-122"/>
            </a:endParaRPr>
          </a:p>
        </p:txBody>
      </p:sp>
      <p:pic>
        <p:nvPicPr>
          <p:cNvPr id="21" name="图片 2" descr="www.tuweimei.comComp_10853507_7eXbfqlJIqGpu9jqjc354r8NU56wPZTN.jpg"/>
          <p:cNvPicPr>
            <a:picLocks noGrp="1" noChangeAspect="1"/>
          </p:cNvPicPr>
          <p:nvPr isPhoto="1"/>
        </p:nvPicPr>
        <p:blipFill>
          <a:blip r:embed="rId3" cstate="print"/>
          <a:srcRect/>
          <a:stretch>
            <a:fillRect/>
          </a:stretch>
        </p:blipFill>
        <p:spPr bwMode="auto">
          <a:xfrm>
            <a:off x="539552" y="987574"/>
            <a:ext cx="3168352" cy="3936437"/>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4" name="组合 3"/>
          <p:cNvGrpSpPr/>
          <p:nvPr/>
        </p:nvGrpSpPr>
        <p:grpSpPr bwMode="auto">
          <a:xfrm>
            <a:off x="484188" y="265113"/>
            <a:ext cx="1836737" cy="536575"/>
            <a:chOff x="318085" y="1131590"/>
            <a:chExt cx="1836000" cy="537824"/>
          </a:xfrm>
        </p:grpSpPr>
        <p:sp>
          <p:nvSpPr>
            <p:cNvPr id="71694"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1696"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1699"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1686" name="组合 21"/>
          <p:cNvGrpSpPr/>
          <p:nvPr/>
        </p:nvGrpSpPr>
        <p:grpSpPr bwMode="auto">
          <a:xfrm>
            <a:off x="6586538" y="4789488"/>
            <a:ext cx="2489200" cy="381000"/>
            <a:chOff x="7261662" y="1204547"/>
            <a:chExt cx="2038054" cy="380779"/>
          </a:xfrm>
        </p:grpSpPr>
        <p:sp>
          <p:nvSpPr>
            <p:cNvPr id="71692"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693" name="矩形 272"/>
            <p:cNvSpPr>
              <a:spLocks noChangeArrowheads="1"/>
            </p:cNvSpPr>
            <p:nvPr/>
          </p:nvSpPr>
          <p:spPr bwMode="auto">
            <a:xfrm>
              <a:off x="761672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设备设施安全管理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168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647700" y="2500313"/>
            <a:ext cx="4429125" cy="256857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设备设施建造和安装过程必须严格遵守设计要求，明确质量目标、进行全过程质量控制。</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按照谁安装谁负责、谁验收谁负责的原则进行设备设施验收。未组织验收或验收不合格的不得他人使用。</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827088"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763713" y="1779588"/>
            <a:ext cx="2808287"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建造与安装安全控制</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1691" name="Picture 2" descr="C:\Users\user\AppData\Local\Temp\SoEasy\61EEC65415767260C6117A5E17554E89.png"/>
          <p:cNvPicPr>
            <a:picLocks noChangeAspect="1" noChangeArrowheads="1"/>
          </p:cNvPicPr>
          <p:nvPr/>
        </p:nvPicPr>
        <p:blipFill>
          <a:blip r:embed="rId3">
            <a:extLst>
              <a:ext uri="{28A0092B-C50C-407E-A947-70E740481C1C}">
                <a14:useLocalDpi xmlns:a14="http://schemas.microsoft.com/office/drawing/2010/main" val="0"/>
              </a:ext>
            </a:extLst>
          </a:blip>
          <a:srcRect b="1221"/>
          <a:stretch>
            <a:fillRect/>
          </a:stretch>
        </p:blipFill>
        <p:spPr bwMode="auto">
          <a:xfrm>
            <a:off x="5688013" y="395288"/>
            <a:ext cx="2525712"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8" name="组合 3"/>
          <p:cNvGrpSpPr/>
          <p:nvPr/>
        </p:nvGrpSpPr>
        <p:grpSpPr bwMode="auto">
          <a:xfrm>
            <a:off x="484188" y="265113"/>
            <a:ext cx="1836737" cy="536575"/>
            <a:chOff x="318085" y="1131590"/>
            <a:chExt cx="1836000" cy="537824"/>
          </a:xfrm>
        </p:grpSpPr>
        <p:sp>
          <p:nvSpPr>
            <p:cNvPr id="7271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2719"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272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2710" name="组合 21"/>
          <p:cNvGrpSpPr/>
          <p:nvPr/>
        </p:nvGrpSpPr>
        <p:grpSpPr bwMode="auto">
          <a:xfrm>
            <a:off x="6586538" y="4789488"/>
            <a:ext cx="2489200" cy="381000"/>
            <a:chOff x="7261662" y="1204547"/>
            <a:chExt cx="2038054" cy="380779"/>
          </a:xfrm>
        </p:grpSpPr>
        <p:sp>
          <p:nvSpPr>
            <p:cNvPr id="72715"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16" name="矩形 272"/>
            <p:cNvSpPr>
              <a:spLocks noChangeArrowheads="1"/>
            </p:cNvSpPr>
            <p:nvPr/>
          </p:nvSpPr>
          <p:spPr bwMode="auto">
            <a:xfrm>
              <a:off x="761672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设备设施安全管理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271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528638" y="2319999"/>
            <a:ext cx="7343775" cy="1993238"/>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设备安装后须进行试运行，试运行过程中应安排专人监护、记录，发现异常立即处理。单机试运结束后，建设单位应组织设计、施工、质检、监理等人员验收并保存记录。</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企业应监控、分析设备运行参数，禁止设备带病运行、超负荷运行和超期服役。</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企业应确定关键的设备设施，并进行有计划的测试和检验，以便及早识别设备设施存在的缺陷，并进行修复或替换。</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禁止使用明令淘汰和报废的设备。</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68313"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403350" y="1779588"/>
            <a:ext cx="2808288"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设备运行安全管理</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2" name="组合 3"/>
          <p:cNvGrpSpPr/>
          <p:nvPr/>
        </p:nvGrpSpPr>
        <p:grpSpPr bwMode="auto">
          <a:xfrm>
            <a:off x="484188" y="265113"/>
            <a:ext cx="1836737" cy="536575"/>
            <a:chOff x="318085" y="1131590"/>
            <a:chExt cx="1836000" cy="537824"/>
          </a:xfrm>
        </p:grpSpPr>
        <p:sp>
          <p:nvSpPr>
            <p:cNvPr id="7374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3744"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374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3734" name="组合 21"/>
          <p:cNvGrpSpPr/>
          <p:nvPr/>
        </p:nvGrpSpPr>
        <p:grpSpPr bwMode="auto">
          <a:xfrm>
            <a:off x="6586538" y="4789488"/>
            <a:ext cx="2489200" cy="381000"/>
            <a:chOff x="7261662" y="1204547"/>
            <a:chExt cx="2038054" cy="380779"/>
          </a:xfrm>
        </p:grpSpPr>
        <p:sp>
          <p:nvSpPr>
            <p:cNvPr id="73740"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3741" name="矩形 272"/>
            <p:cNvSpPr>
              <a:spLocks noChangeArrowheads="1"/>
            </p:cNvSpPr>
            <p:nvPr/>
          </p:nvSpPr>
          <p:spPr bwMode="auto">
            <a:xfrm>
              <a:off x="761672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   设备设施安全管理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373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537075" y="2859088"/>
            <a:ext cx="4427538" cy="2538412"/>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设备设施更换型号、材质等变更应办理变更手续。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设备设施联锁保护摘除、联锁值修改等应办理变更手续。</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716463" y="2519363"/>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651500" y="2087563"/>
            <a:ext cx="2808288" cy="915987"/>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设备变更风险控制</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3739" name="Picture 21" descr="维护保养天然气压缩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3" y="1797050"/>
            <a:ext cx="4084637"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6" name="组合 3"/>
          <p:cNvGrpSpPr/>
          <p:nvPr/>
        </p:nvGrpSpPr>
        <p:grpSpPr bwMode="auto">
          <a:xfrm>
            <a:off x="484188" y="265113"/>
            <a:ext cx="1836737" cy="536575"/>
            <a:chOff x="318085" y="1131590"/>
            <a:chExt cx="1836000" cy="537824"/>
          </a:xfrm>
        </p:grpSpPr>
        <p:sp>
          <p:nvSpPr>
            <p:cNvPr id="7476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4769"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477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4758" name="组合 21"/>
          <p:cNvGrpSpPr/>
          <p:nvPr/>
        </p:nvGrpSpPr>
        <p:grpSpPr bwMode="auto">
          <a:xfrm>
            <a:off x="6586538" y="4789488"/>
            <a:ext cx="2416175" cy="381000"/>
            <a:chOff x="7261662" y="1204547"/>
            <a:chExt cx="1979084" cy="380779"/>
          </a:xfrm>
        </p:grpSpPr>
        <p:sp>
          <p:nvSpPr>
            <p:cNvPr id="74765"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4766" name="矩形 272"/>
            <p:cNvSpPr>
              <a:spLocks noChangeArrowheads="1"/>
            </p:cNvSpPr>
            <p:nvPr/>
          </p:nvSpPr>
          <p:spPr bwMode="auto">
            <a:xfrm>
              <a:off x="755775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危险化学品储运安全管理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475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465638" y="2452688"/>
            <a:ext cx="4427537" cy="3176587"/>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危险化学品储存或运输的企业应取得相应资质。</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企业从事危险化学品装卸的管理人员和操作人员应取得相应的资格证书。</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企业应核实危险化学品（危险货物）承运商的资质，核实承运商车辆、罐体等设施和人员相关资质，并确保在有效期内。</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643438"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1138" y="1779588"/>
            <a:ext cx="2808287" cy="641350"/>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危险化学品储运资质核实</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4763" name="矩形 18"/>
          <p:cNvSpPr>
            <a:spLocks noChangeArrowheads="1"/>
          </p:cNvSpPr>
          <p:nvPr/>
        </p:nvSpPr>
        <p:spPr bwMode="auto">
          <a:xfrm>
            <a:off x="6300788" y="339725"/>
            <a:ext cx="2722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危险化学品储运安全管理</a:t>
            </a:r>
            <a:endParaRPr lang="zh-CN" altLang="en-US" b="1">
              <a:solidFill>
                <a:srgbClr val="C00000"/>
              </a:solidFill>
              <a:latin typeface="微软雅黑" panose="020B0503020204020204" pitchFamily="34" charset="-122"/>
              <a:ea typeface="微软雅黑" panose="020B0503020204020204" pitchFamily="34" charset="-122"/>
            </a:endParaRPr>
          </a:p>
        </p:txBody>
      </p:sp>
      <p:pic>
        <p:nvPicPr>
          <p:cNvPr id="74764" name="Picture 22" descr="u=2718760773,3866346715&amp;fm=21&amp;g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51025"/>
            <a:ext cx="39608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4" name="组合 3"/>
          <p:cNvGrpSpPr/>
          <p:nvPr/>
        </p:nvGrpSpPr>
        <p:grpSpPr bwMode="auto">
          <a:xfrm>
            <a:off x="484188" y="265113"/>
            <a:ext cx="1836737" cy="536575"/>
            <a:chOff x="318085" y="1131590"/>
            <a:chExt cx="1836000" cy="537824"/>
          </a:xfrm>
        </p:grpSpPr>
        <p:sp>
          <p:nvSpPr>
            <p:cNvPr id="20493"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0495"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0498"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20485" name="组合 21"/>
          <p:cNvGrpSpPr/>
          <p:nvPr/>
        </p:nvGrpSpPr>
        <p:grpSpPr bwMode="auto">
          <a:xfrm>
            <a:off x="7478713" y="4808538"/>
            <a:ext cx="1404937" cy="312737"/>
            <a:chOff x="7261660" y="1212926"/>
            <a:chExt cx="1458223" cy="313277"/>
          </a:xfrm>
        </p:grpSpPr>
        <p:sp>
          <p:nvSpPr>
            <p:cNvPr id="20491"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492" name="矩形 272"/>
            <p:cNvSpPr>
              <a:spLocks noChangeArrowheads="1"/>
            </p:cNvSpPr>
            <p:nvPr/>
          </p:nvSpPr>
          <p:spPr bwMode="auto">
            <a:xfrm>
              <a:off x="7596624" y="1212926"/>
              <a:ext cx="1123259" cy="30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安全组织</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204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925" y="4829175"/>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6"/>
          <p:cNvSpPr txBox="1">
            <a:spLocks noChangeArrowheads="1"/>
          </p:cNvSpPr>
          <p:nvPr/>
        </p:nvSpPr>
        <p:spPr bwMode="auto">
          <a:xfrm>
            <a:off x="5076825" y="1182688"/>
            <a:ext cx="3816350" cy="3476625"/>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2200"/>
              </a:lnSpc>
            </a:pPr>
            <a:r>
              <a:rPr lang="en-US" altLang="zh-CN" sz="1200" b="1">
                <a:solidFill>
                  <a:srgbClr val="414455"/>
                </a:solidFill>
                <a:latin typeface="微软雅黑" panose="020B0503020204020204" pitchFamily="34" charset="-122"/>
                <a:ea typeface="微软雅黑" panose="020B0503020204020204" pitchFamily="34" charset="-122"/>
              </a:rPr>
              <a:t>1</a:t>
            </a:r>
            <a:r>
              <a:rPr lang="zh-CN" altLang="en-US" sz="1200" b="1">
                <a:solidFill>
                  <a:srgbClr val="414455"/>
                </a:solidFill>
                <a:latin typeface="微软雅黑" panose="020B0503020204020204" pitchFamily="34" charset="-122"/>
                <a:ea typeface="微软雅黑" panose="020B0503020204020204" pitchFamily="34" charset="-122"/>
              </a:rPr>
              <a:t>、直属</a:t>
            </a:r>
            <a:r>
              <a:rPr lang="zh-CN" altLang="zh-CN" sz="1200" b="1">
                <a:solidFill>
                  <a:srgbClr val="414455"/>
                </a:solidFill>
                <a:latin typeface="微软雅黑" panose="020B0503020204020204" pitchFamily="34" charset="-122"/>
                <a:ea typeface="微软雅黑" panose="020B0503020204020204" pitchFamily="34" charset="-122"/>
              </a:rPr>
              <a:t>企业应设立</a:t>
            </a:r>
            <a:r>
              <a:rPr lang="en-US" altLang="zh-CN" sz="1200" b="1">
                <a:solidFill>
                  <a:srgbClr val="414455"/>
                </a:solidFill>
                <a:latin typeface="微软雅黑" panose="020B0503020204020204" pitchFamily="34" charset="-122"/>
                <a:ea typeface="微软雅黑" panose="020B0503020204020204" pitchFamily="34" charset="-122"/>
              </a:rPr>
              <a:t>HSE</a:t>
            </a:r>
            <a:r>
              <a:rPr lang="zh-CN" altLang="zh-CN" sz="1200" b="1">
                <a:solidFill>
                  <a:srgbClr val="414455"/>
                </a:solidFill>
                <a:latin typeface="微软雅黑" panose="020B0503020204020204" pitchFamily="34" charset="-122"/>
                <a:ea typeface="微软雅黑" panose="020B0503020204020204" pitchFamily="34" charset="-122"/>
              </a:rPr>
              <a:t>委员会</a:t>
            </a:r>
            <a:r>
              <a:rPr lang="zh-CN" altLang="en-US" sz="1200" b="1">
                <a:solidFill>
                  <a:srgbClr val="414455"/>
                </a:solidFill>
                <a:latin typeface="微软雅黑" panose="020B0503020204020204" pitchFamily="34" charset="-122"/>
                <a:ea typeface="微软雅黑" panose="020B0503020204020204" pitchFamily="34" charset="-122"/>
              </a:rPr>
              <a:t>，</a:t>
            </a:r>
            <a:r>
              <a:rPr lang="en-US" altLang="zh-CN" sz="1200" b="1">
                <a:solidFill>
                  <a:srgbClr val="414455"/>
                </a:solidFill>
                <a:latin typeface="微软雅黑" panose="020B0503020204020204" pitchFamily="34" charset="-122"/>
                <a:ea typeface="微软雅黑" panose="020B0503020204020204" pitchFamily="34" charset="-122"/>
              </a:rPr>
              <a:t> HSE</a:t>
            </a:r>
            <a:r>
              <a:rPr lang="zh-CN" altLang="zh-CN" sz="1200" b="1">
                <a:solidFill>
                  <a:srgbClr val="414455"/>
                </a:solidFill>
                <a:latin typeface="微软雅黑" panose="020B0503020204020204" pitchFamily="34" charset="-122"/>
                <a:ea typeface="微软雅黑" panose="020B0503020204020204" pitchFamily="34" charset="-122"/>
              </a:rPr>
              <a:t>委员会主任由企业主要负责人（董事长或总经理）担任。</a:t>
            </a:r>
            <a:endParaRPr lang="zh-CN" altLang="zh-CN" sz="1200" b="1">
              <a:solidFill>
                <a:srgbClr val="414455"/>
              </a:solidFill>
              <a:latin typeface="微软雅黑" panose="020B0503020204020204" pitchFamily="34" charset="-122"/>
              <a:ea typeface="微软雅黑" panose="020B0503020204020204" pitchFamily="34" charset="-122"/>
            </a:endParaRPr>
          </a:p>
          <a:p>
            <a:pPr eaLnBrk="1" hangingPunct="1">
              <a:lnSpc>
                <a:spcPts val="2200"/>
              </a:lnSpc>
            </a:pPr>
            <a:r>
              <a:rPr lang="en-US" altLang="zh-CN" sz="1200" b="1">
                <a:solidFill>
                  <a:srgbClr val="414455"/>
                </a:solidFill>
                <a:latin typeface="微软雅黑" panose="020B0503020204020204" pitchFamily="34" charset="-122"/>
                <a:ea typeface="微软雅黑" panose="020B0503020204020204" pitchFamily="34" charset="-122"/>
              </a:rPr>
              <a:t>2</a:t>
            </a:r>
            <a:r>
              <a:rPr lang="zh-CN" altLang="en-US" sz="1200" b="1">
                <a:solidFill>
                  <a:srgbClr val="414455"/>
                </a:solidFill>
                <a:latin typeface="微软雅黑" panose="020B0503020204020204" pitchFamily="34" charset="-122"/>
                <a:ea typeface="微软雅黑" panose="020B0503020204020204" pitchFamily="34" charset="-122"/>
              </a:rPr>
              <a:t>、</a:t>
            </a:r>
            <a:r>
              <a:rPr lang="en-US" altLang="zh-CN" sz="1200" b="1">
                <a:solidFill>
                  <a:srgbClr val="414455"/>
                </a:solidFill>
                <a:latin typeface="微软雅黑" panose="020B0503020204020204" pitchFamily="34" charset="-122"/>
                <a:ea typeface="微软雅黑" panose="020B0503020204020204" pitchFamily="34" charset="-122"/>
              </a:rPr>
              <a:t> HSE</a:t>
            </a:r>
            <a:r>
              <a:rPr lang="zh-CN" altLang="zh-CN" sz="1200" b="1">
                <a:solidFill>
                  <a:srgbClr val="414455"/>
                </a:solidFill>
                <a:latin typeface="微软雅黑" panose="020B0503020204020204" pitchFamily="34" charset="-122"/>
                <a:ea typeface="微软雅黑" panose="020B0503020204020204" pitchFamily="34" charset="-122"/>
              </a:rPr>
              <a:t>委员会办公室主任由安全总监担任，办公室设在安全监管部门。</a:t>
            </a:r>
            <a:endParaRPr lang="en-US" altLang="zh-CN" sz="1200" b="1">
              <a:solidFill>
                <a:srgbClr val="414455"/>
              </a:solidFill>
              <a:latin typeface="微软雅黑" panose="020B0503020204020204" pitchFamily="34" charset="-122"/>
              <a:ea typeface="微软雅黑" panose="020B0503020204020204" pitchFamily="34" charset="-122"/>
            </a:endParaRPr>
          </a:p>
          <a:p>
            <a:pPr eaLnBrk="1" hangingPunct="1">
              <a:lnSpc>
                <a:spcPts val="2200"/>
              </a:lnSpc>
            </a:pPr>
            <a:r>
              <a:rPr lang="en-US" altLang="zh-CN" sz="1200" b="1">
                <a:solidFill>
                  <a:srgbClr val="414455"/>
                </a:solidFill>
                <a:latin typeface="微软雅黑" panose="020B0503020204020204" pitchFamily="34" charset="-122"/>
                <a:ea typeface="微软雅黑" panose="020B0503020204020204" pitchFamily="34" charset="-122"/>
              </a:rPr>
              <a:t>3</a:t>
            </a:r>
            <a:r>
              <a:rPr lang="zh-CN" altLang="en-US" sz="1200" b="1">
                <a:solidFill>
                  <a:srgbClr val="414455"/>
                </a:solidFill>
                <a:latin typeface="微软雅黑" panose="020B0503020204020204" pitchFamily="34" charset="-122"/>
                <a:ea typeface="微软雅黑" panose="020B0503020204020204" pitchFamily="34" charset="-122"/>
              </a:rPr>
              <a:t>、</a:t>
            </a:r>
            <a:r>
              <a:rPr lang="en-US" altLang="zh-CN" sz="1200" b="1">
                <a:solidFill>
                  <a:srgbClr val="414455"/>
                </a:solidFill>
                <a:latin typeface="微软雅黑" panose="020B0503020204020204" pitchFamily="34" charset="-122"/>
                <a:ea typeface="微软雅黑" panose="020B0503020204020204" pitchFamily="34" charset="-122"/>
              </a:rPr>
              <a:t> HSE</a:t>
            </a:r>
            <a:r>
              <a:rPr lang="zh-CN" altLang="zh-CN" sz="1200" b="1">
                <a:solidFill>
                  <a:srgbClr val="414455"/>
                </a:solidFill>
                <a:latin typeface="微软雅黑" panose="020B0503020204020204" pitchFamily="34" charset="-122"/>
                <a:ea typeface="微软雅黑" panose="020B0503020204020204" pitchFamily="34" charset="-122"/>
              </a:rPr>
              <a:t>委员会应根据单位实际，下设生产、设备、工程等专业安全分委员会，分委员会主任由企业相应业务分管领导担任，办公室设在相应职能部门。</a:t>
            </a:r>
            <a:endParaRPr lang="zh-CN" altLang="zh-CN" sz="1200" b="1">
              <a:solidFill>
                <a:srgbClr val="414455"/>
              </a:solidFill>
              <a:latin typeface="微软雅黑" panose="020B0503020204020204" pitchFamily="34" charset="-122"/>
              <a:ea typeface="微软雅黑" panose="020B0503020204020204" pitchFamily="34" charset="-122"/>
            </a:endParaRPr>
          </a:p>
          <a:p>
            <a:pPr eaLnBrk="1" hangingPunct="1">
              <a:lnSpc>
                <a:spcPts val="2200"/>
              </a:lnSpc>
            </a:pPr>
            <a:r>
              <a:rPr lang="en-US" altLang="zh-CN" sz="1200" b="1">
                <a:solidFill>
                  <a:srgbClr val="414455"/>
                </a:solidFill>
                <a:latin typeface="微软雅黑" panose="020B0503020204020204" pitchFamily="34" charset="-122"/>
                <a:ea typeface="微软雅黑" panose="020B0503020204020204" pitchFamily="34" charset="-122"/>
              </a:rPr>
              <a:t>4</a:t>
            </a:r>
            <a:r>
              <a:rPr lang="zh-CN" altLang="en-US" sz="1200" b="1">
                <a:solidFill>
                  <a:srgbClr val="414455"/>
                </a:solidFill>
                <a:latin typeface="微软雅黑" panose="020B0503020204020204" pitchFamily="34" charset="-122"/>
                <a:ea typeface="微软雅黑" panose="020B0503020204020204" pitchFamily="34" charset="-122"/>
              </a:rPr>
              <a:t>、</a:t>
            </a:r>
            <a:r>
              <a:rPr lang="en-US" altLang="zh-CN" sz="1200" b="1">
                <a:solidFill>
                  <a:srgbClr val="414455"/>
                </a:solidFill>
                <a:latin typeface="微软雅黑" panose="020B0503020204020204" pitchFamily="34" charset="-122"/>
                <a:ea typeface="微软雅黑" panose="020B0503020204020204" pitchFamily="34" charset="-122"/>
              </a:rPr>
              <a:t> HSE</a:t>
            </a:r>
            <a:r>
              <a:rPr lang="zh-CN" altLang="zh-CN" sz="1200" b="1">
                <a:solidFill>
                  <a:srgbClr val="414455"/>
                </a:solidFill>
                <a:latin typeface="微软雅黑" panose="020B0503020204020204" pitchFamily="34" charset="-122"/>
                <a:ea typeface="微软雅黑" panose="020B0503020204020204" pitchFamily="34" charset="-122"/>
              </a:rPr>
              <a:t>委员会至少每季度召开一次全体会议，听取安</a:t>
            </a:r>
            <a:r>
              <a:rPr lang="en-US" altLang="zh-CN" sz="1200" b="1">
                <a:solidFill>
                  <a:srgbClr val="414455"/>
                </a:solidFill>
                <a:latin typeface="微软雅黑" panose="020B0503020204020204" pitchFamily="34" charset="-122"/>
                <a:ea typeface="微软雅黑" panose="020B0503020204020204" pitchFamily="34" charset="-122"/>
              </a:rPr>
              <a:t>HSE</a:t>
            </a:r>
            <a:r>
              <a:rPr lang="zh-CN" altLang="zh-CN" sz="1200" b="1">
                <a:solidFill>
                  <a:srgbClr val="414455"/>
                </a:solidFill>
                <a:latin typeface="微软雅黑" panose="020B0503020204020204" pitchFamily="34" charset="-122"/>
                <a:ea typeface="微软雅黑" panose="020B0503020204020204" pitchFamily="34" charset="-122"/>
              </a:rPr>
              <a:t>委员会办公室和各专业</a:t>
            </a:r>
            <a:r>
              <a:rPr lang="en-US" altLang="zh-CN" sz="1200" b="1">
                <a:solidFill>
                  <a:srgbClr val="414455"/>
                </a:solidFill>
                <a:latin typeface="微软雅黑" panose="020B0503020204020204" pitchFamily="34" charset="-122"/>
                <a:ea typeface="微软雅黑" panose="020B0503020204020204" pitchFamily="34" charset="-122"/>
              </a:rPr>
              <a:t>HSE</a:t>
            </a:r>
            <a:r>
              <a:rPr lang="zh-CN" altLang="zh-CN" sz="1200" b="1">
                <a:solidFill>
                  <a:srgbClr val="414455"/>
                </a:solidFill>
                <a:latin typeface="微软雅黑" panose="020B0503020204020204" pitchFamily="34" charset="-122"/>
                <a:ea typeface="微软雅黑" panose="020B0503020204020204" pitchFamily="34" charset="-122"/>
              </a:rPr>
              <a:t>分委员会的工作汇报，研究、决策重要安全事项。</a:t>
            </a:r>
            <a:endParaRPr lang="zh-CN" altLang="zh-CN" sz="1200" b="1">
              <a:solidFill>
                <a:srgbClr val="414455"/>
              </a:solidFill>
              <a:latin typeface="微软雅黑" panose="020B0503020204020204" pitchFamily="34" charset="-122"/>
              <a:ea typeface="微软雅黑" panose="020B0503020204020204" pitchFamily="34" charset="-122"/>
            </a:endParaRPr>
          </a:p>
          <a:p>
            <a:pPr eaLnBrk="1" hangingPunct="1">
              <a:lnSpc>
                <a:spcPts val="2200"/>
              </a:lnSpc>
            </a:pPr>
            <a:r>
              <a:rPr lang="en-US" altLang="zh-CN" sz="1200" b="1">
                <a:solidFill>
                  <a:srgbClr val="414455"/>
                </a:solidFill>
                <a:latin typeface="微软雅黑" panose="020B0503020204020204" pitchFamily="34" charset="-122"/>
                <a:ea typeface="微软雅黑" panose="020B0503020204020204" pitchFamily="34" charset="-122"/>
              </a:rPr>
              <a:t>5</a:t>
            </a:r>
            <a:r>
              <a:rPr lang="zh-CN" altLang="en-US" sz="1200" b="1">
                <a:solidFill>
                  <a:srgbClr val="414455"/>
                </a:solidFill>
                <a:latin typeface="微软雅黑" panose="020B0503020204020204" pitchFamily="34" charset="-122"/>
                <a:ea typeface="微软雅黑" panose="020B0503020204020204" pitchFamily="34" charset="-122"/>
              </a:rPr>
              <a:t>、</a:t>
            </a:r>
            <a:r>
              <a:rPr lang="en-US" altLang="zh-CN" sz="1200" b="1">
                <a:solidFill>
                  <a:srgbClr val="414455"/>
                </a:solidFill>
                <a:latin typeface="微软雅黑" panose="020B0503020204020204" pitchFamily="34" charset="-122"/>
                <a:ea typeface="微软雅黑" panose="020B0503020204020204" pitchFamily="34" charset="-122"/>
              </a:rPr>
              <a:t>HSE</a:t>
            </a:r>
            <a:r>
              <a:rPr lang="zh-CN" altLang="zh-CN" sz="1200" b="1">
                <a:solidFill>
                  <a:srgbClr val="414455"/>
                </a:solidFill>
                <a:latin typeface="微软雅黑" panose="020B0503020204020204" pitchFamily="34" charset="-122"/>
                <a:ea typeface="微软雅黑" panose="020B0503020204020204" pitchFamily="34" charset="-122"/>
              </a:rPr>
              <a:t>委员会办公室负责对各专业分委员会、职能部门和二级</a:t>
            </a:r>
            <a:r>
              <a:rPr lang="en-US" altLang="zh-CN" sz="1200" b="1">
                <a:solidFill>
                  <a:srgbClr val="414455"/>
                </a:solidFill>
                <a:latin typeface="微软雅黑" panose="020B0503020204020204" pitchFamily="34" charset="-122"/>
                <a:ea typeface="微软雅黑" panose="020B0503020204020204" pitchFamily="34" charset="-122"/>
              </a:rPr>
              <a:t>/</a:t>
            </a:r>
            <a:r>
              <a:rPr lang="zh-CN" altLang="zh-CN" sz="1200" b="1">
                <a:solidFill>
                  <a:srgbClr val="414455"/>
                </a:solidFill>
                <a:latin typeface="微软雅黑" panose="020B0503020204020204" pitchFamily="34" charset="-122"/>
                <a:ea typeface="微软雅黑" panose="020B0503020204020204" pitchFamily="34" charset="-122"/>
              </a:rPr>
              <a:t>基层单位进行安全考核并提出考核意见。</a:t>
            </a:r>
            <a:endParaRPr lang="zh-CN" altLang="zh-CN" sz="1200" b="1">
              <a:solidFill>
                <a:srgbClr val="414455"/>
              </a:solidFill>
              <a:latin typeface="微软雅黑" panose="020B0503020204020204" pitchFamily="34" charset="-122"/>
              <a:ea typeface="微软雅黑" panose="020B0503020204020204" pitchFamily="34" charset="-122"/>
            </a:endParaRPr>
          </a:p>
        </p:txBody>
      </p:sp>
      <p:pic>
        <p:nvPicPr>
          <p:cNvPr id="18" name="Picture 6" descr="D:\Teliss_Tong\Copy\定期备份\工作备份\！PPT图片及版面资源\06-PPT精选插图\03-人物\01300000891564130274775676806.jpg"/>
          <p:cNvPicPr>
            <a:picLocks noChangeAspect="1" noChangeArrowheads="1"/>
          </p:cNvPicPr>
          <p:nvPr/>
        </p:nvPicPr>
        <p:blipFill>
          <a:blip r:embed="rId3"/>
          <a:srcRect/>
          <a:stretch>
            <a:fillRect/>
          </a:stretch>
        </p:blipFill>
        <p:spPr bwMode="auto">
          <a:xfrm>
            <a:off x="214313" y="1201738"/>
            <a:ext cx="4718050" cy="3314700"/>
          </a:xfrm>
          <a:prstGeom prst="rect">
            <a:avLst/>
          </a:prstGeom>
          <a:noFill/>
          <a:ln>
            <a:noFill/>
          </a:ln>
          <a:effectLst>
            <a:outerShdw blurRad="107950" dist="12700" dir="5400000" algn="ctr">
              <a:srgbClr val="000000"/>
            </a:outerShdw>
          </a:effectLst>
        </p:spPr>
      </p:pic>
      <p:cxnSp>
        <p:nvCxnSpPr>
          <p:cNvPr id="22" name="直接连接符 21"/>
          <p:cNvCxnSpPr/>
          <p:nvPr/>
        </p:nvCxnSpPr>
        <p:spPr>
          <a:xfrm>
            <a:off x="5148263" y="1058863"/>
            <a:ext cx="3706812"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20490" name="矩形 26"/>
          <p:cNvSpPr>
            <a:spLocks noChangeArrowheads="1"/>
          </p:cNvSpPr>
          <p:nvPr/>
        </p:nvSpPr>
        <p:spPr bwMode="auto">
          <a:xfrm>
            <a:off x="5940425" y="690563"/>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414455"/>
                </a:solidFill>
                <a:latin typeface="微软雅黑" panose="020B0503020204020204" pitchFamily="34" charset="-122"/>
                <a:ea typeface="微软雅黑" panose="020B0503020204020204" pitchFamily="34" charset="-122"/>
              </a:rPr>
              <a:t>安全生产委员会</a:t>
            </a:r>
            <a:endParaRPr lang="zh-CN" altLang="en-US"/>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80" name="组合 3"/>
          <p:cNvGrpSpPr/>
          <p:nvPr/>
        </p:nvGrpSpPr>
        <p:grpSpPr bwMode="auto">
          <a:xfrm>
            <a:off x="484188" y="265113"/>
            <a:ext cx="1836737" cy="536575"/>
            <a:chOff x="318085" y="1131590"/>
            <a:chExt cx="1836000" cy="537824"/>
          </a:xfrm>
        </p:grpSpPr>
        <p:sp>
          <p:nvSpPr>
            <p:cNvPr id="7579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5792"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579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5782" name="组合 21"/>
          <p:cNvGrpSpPr/>
          <p:nvPr/>
        </p:nvGrpSpPr>
        <p:grpSpPr bwMode="auto">
          <a:xfrm>
            <a:off x="6586538" y="4789488"/>
            <a:ext cx="2416175" cy="381000"/>
            <a:chOff x="7261662" y="1204547"/>
            <a:chExt cx="1979084" cy="380779"/>
          </a:xfrm>
        </p:grpSpPr>
        <p:sp>
          <p:nvSpPr>
            <p:cNvPr id="75788"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9" name="矩形 272"/>
            <p:cNvSpPr>
              <a:spLocks noChangeArrowheads="1"/>
            </p:cNvSpPr>
            <p:nvPr/>
          </p:nvSpPr>
          <p:spPr bwMode="auto">
            <a:xfrm>
              <a:off x="755775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危险化学品储运安全管理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578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196850" y="2360942"/>
            <a:ext cx="4429125" cy="1993238"/>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企业应分级建立危险化学品目录和台账，动态监控使用和储存危化品的品种、数量和存放地点。</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企业应建立化学品活性反应矩阵表，明确不同化学品的储存要求、储存方式、泄漏处置和应急措施。</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企业应收集或编制化学品安全技术说明书，并发放到使用岗位。</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95288"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258888" y="1779588"/>
            <a:ext cx="2808287"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危险化学品信息管理</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5787" name="Picture 2" descr="C:\Documents and Settings\hp1\桌面\未标题-1 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1512888"/>
            <a:ext cx="54133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4" name="组合 3"/>
          <p:cNvGrpSpPr/>
          <p:nvPr/>
        </p:nvGrpSpPr>
        <p:grpSpPr bwMode="auto">
          <a:xfrm>
            <a:off x="484188" y="265113"/>
            <a:ext cx="1836737" cy="536575"/>
            <a:chOff x="318085" y="1131590"/>
            <a:chExt cx="1836000" cy="537824"/>
          </a:xfrm>
        </p:grpSpPr>
        <p:sp>
          <p:nvSpPr>
            <p:cNvPr id="76814"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6816"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6819"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6806" name="组合 21"/>
          <p:cNvGrpSpPr/>
          <p:nvPr/>
        </p:nvGrpSpPr>
        <p:grpSpPr bwMode="auto">
          <a:xfrm>
            <a:off x="6586538" y="4789488"/>
            <a:ext cx="2416175" cy="381000"/>
            <a:chOff x="7261662" y="1204547"/>
            <a:chExt cx="1979084" cy="380779"/>
          </a:xfrm>
        </p:grpSpPr>
        <p:sp>
          <p:nvSpPr>
            <p:cNvPr id="76812" name="Freeform 16"/>
            <p:cNvSpPr/>
            <p:nvPr/>
          </p:nvSpPr>
          <p:spPr bwMode="auto">
            <a:xfrm>
              <a:off x="7261662" y="1204547"/>
              <a:ext cx="1793739"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6813" name="矩形 272"/>
            <p:cNvSpPr>
              <a:spLocks noChangeArrowheads="1"/>
            </p:cNvSpPr>
            <p:nvPr/>
          </p:nvSpPr>
          <p:spPr bwMode="auto">
            <a:xfrm>
              <a:off x="7557752"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危险化学品储运安全管理</a:t>
              </a:r>
              <a:endParaRPr lang="zh-CN" altLang="en-US" sz="1200" b="1">
                <a:solidFill>
                  <a:schemeClr val="bg1"/>
                </a:solidFill>
                <a:latin typeface="微软雅黑" panose="020B0503020204020204" pitchFamily="34" charset="-122"/>
                <a:ea typeface="微软雅黑" panose="020B0503020204020204" pitchFamily="34" charset="-122"/>
              </a:endParaRPr>
            </a:p>
          </p:txBody>
        </p:sp>
      </p:grpSp>
      <p:pic>
        <p:nvPicPr>
          <p:cNvPr id="7680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2555875" y="2364264"/>
            <a:ext cx="6408738" cy="386143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储存危险化学品的场所（罐区、仓库等）和设施不得随意变更储存的物质，不得超量储存。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对危险化学品储罐区、仓库实行封闭管理，并设置防止人员非法侵入的设施。</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对危险化学品的储罐区和装卸区应进行视频监控。免费资料关注公众号:安全生产管理；严格控制装卸区域的人员和车辆。</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保持危险化学品储罐区、仓库的报警和联锁系统完好、投用，保持消防系统完好有效</a:t>
            </a:r>
            <a:r>
              <a:rPr lang="zh-CN" altLang="zh-CN" sz="1400" dirty="0"/>
              <a:t>。</a:t>
            </a:r>
            <a:endParaRPr lang="zh-CN" altLang="zh-CN" sz="1400" dirty="0"/>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995738"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03800" y="1779588"/>
            <a:ext cx="2808288"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安全监控和安保</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9" name="图片 3" descr="www_tuweimei_comComp_13843375_LJrUBiEFUymM0ta6kF6X42TKurP16RKH.jpg"/>
          <p:cNvPicPr>
            <a:picLocks noGrp="1" noChangeAspect="1"/>
          </p:cNvPicPr>
          <p:nvPr isPhoto="1"/>
        </p:nvPicPr>
        <p:blipFill>
          <a:blip r:embed="rId3" cstate="print"/>
          <a:srcRect/>
          <a:stretch>
            <a:fillRect/>
          </a:stretch>
        </p:blipFill>
        <p:spPr bwMode="auto">
          <a:xfrm>
            <a:off x="53498" y="1491630"/>
            <a:ext cx="2574286" cy="3432379"/>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8" name="组合 3"/>
          <p:cNvGrpSpPr/>
          <p:nvPr/>
        </p:nvGrpSpPr>
        <p:grpSpPr bwMode="auto">
          <a:xfrm>
            <a:off x="484188" y="265113"/>
            <a:ext cx="1836737" cy="536575"/>
            <a:chOff x="318085" y="1131590"/>
            <a:chExt cx="1836000" cy="537824"/>
          </a:xfrm>
        </p:grpSpPr>
        <p:sp>
          <p:nvSpPr>
            <p:cNvPr id="7783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7841"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784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7830" name="组合 21"/>
          <p:cNvGrpSpPr/>
          <p:nvPr/>
        </p:nvGrpSpPr>
        <p:grpSpPr bwMode="auto">
          <a:xfrm>
            <a:off x="6586538" y="4789488"/>
            <a:ext cx="2738437" cy="381000"/>
            <a:chOff x="7261661" y="1204549"/>
            <a:chExt cx="2242076" cy="380779"/>
          </a:xfrm>
        </p:grpSpPr>
        <p:sp>
          <p:nvSpPr>
            <p:cNvPr id="77837"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7838" name="矩形 272"/>
            <p:cNvSpPr>
              <a:spLocks noChangeArrowheads="1"/>
            </p:cNvSpPr>
            <p:nvPr/>
          </p:nvSpPr>
          <p:spPr bwMode="auto">
            <a:xfrm>
              <a:off x="7820743"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承包商安全管理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7783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76713" y="2541588"/>
            <a:ext cx="4572000" cy="3001962"/>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企业应按照谁选用谁负责的原则，对承包商（含承运商、技术服务商）的安全资质和专业资质进行审查确认，合格后方可入围。</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企业应将承包商的分包商视同承包商进行管理。</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76825" y="1779588"/>
            <a:ext cx="2808288"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承包商安全资质审查</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7835" name="矩形 18"/>
          <p:cNvSpPr>
            <a:spLocks noChangeArrowheads="1"/>
          </p:cNvSpPr>
          <p:nvPr/>
        </p:nvSpPr>
        <p:spPr bwMode="auto">
          <a:xfrm>
            <a:off x="7235825" y="33972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承包商安全管理</a:t>
            </a:r>
            <a:endParaRPr lang="zh-CN" altLang="zh-CN" b="1">
              <a:solidFill>
                <a:srgbClr val="C00000"/>
              </a:solidFill>
              <a:latin typeface="微软雅黑" panose="020B0503020204020204" pitchFamily="34" charset="-122"/>
              <a:ea typeface="微软雅黑" panose="020B0503020204020204" pitchFamily="34" charset="-122"/>
            </a:endParaRPr>
          </a:p>
        </p:txBody>
      </p:sp>
      <p:pic>
        <p:nvPicPr>
          <p:cNvPr id="21" name="Picture 2" descr="F:\PPT\3D人物素材\PPT素材(3D小人)超过500张\3d小人\113531A15-0a.jpg"/>
          <p:cNvPicPr>
            <a:picLocks noChangeAspect="1" noChangeArrowheads="1"/>
          </p:cNvPicPr>
          <p:nvPr/>
        </p:nvPicPr>
        <p:blipFill>
          <a:blip r:embed="rId3" cstate="print"/>
          <a:srcRect/>
          <a:stretch>
            <a:fillRect/>
          </a:stretch>
        </p:blipFill>
        <p:spPr bwMode="auto">
          <a:xfrm>
            <a:off x="683568" y="1635646"/>
            <a:ext cx="3275856" cy="3275856"/>
          </a:xfrm>
          <a:prstGeom prst="rect">
            <a:avLst/>
          </a:prstGeom>
          <a:noFill/>
          <a:effectLst>
            <a:softEdge rad="317500"/>
          </a:effectLst>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2" name="组合 3"/>
          <p:cNvGrpSpPr/>
          <p:nvPr/>
        </p:nvGrpSpPr>
        <p:grpSpPr bwMode="auto">
          <a:xfrm>
            <a:off x="484188" y="265113"/>
            <a:ext cx="1836737" cy="536575"/>
            <a:chOff x="318085" y="1131590"/>
            <a:chExt cx="1836000" cy="537824"/>
          </a:xfrm>
        </p:grpSpPr>
        <p:sp>
          <p:nvSpPr>
            <p:cNvPr id="7886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8864"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886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8854" name="组合 21"/>
          <p:cNvGrpSpPr/>
          <p:nvPr/>
        </p:nvGrpSpPr>
        <p:grpSpPr bwMode="auto">
          <a:xfrm>
            <a:off x="6586538" y="4789488"/>
            <a:ext cx="2738437" cy="381000"/>
            <a:chOff x="7261661" y="1204549"/>
            <a:chExt cx="2242076" cy="380779"/>
          </a:xfrm>
        </p:grpSpPr>
        <p:sp>
          <p:nvSpPr>
            <p:cNvPr id="78860"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8861" name="矩形 272"/>
            <p:cNvSpPr>
              <a:spLocks noChangeArrowheads="1"/>
            </p:cNvSpPr>
            <p:nvPr/>
          </p:nvSpPr>
          <p:spPr bwMode="auto">
            <a:xfrm>
              <a:off x="7820743"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承包商安全管理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7885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40200" y="2679700"/>
            <a:ext cx="4572000" cy="2354263"/>
          </a:xfrm>
          <a:prstGeom prst="rect">
            <a:avLst/>
          </a:prstGeom>
          <a:noFill/>
          <a:ln w="9525">
            <a:noFill/>
            <a:miter lim="800000"/>
          </a:ln>
          <a:effectLst/>
        </p:spPr>
        <p:txBody>
          <a:bodyPr anchor="ctr">
            <a:spAutoFit/>
          </a:bodyPr>
          <a:lstStyle/>
          <a:p>
            <a:pPr>
              <a:lnSpc>
                <a:spcPct val="150000"/>
              </a:lnSpc>
              <a:defRPr/>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企业应对所有的入场（厂）承包商人员进行安全培训，考试合格后办理入场（厂）证</a:t>
            </a:r>
            <a:r>
              <a:rPr lang="zh-CN" altLang="zh-CN" sz="1400" dirty="0"/>
              <a:t>。</a:t>
            </a:r>
            <a:endParaRPr lang="zh-CN" altLang="zh-CN" sz="1400" dirty="0"/>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2725" y="1779588"/>
            <a:ext cx="2808288"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承包商安全培训</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1" name="图片 1" descr="www_tuweimei_comComp_2816041_cVpR7Ig4O4NVABRurprjCaGfg4tUF9.jpg"/>
          <p:cNvPicPr>
            <a:picLocks noGrp="1" noChangeAspect="1"/>
          </p:cNvPicPr>
          <p:nvPr isPhoto="1"/>
        </p:nvPicPr>
        <p:blipFill>
          <a:blip r:embed="rId3" cstate="print"/>
          <a:srcRect/>
          <a:stretch>
            <a:fillRect/>
          </a:stretch>
        </p:blipFill>
        <p:spPr bwMode="auto">
          <a:xfrm>
            <a:off x="-26926" y="765770"/>
            <a:ext cx="4355976" cy="4110236"/>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6" name="组合 3"/>
          <p:cNvGrpSpPr/>
          <p:nvPr/>
        </p:nvGrpSpPr>
        <p:grpSpPr bwMode="auto">
          <a:xfrm>
            <a:off x="484188" y="265113"/>
            <a:ext cx="1836737" cy="536575"/>
            <a:chOff x="318085" y="1131590"/>
            <a:chExt cx="1836000" cy="537824"/>
          </a:xfrm>
        </p:grpSpPr>
        <p:sp>
          <p:nvSpPr>
            <p:cNvPr id="7988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79888"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7989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79878" name="组合 21"/>
          <p:cNvGrpSpPr/>
          <p:nvPr/>
        </p:nvGrpSpPr>
        <p:grpSpPr bwMode="auto">
          <a:xfrm>
            <a:off x="6586538" y="4789488"/>
            <a:ext cx="2738437" cy="381000"/>
            <a:chOff x="7261661" y="1204549"/>
            <a:chExt cx="2242076" cy="380779"/>
          </a:xfrm>
        </p:grpSpPr>
        <p:sp>
          <p:nvSpPr>
            <p:cNvPr id="79884"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9885" name="矩形 272"/>
            <p:cNvSpPr>
              <a:spLocks noChangeArrowheads="1"/>
            </p:cNvSpPr>
            <p:nvPr/>
          </p:nvSpPr>
          <p:spPr bwMode="auto">
            <a:xfrm>
              <a:off x="7820743"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承包商安全管理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7987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2987675" y="2427288"/>
            <a:ext cx="5868988" cy="364807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禁止总包单位将主体工程分包，禁止分包项目再分包，禁止违法转包。</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企业应安排专业人员对承包商作业机具、设备等进行入场（厂）前检查，合格后张贴标识方可入场（厂）。</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企业应核实承包商特种作业人员、特种设备作业人员的特种作业证是否有效。</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企业应对承包商现场作业进行检查监督，并记录和反馈检查监督结果。</a:t>
            </a:r>
            <a:endParaRPr lang="zh-CN" altLang="zh-CN" sz="1400" dirty="0"/>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851275" y="2286000"/>
            <a:ext cx="4033838"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859338" y="1854200"/>
            <a:ext cx="2808287" cy="646113"/>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承包商安全监管</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988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24050"/>
            <a:ext cx="277177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2F4D71"/>
                  </a:outerShdw>
                </a:effectLst>
              </a14:hiddenEffects>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900" name="组合 3"/>
          <p:cNvGrpSpPr/>
          <p:nvPr/>
        </p:nvGrpSpPr>
        <p:grpSpPr bwMode="auto">
          <a:xfrm>
            <a:off x="484188" y="265113"/>
            <a:ext cx="1836737" cy="536575"/>
            <a:chOff x="318085" y="1131590"/>
            <a:chExt cx="1836000" cy="537824"/>
          </a:xfrm>
        </p:grpSpPr>
        <p:sp>
          <p:nvSpPr>
            <p:cNvPr id="8091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0912"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091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80902" name="组合 21"/>
          <p:cNvGrpSpPr/>
          <p:nvPr/>
        </p:nvGrpSpPr>
        <p:grpSpPr bwMode="auto">
          <a:xfrm>
            <a:off x="6586538" y="4789488"/>
            <a:ext cx="2738437" cy="381000"/>
            <a:chOff x="7261661" y="1204549"/>
            <a:chExt cx="2242076" cy="380779"/>
          </a:xfrm>
        </p:grpSpPr>
        <p:sp>
          <p:nvSpPr>
            <p:cNvPr id="80908"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0909" name="矩形 272"/>
            <p:cNvSpPr>
              <a:spLocks noChangeArrowheads="1"/>
            </p:cNvSpPr>
            <p:nvPr/>
          </p:nvSpPr>
          <p:spPr bwMode="auto">
            <a:xfrm>
              <a:off x="7820743"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承包商安全管理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8090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3168650" y="2211388"/>
            <a:ext cx="5867400" cy="3970337"/>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承包商应向企业提交年度安全运行报告，报告安全体系运行情况，包括安全绩效、组织机构和人员变动、安全管理和安全技术措施等，并附证明材料。</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企业应对承包商实施安全积分管理，根据积分进行考核、奖惩，并与以后的工程量挂钩。</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企业应建立承包商黑名单制度，实行企业内部消息共享。禁止使用列入黑名单的承包商。</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924300" y="2211388"/>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716463" y="1779588"/>
            <a:ext cx="2808287" cy="646112"/>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承包商安全考核和评价</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80907" name="图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203325"/>
            <a:ext cx="3779838"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4" name="组合 3"/>
          <p:cNvGrpSpPr/>
          <p:nvPr/>
        </p:nvGrpSpPr>
        <p:grpSpPr bwMode="auto">
          <a:xfrm>
            <a:off x="484188" y="265113"/>
            <a:ext cx="1836737" cy="536575"/>
            <a:chOff x="318085" y="1131590"/>
            <a:chExt cx="1836000" cy="537824"/>
          </a:xfrm>
        </p:grpSpPr>
        <p:sp>
          <p:nvSpPr>
            <p:cNvPr id="8193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1937"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194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81926" name="组合 21"/>
          <p:cNvGrpSpPr/>
          <p:nvPr/>
        </p:nvGrpSpPr>
        <p:grpSpPr bwMode="auto">
          <a:xfrm>
            <a:off x="6586538" y="4789488"/>
            <a:ext cx="2416175" cy="381000"/>
            <a:chOff x="7261661" y="1204549"/>
            <a:chExt cx="1979082" cy="380779"/>
          </a:xfrm>
        </p:grpSpPr>
        <p:sp>
          <p:nvSpPr>
            <p:cNvPr id="81933"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1934" name="矩形 272"/>
            <p:cNvSpPr>
              <a:spLocks noChangeArrowheads="1"/>
            </p:cNvSpPr>
            <p:nvPr/>
          </p:nvSpPr>
          <p:spPr bwMode="auto">
            <a:xfrm>
              <a:off x="7557749"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油气资产安保与反恐</a:t>
              </a:r>
              <a:r>
                <a:rPr lang="zh-CN" altLang="zh-CN" sz="1200" b="1">
                  <a:solidFill>
                    <a:schemeClr val="bg1"/>
                  </a:solidFill>
                  <a:latin typeface="微软雅黑" panose="020B0503020204020204" pitchFamily="34" charset="-122"/>
                  <a:ea typeface="微软雅黑" panose="020B0503020204020204" pitchFamily="34" charset="-122"/>
                </a:rPr>
                <a:t>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8192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3492500" y="2427288"/>
            <a:ext cx="5256213" cy="3648075"/>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企业应对油气资产被盗及涉及公共安全的风险进行排查与评估，实行分级管理，并制定相应的“三防”措施。</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企业应对停运、闲置、封存、报废的输油气管道等设施进行排查、清理和巡护，采取必要的安保措施，防止发生被盗案件和安全事故。</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851275" y="2286000"/>
            <a:ext cx="4033838"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716463" y="1854200"/>
            <a:ext cx="2808287" cy="646113"/>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公共安全风险管控</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1931" name="矩形 18"/>
          <p:cNvSpPr>
            <a:spLocks noChangeArrowheads="1"/>
          </p:cNvSpPr>
          <p:nvPr/>
        </p:nvSpPr>
        <p:spPr bwMode="auto">
          <a:xfrm>
            <a:off x="6240463" y="339725"/>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油气资产安保与反恐管理</a:t>
            </a:r>
            <a:endParaRPr lang="zh-CN" altLang="en-US" b="1">
              <a:solidFill>
                <a:srgbClr val="C00000"/>
              </a:solidFill>
              <a:latin typeface="微软雅黑" panose="020B0503020204020204" pitchFamily="34" charset="-122"/>
              <a:ea typeface="微软雅黑" panose="020B0503020204020204" pitchFamily="34" charset="-122"/>
            </a:endParaRPr>
          </a:p>
        </p:txBody>
      </p:sp>
      <p:pic>
        <p:nvPicPr>
          <p:cNvPr id="81932" name="Picture 2" descr="F:\TDZ临时\其他备用\！PPT图片及版面资源\06-PPT精选插图\04-图标\E3B286D66D8AD39C2D5302F1CDC81A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35125"/>
            <a:ext cx="27114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8" name="组合 3"/>
          <p:cNvGrpSpPr/>
          <p:nvPr/>
        </p:nvGrpSpPr>
        <p:grpSpPr bwMode="auto">
          <a:xfrm>
            <a:off x="484188" y="265113"/>
            <a:ext cx="1836737" cy="536575"/>
            <a:chOff x="318085" y="1131590"/>
            <a:chExt cx="1836000" cy="537824"/>
          </a:xfrm>
        </p:grpSpPr>
        <p:sp>
          <p:nvSpPr>
            <p:cNvPr id="82958"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2960"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2963"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82950" name="组合 21"/>
          <p:cNvGrpSpPr/>
          <p:nvPr/>
        </p:nvGrpSpPr>
        <p:grpSpPr bwMode="auto">
          <a:xfrm>
            <a:off x="6586538" y="4789488"/>
            <a:ext cx="2416175" cy="381000"/>
            <a:chOff x="7261661" y="1204549"/>
            <a:chExt cx="1979082" cy="380779"/>
          </a:xfrm>
        </p:grpSpPr>
        <p:sp>
          <p:nvSpPr>
            <p:cNvPr id="82956"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2957" name="矩形 272"/>
            <p:cNvSpPr>
              <a:spLocks noChangeArrowheads="1"/>
            </p:cNvSpPr>
            <p:nvPr/>
          </p:nvSpPr>
          <p:spPr bwMode="auto">
            <a:xfrm>
              <a:off x="7557749"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油气资产安保与反恐</a:t>
              </a:r>
              <a:r>
                <a:rPr lang="zh-CN" altLang="zh-CN" sz="1200" b="1">
                  <a:solidFill>
                    <a:schemeClr val="bg1"/>
                  </a:solidFill>
                  <a:latin typeface="微软雅黑" panose="020B0503020204020204" pitchFamily="34" charset="-122"/>
                  <a:ea typeface="微软雅黑" panose="020B0503020204020204" pitchFamily="34" charset="-122"/>
                </a:rPr>
                <a:t>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829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40200" y="2597150"/>
            <a:ext cx="4464050" cy="3646488"/>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企业应建立情报信息收集网络，加强与政府部门的沟通。</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企业应严格遵守相关信息报告制度，确保对突发事件的上情下达。</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286000"/>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2725" y="1854200"/>
            <a:ext cx="2808288" cy="922338"/>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信息沟通与报告</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82955" name="Picture 2" descr="D:\Teliss_Tong\Copy\定期备份\工作备份\！PPT图片及版面资源\06-PPT精选插图\04-图标\9FA2B694BC9701BD42512E7A62821CD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03325"/>
            <a:ext cx="2627313"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2" name="组合 3"/>
          <p:cNvGrpSpPr/>
          <p:nvPr/>
        </p:nvGrpSpPr>
        <p:grpSpPr bwMode="auto">
          <a:xfrm>
            <a:off x="484188" y="265113"/>
            <a:ext cx="1836737" cy="536575"/>
            <a:chOff x="318085" y="1131590"/>
            <a:chExt cx="1836000" cy="537824"/>
          </a:xfrm>
        </p:grpSpPr>
        <p:sp>
          <p:nvSpPr>
            <p:cNvPr id="8398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第二部分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3984"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398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13" name="矩形 12"/>
          <p:cNvSpPr/>
          <p:nvPr/>
        </p:nvSpPr>
        <p:spPr>
          <a:xfrm>
            <a:off x="1588" y="830263"/>
            <a:ext cx="9142412" cy="720725"/>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83974" name="组合 21"/>
          <p:cNvGrpSpPr/>
          <p:nvPr/>
        </p:nvGrpSpPr>
        <p:grpSpPr bwMode="auto">
          <a:xfrm>
            <a:off x="6586538" y="4789488"/>
            <a:ext cx="2416175" cy="381000"/>
            <a:chOff x="7261661" y="1204549"/>
            <a:chExt cx="1979082" cy="380779"/>
          </a:xfrm>
        </p:grpSpPr>
        <p:sp>
          <p:nvSpPr>
            <p:cNvPr id="83980"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3981" name="矩形 272"/>
            <p:cNvSpPr>
              <a:spLocks noChangeArrowheads="1"/>
            </p:cNvSpPr>
            <p:nvPr/>
          </p:nvSpPr>
          <p:spPr bwMode="auto">
            <a:xfrm>
              <a:off x="7557749" y="1260661"/>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油气资产安保与反恐</a:t>
              </a:r>
              <a:r>
                <a:rPr lang="zh-CN" altLang="zh-CN" sz="1200" b="1">
                  <a:solidFill>
                    <a:schemeClr val="bg1"/>
                  </a:solidFill>
                  <a:latin typeface="微软雅黑" panose="020B0503020204020204" pitchFamily="34" charset="-122"/>
                  <a:ea typeface="微软雅黑" panose="020B0503020204020204" pitchFamily="34" charset="-122"/>
                </a:rPr>
                <a:t>管理</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pic>
        <p:nvPicPr>
          <p:cNvPr id="8397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778375"/>
            <a:ext cx="2936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2"/>
          <p:cNvSpPr>
            <a:spLocks noChangeArrowheads="1"/>
          </p:cNvSpPr>
          <p:nvPr/>
        </p:nvSpPr>
        <p:spPr bwMode="auto">
          <a:xfrm>
            <a:off x="4140200" y="2284413"/>
            <a:ext cx="4464050" cy="4938712"/>
          </a:xfrm>
          <a:prstGeom prst="rect">
            <a:avLst/>
          </a:prstGeom>
          <a:noFill/>
          <a:ln w="9525">
            <a:noFill/>
            <a:miter lim="800000"/>
          </a:ln>
          <a:effectLst/>
        </p:spPr>
        <p:txBody>
          <a:bodyPr anchor="ctr">
            <a:spAutoFit/>
          </a:bodyPr>
          <a:lstStyle/>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企业应按照地方政府的要求和标准配备必要的防护装备，按照分级管理及时调整和动态部署反恐防范力量。</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重点区域（部位）全面应用电子门禁、周界报警、电视监控和防闯入系统。</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管道巡护工作实现卫星定位技术全覆盖。</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企业应加强警企联动，主动与公安、司法机关开展联巡、联护和联治。</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4284663" y="2139950"/>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795963" y="1708150"/>
            <a:ext cx="2808287" cy="1200150"/>
          </a:xfrm>
          <a:prstGeom prst="rect">
            <a:avLst/>
          </a:prstGeom>
        </p:spPr>
        <p:txBody>
          <a:bodyPr>
            <a:spAutoFit/>
          </a:bodyPr>
          <a:lstStyle/>
          <a:p>
            <a:pPr>
              <a:defRP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rPr>
              <a:t>安全防范</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rotWithShape="1">
          <a:blip r:embed="rId3" cstate="print"/>
          <a:srcRect/>
          <a:stretch>
            <a:fillRect/>
          </a:stretch>
        </p:blipFill>
        <p:spPr>
          <a:xfrm>
            <a:off x="539552" y="1935660"/>
            <a:ext cx="3541781" cy="2940346"/>
          </a:xfrm>
          <a:prstGeom prst="rect">
            <a:avLst/>
          </a:prstGeom>
          <a:effectLst>
            <a:softEdge rad="317500"/>
          </a:effec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6" name="组合 3"/>
          <p:cNvGrpSpPr/>
          <p:nvPr/>
        </p:nvGrpSpPr>
        <p:grpSpPr bwMode="auto">
          <a:xfrm>
            <a:off x="484188" y="265113"/>
            <a:ext cx="1836737" cy="536575"/>
            <a:chOff x="318085" y="1131590"/>
            <a:chExt cx="1836000" cy="537824"/>
          </a:xfrm>
        </p:grpSpPr>
        <p:sp>
          <p:nvSpPr>
            <p:cNvPr id="8500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5009"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501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84997" name="组合 21"/>
          <p:cNvGrpSpPr/>
          <p:nvPr/>
        </p:nvGrpSpPr>
        <p:grpSpPr bwMode="auto">
          <a:xfrm>
            <a:off x="6586538" y="4789488"/>
            <a:ext cx="2449512" cy="381000"/>
            <a:chOff x="7261661" y="1204549"/>
            <a:chExt cx="2006196" cy="380779"/>
          </a:xfrm>
        </p:grpSpPr>
        <p:sp>
          <p:nvSpPr>
            <p:cNvPr id="85005"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5006" name="矩形 272"/>
            <p:cNvSpPr>
              <a:spLocks noChangeArrowheads="1"/>
            </p:cNvSpPr>
            <p:nvPr/>
          </p:nvSpPr>
          <p:spPr bwMode="auto">
            <a:xfrm>
              <a:off x="7584863"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安全观察与安全检查</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34925"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999" name="Freeform 50"/>
          <p:cNvSpPr>
            <a:spLocks noEditPoints="1"/>
          </p:cNvSpPr>
          <p:nvPr/>
        </p:nvSpPr>
        <p:spPr bwMode="auto">
          <a:xfrm>
            <a:off x="6659563" y="4864100"/>
            <a:ext cx="193675" cy="261938"/>
          </a:xfrm>
          <a:custGeom>
            <a:avLst/>
            <a:gdLst>
              <a:gd name="T0" fmla="*/ 2147483647 w 262"/>
              <a:gd name="T1" fmla="*/ 2147483647 h 330"/>
              <a:gd name="T2" fmla="*/ 2147483647 w 262"/>
              <a:gd name="T3" fmla="*/ 2147483647 h 330"/>
              <a:gd name="T4" fmla="*/ 2147483647 w 262"/>
              <a:gd name="T5" fmla="*/ 2147483647 h 330"/>
              <a:gd name="T6" fmla="*/ 2147483647 w 262"/>
              <a:gd name="T7" fmla="*/ 2147483647 h 330"/>
              <a:gd name="T8" fmla="*/ 2147483647 w 262"/>
              <a:gd name="T9" fmla="*/ 2147483647 h 330"/>
              <a:gd name="T10" fmla="*/ 2147483647 w 262"/>
              <a:gd name="T11" fmla="*/ 2147483647 h 330"/>
              <a:gd name="T12" fmla="*/ 2147483647 w 262"/>
              <a:gd name="T13" fmla="*/ 2147483647 h 330"/>
              <a:gd name="T14" fmla="*/ 2147483647 w 262"/>
              <a:gd name="T15" fmla="*/ 2147483647 h 330"/>
              <a:gd name="T16" fmla="*/ 2147483647 w 262"/>
              <a:gd name="T17" fmla="*/ 2147483647 h 330"/>
              <a:gd name="T18" fmla="*/ 2147483647 w 262"/>
              <a:gd name="T19" fmla="*/ 2147483647 h 330"/>
              <a:gd name="T20" fmla="*/ 2147483647 w 262"/>
              <a:gd name="T21" fmla="*/ 2147483647 h 330"/>
              <a:gd name="T22" fmla="*/ 2147483647 w 262"/>
              <a:gd name="T23" fmla="*/ 2147483647 h 330"/>
              <a:gd name="T24" fmla="*/ 2147483647 w 262"/>
              <a:gd name="T25" fmla="*/ 2147483647 h 330"/>
              <a:gd name="T26" fmla="*/ 2147483647 w 262"/>
              <a:gd name="T27" fmla="*/ 2147483647 h 330"/>
              <a:gd name="T28" fmla="*/ 2147483647 w 262"/>
              <a:gd name="T29" fmla="*/ 2147483647 h 330"/>
              <a:gd name="T30" fmla="*/ 2147483647 w 262"/>
              <a:gd name="T31" fmla="*/ 2147483647 h 330"/>
              <a:gd name="T32" fmla="*/ 2147483647 w 262"/>
              <a:gd name="T33" fmla="*/ 2147483647 h 330"/>
              <a:gd name="T34" fmla="*/ 2147483647 w 262"/>
              <a:gd name="T35" fmla="*/ 2147483647 h 330"/>
              <a:gd name="T36" fmla="*/ 2147483647 w 262"/>
              <a:gd name="T37" fmla="*/ 2147483647 h 330"/>
              <a:gd name="T38" fmla="*/ 2147483647 w 262"/>
              <a:gd name="T39" fmla="*/ 2147483647 h 330"/>
              <a:gd name="T40" fmla="*/ 2147483647 w 262"/>
              <a:gd name="T41" fmla="*/ 2147483647 h 330"/>
              <a:gd name="T42" fmla="*/ 2147483647 w 262"/>
              <a:gd name="T43" fmla="*/ 0 h 330"/>
              <a:gd name="T44" fmla="*/ 0 w 262"/>
              <a:gd name="T45" fmla="*/ 0 h 330"/>
              <a:gd name="T46" fmla="*/ 0 w 262"/>
              <a:gd name="T47" fmla="*/ 2147483647 h 330"/>
              <a:gd name="T48" fmla="*/ 2147483647 w 262"/>
              <a:gd name="T49" fmla="*/ 2147483647 h 330"/>
              <a:gd name="T50" fmla="*/ 2147483647 w 262"/>
              <a:gd name="T51" fmla="*/ 2147483647 h 330"/>
              <a:gd name="T52" fmla="*/ 2147483647 w 262"/>
              <a:gd name="T53" fmla="*/ 2147483647 h 330"/>
              <a:gd name="T54" fmla="*/ 2147483647 w 262"/>
              <a:gd name="T55" fmla="*/ 2147483647 h 330"/>
              <a:gd name="T56" fmla="*/ 2147483647 w 262"/>
              <a:gd name="T57" fmla="*/ 2147483647 h 330"/>
              <a:gd name="T58" fmla="*/ 2147483647 w 262"/>
              <a:gd name="T59" fmla="*/ 2147483647 h 330"/>
              <a:gd name="T60" fmla="*/ 2147483647 w 262"/>
              <a:gd name="T61" fmla="*/ 2147483647 h 330"/>
              <a:gd name="T62" fmla="*/ 2147483647 w 262"/>
              <a:gd name="T63" fmla="*/ 2147483647 h 330"/>
              <a:gd name="T64" fmla="*/ 2147483647 w 262"/>
              <a:gd name="T65" fmla="*/ 2147483647 h 330"/>
              <a:gd name="T66" fmla="*/ 2147483647 w 262"/>
              <a:gd name="T67" fmla="*/ 2147483647 h 330"/>
              <a:gd name="T68" fmla="*/ 2147483647 w 262"/>
              <a:gd name="T69" fmla="*/ 2147483647 h 330"/>
              <a:gd name="T70" fmla="*/ 2147483647 w 262"/>
              <a:gd name="T71" fmla="*/ 2147483647 h 330"/>
              <a:gd name="T72" fmla="*/ 2147483647 w 262"/>
              <a:gd name="T73" fmla="*/ 2147483647 h 330"/>
              <a:gd name="T74" fmla="*/ 2147483647 w 262"/>
              <a:gd name="T75" fmla="*/ 2147483647 h 330"/>
              <a:gd name="T76" fmla="*/ 2147483647 w 262"/>
              <a:gd name="T77" fmla="*/ 2147483647 h 330"/>
              <a:gd name="T78" fmla="*/ 2147483647 w 262"/>
              <a:gd name="T79" fmla="*/ 2147483647 h 330"/>
              <a:gd name="T80" fmla="*/ 2147483647 w 262"/>
              <a:gd name="T81" fmla="*/ 2147483647 h 330"/>
              <a:gd name="T82" fmla="*/ 2147483647 w 262"/>
              <a:gd name="T83" fmla="*/ 2147483647 h 330"/>
              <a:gd name="T84" fmla="*/ 2147483647 w 262"/>
              <a:gd name="T85" fmla="*/ 2147483647 h 330"/>
              <a:gd name="T86" fmla="*/ 2147483647 w 262"/>
              <a:gd name="T87" fmla="*/ 2147483647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2"/>
              <a:gd name="T133" fmla="*/ 0 h 330"/>
              <a:gd name="T134" fmla="*/ 262 w 262"/>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5000" name="矩形 20"/>
          <p:cNvSpPr>
            <a:spLocks noChangeArrowheads="1"/>
          </p:cNvSpPr>
          <p:nvPr/>
        </p:nvSpPr>
        <p:spPr bwMode="auto">
          <a:xfrm>
            <a:off x="6702425" y="339725"/>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安全观察与安全检查</a:t>
            </a:r>
            <a:endParaRPr lang="zh-CN" altLang="en-US" b="1">
              <a:solidFill>
                <a:srgbClr val="C00000"/>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755650" y="1300163"/>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124075" y="866775"/>
            <a:ext cx="2808288" cy="1200150"/>
          </a:xfrm>
          <a:prstGeom prst="rect">
            <a:avLst/>
          </a:prstGeom>
        </p:spPr>
        <p:txBody>
          <a:bodyPr>
            <a:spAutoFit/>
          </a:bodyPr>
          <a:lstStyle/>
          <a:p>
            <a:pPr>
              <a:defRPr/>
            </a:pPr>
            <a:r>
              <a:rPr lang="zh-CN" altLang="zh-CN" b="1" spc="67" dirty="0">
                <a:solidFill>
                  <a:schemeClr val="accent6">
                    <a:lumMod val="75000"/>
                  </a:schemeClr>
                </a:solidFill>
                <a:latin typeface="微软雅黑" panose="020B0503020204020204" pitchFamily="34" charset="-122"/>
                <a:ea typeface="微软雅黑" panose="020B0503020204020204" pitchFamily="34" charset="-122"/>
              </a:rPr>
              <a:t>安全</a:t>
            </a:r>
            <a:r>
              <a:rPr lang="zh-CN" altLang="en-US" b="1" spc="67" dirty="0">
                <a:solidFill>
                  <a:schemeClr val="accent6">
                    <a:lumMod val="75000"/>
                  </a:schemeClr>
                </a:solidFill>
                <a:latin typeface="微软雅黑" panose="020B0503020204020204" pitchFamily="34" charset="-122"/>
                <a:ea typeface="微软雅黑" panose="020B0503020204020204" pitchFamily="34" charset="-122"/>
              </a:rPr>
              <a:t>观察</a:t>
            </a:r>
            <a:endParaRPr lang="zh-CN" altLang="zh-CN" b="1" spc="67" dirty="0">
              <a:solidFill>
                <a:schemeClr val="accent6">
                  <a:lumMod val="7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755650" y="1492250"/>
            <a:ext cx="4032250" cy="3000375"/>
          </a:xfrm>
          <a:prstGeom prst="rect">
            <a:avLst/>
          </a:prstGeom>
          <a:solidFill>
            <a:schemeClr val="accent4">
              <a:lumMod val="40000"/>
              <a:lumOff val="60000"/>
            </a:schemeClr>
          </a:solidFill>
          <a:ln w="28575">
            <a:solidFill>
              <a:schemeClr val="bg1"/>
            </a:solid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安全观察应包括现场观察和与观察者沟通。</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安全观察频次</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企业领导班子成员至少每</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个月进行</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职能部门负责人至少每</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个月进行</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二级单位负责人至少每月进行</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基层单位（业务单元）负责人至少每周进行</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安全观察应填写观察卡，由安全监管部门进行统计、分析，分析结果每季度进行通报和分享。</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9" name="Picture 2" descr="F:\PPT\3D人物素材\PPT素材(3D小人)超过500张\3d小人\b_1254642536497.jpg"/>
          <p:cNvPicPr>
            <a:picLocks noChangeAspect="1" noChangeArrowheads="1"/>
          </p:cNvPicPr>
          <p:nvPr/>
        </p:nvPicPr>
        <p:blipFill>
          <a:blip r:embed="rId2" cstate="print"/>
          <a:srcRect/>
          <a:stretch>
            <a:fillRect/>
          </a:stretch>
        </p:blipFill>
        <p:spPr bwMode="auto">
          <a:xfrm>
            <a:off x="5004048" y="938386"/>
            <a:ext cx="3865612" cy="3865612"/>
          </a:xfrm>
          <a:prstGeom prst="rect">
            <a:avLst/>
          </a:prstGeom>
          <a:noFill/>
          <a:effectLst>
            <a:softEdge rad="317500"/>
          </a:effec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8" name="组合 3"/>
          <p:cNvGrpSpPr/>
          <p:nvPr/>
        </p:nvGrpSpPr>
        <p:grpSpPr bwMode="auto">
          <a:xfrm>
            <a:off x="484188" y="265113"/>
            <a:ext cx="1836737" cy="536575"/>
            <a:chOff x="318085" y="1131590"/>
            <a:chExt cx="1836000" cy="537824"/>
          </a:xfrm>
        </p:grpSpPr>
        <p:sp>
          <p:nvSpPr>
            <p:cNvPr id="2151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1519"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152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21509" name="组合 21"/>
          <p:cNvGrpSpPr/>
          <p:nvPr/>
        </p:nvGrpSpPr>
        <p:grpSpPr bwMode="auto">
          <a:xfrm>
            <a:off x="7478713" y="4808538"/>
            <a:ext cx="1404937" cy="312737"/>
            <a:chOff x="7261660" y="1212926"/>
            <a:chExt cx="1458223" cy="313277"/>
          </a:xfrm>
        </p:grpSpPr>
        <p:sp>
          <p:nvSpPr>
            <p:cNvPr id="21515"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1516" name="矩形 272"/>
            <p:cNvSpPr>
              <a:spLocks noChangeArrowheads="1"/>
            </p:cNvSpPr>
            <p:nvPr/>
          </p:nvSpPr>
          <p:spPr bwMode="auto">
            <a:xfrm>
              <a:off x="7596624" y="1212926"/>
              <a:ext cx="1123259" cy="30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安全组织</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215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925" y="4829175"/>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6"/>
          <p:cNvSpPr txBox="1">
            <a:spLocks noChangeArrowheads="1"/>
          </p:cNvSpPr>
          <p:nvPr/>
        </p:nvSpPr>
        <p:spPr bwMode="auto">
          <a:xfrm>
            <a:off x="4427538" y="1585913"/>
            <a:ext cx="4248150" cy="2354262"/>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400">
                <a:solidFill>
                  <a:srgbClr val="414455"/>
                </a:solidFill>
                <a:latin typeface="微软雅黑" panose="020B0503020204020204" pitchFamily="34" charset="-122"/>
                <a:ea typeface="微软雅黑" panose="020B0503020204020204" pitchFamily="34" charset="-122"/>
              </a:rPr>
              <a:t>1</a:t>
            </a:r>
            <a:r>
              <a:rPr lang="zh-CN" altLang="en-US" sz="1400">
                <a:solidFill>
                  <a:srgbClr val="414455"/>
                </a:solidFill>
                <a:latin typeface="微软雅黑" panose="020B0503020204020204" pitchFamily="34" charset="-122"/>
                <a:ea typeface="微软雅黑" panose="020B0503020204020204" pitchFamily="34" charset="-122"/>
              </a:rPr>
              <a:t>、</a:t>
            </a:r>
            <a:r>
              <a:rPr lang="zh-CN" altLang="zh-CN" sz="1400">
                <a:solidFill>
                  <a:srgbClr val="414455"/>
                </a:solidFill>
                <a:latin typeface="微软雅黑" panose="020B0503020204020204" pitchFamily="34" charset="-122"/>
                <a:ea typeface="微软雅黑" panose="020B0503020204020204" pitchFamily="34" charset="-122"/>
              </a:rPr>
              <a:t>企业和二级单位必须设立安全监管部门，负责本单位安全生产监督管理工作。</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400">
                <a:solidFill>
                  <a:srgbClr val="414455"/>
                </a:solidFill>
                <a:latin typeface="微软雅黑" panose="020B0503020204020204" pitchFamily="34" charset="-122"/>
                <a:ea typeface="微软雅黑" panose="020B0503020204020204" pitchFamily="34" charset="-122"/>
              </a:rPr>
              <a:t>2</a:t>
            </a:r>
            <a:r>
              <a:rPr lang="zh-CN" altLang="en-US" sz="1400">
                <a:solidFill>
                  <a:srgbClr val="414455"/>
                </a:solidFill>
                <a:latin typeface="微软雅黑" panose="020B0503020204020204" pitchFamily="34" charset="-122"/>
                <a:ea typeface="微软雅黑" panose="020B0503020204020204" pitchFamily="34" charset="-122"/>
              </a:rPr>
              <a:t>、</a:t>
            </a:r>
            <a:r>
              <a:rPr lang="en-US" altLang="zh-CN" sz="1400">
                <a:solidFill>
                  <a:srgbClr val="414455"/>
                </a:solidFill>
                <a:latin typeface="微软雅黑" panose="020B0503020204020204" pitchFamily="34" charset="-122"/>
                <a:ea typeface="微软雅黑" panose="020B0503020204020204" pitchFamily="34" charset="-122"/>
              </a:rPr>
              <a:t> </a:t>
            </a:r>
            <a:r>
              <a:rPr lang="zh-CN" altLang="zh-CN" sz="1400">
                <a:solidFill>
                  <a:srgbClr val="414455"/>
                </a:solidFill>
                <a:latin typeface="微软雅黑" panose="020B0503020204020204" pitchFamily="34" charset="-122"/>
                <a:ea typeface="微软雅黑" panose="020B0503020204020204" pitchFamily="34" charset="-122"/>
              </a:rPr>
              <a:t>安全监管部门每月召开安全会议，对各部门、二级</a:t>
            </a:r>
            <a:r>
              <a:rPr lang="en-US" altLang="zh-CN" sz="1400">
                <a:solidFill>
                  <a:srgbClr val="414455"/>
                </a:solidFill>
                <a:latin typeface="微软雅黑" panose="020B0503020204020204" pitchFamily="34" charset="-122"/>
                <a:ea typeface="微软雅黑" panose="020B0503020204020204" pitchFamily="34" charset="-122"/>
              </a:rPr>
              <a:t>/</a:t>
            </a:r>
            <a:r>
              <a:rPr lang="zh-CN" altLang="zh-CN" sz="1400">
                <a:solidFill>
                  <a:srgbClr val="414455"/>
                </a:solidFill>
                <a:latin typeface="微软雅黑" panose="020B0503020204020204" pitchFamily="34" charset="-122"/>
                <a:ea typeface="微软雅黑" panose="020B0503020204020204" pitchFamily="34" charset="-122"/>
              </a:rPr>
              <a:t>基层单位安全生产工作情况进行讲评和考核。</a:t>
            </a:r>
            <a:endParaRPr lang="zh-CN" altLang="zh-CN" sz="140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400">
                <a:solidFill>
                  <a:srgbClr val="414455"/>
                </a:solidFill>
                <a:latin typeface="微软雅黑" panose="020B0503020204020204" pitchFamily="34" charset="-122"/>
                <a:ea typeface="微软雅黑" panose="020B0503020204020204" pitchFamily="34" charset="-122"/>
              </a:rPr>
              <a:t>3</a:t>
            </a:r>
            <a:r>
              <a:rPr lang="zh-CN" altLang="en-US" sz="1400">
                <a:solidFill>
                  <a:srgbClr val="414455"/>
                </a:solidFill>
                <a:latin typeface="微软雅黑" panose="020B0503020204020204" pitchFamily="34" charset="-122"/>
                <a:ea typeface="微软雅黑" panose="020B0503020204020204" pitchFamily="34" charset="-122"/>
              </a:rPr>
              <a:t>、</a:t>
            </a:r>
            <a:r>
              <a:rPr lang="en-US" altLang="zh-CN" sz="1400">
                <a:solidFill>
                  <a:srgbClr val="414455"/>
                </a:solidFill>
                <a:latin typeface="微软雅黑" panose="020B0503020204020204" pitchFamily="34" charset="-122"/>
                <a:ea typeface="微软雅黑" panose="020B0503020204020204" pitchFamily="34" charset="-122"/>
              </a:rPr>
              <a:t> </a:t>
            </a:r>
            <a:r>
              <a:rPr lang="zh-CN" altLang="zh-CN" sz="1400">
                <a:solidFill>
                  <a:srgbClr val="414455"/>
                </a:solidFill>
                <a:latin typeface="微软雅黑" panose="020B0503020204020204" pitchFamily="34" charset="-122"/>
                <a:ea typeface="微软雅黑" panose="020B0503020204020204" pitchFamily="34" charset="-122"/>
              </a:rPr>
              <a:t>企业配备专职安全总监，二级单位配备专职或兼职安全总监，基层单位配备安全工程师或安全员，班组配备兼职安全员。</a:t>
            </a:r>
            <a:endParaRPr lang="zh-CN" altLang="zh-CN" sz="1400">
              <a:solidFill>
                <a:srgbClr val="414455"/>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643438" y="1492250"/>
            <a:ext cx="3708400"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21513" name="矩形 26"/>
          <p:cNvSpPr>
            <a:spLocks noChangeArrowheads="1"/>
          </p:cNvSpPr>
          <p:nvPr/>
        </p:nvSpPr>
        <p:spPr bwMode="auto">
          <a:xfrm>
            <a:off x="5724525" y="112236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414455"/>
                </a:solidFill>
                <a:latin typeface="微软雅黑" panose="020B0503020204020204" pitchFamily="34" charset="-122"/>
                <a:ea typeface="微软雅黑" panose="020B0503020204020204" pitchFamily="34" charset="-122"/>
              </a:rPr>
              <a:t>安全监管部门</a:t>
            </a:r>
            <a:endParaRPr lang="zh-CN" altLang="en-US"/>
          </a:p>
        </p:txBody>
      </p:sp>
      <p:pic>
        <p:nvPicPr>
          <p:cNvPr id="19" name="Picture 12"/>
          <p:cNvPicPr>
            <a:picLocks noChangeAspect="1" noChangeArrowheads="1"/>
          </p:cNvPicPr>
          <p:nvPr/>
        </p:nvPicPr>
        <p:blipFill>
          <a:blip r:embed="rId3"/>
          <a:srcRect b="6406"/>
          <a:stretch>
            <a:fillRect/>
          </a:stretch>
        </p:blipFill>
        <p:spPr bwMode="auto">
          <a:xfrm>
            <a:off x="361950" y="1347788"/>
            <a:ext cx="3705225" cy="2592387"/>
          </a:xfrm>
          <a:prstGeom prst="rect">
            <a:avLst/>
          </a:prstGeom>
          <a:noFill/>
          <a:ln w="38100">
            <a:noFill/>
          </a:ln>
          <a:effectLst>
            <a:outerShdw blurRad="50800" dist="38100" dir="2700000" algn="tl" rotWithShape="0">
              <a:prstClr val="black">
                <a:alpha val="40000"/>
              </a:prstClr>
            </a:outerShdw>
          </a:effec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20" name="组合 3"/>
          <p:cNvGrpSpPr/>
          <p:nvPr/>
        </p:nvGrpSpPr>
        <p:grpSpPr bwMode="auto">
          <a:xfrm>
            <a:off x="484188" y="265113"/>
            <a:ext cx="1836737" cy="536575"/>
            <a:chOff x="318085" y="1131590"/>
            <a:chExt cx="1836000" cy="537824"/>
          </a:xfrm>
        </p:grpSpPr>
        <p:sp>
          <p:nvSpPr>
            <p:cNvPr id="8606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6067"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607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86021" name="组合 21"/>
          <p:cNvGrpSpPr/>
          <p:nvPr/>
        </p:nvGrpSpPr>
        <p:grpSpPr bwMode="auto">
          <a:xfrm>
            <a:off x="6586538" y="4789488"/>
            <a:ext cx="2449512" cy="381000"/>
            <a:chOff x="7261661" y="1204549"/>
            <a:chExt cx="2006196" cy="380779"/>
          </a:xfrm>
        </p:grpSpPr>
        <p:sp>
          <p:nvSpPr>
            <p:cNvPr id="86063"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6064" name="矩形 272"/>
            <p:cNvSpPr>
              <a:spLocks noChangeArrowheads="1"/>
            </p:cNvSpPr>
            <p:nvPr/>
          </p:nvSpPr>
          <p:spPr bwMode="auto">
            <a:xfrm>
              <a:off x="7584863"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安全观察与安全检查</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6023" name="Freeform 50"/>
          <p:cNvSpPr>
            <a:spLocks noEditPoints="1"/>
          </p:cNvSpPr>
          <p:nvPr/>
        </p:nvSpPr>
        <p:spPr bwMode="auto">
          <a:xfrm>
            <a:off x="6659563" y="4864100"/>
            <a:ext cx="193675" cy="261938"/>
          </a:xfrm>
          <a:custGeom>
            <a:avLst/>
            <a:gdLst>
              <a:gd name="T0" fmla="*/ 2147483647 w 262"/>
              <a:gd name="T1" fmla="*/ 2147483647 h 330"/>
              <a:gd name="T2" fmla="*/ 2147483647 w 262"/>
              <a:gd name="T3" fmla="*/ 2147483647 h 330"/>
              <a:gd name="T4" fmla="*/ 2147483647 w 262"/>
              <a:gd name="T5" fmla="*/ 2147483647 h 330"/>
              <a:gd name="T6" fmla="*/ 2147483647 w 262"/>
              <a:gd name="T7" fmla="*/ 2147483647 h 330"/>
              <a:gd name="T8" fmla="*/ 2147483647 w 262"/>
              <a:gd name="T9" fmla="*/ 2147483647 h 330"/>
              <a:gd name="T10" fmla="*/ 2147483647 w 262"/>
              <a:gd name="T11" fmla="*/ 2147483647 h 330"/>
              <a:gd name="T12" fmla="*/ 2147483647 w 262"/>
              <a:gd name="T13" fmla="*/ 2147483647 h 330"/>
              <a:gd name="T14" fmla="*/ 2147483647 w 262"/>
              <a:gd name="T15" fmla="*/ 2147483647 h 330"/>
              <a:gd name="T16" fmla="*/ 2147483647 w 262"/>
              <a:gd name="T17" fmla="*/ 2147483647 h 330"/>
              <a:gd name="T18" fmla="*/ 2147483647 w 262"/>
              <a:gd name="T19" fmla="*/ 2147483647 h 330"/>
              <a:gd name="T20" fmla="*/ 2147483647 w 262"/>
              <a:gd name="T21" fmla="*/ 2147483647 h 330"/>
              <a:gd name="T22" fmla="*/ 2147483647 w 262"/>
              <a:gd name="T23" fmla="*/ 2147483647 h 330"/>
              <a:gd name="T24" fmla="*/ 2147483647 w 262"/>
              <a:gd name="T25" fmla="*/ 2147483647 h 330"/>
              <a:gd name="T26" fmla="*/ 2147483647 w 262"/>
              <a:gd name="T27" fmla="*/ 2147483647 h 330"/>
              <a:gd name="T28" fmla="*/ 2147483647 w 262"/>
              <a:gd name="T29" fmla="*/ 2147483647 h 330"/>
              <a:gd name="T30" fmla="*/ 2147483647 w 262"/>
              <a:gd name="T31" fmla="*/ 2147483647 h 330"/>
              <a:gd name="T32" fmla="*/ 2147483647 w 262"/>
              <a:gd name="T33" fmla="*/ 2147483647 h 330"/>
              <a:gd name="T34" fmla="*/ 2147483647 w 262"/>
              <a:gd name="T35" fmla="*/ 2147483647 h 330"/>
              <a:gd name="T36" fmla="*/ 2147483647 w 262"/>
              <a:gd name="T37" fmla="*/ 2147483647 h 330"/>
              <a:gd name="T38" fmla="*/ 2147483647 w 262"/>
              <a:gd name="T39" fmla="*/ 2147483647 h 330"/>
              <a:gd name="T40" fmla="*/ 2147483647 w 262"/>
              <a:gd name="T41" fmla="*/ 2147483647 h 330"/>
              <a:gd name="T42" fmla="*/ 2147483647 w 262"/>
              <a:gd name="T43" fmla="*/ 0 h 330"/>
              <a:gd name="T44" fmla="*/ 0 w 262"/>
              <a:gd name="T45" fmla="*/ 0 h 330"/>
              <a:gd name="T46" fmla="*/ 0 w 262"/>
              <a:gd name="T47" fmla="*/ 2147483647 h 330"/>
              <a:gd name="T48" fmla="*/ 2147483647 w 262"/>
              <a:gd name="T49" fmla="*/ 2147483647 h 330"/>
              <a:gd name="T50" fmla="*/ 2147483647 w 262"/>
              <a:gd name="T51" fmla="*/ 2147483647 h 330"/>
              <a:gd name="T52" fmla="*/ 2147483647 w 262"/>
              <a:gd name="T53" fmla="*/ 2147483647 h 330"/>
              <a:gd name="T54" fmla="*/ 2147483647 w 262"/>
              <a:gd name="T55" fmla="*/ 2147483647 h 330"/>
              <a:gd name="T56" fmla="*/ 2147483647 w 262"/>
              <a:gd name="T57" fmla="*/ 2147483647 h 330"/>
              <a:gd name="T58" fmla="*/ 2147483647 w 262"/>
              <a:gd name="T59" fmla="*/ 2147483647 h 330"/>
              <a:gd name="T60" fmla="*/ 2147483647 w 262"/>
              <a:gd name="T61" fmla="*/ 2147483647 h 330"/>
              <a:gd name="T62" fmla="*/ 2147483647 w 262"/>
              <a:gd name="T63" fmla="*/ 2147483647 h 330"/>
              <a:gd name="T64" fmla="*/ 2147483647 w 262"/>
              <a:gd name="T65" fmla="*/ 2147483647 h 330"/>
              <a:gd name="T66" fmla="*/ 2147483647 w 262"/>
              <a:gd name="T67" fmla="*/ 2147483647 h 330"/>
              <a:gd name="T68" fmla="*/ 2147483647 w 262"/>
              <a:gd name="T69" fmla="*/ 2147483647 h 330"/>
              <a:gd name="T70" fmla="*/ 2147483647 w 262"/>
              <a:gd name="T71" fmla="*/ 2147483647 h 330"/>
              <a:gd name="T72" fmla="*/ 2147483647 w 262"/>
              <a:gd name="T73" fmla="*/ 2147483647 h 330"/>
              <a:gd name="T74" fmla="*/ 2147483647 w 262"/>
              <a:gd name="T75" fmla="*/ 2147483647 h 330"/>
              <a:gd name="T76" fmla="*/ 2147483647 w 262"/>
              <a:gd name="T77" fmla="*/ 2147483647 h 330"/>
              <a:gd name="T78" fmla="*/ 2147483647 w 262"/>
              <a:gd name="T79" fmla="*/ 2147483647 h 330"/>
              <a:gd name="T80" fmla="*/ 2147483647 w 262"/>
              <a:gd name="T81" fmla="*/ 2147483647 h 330"/>
              <a:gd name="T82" fmla="*/ 2147483647 w 262"/>
              <a:gd name="T83" fmla="*/ 2147483647 h 330"/>
              <a:gd name="T84" fmla="*/ 2147483647 w 262"/>
              <a:gd name="T85" fmla="*/ 2147483647 h 330"/>
              <a:gd name="T86" fmla="*/ 2147483647 w 262"/>
              <a:gd name="T87" fmla="*/ 2147483647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2"/>
              <a:gd name="T133" fmla="*/ 0 h 330"/>
              <a:gd name="T134" fmla="*/ 262 w 262"/>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5" name="组合 15"/>
          <p:cNvGrpSpPr/>
          <p:nvPr/>
        </p:nvGrpSpPr>
        <p:grpSpPr bwMode="auto">
          <a:xfrm>
            <a:off x="1619250" y="2284413"/>
            <a:ext cx="2087563" cy="2281237"/>
            <a:chOff x="196492" y="3174230"/>
            <a:chExt cx="2784039" cy="3042635"/>
          </a:xfrm>
        </p:grpSpPr>
        <p:grpSp>
          <p:nvGrpSpPr>
            <p:cNvPr id="86057" name="组合 16"/>
            <p:cNvGrpSpPr/>
            <p:nvPr/>
          </p:nvGrpSpPr>
          <p:grpSpPr bwMode="auto">
            <a:xfrm>
              <a:off x="196492" y="3174230"/>
              <a:ext cx="2784039" cy="3042635"/>
              <a:chOff x="196492" y="3174230"/>
              <a:chExt cx="2784039" cy="3042635"/>
            </a:xfrm>
          </p:grpSpPr>
          <p:grpSp>
            <p:nvGrpSpPr>
              <p:cNvPr id="9" name="Group 19"/>
              <p:cNvGrpSpPr/>
              <p:nvPr/>
            </p:nvGrpSpPr>
            <p:grpSpPr bwMode="auto">
              <a:xfrm>
                <a:off x="2202656" y="3174230"/>
                <a:ext cx="777875" cy="758826"/>
                <a:chOff x="2341" y="1703"/>
                <a:chExt cx="1242" cy="1216"/>
              </a:xfrm>
              <a:solidFill>
                <a:schemeClr val="accent6">
                  <a:lumMod val="75000"/>
                </a:schemeClr>
              </a:solidFill>
            </p:grpSpPr>
            <p:grpSp>
              <p:nvGrpSpPr>
                <p:cNvPr id="14" name="Group 20"/>
                <p:cNvGrpSpPr/>
                <p:nvPr/>
              </p:nvGrpSpPr>
              <p:grpSpPr bwMode="auto">
                <a:xfrm>
                  <a:off x="2341" y="1703"/>
                  <a:ext cx="1242" cy="1216"/>
                  <a:chOff x="2341" y="1703"/>
                  <a:chExt cx="1242" cy="1216"/>
                </a:xfrm>
                <a:grpFill/>
              </p:grpSpPr>
              <p:sp>
                <p:nvSpPr>
                  <p:cNvPr id="33" name="Oval 21"/>
                  <p:cNvSpPr>
                    <a:spLocks noChangeArrowheads="1"/>
                  </p:cNvSpPr>
                  <p:nvPr/>
                </p:nvSpPr>
                <p:spPr bwMode="gray">
                  <a:xfrm>
                    <a:off x="2341" y="1703"/>
                    <a:ext cx="1242" cy="1216"/>
                  </a:xfrm>
                  <a:prstGeom prst="ellipse">
                    <a:avLst/>
                  </a:prstGeom>
                  <a:grpFill/>
                  <a:ln w="28575" algn="ctr">
                    <a:solidFill>
                      <a:srgbClr val="C0C0C0"/>
                    </a:solidFill>
                    <a:round/>
                  </a:ln>
                  <a:effectLst/>
                </p:spPr>
                <p:txBody>
                  <a:bodyPr vert="eaVert" wrap="none" anchor="ctr"/>
                  <a:lstStyle/>
                  <a:p>
                    <a:pPr>
                      <a:defRPr/>
                    </a:pPr>
                    <a:endParaRPr lang="zh-CN" altLang="en-US">
                      <a:solidFill>
                        <a:prstClr val="black"/>
                      </a:solidFill>
                    </a:endParaRPr>
                  </a:p>
                </p:txBody>
              </p:sp>
              <p:sp>
                <p:nvSpPr>
                  <p:cNvPr id="34" name="Freeform 22"/>
                  <p:cNvSpPr/>
                  <p:nvPr/>
                </p:nvSpPr>
                <p:spPr bwMode="auto">
                  <a:xfrm rot="5400000">
                    <a:off x="2741" y="1375"/>
                    <a:ext cx="458" cy="1136"/>
                  </a:xfrm>
                  <a:custGeom>
                    <a:avLst/>
                    <a:gdLst/>
                    <a:ahLst/>
                    <a:cxnLst>
                      <a:cxn ang="0">
                        <a:pos x="173" y="0"/>
                      </a:cxn>
                      <a:cxn ang="0">
                        <a:pos x="0" y="173"/>
                      </a:cxn>
                      <a:cxn ang="0">
                        <a:pos x="174" y="348"/>
                      </a:cxn>
                      <a:cxn ang="0">
                        <a:pos x="174" y="174"/>
                      </a:cxn>
                      <a:cxn ang="0">
                        <a:pos x="173" y="0"/>
                      </a:cxn>
                    </a:cxnLst>
                    <a:rect l="0" t="0" r="r" b="b"/>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prstDash val="solid"/>
                    <a:round/>
                  </a:ln>
                </p:spPr>
                <p:txBody>
                  <a:bodyPr/>
                  <a:lstStyle/>
                  <a:p>
                    <a:pPr>
                      <a:defRPr/>
                    </a:pPr>
                    <a:endParaRPr lang="zh-CN" altLang="en-US">
                      <a:solidFill>
                        <a:prstClr val="black"/>
                      </a:solidFill>
                    </a:endParaRPr>
                  </a:p>
                </p:txBody>
              </p:sp>
            </p:grpSp>
            <p:sp>
              <p:nvSpPr>
                <p:cNvPr id="32" name="Freeform 23"/>
                <p:cNvSpPr/>
                <p:nvPr/>
              </p:nvSpPr>
              <p:spPr bwMode="auto">
                <a:xfrm rot="-18000000">
                  <a:off x="3064" y="2263"/>
                  <a:ext cx="194" cy="758"/>
                </a:xfrm>
                <a:custGeom>
                  <a:avLst/>
                  <a:gdLst/>
                  <a:ahLst/>
                  <a:cxnLst>
                    <a:cxn ang="0">
                      <a:pos x="173" y="0"/>
                    </a:cxn>
                    <a:cxn ang="0">
                      <a:pos x="0" y="173"/>
                    </a:cxn>
                    <a:cxn ang="0">
                      <a:pos x="174" y="348"/>
                    </a:cxn>
                    <a:cxn ang="0">
                      <a:pos x="174" y="174"/>
                    </a:cxn>
                    <a:cxn ang="0">
                      <a:pos x="173" y="0"/>
                    </a:cxn>
                  </a:cxnLst>
                  <a:rect l="0" t="0" r="r" b="b"/>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prstDash val="solid"/>
                  <a:round/>
                </a:ln>
              </p:spPr>
              <p:txBody>
                <a:bodyPr/>
                <a:lstStyle/>
                <a:p>
                  <a:pPr>
                    <a:defRPr/>
                  </a:pPr>
                  <a:endParaRPr lang="zh-CN" altLang="en-US">
                    <a:solidFill>
                      <a:prstClr val="black"/>
                    </a:solidFill>
                  </a:endParaRPr>
                </a:p>
              </p:txBody>
            </p:sp>
          </p:grpSp>
          <p:sp>
            <p:nvSpPr>
              <p:cNvPr id="86060" name="Line 2"/>
              <p:cNvSpPr>
                <a:spLocks noChangeShapeType="1"/>
              </p:cNvSpPr>
              <p:nvPr/>
            </p:nvSpPr>
            <p:spPr bwMode="auto">
              <a:xfrm rot="5400000" flipH="1">
                <a:off x="1568585" y="4977171"/>
                <a:ext cx="2088231"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 name="Rectangle 41"/>
              <p:cNvSpPr>
                <a:spLocks noChangeArrowheads="1"/>
              </p:cNvSpPr>
              <p:nvPr/>
            </p:nvSpPr>
            <p:spPr bwMode="auto">
              <a:xfrm>
                <a:off x="196492" y="4139743"/>
                <a:ext cx="2430476" cy="2077122"/>
              </a:xfrm>
              <a:prstGeom prst="rect">
                <a:avLst/>
              </a:prstGeom>
              <a:noFill/>
              <a:ln w="9525" algn="ctr">
                <a:noFill/>
                <a:miter lim="800000"/>
              </a:ln>
            </p:spPr>
            <p:txBody>
              <a:bodyPr>
                <a:spAutoFit/>
              </a:bodyPr>
              <a:lstStyle/>
              <a:p>
                <a:pPr>
                  <a:lnSpc>
                    <a:spcPct val="140000"/>
                  </a:lnSpc>
                  <a:defRPr/>
                </a:pPr>
                <a:r>
                  <a:rPr lang="en-US" altLang="zh-CN" sz="1400" b="1" dirty="0">
                    <a:solidFill>
                      <a:schemeClr val="accent6"/>
                    </a:solidFill>
                    <a:latin typeface="微软雅黑" panose="020B0503020204020204" pitchFamily="34" charset="-122"/>
                    <a:ea typeface="微软雅黑" panose="020B0503020204020204" pitchFamily="34" charset="-122"/>
                  </a:rPr>
                  <a:t>4</a:t>
                </a:r>
                <a:r>
                  <a:rPr lang="zh-CN" altLang="zh-CN" sz="1400" b="1" dirty="0">
                    <a:solidFill>
                      <a:schemeClr val="accent6"/>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生产、技术、设备、工程等专业部门每月组织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次专业安全检查。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40000"/>
                  </a:lnSpc>
                  <a:defRPr/>
                </a:pP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062" name="Line 30"/>
              <p:cNvSpPr>
                <a:spLocks noChangeShapeType="1"/>
              </p:cNvSpPr>
              <p:nvPr/>
            </p:nvSpPr>
            <p:spPr bwMode="auto">
              <a:xfrm flipH="1">
                <a:off x="1671638" y="3573016"/>
                <a:ext cx="614362"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grpSp>
        <p:sp>
          <p:nvSpPr>
            <p:cNvPr id="86058" name="WordArt 36"/>
            <p:cNvSpPr>
              <a:spLocks noChangeArrowheads="1" noChangeShapeType="1" noTextEdit="1"/>
            </p:cNvSpPr>
            <p:nvPr/>
          </p:nvSpPr>
          <p:spPr bwMode="auto">
            <a:xfrm>
              <a:off x="2470154" y="3363590"/>
              <a:ext cx="244475" cy="425450"/>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2</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grpSp>
      <p:grpSp>
        <p:nvGrpSpPr>
          <p:cNvPr id="17" name="组合 37"/>
          <p:cNvGrpSpPr/>
          <p:nvPr/>
        </p:nvGrpSpPr>
        <p:grpSpPr bwMode="auto">
          <a:xfrm>
            <a:off x="3663950" y="862013"/>
            <a:ext cx="2713038" cy="2016125"/>
            <a:chOff x="3001963" y="1245566"/>
            <a:chExt cx="3616796" cy="2687490"/>
          </a:xfrm>
        </p:grpSpPr>
        <p:grpSp>
          <p:nvGrpSpPr>
            <p:cNvPr id="18" name="Group 14"/>
            <p:cNvGrpSpPr/>
            <p:nvPr/>
          </p:nvGrpSpPr>
          <p:grpSpPr bwMode="auto">
            <a:xfrm>
              <a:off x="3514729" y="3174231"/>
              <a:ext cx="777875" cy="758825"/>
              <a:chOff x="2341" y="1703"/>
              <a:chExt cx="1242" cy="1216"/>
            </a:xfrm>
            <a:solidFill>
              <a:srgbClr val="00B0F0"/>
            </a:solidFill>
          </p:grpSpPr>
          <p:grpSp>
            <p:nvGrpSpPr>
              <p:cNvPr id="20" name="Group 15"/>
              <p:cNvGrpSpPr/>
              <p:nvPr/>
            </p:nvGrpSpPr>
            <p:grpSpPr bwMode="auto">
              <a:xfrm>
                <a:off x="2341" y="1703"/>
                <a:ext cx="1242" cy="1216"/>
                <a:chOff x="2341" y="1703"/>
                <a:chExt cx="1242" cy="1216"/>
              </a:xfrm>
              <a:grpFill/>
            </p:grpSpPr>
            <p:sp>
              <p:nvSpPr>
                <p:cNvPr id="43" name="Oval 16"/>
                <p:cNvSpPr>
                  <a:spLocks noChangeArrowheads="1"/>
                </p:cNvSpPr>
                <p:nvPr/>
              </p:nvSpPr>
              <p:spPr bwMode="gray">
                <a:xfrm>
                  <a:off x="2341" y="1703"/>
                  <a:ext cx="1242" cy="1216"/>
                </a:xfrm>
                <a:prstGeom prst="ellipse">
                  <a:avLst/>
                </a:prstGeom>
                <a:grpFill/>
                <a:ln w="28575" algn="ctr">
                  <a:solidFill>
                    <a:srgbClr val="C0C0C0"/>
                  </a:solidFill>
                  <a:round/>
                </a:ln>
              </p:spPr>
              <p:txBody>
                <a:bodyPr vert="eaVert" wrap="none" anchor="ctr"/>
                <a:lstStyle/>
                <a:p>
                  <a:pPr>
                    <a:defRPr/>
                  </a:pPr>
                  <a:endParaRPr lang="zh-CN" altLang="en-US">
                    <a:solidFill>
                      <a:prstClr val="black"/>
                    </a:solidFill>
                  </a:endParaRPr>
                </a:p>
              </p:txBody>
            </p:sp>
            <p:sp>
              <p:nvSpPr>
                <p:cNvPr id="44" name="Freeform 17"/>
                <p:cNvSpPr/>
                <p:nvPr/>
              </p:nvSpPr>
              <p:spPr bwMode="auto">
                <a:xfrm rot="5400000">
                  <a:off x="2741" y="1375"/>
                  <a:ext cx="458" cy="1136"/>
                </a:xfrm>
                <a:custGeom>
                  <a:avLst/>
                  <a:gdLst>
                    <a:gd name="T0" fmla="*/ 8299 w 174"/>
                    <a:gd name="T1" fmla="*/ 0 h 348"/>
                    <a:gd name="T2" fmla="*/ 0 w 174"/>
                    <a:gd name="T3" fmla="*/ 19648 h 348"/>
                    <a:gd name="T4" fmla="*/ 8355 w 174"/>
                    <a:gd name="T5" fmla="*/ 39512 h 348"/>
                    <a:gd name="T6" fmla="*/ 8355 w 174"/>
                    <a:gd name="T7" fmla="*/ 19756 h 348"/>
                    <a:gd name="T8" fmla="*/ 8299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42" name="Freeform 18"/>
              <p:cNvSpPr/>
              <p:nvPr/>
            </p:nvSpPr>
            <p:spPr bwMode="auto">
              <a:xfrm rot="3600000">
                <a:off x="3064" y="2263"/>
                <a:ext cx="194" cy="758"/>
              </a:xfrm>
              <a:custGeom>
                <a:avLst/>
                <a:gdLst>
                  <a:gd name="T0" fmla="*/ 268 w 174"/>
                  <a:gd name="T1" fmla="*/ 0 h 348"/>
                  <a:gd name="T2" fmla="*/ 0 w 174"/>
                  <a:gd name="T3" fmla="*/ 3895 h 348"/>
                  <a:gd name="T4" fmla="*/ 269 w 174"/>
                  <a:gd name="T5" fmla="*/ 7833 h 348"/>
                  <a:gd name="T6" fmla="*/ 269 w 174"/>
                  <a:gd name="T7" fmla="*/ 3919 h 348"/>
                  <a:gd name="T8" fmla="*/ 26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86053" name="Line 30"/>
            <p:cNvSpPr>
              <a:spLocks noChangeShapeType="1"/>
            </p:cNvSpPr>
            <p:nvPr/>
          </p:nvSpPr>
          <p:spPr bwMode="auto">
            <a:xfrm flipH="1">
              <a:off x="3001963" y="3573016"/>
              <a:ext cx="614362"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6054" name="WordArt 33"/>
            <p:cNvSpPr>
              <a:spLocks noChangeArrowheads="1" noChangeShapeType="1" noTextEdit="1"/>
            </p:cNvSpPr>
            <p:nvPr/>
          </p:nvSpPr>
          <p:spPr bwMode="auto">
            <a:xfrm>
              <a:off x="3711574" y="3331923"/>
              <a:ext cx="381000" cy="425451"/>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3</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86055" name="Line 39"/>
            <p:cNvSpPr>
              <a:spLocks noChangeShapeType="1"/>
            </p:cNvSpPr>
            <p:nvPr/>
          </p:nvSpPr>
          <p:spPr bwMode="auto">
            <a:xfrm rot="5400000" flipH="1">
              <a:off x="2930424" y="2212456"/>
              <a:ext cx="1933779"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sp>
          <p:nvSpPr>
            <p:cNvPr id="40" name="Rectangle 40"/>
            <p:cNvSpPr>
              <a:spLocks noChangeArrowheads="1"/>
            </p:cNvSpPr>
            <p:nvPr/>
          </p:nvSpPr>
          <p:spPr bwMode="auto">
            <a:xfrm>
              <a:off x="3924680" y="1476224"/>
              <a:ext cx="2694079" cy="882428"/>
            </a:xfrm>
            <a:prstGeom prst="rect">
              <a:avLst/>
            </a:prstGeom>
            <a:noFill/>
            <a:ln w="9525" algn="ctr">
              <a:noFill/>
              <a:miter lim="800000"/>
            </a:ln>
          </p:spPr>
          <p:txBody>
            <a:bodyPr>
              <a:spAutoFit/>
            </a:bodyPr>
            <a:lstStyle/>
            <a:p>
              <a:pPr>
                <a:lnSpc>
                  <a:spcPct val="140000"/>
                </a:lnSpc>
                <a:defRPr/>
              </a:pPr>
              <a:r>
                <a:rPr lang="en-US" altLang="zh-CN" sz="1400" b="1" dirty="0">
                  <a:solidFill>
                    <a:srgbClr val="00B0F0"/>
                  </a:solidFill>
                  <a:latin typeface="微软雅黑" panose="020B0503020204020204" pitchFamily="34" charset="-122"/>
                  <a:ea typeface="微软雅黑" panose="020B0503020204020204" pitchFamily="34" charset="-122"/>
                </a:rPr>
                <a:t>2</a:t>
              </a:r>
              <a:r>
                <a:rPr lang="zh-CN" altLang="zh-CN" sz="1400" b="1" dirty="0">
                  <a:solidFill>
                    <a:srgbClr val="00B0F0"/>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基层单位每周组织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次综合性安全检查。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1" name="组合 47"/>
          <p:cNvGrpSpPr/>
          <p:nvPr/>
        </p:nvGrpSpPr>
        <p:grpSpPr bwMode="auto">
          <a:xfrm>
            <a:off x="3413125" y="2309813"/>
            <a:ext cx="2238375" cy="2135187"/>
            <a:chOff x="2666900" y="3174231"/>
            <a:chExt cx="2984604" cy="2847057"/>
          </a:xfrm>
        </p:grpSpPr>
        <p:grpSp>
          <p:nvGrpSpPr>
            <p:cNvPr id="22" name="Group 9"/>
            <p:cNvGrpSpPr/>
            <p:nvPr/>
          </p:nvGrpSpPr>
          <p:grpSpPr bwMode="auto">
            <a:xfrm>
              <a:off x="4873629" y="3174231"/>
              <a:ext cx="777875" cy="758825"/>
              <a:chOff x="2341" y="1703"/>
              <a:chExt cx="1242" cy="1216"/>
            </a:xfrm>
            <a:solidFill>
              <a:srgbClr val="FFC000"/>
            </a:solidFill>
          </p:grpSpPr>
          <p:grpSp>
            <p:nvGrpSpPr>
              <p:cNvPr id="23" name="Group 10"/>
              <p:cNvGrpSpPr/>
              <p:nvPr/>
            </p:nvGrpSpPr>
            <p:grpSpPr bwMode="auto">
              <a:xfrm>
                <a:off x="2341" y="1703"/>
                <a:ext cx="1242" cy="1216"/>
                <a:chOff x="2341" y="1703"/>
                <a:chExt cx="1242" cy="1216"/>
              </a:xfrm>
              <a:grpFill/>
            </p:grpSpPr>
            <p:sp>
              <p:nvSpPr>
                <p:cNvPr id="53" name="Oval 11"/>
                <p:cNvSpPr>
                  <a:spLocks noChangeArrowheads="1"/>
                </p:cNvSpPr>
                <p:nvPr/>
              </p:nvSpPr>
              <p:spPr bwMode="gray">
                <a:xfrm>
                  <a:off x="2341" y="1703"/>
                  <a:ext cx="1242" cy="1216"/>
                </a:xfrm>
                <a:prstGeom prst="ellipse">
                  <a:avLst/>
                </a:prstGeom>
                <a:grpFill/>
                <a:ln w="28575" algn="ctr">
                  <a:solidFill>
                    <a:srgbClr val="C0C0C0"/>
                  </a:solidFill>
                  <a:round/>
                </a:ln>
              </p:spPr>
              <p:txBody>
                <a:bodyPr vert="eaVert" wrap="none" anchor="ctr"/>
                <a:lstStyle/>
                <a:p>
                  <a:pPr>
                    <a:defRPr/>
                  </a:pPr>
                  <a:endParaRPr lang="zh-CN" altLang="en-US">
                    <a:solidFill>
                      <a:prstClr val="black"/>
                    </a:solidFill>
                  </a:endParaRPr>
                </a:p>
              </p:txBody>
            </p:sp>
            <p:sp>
              <p:nvSpPr>
                <p:cNvPr id="54" name="Freeform 12"/>
                <p:cNvSpPr/>
                <p:nvPr/>
              </p:nvSpPr>
              <p:spPr bwMode="auto">
                <a:xfrm rot="5400000">
                  <a:off x="2741" y="1375"/>
                  <a:ext cx="458" cy="1136"/>
                </a:xfrm>
                <a:custGeom>
                  <a:avLst/>
                  <a:gdLst>
                    <a:gd name="T0" fmla="*/ 8299 w 174"/>
                    <a:gd name="T1" fmla="*/ 0 h 348"/>
                    <a:gd name="T2" fmla="*/ 0 w 174"/>
                    <a:gd name="T3" fmla="*/ 19648 h 348"/>
                    <a:gd name="T4" fmla="*/ 8355 w 174"/>
                    <a:gd name="T5" fmla="*/ 39512 h 348"/>
                    <a:gd name="T6" fmla="*/ 8355 w 174"/>
                    <a:gd name="T7" fmla="*/ 19756 h 348"/>
                    <a:gd name="T8" fmla="*/ 8299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52" name="Freeform 13"/>
              <p:cNvSpPr/>
              <p:nvPr/>
            </p:nvSpPr>
            <p:spPr bwMode="auto">
              <a:xfrm rot="3600000">
                <a:off x="3064" y="2263"/>
                <a:ext cx="194" cy="758"/>
              </a:xfrm>
              <a:custGeom>
                <a:avLst/>
                <a:gdLst>
                  <a:gd name="T0" fmla="*/ 268 w 174"/>
                  <a:gd name="T1" fmla="*/ 0 h 348"/>
                  <a:gd name="T2" fmla="*/ 0 w 174"/>
                  <a:gd name="T3" fmla="*/ 3895 h 348"/>
                  <a:gd name="T4" fmla="*/ 269 w 174"/>
                  <a:gd name="T5" fmla="*/ 7833 h 348"/>
                  <a:gd name="T6" fmla="*/ 269 w 174"/>
                  <a:gd name="T7" fmla="*/ 3919 h 348"/>
                  <a:gd name="T8" fmla="*/ 26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86048" name="Line 31"/>
            <p:cNvSpPr>
              <a:spLocks noChangeShapeType="1"/>
            </p:cNvSpPr>
            <p:nvPr/>
          </p:nvSpPr>
          <p:spPr bwMode="auto">
            <a:xfrm flipH="1">
              <a:off x="4311654" y="3573016"/>
              <a:ext cx="652463"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6049" name="WordArt 34"/>
            <p:cNvSpPr>
              <a:spLocks noChangeArrowheads="1" noChangeShapeType="1" noTextEdit="1"/>
            </p:cNvSpPr>
            <p:nvPr/>
          </p:nvSpPr>
          <p:spPr bwMode="auto">
            <a:xfrm>
              <a:off x="5055096" y="3363590"/>
              <a:ext cx="381000" cy="425450"/>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4</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49" name="Rectangle 43"/>
            <p:cNvSpPr>
              <a:spLocks noChangeArrowheads="1"/>
            </p:cNvSpPr>
            <p:nvPr/>
          </p:nvSpPr>
          <p:spPr bwMode="auto">
            <a:xfrm>
              <a:off x="2666900" y="4099259"/>
              <a:ext cx="2624758" cy="1731519"/>
            </a:xfrm>
            <a:prstGeom prst="rect">
              <a:avLst/>
            </a:prstGeom>
            <a:noFill/>
            <a:ln w="9525" algn="ctr">
              <a:noFill/>
              <a:miter lim="800000"/>
            </a:ln>
          </p:spPr>
          <p:txBody>
            <a:bodyPr>
              <a:spAutoFit/>
            </a:bodyPr>
            <a:lstStyle/>
            <a:p>
              <a:pPr>
                <a:lnSpc>
                  <a:spcPct val="140000"/>
                </a:lnSpc>
                <a:defRPr/>
              </a:pPr>
              <a:r>
                <a:rPr lang="en-US" altLang="zh-CN" sz="1400" b="1" dirty="0">
                  <a:solidFill>
                    <a:srgbClr val="7030A0"/>
                  </a:solidFill>
                  <a:latin typeface="微软雅黑" panose="020B0503020204020204" pitchFamily="34" charset="-122"/>
                  <a:ea typeface="微软雅黑" panose="020B0503020204020204" pitchFamily="34" charset="-122"/>
                </a:rPr>
                <a:t>5</a:t>
              </a:r>
              <a:r>
                <a:rPr lang="zh-CN" altLang="en-US" sz="1400" b="1" dirty="0">
                  <a:solidFill>
                    <a:srgbClr val="7030A0"/>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督查大队对现场安全管理和作业活动进行全覆盖、全天候安全督查。</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051" name="Line 2"/>
            <p:cNvSpPr>
              <a:spLocks noChangeShapeType="1"/>
            </p:cNvSpPr>
            <p:nvPr/>
          </p:nvSpPr>
          <p:spPr bwMode="auto">
            <a:xfrm rot="5400000" flipH="1">
              <a:off x="4179927" y="4973201"/>
              <a:ext cx="2088232" cy="7941"/>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24" name="组合 57"/>
          <p:cNvGrpSpPr/>
          <p:nvPr/>
        </p:nvGrpSpPr>
        <p:grpSpPr bwMode="auto">
          <a:xfrm>
            <a:off x="5372100" y="2309813"/>
            <a:ext cx="2493963" cy="2135187"/>
            <a:chOff x="5279062" y="3174231"/>
            <a:chExt cx="3325386" cy="2847058"/>
          </a:xfrm>
        </p:grpSpPr>
        <p:sp>
          <p:nvSpPr>
            <p:cNvPr id="56" name="Rectangle 45"/>
            <p:cNvSpPr>
              <a:spLocks noChangeArrowheads="1"/>
            </p:cNvSpPr>
            <p:nvPr/>
          </p:nvSpPr>
          <p:spPr bwMode="auto">
            <a:xfrm>
              <a:off x="5279062" y="4031523"/>
              <a:ext cx="3037511" cy="1733637"/>
            </a:xfrm>
            <a:prstGeom prst="rect">
              <a:avLst/>
            </a:prstGeom>
            <a:noFill/>
            <a:ln w="9525" algn="ctr">
              <a:noFill/>
              <a:miter lim="800000"/>
            </a:ln>
          </p:spPr>
          <p:txBody>
            <a:bodyPr>
              <a:spAutoFit/>
            </a:bodyPr>
            <a:lstStyle/>
            <a:p>
              <a:pPr>
                <a:lnSpc>
                  <a:spcPct val="140000"/>
                </a:lnSpc>
                <a:defRPr/>
              </a:pPr>
              <a:r>
                <a:rPr lang="en-US" altLang="zh-CN" sz="1400" b="1" dirty="0">
                  <a:solidFill>
                    <a:srgbClr val="0070C0"/>
                  </a:solidFill>
                  <a:latin typeface="微软雅黑" panose="020B0503020204020204" pitchFamily="34" charset="-122"/>
                  <a:ea typeface="微软雅黑" panose="020B0503020204020204" pitchFamily="34" charset="-122"/>
                </a:rPr>
                <a:t>6</a:t>
              </a:r>
              <a:r>
                <a:rPr lang="zh-CN" altLang="en-US" sz="1400" b="1" dirty="0">
                  <a:solidFill>
                    <a:srgbClr val="0070C0"/>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检查、督查结果要向被检查、督查单位反馈，同时在每月的安全例会上汇报。</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5" name="Group 46"/>
            <p:cNvGrpSpPr/>
            <p:nvPr/>
          </p:nvGrpSpPr>
          <p:grpSpPr bwMode="auto">
            <a:xfrm>
              <a:off x="7826573" y="3174231"/>
              <a:ext cx="777875" cy="758825"/>
              <a:chOff x="2341" y="1703"/>
              <a:chExt cx="1242" cy="1216"/>
            </a:xfrm>
            <a:solidFill>
              <a:srgbClr val="033C8F"/>
            </a:solidFill>
          </p:grpSpPr>
          <p:grpSp>
            <p:nvGrpSpPr>
              <p:cNvPr id="27" name="Group 47"/>
              <p:cNvGrpSpPr/>
              <p:nvPr/>
            </p:nvGrpSpPr>
            <p:grpSpPr bwMode="auto">
              <a:xfrm>
                <a:off x="2341" y="1703"/>
                <a:ext cx="1242" cy="1216"/>
                <a:chOff x="2341" y="1703"/>
                <a:chExt cx="1242" cy="1216"/>
              </a:xfrm>
              <a:grpFill/>
            </p:grpSpPr>
            <p:sp>
              <p:nvSpPr>
                <p:cNvPr id="63" name="Oval 48"/>
                <p:cNvSpPr>
                  <a:spLocks noChangeArrowheads="1"/>
                </p:cNvSpPr>
                <p:nvPr/>
              </p:nvSpPr>
              <p:spPr bwMode="gray">
                <a:xfrm>
                  <a:off x="2341" y="1703"/>
                  <a:ext cx="1242" cy="1216"/>
                </a:xfrm>
                <a:prstGeom prst="ellipse">
                  <a:avLst/>
                </a:prstGeom>
                <a:grpFill/>
                <a:ln w="28575" algn="ctr">
                  <a:solidFill>
                    <a:srgbClr val="C0C0C0"/>
                  </a:solidFill>
                  <a:round/>
                </a:ln>
              </p:spPr>
              <p:txBody>
                <a:bodyPr vert="eaVert" wrap="none" anchor="ctr"/>
                <a:lstStyle/>
                <a:p>
                  <a:pPr>
                    <a:defRPr/>
                  </a:pPr>
                  <a:endParaRPr lang="zh-CN" altLang="en-US">
                    <a:solidFill>
                      <a:prstClr val="black"/>
                    </a:solidFill>
                  </a:endParaRPr>
                </a:p>
              </p:txBody>
            </p:sp>
            <p:sp>
              <p:nvSpPr>
                <p:cNvPr id="64" name="Freeform 49"/>
                <p:cNvSpPr/>
                <p:nvPr/>
              </p:nvSpPr>
              <p:spPr bwMode="auto">
                <a:xfrm rot="5400000">
                  <a:off x="2741" y="1375"/>
                  <a:ext cx="458" cy="1136"/>
                </a:xfrm>
                <a:custGeom>
                  <a:avLst/>
                  <a:gdLst>
                    <a:gd name="T0" fmla="*/ 8299 w 174"/>
                    <a:gd name="T1" fmla="*/ 0 h 348"/>
                    <a:gd name="T2" fmla="*/ 0 w 174"/>
                    <a:gd name="T3" fmla="*/ 19648 h 348"/>
                    <a:gd name="T4" fmla="*/ 8355 w 174"/>
                    <a:gd name="T5" fmla="*/ 39512 h 348"/>
                    <a:gd name="T6" fmla="*/ 8355 w 174"/>
                    <a:gd name="T7" fmla="*/ 19756 h 348"/>
                    <a:gd name="T8" fmla="*/ 8299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62" name="Freeform 50"/>
              <p:cNvSpPr/>
              <p:nvPr/>
            </p:nvSpPr>
            <p:spPr bwMode="auto">
              <a:xfrm rot="3600000">
                <a:off x="3064" y="2263"/>
                <a:ext cx="194" cy="758"/>
              </a:xfrm>
              <a:custGeom>
                <a:avLst/>
                <a:gdLst>
                  <a:gd name="T0" fmla="*/ 268 w 174"/>
                  <a:gd name="T1" fmla="*/ 0 h 348"/>
                  <a:gd name="T2" fmla="*/ 0 w 174"/>
                  <a:gd name="T3" fmla="*/ 3895 h 348"/>
                  <a:gd name="T4" fmla="*/ 269 w 174"/>
                  <a:gd name="T5" fmla="*/ 7833 h 348"/>
                  <a:gd name="T6" fmla="*/ 269 w 174"/>
                  <a:gd name="T7" fmla="*/ 3919 h 348"/>
                  <a:gd name="T8" fmla="*/ 26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86044" name="Line 51"/>
            <p:cNvSpPr>
              <a:spLocks noChangeShapeType="1"/>
            </p:cNvSpPr>
            <p:nvPr/>
          </p:nvSpPr>
          <p:spPr bwMode="auto">
            <a:xfrm flipH="1">
              <a:off x="7078066" y="3553644"/>
              <a:ext cx="748498" cy="156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6045" name="WordArt 52"/>
            <p:cNvSpPr>
              <a:spLocks noChangeArrowheads="1" noChangeShapeType="1" noTextEdit="1"/>
            </p:cNvSpPr>
            <p:nvPr/>
          </p:nvSpPr>
          <p:spPr bwMode="auto">
            <a:xfrm>
              <a:off x="8007424" y="3363590"/>
              <a:ext cx="381000" cy="425450"/>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6</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86046" name="Line 2"/>
            <p:cNvSpPr>
              <a:spLocks noChangeShapeType="1"/>
            </p:cNvSpPr>
            <p:nvPr/>
          </p:nvSpPr>
          <p:spPr bwMode="auto">
            <a:xfrm rot="5400000" flipH="1" flipV="1">
              <a:off x="7223911" y="4976297"/>
              <a:ext cx="2089982" cy="1"/>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31" name="组合 67"/>
          <p:cNvGrpSpPr/>
          <p:nvPr/>
        </p:nvGrpSpPr>
        <p:grpSpPr bwMode="auto">
          <a:xfrm>
            <a:off x="5645150" y="839788"/>
            <a:ext cx="2760663" cy="2038350"/>
            <a:chOff x="5643567" y="1215482"/>
            <a:chExt cx="3680961" cy="2717574"/>
          </a:xfrm>
        </p:grpSpPr>
        <p:grpSp>
          <p:nvGrpSpPr>
            <p:cNvPr id="35" name="Group 4"/>
            <p:cNvGrpSpPr/>
            <p:nvPr/>
          </p:nvGrpSpPr>
          <p:grpSpPr bwMode="auto">
            <a:xfrm>
              <a:off x="6300192" y="3174231"/>
              <a:ext cx="777875" cy="758825"/>
              <a:chOff x="2341" y="1703"/>
              <a:chExt cx="1242" cy="1216"/>
            </a:xfrm>
            <a:solidFill>
              <a:srgbClr val="7030A0"/>
            </a:solidFill>
          </p:grpSpPr>
          <p:grpSp>
            <p:nvGrpSpPr>
              <p:cNvPr id="36" name="Group 5"/>
              <p:cNvGrpSpPr/>
              <p:nvPr/>
            </p:nvGrpSpPr>
            <p:grpSpPr bwMode="auto">
              <a:xfrm>
                <a:off x="2341" y="1703"/>
                <a:ext cx="1242" cy="1216"/>
                <a:chOff x="2341" y="1703"/>
                <a:chExt cx="1242" cy="1216"/>
              </a:xfrm>
              <a:grpFill/>
            </p:grpSpPr>
            <p:sp>
              <p:nvSpPr>
                <p:cNvPr id="73" name="Oval 6"/>
                <p:cNvSpPr>
                  <a:spLocks noChangeArrowheads="1"/>
                </p:cNvSpPr>
                <p:nvPr/>
              </p:nvSpPr>
              <p:spPr bwMode="gray">
                <a:xfrm>
                  <a:off x="2341" y="1703"/>
                  <a:ext cx="1242" cy="1216"/>
                </a:xfrm>
                <a:prstGeom prst="ellipse">
                  <a:avLst/>
                </a:prstGeom>
                <a:grpFill/>
                <a:ln w="28575" algn="ctr">
                  <a:solidFill>
                    <a:srgbClr val="C0C0C0"/>
                  </a:solidFill>
                  <a:round/>
                </a:ln>
              </p:spPr>
              <p:txBody>
                <a:bodyPr vert="eaVert" wrap="none" anchor="ctr"/>
                <a:lstStyle/>
                <a:p>
                  <a:pPr>
                    <a:defRPr/>
                  </a:pPr>
                  <a:endParaRPr lang="zh-CN" altLang="en-US">
                    <a:solidFill>
                      <a:prstClr val="black"/>
                    </a:solidFill>
                  </a:endParaRPr>
                </a:p>
              </p:txBody>
            </p:sp>
            <p:sp>
              <p:nvSpPr>
                <p:cNvPr id="74" name="Freeform 7"/>
                <p:cNvSpPr/>
                <p:nvPr/>
              </p:nvSpPr>
              <p:spPr bwMode="auto">
                <a:xfrm rot="5400000">
                  <a:off x="2741" y="1375"/>
                  <a:ext cx="458" cy="1136"/>
                </a:xfrm>
                <a:custGeom>
                  <a:avLst/>
                  <a:gdLst>
                    <a:gd name="T0" fmla="*/ 8299 w 174"/>
                    <a:gd name="T1" fmla="*/ 0 h 348"/>
                    <a:gd name="T2" fmla="*/ 0 w 174"/>
                    <a:gd name="T3" fmla="*/ 19648 h 348"/>
                    <a:gd name="T4" fmla="*/ 8355 w 174"/>
                    <a:gd name="T5" fmla="*/ 39512 h 348"/>
                    <a:gd name="T6" fmla="*/ 8355 w 174"/>
                    <a:gd name="T7" fmla="*/ 19756 h 348"/>
                    <a:gd name="T8" fmla="*/ 8299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72" name="Freeform 8"/>
              <p:cNvSpPr/>
              <p:nvPr/>
            </p:nvSpPr>
            <p:spPr bwMode="auto">
              <a:xfrm rot="3600000">
                <a:off x="3064" y="2263"/>
                <a:ext cx="194" cy="758"/>
              </a:xfrm>
              <a:custGeom>
                <a:avLst/>
                <a:gdLst>
                  <a:gd name="T0" fmla="*/ 268 w 174"/>
                  <a:gd name="T1" fmla="*/ 0 h 348"/>
                  <a:gd name="T2" fmla="*/ 0 w 174"/>
                  <a:gd name="T3" fmla="*/ 3895 h 348"/>
                  <a:gd name="T4" fmla="*/ 269 w 174"/>
                  <a:gd name="T5" fmla="*/ 7833 h 348"/>
                  <a:gd name="T6" fmla="*/ 269 w 174"/>
                  <a:gd name="T7" fmla="*/ 3919 h 348"/>
                  <a:gd name="T8" fmla="*/ 26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86038" name="Line 32"/>
            <p:cNvSpPr>
              <a:spLocks noChangeShapeType="1"/>
            </p:cNvSpPr>
            <p:nvPr/>
          </p:nvSpPr>
          <p:spPr bwMode="auto">
            <a:xfrm flipH="1">
              <a:off x="5643567" y="3573016"/>
              <a:ext cx="682625" cy="0"/>
            </a:xfrm>
            <a:prstGeom prst="line">
              <a:avLst/>
            </a:prstGeom>
            <a:noFill/>
            <a:ln w="9525">
              <a:solidFill>
                <a:srgbClr val="80808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6039" name="WordArt 35"/>
            <p:cNvSpPr>
              <a:spLocks noChangeArrowheads="1" noChangeShapeType="1" noTextEdit="1"/>
            </p:cNvSpPr>
            <p:nvPr/>
          </p:nvSpPr>
          <p:spPr bwMode="auto">
            <a:xfrm>
              <a:off x="6495256" y="3356992"/>
              <a:ext cx="381000" cy="425450"/>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5</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sp>
          <p:nvSpPr>
            <p:cNvPr id="69" name="Rectangle 54"/>
            <p:cNvSpPr>
              <a:spLocks noChangeArrowheads="1"/>
            </p:cNvSpPr>
            <p:nvPr/>
          </p:nvSpPr>
          <p:spPr bwMode="auto">
            <a:xfrm>
              <a:off x="6735790" y="1454645"/>
              <a:ext cx="2588738" cy="927023"/>
            </a:xfrm>
            <a:prstGeom prst="rect">
              <a:avLst/>
            </a:prstGeom>
            <a:noFill/>
            <a:ln w="9525" algn="ctr">
              <a:noFill/>
              <a:miter lim="800000"/>
            </a:ln>
          </p:spPr>
          <p:txBody>
            <a:bodyPr>
              <a:spAutoFit/>
            </a:bodyPr>
            <a:lstStyle/>
            <a:p>
              <a:pPr>
                <a:lnSpc>
                  <a:spcPct val="140000"/>
                </a:lnSpc>
                <a:defRPr/>
              </a:pPr>
              <a:r>
                <a:rPr lang="en-US" altLang="zh-CN" sz="1400" b="1" dirty="0">
                  <a:solidFill>
                    <a:srgbClr val="7030A0"/>
                  </a:solidFill>
                  <a:latin typeface="微软雅黑" panose="020B0503020204020204" pitchFamily="34" charset="-122"/>
                  <a:ea typeface="微软雅黑" panose="020B0503020204020204" pitchFamily="34" charset="-122"/>
                </a:rPr>
                <a:t>3</a:t>
              </a:r>
              <a:r>
                <a:rPr lang="zh-CN" altLang="en-US" sz="1400" b="1" dirty="0">
                  <a:solidFill>
                    <a:srgbClr val="7030A0"/>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二级单位每月组织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次综合性安全检查。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041" name="Line 39"/>
            <p:cNvSpPr>
              <a:spLocks noChangeShapeType="1"/>
            </p:cNvSpPr>
            <p:nvPr/>
          </p:nvSpPr>
          <p:spPr bwMode="auto">
            <a:xfrm rot="5400000" flipH="1">
              <a:off x="5738724" y="2197414"/>
              <a:ext cx="1963864"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41" name="组合 77"/>
          <p:cNvGrpSpPr/>
          <p:nvPr/>
        </p:nvGrpSpPr>
        <p:grpSpPr bwMode="auto">
          <a:xfrm>
            <a:off x="2120900" y="877888"/>
            <a:ext cx="2266950" cy="1979612"/>
            <a:chOff x="942886" y="1403896"/>
            <a:chExt cx="3022515" cy="2639615"/>
          </a:xfrm>
        </p:grpSpPr>
        <p:grpSp>
          <p:nvGrpSpPr>
            <p:cNvPr id="86032" name="组合 78"/>
            <p:cNvGrpSpPr/>
            <p:nvPr/>
          </p:nvGrpSpPr>
          <p:grpSpPr bwMode="auto">
            <a:xfrm>
              <a:off x="942886" y="1403896"/>
              <a:ext cx="3022515" cy="2639615"/>
              <a:chOff x="942886" y="1403896"/>
              <a:chExt cx="3022515" cy="2639615"/>
            </a:xfrm>
          </p:grpSpPr>
          <p:sp>
            <p:nvSpPr>
              <p:cNvPr id="86034" name="Line 39"/>
              <p:cNvSpPr>
                <a:spLocks noChangeShapeType="1"/>
              </p:cNvSpPr>
              <p:nvPr/>
            </p:nvSpPr>
            <p:spPr bwMode="auto">
              <a:xfrm rot="5400000" flipH="1">
                <a:off x="339868" y="2383885"/>
                <a:ext cx="1959977"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46" name="Group 19"/>
              <p:cNvGrpSpPr/>
              <p:nvPr/>
            </p:nvGrpSpPr>
            <p:grpSpPr bwMode="auto">
              <a:xfrm>
                <a:off x="942886" y="3284686"/>
                <a:ext cx="782885" cy="758825"/>
                <a:chOff x="2290" y="1880"/>
                <a:chExt cx="1250" cy="1216"/>
              </a:xfrm>
              <a:solidFill>
                <a:srgbClr val="99CC00"/>
              </a:solidFill>
            </p:grpSpPr>
            <p:grpSp>
              <p:nvGrpSpPr>
                <p:cNvPr id="51" name="Group 20"/>
                <p:cNvGrpSpPr/>
                <p:nvPr/>
              </p:nvGrpSpPr>
              <p:grpSpPr bwMode="auto">
                <a:xfrm>
                  <a:off x="2290" y="1880"/>
                  <a:ext cx="1248" cy="1216"/>
                  <a:chOff x="2290" y="1880"/>
                  <a:chExt cx="1248" cy="1216"/>
                </a:xfrm>
                <a:grpFill/>
              </p:grpSpPr>
              <p:sp>
                <p:nvSpPr>
                  <p:cNvPr id="83" name="Oval 21"/>
                  <p:cNvSpPr>
                    <a:spLocks noChangeArrowheads="1"/>
                  </p:cNvSpPr>
                  <p:nvPr/>
                </p:nvSpPr>
                <p:spPr bwMode="gray">
                  <a:xfrm>
                    <a:off x="2290" y="1880"/>
                    <a:ext cx="1242" cy="1216"/>
                  </a:xfrm>
                  <a:prstGeom prst="ellipse">
                    <a:avLst/>
                  </a:prstGeom>
                  <a:grpFill/>
                  <a:ln w="28575" algn="ctr">
                    <a:solidFill>
                      <a:srgbClr val="C0C0C0"/>
                    </a:solidFill>
                    <a:round/>
                  </a:ln>
                </p:spPr>
                <p:txBody>
                  <a:bodyPr vert="eaVert" wrap="none" anchor="ctr"/>
                  <a:lstStyle/>
                  <a:p>
                    <a:pPr>
                      <a:defRPr/>
                    </a:pPr>
                    <a:endParaRPr lang="zh-CN" altLang="en-US">
                      <a:solidFill>
                        <a:prstClr val="black"/>
                      </a:solidFill>
                    </a:endParaRPr>
                  </a:p>
                </p:txBody>
              </p:sp>
              <p:sp>
                <p:nvSpPr>
                  <p:cNvPr id="84" name="Freeform 22"/>
                  <p:cNvSpPr/>
                  <p:nvPr/>
                </p:nvSpPr>
                <p:spPr bwMode="auto">
                  <a:xfrm rot="5400000">
                    <a:off x="2741" y="1578"/>
                    <a:ext cx="458" cy="1136"/>
                  </a:xfrm>
                  <a:custGeom>
                    <a:avLst/>
                    <a:gdLst>
                      <a:gd name="T0" fmla="*/ 8299 w 174"/>
                      <a:gd name="T1" fmla="*/ 0 h 348"/>
                      <a:gd name="T2" fmla="*/ 0 w 174"/>
                      <a:gd name="T3" fmla="*/ 19648 h 348"/>
                      <a:gd name="T4" fmla="*/ 8355 w 174"/>
                      <a:gd name="T5" fmla="*/ 39512 h 348"/>
                      <a:gd name="T6" fmla="*/ 8355 w 174"/>
                      <a:gd name="T7" fmla="*/ 19756 h 348"/>
                      <a:gd name="T8" fmla="*/ 8299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82" name="Freeform 23"/>
                <p:cNvSpPr/>
                <p:nvPr/>
              </p:nvSpPr>
              <p:spPr bwMode="auto">
                <a:xfrm rot="3600000">
                  <a:off x="3064" y="2263"/>
                  <a:ext cx="194" cy="758"/>
                </a:xfrm>
                <a:custGeom>
                  <a:avLst/>
                  <a:gdLst>
                    <a:gd name="T0" fmla="*/ 268 w 174"/>
                    <a:gd name="T1" fmla="*/ 0 h 348"/>
                    <a:gd name="T2" fmla="*/ 0 w 174"/>
                    <a:gd name="T3" fmla="*/ 3895 h 348"/>
                    <a:gd name="T4" fmla="*/ 269 w 174"/>
                    <a:gd name="T5" fmla="*/ 7833 h 348"/>
                    <a:gd name="T6" fmla="*/ 269 w 174"/>
                    <a:gd name="T7" fmla="*/ 3919 h 348"/>
                    <a:gd name="T8" fmla="*/ 26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pFill/>
                <a:ln w="38100">
                  <a:noFill/>
                  <a:round/>
                </a:ln>
              </p:spPr>
              <p:txBody>
                <a:bodyPr/>
                <a:lstStyle/>
                <a:p>
                  <a:pPr>
                    <a:defRPr/>
                  </a:pPr>
                  <a:endParaRPr lang="zh-CN" altLang="en-US">
                    <a:solidFill>
                      <a:prstClr val="black"/>
                    </a:solidFill>
                  </a:endParaRPr>
                </a:p>
              </p:txBody>
            </p:sp>
          </p:grpSp>
          <p:sp>
            <p:nvSpPr>
              <p:cNvPr id="79" name="Rectangle 38"/>
              <p:cNvSpPr>
                <a:spLocks noChangeArrowheads="1"/>
              </p:cNvSpPr>
              <p:nvPr/>
            </p:nvSpPr>
            <p:spPr bwMode="auto">
              <a:xfrm>
                <a:off x="1391607" y="1636741"/>
                <a:ext cx="2573794" cy="1284880"/>
              </a:xfrm>
              <a:prstGeom prst="rect">
                <a:avLst/>
              </a:prstGeom>
              <a:noFill/>
              <a:ln w="9525" algn="ctr">
                <a:noFill/>
                <a:miter lim="800000"/>
              </a:ln>
            </p:spPr>
            <p:txBody>
              <a:bodyPr>
                <a:spAutoFit/>
              </a:bodyPr>
              <a:lstStyle/>
              <a:p>
                <a:pPr>
                  <a:lnSpc>
                    <a:spcPct val="140000"/>
                  </a:lnSpc>
                  <a:defRPr/>
                </a:pPr>
                <a:r>
                  <a:rPr lang="en-US" altLang="zh-CN" sz="1400" b="1" dirty="0">
                    <a:solidFill>
                      <a:srgbClr val="99CC00"/>
                    </a:solidFill>
                    <a:latin typeface="微软雅黑" panose="020B0503020204020204" pitchFamily="34" charset="-122"/>
                    <a:ea typeface="微软雅黑" panose="020B0503020204020204" pitchFamily="34" charset="-122"/>
                  </a:rPr>
                  <a:t>1</a:t>
                </a:r>
                <a:r>
                  <a:rPr lang="zh-CN" altLang="zh-CN" sz="1400" b="1" dirty="0">
                    <a:solidFill>
                      <a:srgbClr val="99CC00"/>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岗位操作人员每天要做好交接班安全检查和岗位安全巡查。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6033" name="WordArt 36"/>
            <p:cNvSpPr>
              <a:spLocks noChangeArrowheads="1" noChangeShapeType="1" noTextEdit="1"/>
            </p:cNvSpPr>
            <p:nvPr/>
          </p:nvSpPr>
          <p:spPr bwMode="auto">
            <a:xfrm>
              <a:off x="1192218" y="3445077"/>
              <a:ext cx="244476" cy="425451"/>
            </a:xfrm>
            <a:prstGeom prst="rect">
              <a:avLst/>
            </a:prstGeom>
          </p:spPr>
          <p:txBody>
            <a:bodyPr wrap="none" fromWordArt="1">
              <a:prstTxWarp prst="textPlain">
                <a:avLst>
                  <a:gd name="adj" fmla="val 50000"/>
                </a:avLst>
              </a:prstTxWarp>
            </a:bodyPr>
            <a:lstStyle/>
            <a:p>
              <a:pPr algn="ctr"/>
              <a:r>
                <a:rPr lang="en-US" altLang="zh-CN"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rPr>
                <a:t>1</a:t>
              </a:r>
              <a:endParaRPr lang="zh-CN" altLang="en-US" kern="10">
                <a:ln w="9525">
                  <a:solidFill>
                    <a:srgbClr val="FFFFFF"/>
                  </a:solidFill>
                  <a:round/>
                </a:ln>
                <a:gradFill rotWithShape="1">
                  <a:gsLst>
                    <a:gs pos="0">
                      <a:srgbClr val="EAEAEA"/>
                    </a:gs>
                    <a:gs pos="100000">
                      <a:srgbClr val="B2B2B2"/>
                    </a:gs>
                  </a:gsLst>
                  <a:lin ang="5400000" scaled="1"/>
                </a:gradFill>
                <a:latin typeface="黑体" panose="02010609060101010101" pitchFamily="49" charset="-122"/>
                <a:ea typeface="黑体" panose="02010609060101010101" pitchFamily="49" charset="-122"/>
              </a:endParaRPr>
            </a:p>
          </p:txBody>
        </p:sp>
      </p:grpSp>
      <p:cxnSp>
        <p:nvCxnSpPr>
          <p:cNvPr id="85" name="直接连接符 5"/>
          <p:cNvCxnSpPr/>
          <p:nvPr/>
        </p:nvCxnSpPr>
        <p:spPr>
          <a:xfrm>
            <a:off x="1331913" y="1035050"/>
            <a:ext cx="0" cy="3128963"/>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86" name="文本框 6"/>
          <p:cNvSpPr txBox="1"/>
          <p:nvPr/>
        </p:nvSpPr>
        <p:spPr>
          <a:xfrm>
            <a:off x="863600" y="1690688"/>
            <a:ext cx="414338" cy="1744662"/>
          </a:xfrm>
          <a:prstGeom prst="rect">
            <a:avLst/>
          </a:prstGeom>
          <a:noFill/>
        </p:spPr>
        <p:txBody>
          <a:bodyPr vert="eaVert" wrap="none" lIns="68562" tIns="34281" rIns="68562" bIns="34281">
            <a:spAutoFit/>
          </a:bodyPr>
          <a:lstStyle/>
          <a:p>
            <a:pPr>
              <a:defRPr/>
            </a:pPr>
            <a:r>
              <a:rPr lang="zh-CN" altLang="en-US" b="1" spc="67" dirty="0">
                <a:solidFill>
                  <a:schemeClr val="accent6">
                    <a:lumMod val="75000"/>
                  </a:schemeClr>
                </a:solidFill>
                <a:latin typeface="微软雅黑" panose="020B0503020204020204" pitchFamily="34" charset="-122"/>
                <a:ea typeface="微软雅黑" panose="020B0503020204020204" pitchFamily="34" charset="-122"/>
              </a:rPr>
              <a:t>安全检查与督查</a:t>
            </a:r>
            <a:endParaRPr lang="zh-CN" altLang="en-US" b="1" spc="67" dirty="0">
              <a:solidFill>
                <a:schemeClr val="accent6">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4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6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75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1+#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4" name="组合 3"/>
          <p:cNvGrpSpPr/>
          <p:nvPr/>
        </p:nvGrpSpPr>
        <p:grpSpPr bwMode="auto">
          <a:xfrm>
            <a:off x="484188" y="265113"/>
            <a:ext cx="1836737" cy="536575"/>
            <a:chOff x="318085" y="1131590"/>
            <a:chExt cx="1836000" cy="537824"/>
          </a:xfrm>
        </p:grpSpPr>
        <p:sp>
          <p:nvSpPr>
            <p:cNvPr id="8707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7081"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708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87045" name="组合 21"/>
          <p:cNvGrpSpPr/>
          <p:nvPr/>
        </p:nvGrpSpPr>
        <p:grpSpPr bwMode="auto">
          <a:xfrm>
            <a:off x="6586538" y="4789488"/>
            <a:ext cx="2449512" cy="381000"/>
            <a:chOff x="7261661" y="1204549"/>
            <a:chExt cx="2006196" cy="380779"/>
          </a:xfrm>
        </p:grpSpPr>
        <p:sp>
          <p:nvSpPr>
            <p:cNvPr id="87077"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7078" name="矩形 272"/>
            <p:cNvSpPr>
              <a:spLocks noChangeArrowheads="1"/>
            </p:cNvSpPr>
            <p:nvPr/>
          </p:nvSpPr>
          <p:spPr bwMode="auto">
            <a:xfrm>
              <a:off x="7584863"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安全观察与安全检查</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047" name="Freeform 50"/>
          <p:cNvSpPr>
            <a:spLocks noEditPoints="1"/>
          </p:cNvSpPr>
          <p:nvPr/>
        </p:nvSpPr>
        <p:spPr bwMode="auto">
          <a:xfrm>
            <a:off x="6659563" y="4864100"/>
            <a:ext cx="193675" cy="261938"/>
          </a:xfrm>
          <a:custGeom>
            <a:avLst/>
            <a:gdLst>
              <a:gd name="T0" fmla="*/ 2147483647 w 262"/>
              <a:gd name="T1" fmla="*/ 2147483647 h 330"/>
              <a:gd name="T2" fmla="*/ 2147483647 w 262"/>
              <a:gd name="T3" fmla="*/ 2147483647 h 330"/>
              <a:gd name="T4" fmla="*/ 2147483647 w 262"/>
              <a:gd name="T5" fmla="*/ 2147483647 h 330"/>
              <a:gd name="T6" fmla="*/ 2147483647 w 262"/>
              <a:gd name="T7" fmla="*/ 2147483647 h 330"/>
              <a:gd name="T8" fmla="*/ 2147483647 w 262"/>
              <a:gd name="T9" fmla="*/ 2147483647 h 330"/>
              <a:gd name="T10" fmla="*/ 2147483647 w 262"/>
              <a:gd name="T11" fmla="*/ 2147483647 h 330"/>
              <a:gd name="T12" fmla="*/ 2147483647 w 262"/>
              <a:gd name="T13" fmla="*/ 2147483647 h 330"/>
              <a:gd name="T14" fmla="*/ 2147483647 w 262"/>
              <a:gd name="T15" fmla="*/ 2147483647 h 330"/>
              <a:gd name="T16" fmla="*/ 2147483647 w 262"/>
              <a:gd name="T17" fmla="*/ 2147483647 h 330"/>
              <a:gd name="T18" fmla="*/ 2147483647 w 262"/>
              <a:gd name="T19" fmla="*/ 2147483647 h 330"/>
              <a:gd name="T20" fmla="*/ 2147483647 w 262"/>
              <a:gd name="T21" fmla="*/ 2147483647 h 330"/>
              <a:gd name="T22" fmla="*/ 2147483647 w 262"/>
              <a:gd name="T23" fmla="*/ 2147483647 h 330"/>
              <a:gd name="T24" fmla="*/ 2147483647 w 262"/>
              <a:gd name="T25" fmla="*/ 2147483647 h 330"/>
              <a:gd name="T26" fmla="*/ 2147483647 w 262"/>
              <a:gd name="T27" fmla="*/ 2147483647 h 330"/>
              <a:gd name="T28" fmla="*/ 2147483647 w 262"/>
              <a:gd name="T29" fmla="*/ 2147483647 h 330"/>
              <a:gd name="T30" fmla="*/ 2147483647 w 262"/>
              <a:gd name="T31" fmla="*/ 2147483647 h 330"/>
              <a:gd name="T32" fmla="*/ 2147483647 w 262"/>
              <a:gd name="T33" fmla="*/ 2147483647 h 330"/>
              <a:gd name="T34" fmla="*/ 2147483647 w 262"/>
              <a:gd name="T35" fmla="*/ 2147483647 h 330"/>
              <a:gd name="T36" fmla="*/ 2147483647 w 262"/>
              <a:gd name="T37" fmla="*/ 2147483647 h 330"/>
              <a:gd name="T38" fmla="*/ 2147483647 w 262"/>
              <a:gd name="T39" fmla="*/ 2147483647 h 330"/>
              <a:gd name="T40" fmla="*/ 2147483647 w 262"/>
              <a:gd name="T41" fmla="*/ 2147483647 h 330"/>
              <a:gd name="T42" fmla="*/ 2147483647 w 262"/>
              <a:gd name="T43" fmla="*/ 0 h 330"/>
              <a:gd name="T44" fmla="*/ 0 w 262"/>
              <a:gd name="T45" fmla="*/ 0 h 330"/>
              <a:gd name="T46" fmla="*/ 0 w 262"/>
              <a:gd name="T47" fmla="*/ 2147483647 h 330"/>
              <a:gd name="T48" fmla="*/ 2147483647 w 262"/>
              <a:gd name="T49" fmla="*/ 2147483647 h 330"/>
              <a:gd name="T50" fmla="*/ 2147483647 w 262"/>
              <a:gd name="T51" fmla="*/ 2147483647 h 330"/>
              <a:gd name="T52" fmla="*/ 2147483647 w 262"/>
              <a:gd name="T53" fmla="*/ 2147483647 h 330"/>
              <a:gd name="T54" fmla="*/ 2147483647 w 262"/>
              <a:gd name="T55" fmla="*/ 2147483647 h 330"/>
              <a:gd name="T56" fmla="*/ 2147483647 w 262"/>
              <a:gd name="T57" fmla="*/ 2147483647 h 330"/>
              <a:gd name="T58" fmla="*/ 2147483647 w 262"/>
              <a:gd name="T59" fmla="*/ 2147483647 h 330"/>
              <a:gd name="T60" fmla="*/ 2147483647 w 262"/>
              <a:gd name="T61" fmla="*/ 2147483647 h 330"/>
              <a:gd name="T62" fmla="*/ 2147483647 w 262"/>
              <a:gd name="T63" fmla="*/ 2147483647 h 330"/>
              <a:gd name="T64" fmla="*/ 2147483647 w 262"/>
              <a:gd name="T65" fmla="*/ 2147483647 h 330"/>
              <a:gd name="T66" fmla="*/ 2147483647 w 262"/>
              <a:gd name="T67" fmla="*/ 2147483647 h 330"/>
              <a:gd name="T68" fmla="*/ 2147483647 w 262"/>
              <a:gd name="T69" fmla="*/ 2147483647 h 330"/>
              <a:gd name="T70" fmla="*/ 2147483647 w 262"/>
              <a:gd name="T71" fmla="*/ 2147483647 h 330"/>
              <a:gd name="T72" fmla="*/ 2147483647 w 262"/>
              <a:gd name="T73" fmla="*/ 2147483647 h 330"/>
              <a:gd name="T74" fmla="*/ 2147483647 w 262"/>
              <a:gd name="T75" fmla="*/ 2147483647 h 330"/>
              <a:gd name="T76" fmla="*/ 2147483647 w 262"/>
              <a:gd name="T77" fmla="*/ 2147483647 h 330"/>
              <a:gd name="T78" fmla="*/ 2147483647 w 262"/>
              <a:gd name="T79" fmla="*/ 2147483647 h 330"/>
              <a:gd name="T80" fmla="*/ 2147483647 w 262"/>
              <a:gd name="T81" fmla="*/ 2147483647 h 330"/>
              <a:gd name="T82" fmla="*/ 2147483647 w 262"/>
              <a:gd name="T83" fmla="*/ 2147483647 h 330"/>
              <a:gd name="T84" fmla="*/ 2147483647 w 262"/>
              <a:gd name="T85" fmla="*/ 2147483647 h 330"/>
              <a:gd name="T86" fmla="*/ 2147483647 w 262"/>
              <a:gd name="T87" fmla="*/ 2147483647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2"/>
              <a:gd name="T133" fmla="*/ 0 h 330"/>
              <a:gd name="T134" fmla="*/ 262 w 262"/>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87048" name="文本1"/>
          <p:cNvGrpSpPr/>
          <p:nvPr/>
        </p:nvGrpSpPr>
        <p:grpSpPr bwMode="auto">
          <a:xfrm>
            <a:off x="-109538" y="3579813"/>
            <a:ext cx="6062663" cy="603250"/>
            <a:chOff x="-965497" y="4030846"/>
            <a:chExt cx="6257576" cy="478272"/>
          </a:xfrm>
        </p:grpSpPr>
        <p:sp>
          <p:nvSpPr>
            <p:cNvPr id="22" name="Line 14"/>
            <p:cNvSpPr>
              <a:spLocks noChangeShapeType="1"/>
            </p:cNvSpPr>
            <p:nvPr/>
          </p:nvSpPr>
          <p:spPr bwMode="auto">
            <a:xfrm flipH="1" flipV="1">
              <a:off x="-965497" y="4509118"/>
              <a:ext cx="6257576" cy="0"/>
            </a:xfrm>
            <a:prstGeom prst="line">
              <a:avLst/>
            </a:prstGeom>
            <a:noFill/>
            <a:ln w="9525">
              <a:solidFill>
                <a:schemeClr val="tx2">
                  <a:lumMod val="60000"/>
                  <a:lumOff val="40000"/>
                </a:schemeClr>
              </a:solidFill>
              <a:round/>
              <a:headEnd type="oval" w="med" len="med"/>
            </a:ln>
            <a:effectLst/>
          </p:spPr>
          <p:txBody>
            <a:bodyPr/>
            <a:lstStyle/>
            <a:p>
              <a:pPr>
                <a:defRPr/>
              </a:pPr>
              <a:endParaRPr lang="zh-CN" altLang="en-US" dirty="0">
                <a:latin typeface="Impact" panose="020B0806030902050204" pitchFamily="34" charset="0"/>
                <a:ea typeface="微软雅黑" panose="020B0503020204020204" pitchFamily="34" charset="-122"/>
              </a:endParaRPr>
            </a:p>
          </p:txBody>
        </p:sp>
        <p:sp>
          <p:nvSpPr>
            <p:cNvPr id="26" name="Rectangle 15"/>
            <p:cNvSpPr>
              <a:spLocks noChangeArrowheads="1"/>
            </p:cNvSpPr>
            <p:nvPr/>
          </p:nvSpPr>
          <p:spPr bwMode="auto">
            <a:xfrm>
              <a:off x="-893401" y="4030846"/>
              <a:ext cx="5544813" cy="465686"/>
            </a:xfrm>
            <a:prstGeom prst="rect">
              <a:avLst/>
            </a:prstGeom>
            <a:noFill/>
            <a:ln>
              <a:noFill/>
            </a:ln>
            <a:effectLst/>
          </p:spPr>
          <p:txBody>
            <a:bodyPr>
              <a:spAutoFit/>
            </a:bodyPr>
            <a:lstStyle/>
            <a:p>
              <a:pPr>
                <a:lnSpc>
                  <a:spcPct val="12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各被检单位应对安全检查和督查发现的问题进行分析，查找管理原因，制定整改措施，明确责任人和完成时间。</a:t>
              </a:r>
              <a:endParaRPr lang="zh-CN" altLang="en-US" sz="1400" dirty="0">
                <a:solidFill>
                  <a:srgbClr val="7D7D7D"/>
                </a:solidFill>
                <a:latin typeface="Impact" panose="020B0806030902050204" pitchFamily="34" charset="0"/>
                <a:ea typeface="微软雅黑" panose="020B0503020204020204" pitchFamily="34" charset="-122"/>
              </a:endParaRPr>
            </a:p>
          </p:txBody>
        </p:sp>
      </p:grpSp>
      <p:grpSp>
        <p:nvGrpSpPr>
          <p:cNvPr id="87049" name="文本2"/>
          <p:cNvGrpSpPr/>
          <p:nvPr/>
        </p:nvGrpSpPr>
        <p:grpSpPr bwMode="auto">
          <a:xfrm>
            <a:off x="-61913" y="3076575"/>
            <a:ext cx="7548563" cy="415925"/>
            <a:chOff x="-965497" y="3560763"/>
            <a:chExt cx="7791598" cy="330200"/>
          </a:xfrm>
        </p:grpSpPr>
        <p:sp>
          <p:nvSpPr>
            <p:cNvPr id="28" name="Line 16"/>
            <p:cNvSpPr>
              <a:spLocks noChangeShapeType="1"/>
            </p:cNvSpPr>
            <p:nvPr/>
          </p:nvSpPr>
          <p:spPr bwMode="auto">
            <a:xfrm flipH="1">
              <a:off x="-965497" y="3880881"/>
              <a:ext cx="7791598" cy="10082"/>
            </a:xfrm>
            <a:prstGeom prst="line">
              <a:avLst/>
            </a:prstGeom>
            <a:noFill/>
            <a:ln w="9525">
              <a:solidFill>
                <a:schemeClr val="tx2">
                  <a:lumMod val="60000"/>
                  <a:lumOff val="40000"/>
                </a:schemeClr>
              </a:solidFill>
              <a:round/>
              <a:headEnd type="oval" w="med" len="med"/>
            </a:ln>
            <a:effectLst/>
          </p:spPr>
          <p:txBody>
            <a:bodyPr/>
            <a:lstStyle/>
            <a:p>
              <a:pPr>
                <a:defRPr/>
              </a:pPr>
              <a:endParaRPr lang="zh-CN" altLang="en-US" dirty="0">
                <a:latin typeface="Impact" panose="020B0806030902050204" pitchFamily="34" charset="0"/>
                <a:ea typeface="微软雅黑" panose="020B0503020204020204" pitchFamily="34" charset="-122"/>
              </a:endParaRPr>
            </a:p>
          </p:txBody>
        </p:sp>
        <p:sp>
          <p:nvSpPr>
            <p:cNvPr id="29" name="Rectangle 17"/>
            <p:cNvSpPr>
              <a:spLocks noChangeArrowheads="1"/>
            </p:cNvSpPr>
            <p:nvPr/>
          </p:nvSpPr>
          <p:spPr bwMode="auto">
            <a:xfrm>
              <a:off x="-893397" y="3560763"/>
              <a:ext cx="7719498" cy="259623"/>
            </a:xfrm>
            <a:prstGeom prst="rect">
              <a:avLst/>
            </a:prstGeom>
            <a:noFill/>
            <a:ln>
              <a:noFill/>
            </a:ln>
            <a:effectLst/>
          </p:spPr>
          <p:txBody>
            <a:bodyPr>
              <a:spAutoFit/>
            </a:bodyPr>
            <a:lstStyle/>
            <a:p>
              <a:pPr>
                <a:lnSpc>
                  <a:spcPct val="12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安全监管部门每月将问题的整改跟踪情况在安全例会上通报。</a:t>
              </a:r>
              <a:endParaRPr lang="zh-CN" altLang="en-US" sz="1400" dirty="0">
                <a:solidFill>
                  <a:srgbClr val="7D7D7D"/>
                </a:solidFill>
                <a:latin typeface="Impact" panose="020B0806030902050204" pitchFamily="34" charset="0"/>
                <a:ea typeface="微软雅黑" panose="020B0503020204020204" pitchFamily="34" charset="-122"/>
              </a:endParaRPr>
            </a:p>
          </p:txBody>
        </p:sp>
      </p:grpSp>
      <p:grpSp>
        <p:nvGrpSpPr>
          <p:cNvPr id="87050" name="文本3"/>
          <p:cNvGrpSpPr/>
          <p:nvPr/>
        </p:nvGrpSpPr>
        <p:grpSpPr bwMode="auto">
          <a:xfrm>
            <a:off x="-17463" y="2201863"/>
            <a:ext cx="8961438" cy="609600"/>
            <a:chOff x="-965498" y="2743027"/>
            <a:chExt cx="9248259" cy="483394"/>
          </a:xfrm>
        </p:grpSpPr>
        <p:sp>
          <p:nvSpPr>
            <p:cNvPr id="31" name="Line 18"/>
            <p:cNvSpPr>
              <a:spLocks noChangeShapeType="1"/>
            </p:cNvSpPr>
            <p:nvPr/>
          </p:nvSpPr>
          <p:spPr bwMode="auto">
            <a:xfrm flipH="1">
              <a:off x="-965498" y="3208797"/>
              <a:ext cx="9248259" cy="2518"/>
            </a:xfrm>
            <a:prstGeom prst="line">
              <a:avLst/>
            </a:prstGeom>
            <a:noFill/>
            <a:ln w="9525">
              <a:solidFill>
                <a:schemeClr val="tx2">
                  <a:lumMod val="60000"/>
                  <a:lumOff val="40000"/>
                </a:schemeClr>
              </a:solidFill>
              <a:round/>
              <a:headEnd type="oval" w="med" len="med"/>
            </a:ln>
            <a:effectLst/>
          </p:spPr>
          <p:txBody>
            <a:bodyPr/>
            <a:lstStyle/>
            <a:p>
              <a:pPr>
                <a:defRPr/>
              </a:pPr>
              <a:endParaRPr lang="zh-CN" altLang="en-US" dirty="0">
                <a:latin typeface="Impact" panose="020B0806030902050204" pitchFamily="34" charset="0"/>
                <a:ea typeface="微软雅黑" panose="020B0503020204020204" pitchFamily="34" charset="-122"/>
              </a:endParaRPr>
            </a:p>
          </p:txBody>
        </p:sp>
        <p:sp>
          <p:nvSpPr>
            <p:cNvPr id="32" name="Rectangle 19"/>
            <p:cNvSpPr>
              <a:spLocks noChangeArrowheads="1"/>
            </p:cNvSpPr>
            <p:nvPr/>
          </p:nvSpPr>
          <p:spPr bwMode="auto">
            <a:xfrm>
              <a:off x="-893411" y="2743027"/>
              <a:ext cx="8812468" cy="483394"/>
            </a:xfrm>
            <a:prstGeom prst="rect">
              <a:avLst/>
            </a:prstGeom>
            <a:noFill/>
            <a:ln>
              <a:noFill/>
            </a:ln>
            <a:effectLst/>
          </p:spPr>
          <p:txBody>
            <a:bodyPr>
              <a:spAutoFit/>
            </a:bodyPr>
            <a:lstStyle/>
            <a:p>
              <a:pPr>
                <a:lnSpc>
                  <a:spcPct val="12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各被检单位应对安全检查和督查发现的问题进行分析，查找管理原因，制定整改措施，明确责任人和完成时间。</a:t>
              </a:r>
              <a:endParaRPr lang="zh-CN" altLang="en-US" sz="1400" dirty="0">
                <a:solidFill>
                  <a:srgbClr val="7D7D7D"/>
                </a:solidFill>
                <a:latin typeface="Impact" panose="020B0806030902050204" pitchFamily="34" charset="0"/>
                <a:ea typeface="微软雅黑" panose="020B0503020204020204" pitchFamily="34" charset="-122"/>
              </a:endParaRPr>
            </a:p>
          </p:txBody>
        </p:sp>
      </p:grpSp>
      <p:grpSp>
        <p:nvGrpSpPr>
          <p:cNvPr id="87051" name="灰色1"/>
          <p:cNvGrpSpPr/>
          <p:nvPr/>
        </p:nvGrpSpPr>
        <p:grpSpPr bwMode="auto">
          <a:xfrm>
            <a:off x="4845050" y="3608388"/>
            <a:ext cx="1289050" cy="1404937"/>
            <a:chOff x="4079380" y="5580064"/>
            <a:chExt cx="1331913" cy="1114286"/>
          </a:xfrm>
        </p:grpSpPr>
        <p:sp>
          <p:nvSpPr>
            <p:cNvPr id="39" name="Freeform 5"/>
            <p:cNvSpPr/>
            <p:nvPr/>
          </p:nvSpPr>
          <p:spPr bwMode="auto">
            <a:xfrm>
              <a:off x="4079380" y="5580064"/>
              <a:ext cx="1331913" cy="93549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gradFill rotWithShape="1">
              <a:gsLst>
                <a:gs pos="0">
                  <a:srgbClr val="DDDDDD"/>
                </a:gs>
                <a:gs pos="100000">
                  <a:srgbClr val="FFFFFF"/>
                </a:gs>
              </a:gsLst>
              <a:lin ang="5400000" scaled="1"/>
            </a:gradFill>
            <a:ln w="3175">
              <a:solidFill>
                <a:srgbClr val="C0C0C0"/>
              </a:solidFill>
              <a:miter lim="800000"/>
            </a:ln>
          </p:spPr>
          <p:txBody>
            <a:bodyPr wrap="none" anchor="ctr"/>
            <a:lstStyle/>
            <a:p>
              <a:pPr>
                <a:defRPr/>
              </a:pPr>
              <a:endParaRPr lang="zh-CN" altLang="en-US" kern="0" dirty="0">
                <a:solidFill>
                  <a:sysClr val="windowText" lastClr="000000"/>
                </a:solidFill>
                <a:ea typeface="微软雅黑" panose="020B0503020204020204" pitchFamily="34" charset="-122"/>
              </a:endParaRPr>
            </a:p>
          </p:txBody>
        </p:sp>
        <p:sp>
          <p:nvSpPr>
            <p:cNvPr id="87070" name="Text Box 10"/>
            <p:cNvSpPr txBox="1">
              <a:spLocks noChangeArrowheads="1"/>
            </p:cNvSpPr>
            <p:nvPr/>
          </p:nvSpPr>
          <p:spPr bwMode="auto">
            <a:xfrm>
              <a:off x="4888042" y="5986747"/>
              <a:ext cx="500287" cy="70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en-US" altLang="zh-CN" sz="4000" b="1">
                  <a:solidFill>
                    <a:srgbClr val="B2B2B2"/>
                  </a:solidFill>
                  <a:latin typeface="黑体" panose="02010609060101010101" pitchFamily="49" charset="-122"/>
                  <a:ea typeface="微软雅黑" panose="020B0503020204020204" pitchFamily="34" charset="-122"/>
                </a:rPr>
                <a:t>1</a:t>
              </a:r>
              <a:endParaRPr lang="en-US" altLang="zh-CN" sz="4000" b="1">
                <a:solidFill>
                  <a:srgbClr val="B2B2B2"/>
                </a:solidFill>
                <a:latin typeface="黑体" panose="02010609060101010101" pitchFamily="49" charset="-122"/>
                <a:ea typeface="微软雅黑" panose="020B0503020204020204" pitchFamily="34" charset="-122"/>
              </a:endParaRPr>
            </a:p>
          </p:txBody>
        </p:sp>
      </p:grpSp>
      <p:grpSp>
        <p:nvGrpSpPr>
          <p:cNvPr id="87052" name="灰色2"/>
          <p:cNvGrpSpPr/>
          <p:nvPr/>
        </p:nvGrpSpPr>
        <p:grpSpPr bwMode="auto">
          <a:xfrm>
            <a:off x="6332538" y="2849563"/>
            <a:ext cx="1284287" cy="2163762"/>
            <a:chOff x="5566868" y="4978401"/>
            <a:chExt cx="1327150" cy="1715949"/>
          </a:xfrm>
        </p:grpSpPr>
        <p:sp>
          <p:nvSpPr>
            <p:cNvPr id="42" name="Freeform 2"/>
            <p:cNvSpPr/>
            <p:nvPr/>
          </p:nvSpPr>
          <p:spPr bwMode="auto">
            <a:xfrm>
              <a:off x="5566868" y="4978401"/>
              <a:ext cx="1327150" cy="1537178"/>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gradFill rotWithShape="1">
              <a:gsLst>
                <a:gs pos="0">
                  <a:srgbClr val="DDDDDD"/>
                </a:gs>
                <a:gs pos="100000">
                  <a:srgbClr val="FFFFFF"/>
                </a:gs>
              </a:gsLst>
              <a:lin ang="5400000" scaled="1"/>
            </a:gradFill>
            <a:ln w="3175">
              <a:solidFill>
                <a:srgbClr val="C0C0C0"/>
              </a:solidFill>
              <a:miter lim="800000"/>
            </a:ln>
          </p:spPr>
          <p:txBody>
            <a:bodyPr wrap="none" anchor="ctr"/>
            <a:lstStyle/>
            <a:p>
              <a:pPr>
                <a:defRPr/>
              </a:pPr>
              <a:endParaRPr lang="zh-CN" altLang="en-US" kern="0" dirty="0">
                <a:solidFill>
                  <a:sysClr val="windowText" lastClr="000000"/>
                </a:solidFill>
                <a:ea typeface="微软雅黑" panose="020B0503020204020204" pitchFamily="34" charset="-122"/>
              </a:endParaRPr>
            </a:p>
          </p:txBody>
        </p:sp>
        <p:sp>
          <p:nvSpPr>
            <p:cNvPr id="87068" name="Text Box 11"/>
            <p:cNvSpPr txBox="1">
              <a:spLocks noChangeArrowheads="1"/>
            </p:cNvSpPr>
            <p:nvPr/>
          </p:nvSpPr>
          <p:spPr bwMode="auto">
            <a:xfrm>
              <a:off x="6382187" y="5986820"/>
              <a:ext cx="501988" cy="70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en-US" altLang="zh-CN" sz="4000" b="1">
                  <a:solidFill>
                    <a:srgbClr val="B2B2B2"/>
                  </a:solidFill>
                  <a:latin typeface="黑体" panose="02010609060101010101" pitchFamily="49" charset="-122"/>
                  <a:ea typeface="微软雅黑" panose="020B0503020204020204" pitchFamily="34" charset="-122"/>
                </a:rPr>
                <a:t>2</a:t>
              </a:r>
              <a:endParaRPr lang="en-US" altLang="zh-CN" sz="4000" b="1">
                <a:solidFill>
                  <a:srgbClr val="B2B2B2"/>
                </a:solidFill>
                <a:latin typeface="黑体" panose="02010609060101010101" pitchFamily="49" charset="-122"/>
                <a:ea typeface="微软雅黑" panose="020B0503020204020204" pitchFamily="34" charset="-122"/>
              </a:endParaRPr>
            </a:p>
          </p:txBody>
        </p:sp>
      </p:grpSp>
      <p:grpSp>
        <p:nvGrpSpPr>
          <p:cNvPr id="87053" name="灰色3"/>
          <p:cNvGrpSpPr/>
          <p:nvPr/>
        </p:nvGrpSpPr>
        <p:grpSpPr bwMode="auto">
          <a:xfrm>
            <a:off x="7807325" y="2157413"/>
            <a:ext cx="1293813" cy="2855912"/>
            <a:chOff x="7041655" y="4429126"/>
            <a:chExt cx="1336675" cy="2265224"/>
          </a:xfrm>
        </p:grpSpPr>
        <p:sp>
          <p:nvSpPr>
            <p:cNvPr id="45" name="Freeform 4"/>
            <p:cNvSpPr/>
            <p:nvPr/>
          </p:nvSpPr>
          <p:spPr bwMode="auto">
            <a:xfrm>
              <a:off x="7041655" y="4429126"/>
              <a:ext cx="1336675" cy="2086424"/>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gradFill rotWithShape="1">
              <a:gsLst>
                <a:gs pos="0">
                  <a:srgbClr val="DDDDDD"/>
                </a:gs>
                <a:gs pos="100000">
                  <a:srgbClr val="FFFFFF"/>
                </a:gs>
              </a:gsLst>
              <a:lin ang="5400000" scaled="1"/>
            </a:gradFill>
            <a:ln w="3175">
              <a:solidFill>
                <a:srgbClr val="C0C0C0"/>
              </a:solidFill>
              <a:miter lim="800000"/>
            </a:ln>
          </p:spPr>
          <p:txBody>
            <a:bodyPr wrap="none" anchor="ctr"/>
            <a:lstStyle/>
            <a:p>
              <a:pPr>
                <a:defRPr/>
              </a:pPr>
              <a:endParaRPr lang="zh-CN" altLang="en-US" kern="0" dirty="0">
                <a:solidFill>
                  <a:sysClr val="windowText" lastClr="000000"/>
                </a:solidFill>
                <a:ea typeface="微软雅黑" panose="020B0503020204020204" pitchFamily="34" charset="-122"/>
              </a:endParaRPr>
            </a:p>
          </p:txBody>
        </p:sp>
        <p:sp>
          <p:nvSpPr>
            <p:cNvPr id="87066" name="Text Box 12"/>
            <p:cNvSpPr txBox="1">
              <a:spLocks noChangeArrowheads="1"/>
            </p:cNvSpPr>
            <p:nvPr/>
          </p:nvSpPr>
          <p:spPr bwMode="auto">
            <a:xfrm>
              <a:off x="7850221" y="5986703"/>
              <a:ext cx="501868" cy="70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en-US" altLang="zh-CN" sz="4000" b="1">
                  <a:solidFill>
                    <a:srgbClr val="B2B2B2"/>
                  </a:solidFill>
                  <a:latin typeface="黑体" panose="02010609060101010101" pitchFamily="49" charset="-122"/>
                  <a:ea typeface="微软雅黑" panose="020B0503020204020204" pitchFamily="34" charset="-122"/>
                </a:rPr>
                <a:t>3</a:t>
              </a:r>
              <a:endParaRPr lang="en-US" altLang="zh-CN" sz="4000" b="1">
                <a:solidFill>
                  <a:srgbClr val="B2B2B2"/>
                </a:solidFill>
                <a:latin typeface="黑体" panose="02010609060101010101" pitchFamily="49" charset="-122"/>
                <a:ea typeface="微软雅黑" panose="020B0503020204020204" pitchFamily="34" charset="-122"/>
              </a:endParaRPr>
            </a:p>
          </p:txBody>
        </p:sp>
      </p:grpSp>
      <p:grpSp>
        <p:nvGrpSpPr>
          <p:cNvPr id="87054" name="深色1"/>
          <p:cNvGrpSpPr/>
          <p:nvPr/>
        </p:nvGrpSpPr>
        <p:grpSpPr bwMode="auto">
          <a:xfrm>
            <a:off x="4841875" y="3622675"/>
            <a:ext cx="1290638" cy="1397000"/>
            <a:chOff x="4139952" y="4233863"/>
            <a:chExt cx="1331913" cy="1108075"/>
          </a:xfrm>
        </p:grpSpPr>
        <p:sp>
          <p:nvSpPr>
            <p:cNvPr id="48" name="Freeform 5"/>
            <p:cNvSpPr/>
            <p:nvPr/>
          </p:nvSpPr>
          <p:spPr bwMode="auto">
            <a:xfrm>
              <a:off x="4139952" y="4233863"/>
              <a:ext cx="1331913" cy="935568"/>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gradFill>
              <a:gsLst>
                <a:gs pos="100000">
                  <a:srgbClr val="C00000">
                    <a:lumMod val="60000"/>
                    <a:lumOff val="40000"/>
                  </a:srgbClr>
                </a:gs>
                <a:gs pos="0">
                  <a:srgbClr val="C00000"/>
                </a:gs>
              </a:gsLst>
              <a:lin ang="16200000" scaled="0"/>
            </a:gradFill>
            <a:ln w="3175" cap="flat" cmpd="sng" algn="ctr">
              <a:noFill/>
              <a:prstDash val="solid"/>
            </a:ln>
            <a:effectLst/>
          </p:spPr>
          <p:txBody>
            <a:bodyPr vert="eaVert" anchor="ctr"/>
            <a:lstStyle/>
            <a:p>
              <a:pPr fontAlgn="auto">
                <a:spcBef>
                  <a:spcPts val="0"/>
                </a:spcBef>
                <a:spcAft>
                  <a:spcPts val="0"/>
                </a:spcAft>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87064" name="Text Box 10"/>
            <p:cNvSpPr txBox="1">
              <a:spLocks noChangeArrowheads="1"/>
            </p:cNvSpPr>
            <p:nvPr/>
          </p:nvSpPr>
          <p:spPr bwMode="auto">
            <a:xfrm>
              <a:off x="4947619" y="4640577"/>
              <a:ext cx="501310" cy="70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4000">
                  <a:solidFill>
                    <a:srgbClr val="FFFFFF"/>
                  </a:solidFill>
                  <a:latin typeface="黑体" panose="02010609060101010101" pitchFamily="49" charset="-122"/>
                  <a:ea typeface="微软雅黑" panose="020B0503020204020204" pitchFamily="34" charset="-122"/>
                </a:rPr>
                <a:t>1</a:t>
              </a:r>
              <a:endParaRPr lang="en-US" altLang="zh-CN" sz="4000">
                <a:solidFill>
                  <a:srgbClr val="FFFFFF"/>
                </a:solidFill>
                <a:latin typeface="黑体" panose="02010609060101010101" pitchFamily="49" charset="-122"/>
                <a:ea typeface="微软雅黑" panose="020B0503020204020204" pitchFamily="34" charset="-122"/>
              </a:endParaRPr>
            </a:p>
          </p:txBody>
        </p:sp>
      </p:grpSp>
      <p:grpSp>
        <p:nvGrpSpPr>
          <p:cNvPr id="87055" name="深色2"/>
          <p:cNvGrpSpPr/>
          <p:nvPr/>
        </p:nvGrpSpPr>
        <p:grpSpPr bwMode="auto">
          <a:xfrm>
            <a:off x="6329363" y="2863850"/>
            <a:ext cx="1285875" cy="2155825"/>
            <a:chOff x="5627440" y="3632200"/>
            <a:chExt cx="1327150" cy="1709738"/>
          </a:xfrm>
        </p:grpSpPr>
        <p:sp>
          <p:nvSpPr>
            <p:cNvPr id="51" name="Freeform 2"/>
            <p:cNvSpPr/>
            <p:nvPr/>
          </p:nvSpPr>
          <p:spPr bwMode="auto">
            <a:xfrm>
              <a:off x="5627440" y="3632200"/>
              <a:ext cx="1327150" cy="1537254"/>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gradFill>
              <a:gsLst>
                <a:gs pos="100000">
                  <a:srgbClr val="C00000">
                    <a:lumMod val="60000"/>
                    <a:lumOff val="40000"/>
                  </a:srgbClr>
                </a:gs>
                <a:gs pos="0">
                  <a:srgbClr val="C00000"/>
                </a:gs>
              </a:gsLst>
              <a:lin ang="16200000" scaled="0"/>
            </a:gradFill>
            <a:ln w="3175" cap="flat" cmpd="sng" algn="ctr">
              <a:noFill/>
              <a:prstDash val="solid"/>
            </a:ln>
            <a:effectLst/>
          </p:spPr>
          <p:txBody>
            <a:bodyPr vert="eaVert" anchor="ctr"/>
            <a:lstStyle/>
            <a:p>
              <a:pPr fontAlgn="auto">
                <a:spcBef>
                  <a:spcPts val="0"/>
                </a:spcBef>
                <a:spcAft>
                  <a:spcPts val="0"/>
                </a:spcAft>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87062" name="Text Box 11"/>
            <p:cNvSpPr txBox="1">
              <a:spLocks noChangeArrowheads="1"/>
            </p:cNvSpPr>
            <p:nvPr/>
          </p:nvSpPr>
          <p:spPr bwMode="auto">
            <a:xfrm>
              <a:off x="6443391" y="4640669"/>
              <a:ext cx="501368" cy="70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4000">
                  <a:solidFill>
                    <a:srgbClr val="FFFFFF"/>
                  </a:solidFill>
                  <a:latin typeface="黑体" panose="02010609060101010101" pitchFamily="49" charset="-122"/>
                  <a:ea typeface="微软雅黑" panose="020B0503020204020204" pitchFamily="34" charset="-122"/>
                </a:rPr>
                <a:t>2</a:t>
              </a:r>
              <a:endParaRPr lang="en-US" altLang="zh-CN" sz="4000">
                <a:solidFill>
                  <a:srgbClr val="FFFFFF"/>
                </a:solidFill>
                <a:latin typeface="黑体" panose="02010609060101010101" pitchFamily="49" charset="-122"/>
                <a:ea typeface="微软雅黑" panose="020B0503020204020204" pitchFamily="34" charset="-122"/>
              </a:endParaRPr>
            </a:p>
          </p:txBody>
        </p:sp>
      </p:grpSp>
      <p:grpSp>
        <p:nvGrpSpPr>
          <p:cNvPr id="87056" name="深色3"/>
          <p:cNvGrpSpPr/>
          <p:nvPr/>
        </p:nvGrpSpPr>
        <p:grpSpPr bwMode="auto">
          <a:xfrm>
            <a:off x="7813675" y="2171700"/>
            <a:ext cx="1295400" cy="2847975"/>
            <a:chOff x="7102227" y="3082925"/>
            <a:chExt cx="1336675" cy="2259013"/>
          </a:xfrm>
        </p:grpSpPr>
        <p:sp>
          <p:nvSpPr>
            <p:cNvPr id="54" name="Freeform 4"/>
            <p:cNvSpPr/>
            <p:nvPr/>
          </p:nvSpPr>
          <p:spPr bwMode="auto">
            <a:xfrm>
              <a:off x="7102227" y="3082925"/>
              <a:ext cx="1336675" cy="2086502"/>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gradFill>
              <a:gsLst>
                <a:gs pos="100000">
                  <a:srgbClr val="C00000">
                    <a:lumMod val="60000"/>
                    <a:lumOff val="40000"/>
                  </a:srgbClr>
                </a:gs>
                <a:gs pos="0">
                  <a:srgbClr val="C00000"/>
                </a:gs>
              </a:gsLst>
              <a:lin ang="16200000" scaled="0"/>
            </a:gradFill>
            <a:ln w="3175" cap="flat" cmpd="sng" algn="ctr">
              <a:noFill/>
              <a:prstDash val="solid"/>
            </a:ln>
            <a:effectLst/>
          </p:spPr>
          <p:txBody>
            <a:bodyPr vert="eaVert" anchor="ctr"/>
            <a:lstStyle/>
            <a:p>
              <a:pPr fontAlgn="auto">
                <a:spcBef>
                  <a:spcPts val="0"/>
                </a:spcBef>
                <a:spcAft>
                  <a:spcPts val="0"/>
                </a:spcAft>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87060" name="Text Box 12"/>
            <p:cNvSpPr txBox="1">
              <a:spLocks noChangeArrowheads="1"/>
            </p:cNvSpPr>
            <p:nvPr/>
          </p:nvSpPr>
          <p:spPr bwMode="auto">
            <a:xfrm>
              <a:off x="7909802" y="4640561"/>
              <a:ext cx="502891" cy="70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4000">
                  <a:solidFill>
                    <a:srgbClr val="FFFFFF"/>
                  </a:solidFill>
                  <a:latin typeface="黑体" panose="02010609060101010101" pitchFamily="49" charset="-122"/>
                  <a:ea typeface="微软雅黑" panose="020B0503020204020204" pitchFamily="34" charset="-122"/>
                </a:rPr>
                <a:t>3</a:t>
              </a:r>
              <a:endParaRPr lang="en-US" altLang="zh-CN" sz="4000">
                <a:solidFill>
                  <a:srgbClr val="FFFFFF"/>
                </a:solidFill>
                <a:latin typeface="黑体" panose="02010609060101010101" pitchFamily="49" charset="-122"/>
                <a:ea typeface="微软雅黑" panose="020B0503020204020204" pitchFamily="34" charset="-122"/>
              </a:endParaRPr>
            </a:p>
          </p:txBody>
        </p:sp>
      </p:grpSp>
      <p:cxnSp>
        <p:nvCxnSpPr>
          <p:cNvPr id="56" name="直接连接符 55"/>
          <p:cNvCxnSpPr/>
          <p:nvPr/>
        </p:nvCxnSpPr>
        <p:spPr>
          <a:xfrm>
            <a:off x="1979613" y="1574800"/>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348038" y="1155700"/>
            <a:ext cx="2808287" cy="1200150"/>
          </a:xfrm>
          <a:prstGeom prst="rect">
            <a:avLst/>
          </a:prstGeom>
        </p:spPr>
        <p:txBody>
          <a:bodyPr>
            <a:spAutoFit/>
          </a:bodyPr>
          <a:lstStyle/>
          <a:p>
            <a:pPr>
              <a:defRPr/>
            </a:pPr>
            <a:r>
              <a:rPr lang="zh-CN" altLang="zh-CN" b="1" spc="67" dirty="0">
                <a:solidFill>
                  <a:schemeClr val="accent6">
                    <a:lumMod val="75000"/>
                  </a:schemeClr>
                </a:solidFill>
                <a:latin typeface="微软雅黑" panose="020B0503020204020204" pitchFamily="34" charset="-122"/>
                <a:ea typeface="微软雅黑" panose="020B0503020204020204" pitchFamily="34" charset="-122"/>
              </a:rPr>
              <a:t>整改与跟踪</a:t>
            </a:r>
            <a:endParaRPr lang="zh-CN" altLang="zh-CN" b="1" spc="67" dirty="0">
              <a:solidFill>
                <a:schemeClr val="accent6">
                  <a:lumMod val="7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8" name="组合 3"/>
          <p:cNvGrpSpPr/>
          <p:nvPr/>
        </p:nvGrpSpPr>
        <p:grpSpPr bwMode="auto">
          <a:xfrm>
            <a:off x="484188" y="265113"/>
            <a:ext cx="1836737" cy="536575"/>
            <a:chOff x="318085" y="1131590"/>
            <a:chExt cx="1836000" cy="537824"/>
          </a:xfrm>
        </p:grpSpPr>
        <p:sp>
          <p:nvSpPr>
            <p:cNvPr id="88079"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8081"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8084"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88069" name="组合 21"/>
          <p:cNvGrpSpPr/>
          <p:nvPr/>
        </p:nvGrpSpPr>
        <p:grpSpPr bwMode="auto">
          <a:xfrm>
            <a:off x="6586538" y="4789488"/>
            <a:ext cx="2449512" cy="381000"/>
            <a:chOff x="7261661" y="1204549"/>
            <a:chExt cx="2006196" cy="380779"/>
          </a:xfrm>
        </p:grpSpPr>
        <p:sp>
          <p:nvSpPr>
            <p:cNvPr id="88077"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8078" name="矩形 272"/>
            <p:cNvSpPr>
              <a:spLocks noChangeArrowheads="1"/>
            </p:cNvSpPr>
            <p:nvPr/>
          </p:nvSpPr>
          <p:spPr bwMode="auto">
            <a:xfrm>
              <a:off x="7584863"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a:t>
              </a:r>
              <a:r>
                <a:rPr lang="zh-CN" altLang="en-US" sz="1200" b="1">
                  <a:solidFill>
                    <a:schemeClr val="bg1"/>
                  </a:solidFill>
                  <a:latin typeface="微软雅黑" panose="020B0503020204020204" pitchFamily="34" charset="-122"/>
                  <a:ea typeface="微软雅黑" panose="020B0503020204020204" pitchFamily="34" charset="-122"/>
                </a:rPr>
                <a:t>审核</a:t>
              </a:r>
              <a:r>
                <a:rPr lang="zh-CN" altLang="zh-CN" sz="1200" b="1">
                  <a:solidFill>
                    <a:schemeClr val="bg1"/>
                  </a:solidFill>
                  <a:latin typeface="微软雅黑" panose="020B0503020204020204" pitchFamily="34" charset="-122"/>
                  <a:ea typeface="微软雅黑" panose="020B0503020204020204" pitchFamily="34" charset="-122"/>
                </a:rPr>
                <a:t>与安全</a:t>
              </a:r>
              <a:r>
                <a:rPr lang="zh-CN" altLang="en-US" sz="1200" b="1">
                  <a:solidFill>
                    <a:schemeClr val="bg1"/>
                  </a:solidFill>
                  <a:latin typeface="微软雅黑" panose="020B0503020204020204" pitchFamily="34" charset="-122"/>
                  <a:ea typeface="微软雅黑" panose="020B0503020204020204" pitchFamily="34" charset="-122"/>
                </a:rPr>
                <a:t>评估</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395288" y="1622425"/>
            <a:ext cx="4105275" cy="2894013"/>
          </a:xfrm>
          <a:prstGeom prst="rect">
            <a:avLst/>
          </a:prstGeom>
          <a:solidFill>
            <a:schemeClr val="accent3">
              <a:lumMod val="20000"/>
              <a:lumOff val="80000"/>
            </a:schemeClr>
          </a:solidFill>
          <a:ln w="28575">
            <a:solidFill>
              <a:schemeClr val="bg1"/>
            </a:solid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企业每年至少组织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次安全管理体系内部审核，审核安全管理体系是否符合本手册和集团公司相关制度的要求，是否得到有效实施。审核的过程和结果应予以记录。</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集团公司对企业每</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年至少组织一次安全管理体系审核，审核结果纳入对企业的安全考核。</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sz="1400" dirty="0"/>
          </a:p>
        </p:txBody>
      </p:sp>
      <p:cxnSp>
        <p:nvCxnSpPr>
          <p:cNvPr id="24" name="直接连接符 23"/>
          <p:cNvCxnSpPr/>
          <p:nvPr/>
        </p:nvCxnSpPr>
        <p:spPr>
          <a:xfrm>
            <a:off x="539750" y="143192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619250" y="1011238"/>
            <a:ext cx="2808288" cy="1200150"/>
          </a:xfrm>
          <a:prstGeom prst="rect">
            <a:avLst/>
          </a:prstGeom>
        </p:spPr>
        <p:txBody>
          <a:bodyPr>
            <a:spAutoFit/>
          </a:bodyPr>
          <a:lstStyle/>
          <a:p>
            <a:pPr>
              <a:defRPr/>
            </a:pPr>
            <a:r>
              <a:rPr lang="zh-CN" altLang="zh-CN" b="1" dirty="0">
                <a:solidFill>
                  <a:schemeClr val="tx2">
                    <a:lumMod val="75000"/>
                  </a:schemeClr>
                </a:solidFill>
                <a:latin typeface="微软雅黑" panose="020B0503020204020204" pitchFamily="34" charset="-122"/>
                <a:ea typeface="微软雅黑" panose="020B0503020204020204" pitchFamily="34" charset="-122"/>
              </a:rPr>
              <a:t>安全管理体系审核</a:t>
            </a:r>
            <a:endParaRPr lang="zh-CN" altLang="zh-CN" b="1" dirty="0">
              <a:solidFill>
                <a:schemeClr val="tx2">
                  <a:lumMod val="7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8074" name="矩形 19"/>
          <p:cNvSpPr>
            <a:spLocks noChangeArrowheads="1"/>
          </p:cNvSpPr>
          <p:nvPr/>
        </p:nvSpPr>
        <p:spPr bwMode="auto">
          <a:xfrm>
            <a:off x="6731000" y="327025"/>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安全审核与安全评估</a:t>
            </a:r>
            <a:endParaRPr lang="zh-CN" altLang="en-US" b="1">
              <a:solidFill>
                <a:srgbClr val="C00000"/>
              </a:solidFill>
              <a:latin typeface="微软雅黑" panose="020B0503020204020204" pitchFamily="34" charset="-122"/>
              <a:ea typeface="微软雅黑" panose="020B0503020204020204" pitchFamily="34" charset="-122"/>
            </a:endParaRPr>
          </a:p>
        </p:txBody>
      </p:sp>
      <p:pic>
        <p:nvPicPr>
          <p:cNvPr id="88075" name="Picture 3" descr="C:\Users\wh\Desktop\114 [转换].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813" y="4830763"/>
            <a:ext cx="415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3" descr="D:\Teliss_Tong\Copy\定期备份\工作备份\！个人PPT作品@teliss\PKM图\IlLCsXJu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1042988"/>
            <a:ext cx="381635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组合 3"/>
          <p:cNvGrpSpPr/>
          <p:nvPr/>
        </p:nvGrpSpPr>
        <p:grpSpPr bwMode="auto">
          <a:xfrm>
            <a:off x="484188" y="265113"/>
            <a:ext cx="1836737" cy="536575"/>
            <a:chOff x="318085" y="1131590"/>
            <a:chExt cx="1836000" cy="537824"/>
          </a:xfrm>
        </p:grpSpPr>
        <p:sp>
          <p:nvSpPr>
            <p:cNvPr id="89102"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89104"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89107"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89093" name="组合 21"/>
          <p:cNvGrpSpPr/>
          <p:nvPr/>
        </p:nvGrpSpPr>
        <p:grpSpPr bwMode="auto">
          <a:xfrm>
            <a:off x="6586538" y="4789488"/>
            <a:ext cx="2449512" cy="381000"/>
            <a:chOff x="7261661" y="1204549"/>
            <a:chExt cx="2006196" cy="380779"/>
          </a:xfrm>
        </p:grpSpPr>
        <p:sp>
          <p:nvSpPr>
            <p:cNvPr id="89100" name="Freeform 16"/>
            <p:cNvSpPr/>
            <p:nvPr/>
          </p:nvSpPr>
          <p:spPr bwMode="auto">
            <a:xfrm>
              <a:off x="7261661" y="1204549"/>
              <a:ext cx="1793738"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9101" name="矩形 272"/>
            <p:cNvSpPr>
              <a:spLocks noChangeArrowheads="1"/>
            </p:cNvSpPr>
            <p:nvPr/>
          </p:nvSpPr>
          <p:spPr bwMode="auto">
            <a:xfrm>
              <a:off x="7584863"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a:t>
              </a:r>
              <a:r>
                <a:rPr lang="zh-CN" altLang="en-US" sz="1200" b="1">
                  <a:solidFill>
                    <a:schemeClr val="bg1"/>
                  </a:solidFill>
                  <a:latin typeface="微软雅黑" panose="020B0503020204020204" pitchFamily="34" charset="-122"/>
                  <a:ea typeface="微软雅黑" panose="020B0503020204020204" pitchFamily="34" charset="-122"/>
                </a:rPr>
                <a:t>审核</a:t>
              </a:r>
              <a:r>
                <a:rPr lang="zh-CN" altLang="zh-CN" sz="1200" b="1">
                  <a:solidFill>
                    <a:schemeClr val="bg1"/>
                  </a:solidFill>
                  <a:latin typeface="微软雅黑" panose="020B0503020204020204" pitchFamily="34" charset="-122"/>
                  <a:ea typeface="微软雅黑" panose="020B0503020204020204" pitchFamily="34" charset="-122"/>
                </a:rPr>
                <a:t>与安全</a:t>
              </a:r>
              <a:r>
                <a:rPr lang="zh-CN" altLang="en-US" sz="1200" b="1">
                  <a:solidFill>
                    <a:schemeClr val="bg1"/>
                  </a:solidFill>
                  <a:latin typeface="微软雅黑" panose="020B0503020204020204" pitchFamily="34" charset="-122"/>
                  <a:ea typeface="微软雅黑" panose="020B0503020204020204" pitchFamily="34" charset="-122"/>
                </a:rPr>
                <a:t>评估</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4572000" y="2376488"/>
            <a:ext cx="4248150" cy="1924050"/>
          </a:xfrm>
          <a:prstGeom prst="rect">
            <a:avLst/>
          </a:prstGeom>
          <a:noFill/>
        </p:spPr>
        <p:txBody>
          <a:bodyPr>
            <a:spAutoFit/>
          </a:bodyPr>
          <a:lstStyle/>
          <a:p>
            <a:pPr>
              <a:lnSpc>
                <a:spcPct val="15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集团公司根据企业管理的复杂程度、风险和安全绩效等情况，对企业每</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年组织一次安全管理量化评估。</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sz="1400" dirty="0"/>
          </a:p>
        </p:txBody>
      </p:sp>
      <p:sp>
        <p:nvSpPr>
          <p:cNvPr id="25" name="矩形 24"/>
          <p:cNvSpPr/>
          <p:nvPr/>
        </p:nvSpPr>
        <p:spPr>
          <a:xfrm>
            <a:off x="5880100" y="1622425"/>
            <a:ext cx="2808288" cy="1200150"/>
          </a:xfrm>
          <a:prstGeom prst="rect">
            <a:avLst/>
          </a:prstGeom>
        </p:spPr>
        <p:txBody>
          <a:bodyPr>
            <a:spAutoFit/>
          </a:bodyPr>
          <a:lstStyle/>
          <a:p>
            <a:pPr>
              <a:defRPr/>
            </a:pPr>
            <a:r>
              <a:rPr lang="zh-CN" altLang="zh-CN" b="1" dirty="0">
                <a:solidFill>
                  <a:schemeClr val="tx2">
                    <a:lumMod val="75000"/>
                  </a:schemeClr>
                </a:solidFill>
                <a:latin typeface="微软雅黑" panose="020B0503020204020204" pitchFamily="34" charset="-122"/>
                <a:ea typeface="微软雅黑" panose="020B0503020204020204" pitchFamily="34" charset="-122"/>
              </a:rPr>
              <a:t>安全管理</a:t>
            </a:r>
            <a:r>
              <a:rPr lang="zh-CN" altLang="en-US" b="1" dirty="0">
                <a:solidFill>
                  <a:schemeClr val="tx2">
                    <a:lumMod val="75000"/>
                  </a:schemeClr>
                </a:solidFill>
                <a:latin typeface="微软雅黑" panose="020B0503020204020204" pitchFamily="34" charset="-122"/>
                <a:ea typeface="微软雅黑" panose="020B0503020204020204" pitchFamily="34" charset="-122"/>
              </a:rPr>
              <a:t>评估</a:t>
            </a:r>
            <a:endParaRPr lang="zh-CN" altLang="zh-CN" b="1" dirty="0">
              <a:solidFill>
                <a:schemeClr val="tx2">
                  <a:lumMod val="7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89097" name="Picture 3" descr="D:\Teliss_Tong\Copy\定期备份\工作备份\！个人PPT作品@teliss\PKM图\小人工作中.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03325"/>
            <a:ext cx="58769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连接符 23"/>
          <p:cNvCxnSpPr/>
          <p:nvPr/>
        </p:nvCxnSpPr>
        <p:spPr>
          <a:xfrm>
            <a:off x="4643438" y="2043113"/>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pic>
        <p:nvPicPr>
          <p:cNvPr id="89099" name="Picture 3" descr="C:\Users\wh\Desktop\114 [转换].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813" y="4830763"/>
            <a:ext cx="415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6" name="组合 3"/>
          <p:cNvGrpSpPr/>
          <p:nvPr/>
        </p:nvGrpSpPr>
        <p:grpSpPr bwMode="auto">
          <a:xfrm>
            <a:off x="484188" y="265113"/>
            <a:ext cx="1836737" cy="536575"/>
            <a:chOff x="318085" y="1131590"/>
            <a:chExt cx="1836000" cy="537824"/>
          </a:xfrm>
        </p:grpSpPr>
        <p:sp>
          <p:nvSpPr>
            <p:cNvPr id="90128"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0130"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0133"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0117" name="组合 21"/>
          <p:cNvGrpSpPr/>
          <p:nvPr/>
        </p:nvGrpSpPr>
        <p:grpSpPr bwMode="auto">
          <a:xfrm>
            <a:off x="7092950" y="4789488"/>
            <a:ext cx="2414588" cy="381000"/>
            <a:chOff x="7261661" y="1204549"/>
            <a:chExt cx="2391867" cy="380779"/>
          </a:xfrm>
        </p:grpSpPr>
        <p:sp>
          <p:nvSpPr>
            <p:cNvPr id="90126"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0127"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a:t>
              </a:r>
              <a:r>
                <a:rPr lang="zh-CN" altLang="en-US" sz="1200" b="1">
                  <a:solidFill>
                    <a:schemeClr val="bg1"/>
                  </a:solidFill>
                  <a:latin typeface="微软雅黑" panose="020B0503020204020204" pitchFamily="34" charset="-122"/>
                  <a:ea typeface="微软雅黑" panose="020B0503020204020204" pitchFamily="34" charset="-122"/>
                </a:rPr>
                <a:t>考核</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539750" y="143192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979613" y="1011238"/>
            <a:ext cx="3960812" cy="923925"/>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0121" name="矩形 19"/>
          <p:cNvSpPr>
            <a:spLocks noChangeArrowheads="1"/>
          </p:cNvSpPr>
          <p:nvPr/>
        </p:nvSpPr>
        <p:spPr bwMode="auto">
          <a:xfrm>
            <a:off x="7856538" y="3270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安全</a:t>
            </a:r>
            <a:r>
              <a:rPr lang="zh-CN" altLang="en-US" b="1">
                <a:solidFill>
                  <a:srgbClr val="C00000"/>
                </a:solidFill>
                <a:latin typeface="微软雅黑" panose="020B0503020204020204" pitchFamily="34" charset="-122"/>
                <a:ea typeface="微软雅黑" panose="020B0503020204020204" pitchFamily="34" charset="-122"/>
              </a:rPr>
              <a:t>考核</a:t>
            </a:r>
            <a:endParaRPr lang="zh-CN" altLang="en-US" b="1">
              <a:solidFill>
                <a:srgbClr val="C00000"/>
              </a:solidFill>
              <a:latin typeface="微软雅黑" panose="020B0503020204020204" pitchFamily="34" charset="-122"/>
              <a:ea typeface="微软雅黑" panose="020B0503020204020204" pitchFamily="34" charset="-122"/>
            </a:endParaRPr>
          </a:p>
        </p:txBody>
      </p:sp>
      <p:pic>
        <p:nvPicPr>
          <p:cNvPr id="90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663" y="4740275"/>
            <a:ext cx="5349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189038" y="987425"/>
            <a:ext cx="2951162" cy="646113"/>
          </a:xfrm>
          <a:prstGeom prst="rect">
            <a:avLst/>
          </a:prstGeom>
          <a:noFill/>
        </p:spPr>
        <p:txBody>
          <a:bodyPr>
            <a:spAutoFit/>
          </a:bodyPr>
          <a:lstStyle/>
          <a:p>
            <a:pPr>
              <a:defRPr/>
            </a:pPr>
            <a:r>
              <a:rPr lang="zh-CN" altLang="zh-CN" b="1" dirty="0">
                <a:solidFill>
                  <a:schemeClr val="tx2">
                    <a:lumMod val="75000"/>
                  </a:schemeClr>
                </a:solidFill>
                <a:latin typeface="微软雅黑" panose="020B0503020204020204" pitchFamily="34" charset="-122"/>
                <a:ea typeface="微软雅黑" panose="020B0503020204020204" pitchFamily="34" charset="-122"/>
              </a:rPr>
              <a:t>集团公司对企业的安全考核</a:t>
            </a:r>
            <a:endParaRPr lang="zh-CN" altLang="zh-CN" b="1" dirty="0">
              <a:solidFill>
                <a:schemeClr val="tx2">
                  <a:lumMod val="75000"/>
                </a:schemeClr>
              </a:solidFill>
              <a:latin typeface="微软雅黑" panose="020B0503020204020204" pitchFamily="34" charset="-122"/>
              <a:ea typeface="微软雅黑" panose="020B0503020204020204" pitchFamily="34" charset="-122"/>
            </a:endParaRPr>
          </a:p>
          <a:p>
            <a:pPr>
              <a:defRPr/>
            </a:pPr>
            <a:endParaRPr lang="zh-CN" altLang="en-US" dirty="0"/>
          </a:p>
        </p:txBody>
      </p:sp>
      <p:sp>
        <p:nvSpPr>
          <p:cNvPr id="26" name="TextBox 25"/>
          <p:cNvSpPr txBox="1"/>
          <p:nvPr/>
        </p:nvSpPr>
        <p:spPr>
          <a:xfrm>
            <a:off x="539750" y="1851025"/>
            <a:ext cx="4176713" cy="2308225"/>
          </a:xfrm>
          <a:prstGeom prst="rect">
            <a:avLst/>
          </a:prstGeom>
          <a:solidFill>
            <a:schemeClr val="accent2">
              <a:lumMod val="40000"/>
              <a:lumOff val="60000"/>
            </a:schemeClr>
          </a:solidFill>
          <a:ln w="28575">
            <a:solidFill>
              <a:schemeClr val="bg1"/>
            </a:solid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考核指标包括结果性和过程性指标。结果性指标包括事故指标、职业健康指标和行政处罚等，过程性指标包括管理和实施性指标，如培训合格率、隐患治理完成率、监测合格率等。</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集团公司对企业的安全考核结果纳入对企业的经济责任制和对企业领导班子的年度考核。</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p>
        </p:txBody>
      </p:sp>
      <p:pic>
        <p:nvPicPr>
          <p:cNvPr id="9012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19225"/>
            <a:ext cx="4140200"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2F4D71"/>
                  </a:outerShdw>
                </a:effectLst>
              </a14:hiddenEffects>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组合 3"/>
          <p:cNvGrpSpPr/>
          <p:nvPr/>
        </p:nvGrpSpPr>
        <p:grpSpPr bwMode="auto">
          <a:xfrm>
            <a:off x="484188" y="265113"/>
            <a:ext cx="1836737" cy="536575"/>
            <a:chOff x="318085" y="1131590"/>
            <a:chExt cx="1836000" cy="537824"/>
          </a:xfrm>
        </p:grpSpPr>
        <p:sp>
          <p:nvSpPr>
            <p:cNvPr id="9115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1153"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115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1141" name="组合 21"/>
          <p:cNvGrpSpPr/>
          <p:nvPr/>
        </p:nvGrpSpPr>
        <p:grpSpPr bwMode="auto">
          <a:xfrm>
            <a:off x="7092950" y="4789488"/>
            <a:ext cx="2414588" cy="381000"/>
            <a:chOff x="7261661" y="1204549"/>
            <a:chExt cx="2391867" cy="380779"/>
          </a:xfrm>
        </p:grpSpPr>
        <p:sp>
          <p:nvSpPr>
            <p:cNvPr id="91149"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1150"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a:t>
              </a:r>
              <a:r>
                <a:rPr lang="zh-CN" altLang="en-US" sz="1200" b="1">
                  <a:solidFill>
                    <a:schemeClr val="bg1"/>
                  </a:solidFill>
                  <a:latin typeface="微软雅黑" panose="020B0503020204020204" pitchFamily="34" charset="-122"/>
                  <a:ea typeface="微软雅黑" panose="020B0503020204020204" pitchFamily="34" charset="-122"/>
                </a:rPr>
                <a:t>考核</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755650" y="178117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979613" y="1011238"/>
            <a:ext cx="3960812" cy="923925"/>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114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663" y="4740275"/>
            <a:ext cx="5349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044575" y="1349375"/>
            <a:ext cx="3671888" cy="646113"/>
          </a:xfrm>
          <a:prstGeom prst="rect">
            <a:avLst/>
          </a:prstGeom>
          <a:noFill/>
        </p:spPr>
        <p:txBody>
          <a:bodyPr>
            <a:spAutoFit/>
          </a:bodyPr>
          <a:lstStyle/>
          <a:p>
            <a:pPr>
              <a:defRPr/>
            </a:pPr>
            <a:r>
              <a:rPr lang="zh-CN" altLang="zh-CN" b="1" dirty="0">
                <a:solidFill>
                  <a:schemeClr val="tx2">
                    <a:lumMod val="75000"/>
                  </a:schemeClr>
                </a:solidFill>
                <a:latin typeface="微软雅黑" panose="020B0503020204020204" pitchFamily="34" charset="-122"/>
                <a:ea typeface="微软雅黑" panose="020B0503020204020204" pitchFamily="34" charset="-122"/>
              </a:rPr>
              <a:t>企业对部门和基层单位的安全考核</a:t>
            </a:r>
            <a:endParaRPr lang="zh-CN" altLang="zh-CN" b="1" dirty="0">
              <a:solidFill>
                <a:schemeClr val="tx2">
                  <a:lumMod val="75000"/>
                </a:schemeClr>
              </a:solidFill>
              <a:latin typeface="微软雅黑" panose="020B0503020204020204" pitchFamily="34" charset="-122"/>
              <a:ea typeface="微软雅黑" panose="020B0503020204020204" pitchFamily="34" charset="-122"/>
            </a:endParaRPr>
          </a:p>
          <a:p>
            <a:pPr>
              <a:defRPr/>
            </a:pPr>
            <a:endParaRPr lang="zh-CN" altLang="en-US" dirty="0"/>
          </a:p>
        </p:txBody>
      </p:sp>
      <p:sp>
        <p:nvSpPr>
          <p:cNvPr id="26" name="TextBox 25"/>
          <p:cNvSpPr txBox="1"/>
          <p:nvPr/>
        </p:nvSpPr>
        <p:spPr>
          <a:xfrm>
            <a:off x="620713" y="2211388"/>
            <a:ext cx="7058025" cy="1662112"/>
          </a:xfrm>
          <a:prstGeom prst="rect">
            <a:avLst/>
          </a:prstGeom>
          <a:solidFill>
            <a:srgbClr val="61F58F"/>
          </a:solidFill>
          <a:ln w="28575">
            <a:solidFill>
              <a:schemeClr val="bg1"/>
            </a:solid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企业在年初以签订目标责任书的形式与职能部门和基层单</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位明确考核指标。</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考核结果纳入对各职能部门、二级单位和基层单位的经济</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责任制考核。</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p>
        </p:txBody>
      </p:sp>
      <p:pic>
        <p:nvPicPr>
          <p:cNvPr id="91148" name="Picture 3" descr="D:\Teliss_Tong\Copy\定期备份\工作备份\！PPT图片及版面资源\06-PPT精选插图\04-图标\passort_09.png"/>
          <p:cNvPicPr>
            <a:picLocks noChangeAspect="1" noChangeArrowheads="1"/>
          </p:cNvPicPr>
          <p:nvPr/>
        </p:nvPicPr>
        <p:blipFill>
          <a:blip r:embed="rId3">
            <a:extLst>
              <a:ext uri="{28A0092B-C50C-407E-A947-70E740481C1C}">
                <a14:useLocalDpi xmlns:a14="http://schemas.microsoft.com/office/drawing/2010/main" val="0"/>
              </a:ext>
            </a:extLst>
          </a:blip>
          <a:srcRect t="18645" b="7443"/>
          <a:stretch>
            <a:fillRect/>
          </a:stretch>
        </p:blipFill>
        <p:spPr bwMode="auto">
          <a:xfrm>
            <a:off x="6310313" y="2066925"/>
            <a:ext cx="24384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4" name="组合 3"/>
          <p:cNvGrpSpPr/>
          <p:nvPr/>
        </p:nvGrpSpPr>
        <p:grpSpPr bwMode="auto">
          <a:xfrm>
            <a:off x="484188" y="265113"/>
            <a:ext cx="1836737" cy="536575"/>
            <a:chOff x="318085" y="1131590"/>
            <a:chExt cx="1836000" cy="537824"/>
          </a:xfrm>
        </p:grpSpPr>
        <p:sp>
          <p:nvSpPr>
            <p:cNvPr id="9217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2177"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218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2165" name="组合 21"/>
          <p:cNvGrpSpPr/>
          <p:nvPr/>
        </p:nvGrpSpPr>
        <p:grpSpPr bwMode="auto">
          <a:xfrm>
            <a:off x="7092950" y="4789488"/>
            <a:ext cx="2414588" cy="381000"/>
            <a:chOff x="7261661" y="1204549"/>
            <a:chExt cx="2391867" cy="380779"/>
          </a:xfrm>
        </p:grpSpPr>
        <p:sp>
          <p:nvSpPr>
            <p:cNvPr id="92173"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2174"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200" b="1">
                  <a:solidFill>
                    <a:schemeClr val="bg1"/>
                  </a:solidFill>
                  <a:latin typeface="微软雅黑" panose="020B0503020204020204" pitchFamily="34" charset="-122"/>
                  <a:ea typeface="微软雅黑" panose="020B0503020204020204" pitchFamily="34" charset="-122"/>
                </a:rPr>
                <a:t>安全</a:t>
              </a:r>
              <a:r>
                <a:rPr lang="zh-CN" altLang="en-US" sz="1200" b="1">
                  <a:solidFill>
                    <a:schemeClr val="bg1"/>
                  </a:solidFill>
                  <a:latin typeface="微软雅黑" panose="020B0503020204020204" pitchFamily="34" charset="-122"/>
                  <a:ea typeface="微软雅黑" panose="020B0503020204020204" pitchFamily="34" charset="-122"/>
                </a:rPr>
                <a:t>考核</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539750" y="178117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979613" y="1011238"/>
            <a:ext cx="3960812" cy="923925"/>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21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663" y="4740275"/>
            <a:ext cx="5349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331913" y="1349375"/>
            <a:ext cx="3671887" cy="646113"/>
          </a:xfrm>
          <a:prstGeom prst="rect">
            <a:avLst/>
          </a:prstGeom>
          <a:noFill/>
        </p:spPr>
        <p:txBody>
          <a:bodyPr>
            <a:spAutoFit/>
          </a:bodyPr>
          <a:lstStyle/>
          <a:p>
            <a:pPr>
              <a:defRPr/>
            </a:pPr>
            <a:r>
              <a:rPr lang="zh-CN" altLang="zh-CN" b="1" dirty="0">
                <a:solidFill>
                  <a:schemeClr val="tx2">
                    <a:lumMod val="75000"/>
                  </a:schemeClr>
                </a:solidFill>
                <a:latin typeface="微软雅黑" panose="020B0503020204020204" pitchFamily="34" charset="-122"/>
                <a:ea typeface="微软雅黑" panose="020B0503020204020204" pitchFamily="34" charset="-122"/>
              </a:rPr>
              <a:t>企业对</a:t>
            </a:r>
            <a:r>
              <a:rPr lang="zh-CN" altLang="en-US" b="1" dirty="0">
                <a:solidFill>
                  <a:schemeClr val="tx2">
                    <a:lumMod val="75000"/>
                  </a:schemeClr>
                </a:solidFill>
                <a:latin typeface="微软雅黑" panose="020B0503020204020204" pitchFamily="34" charset="-122"/>
                <a:ea typeface="微软雅黑" panose="020B0503020204020204" pitchFamily="34" charset="-122"/>
              </a:rPr>
              <a:t>员工</a:t>
            </a:r>
            <a:r>
              <a:rPr lang="zh-CN" altLang="zh-CN" b="1" dirty="0">
                <a:solidFill>
                  <a:schemeClr val="tx2">
                    <a:lumMod val="75000"/>
                  </a:schemeClr>
                </a:solidFill>
                <a:latin typeface="微软雅黑" panose="020B0503020204020204" pitchFamily="34" charset="-122"/>
                <a:ea typeface="微软雅黑" panose="020B0503020204020204" pitchFamily="34" charset="-122"/>
              </a:rPr>
              <a:t>的安全考核</a:t>
            </a:r>
            <a:endParaRPr lang="zh-CN" altLang="zh-CN" b="1" dirty="0">
              <a:solidFill>
                <a:schemeClr val="tx2">
                  <a:lumMod val="75000"/>
                </a:schemeClr>
              </a:solidFill>
              <a:latin typeface="微软雅黑" panose="020B0503020204020204" pitchFamily="34" charset="-122"/>
              <a:ea typeface="微软雅黑" panose="020B0503020204020204" pitchFamily="34" charset="-122"/>
            </a:endParaRPr>
          </a:p>
          <a:p>
            <a:pPr>
              <a:defRPr/>
            </a:pPr>
            <a:endParaRPr lang="zh-CN" altLang="en-US" dirty="0"/>
          </a:p>
        </p:txBody>
      </p:sp>
      <p:sp>
        <p:nvSpPr>
          <p:cNvPr id="168961" name="Rectangle 1"/>
          <p:cNvSpPr>
            <a:spLocks noChangeArrowheads="1"/>
          </p:cNvSpPr>
          <p:nvPr/>
        </p:nvSpPr>
        <p:spPr bwMode="auto">
          <a:xfrm>
            <a:off x="468313" y="2284413"/>
            <a:ext cx="4319587" cy="1060450"/>
          </a:xfrm>
          <a:prstGeom prst="rect">
            <a:avLst/>
          </a:prstGeom>
          <a:solidFill>
            <a:srgbClr val="FFC000"/>
          </a:solidFill>
          <a:ln w="28575">
            <a:solidFill>
              <a:schemeClr val="bg1"/>
            </a:solidFill>
            <a:miter lim="800000"/>
          </a:ln>
          <a:effectLst/>
        </p:spPr>
        <p:txBody>
          <a:bodyPr anchor="ctr">
            <a:spAutoFit/>
          </a:bodyPr>
          <a:lstStyle/>
          <a:p>
            <a:pPr eaLnBrk="0" hangingPunct="0">
              <a:lnSpc>
                <a:spcPct val="150000"/>
              </a:lnSpc>
              <a:tabLst>
                <a:tab pos="1495425" algn="l"/>
              </a:tabLst>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全员签订安全承诺书，分级签订目标责任书，对员工进行月度安全考核。</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0" hangingPunct="0">
              <a:lnSpc>
                <a:spcPct val="150000"/>
              </a:lnSpc>
              <a:tabLst>
                <a:tab pos="1495425" algn="l"/>
              </a:tabLst>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、考核结果与员工晋升、晋级、评先和奖惩挂钩。</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2172" name="Picture 2" descr="C:\Users\user\Desktop\未标题-1 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292225"/>
            <a:ext cx="3649663"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8" name="组合 3"/>
          <p:cNvGrpSpPr/>
          <p:nvPr/>
        </p:nvGrpSpPr>
        <p:grpSpPr bwMode="auto">
          <a:xfrm>
            <a:off x="484188" y="265113"/>
            <a:ext cx="1836737" cy="536575"/>
            <a:chOff x="318085" y="1131590"/>
            <a:chExt cx="1836000" cy="537824"/>
          </a:xfrm>
        </p:grpSpPr>
        <p:sp>
          <p:nvSpPr>
            <p:cNvPr id="93200"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3202"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3205"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3189" name="组合 21"/>
          <p:cNvGrpSpPr/>
          <p:nvPr/>
        </p:nvGrpSpPr>
        <p:grpSpPr bwMode="auto">
          <a:xfrm>
            <a:off x="7092950" y="4789488"/>
            <a:ext cx="2414588" cy="381000"/>
            <a:chOff x="7261661" y="1204549"/>
            <a:chExt cx="2391867" cy="380779"/>
          </a:xfrm>
        </p:grpSpPr>
        <p:sp>
          <p:nvSpPr>
            <p:cNvPr id="93198"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3199"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持续改进</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771525"/>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539750" y="178117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979613" y="1011238"/>
            <a:ext cx="3960812" cy="923925"/>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3193" name="矩形 19"/>
          <p:cNvSpPr>
            <a:spLocks noChangeArrowheads="1"/>
          </p:cNvSpPr>
          <p:nvPr/>
        </p:nvSpPr>
        <p:spPr bwMode="auto">
          <a:xfrm>
            <a:off x="7856538" y="3270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持续改进</a:t>
            </a:r>
            <a:endParaRPr lang="zh-CN" altLang="zh-CN" b="1">
              <a:solidFill>
                <a:srgbClr val="C00000"/>
              </a:solidFill>
              <a:latin typeface="微软雅黑" panose="020B0503020204020204" pitchFamily="34" charset="-122"/>
              <a:ea typeface="微软雅黑" panose="020B0503020204020204" pitchFamily="34" charset="-122"/>
            </a:endParaRPr>
          </a:p>
        </p:txBody>
      </p:sp>
      <p:sp>
        <p:nvSpPr>
          <p:cNvPr id="93194" name="TextBox 21"/>
          <p:cNvSpPr txBox="1">
            <a:spLocks noChangeArrowheads="1"/>
          </p:cNvSpPr>
          <p:nvPr/>
        </p:nvSpPr>
        <p:spPr bwMode="auto">
          <a:xfrm>
            <a:off x="2052638" y="1349375"/>
            <a:ext cx="3671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目标与计划</a:t>
            </a:r>
            <a:endParaRPr lang="zh-CN" altLang="zh-CN" b="1">
              <a:solidFill>
                <a:srgbClr val="C00000"/>
              </a:solidFill>
              <a:latin typeface="微软雅黑" panose="020B0503020204020204" pitchFamily="34" charset="-122"/>
              <a:ea typeface="微软雅黑" panose="020B0503020204020204" pitchFamily="34" charset="-122"/>
            </a:endParaRPr>
          </a:p>
          <a:p>
            <a:pPr eaLnBrk="1" hangingPunct="1"/>
            <a:endParaRPr lang="zh-CN" altLang="en-US"/>
          </a:p>
        </p:txBody>
      </p:sp>
      <p:sp>
        <p:nvSpPr>
          <p:cNvPr id="26" name="TextBox 25"/>
          <p:cNvSpPr txBox="1"/>
          <p:nvPr/>
        </p:nvSpPr>
        <p:spPr>
          <a:xfrm>
            <a:off x="468313" y="2284413"/>
            <a:ext cx="4175125" cy="1984375"/>
          </a:xfrm>
          <a:prstGeom prst="rect">
            <a:avLst/>
          </a:prstGeom>
          <a:solidFill>
            <a:schemeClr val="tx2">
              <a:lumMod val="40000"/>
              <a:lumOff val="60000"/>
            </a:schemeClr>
          </a:solidFill>
          <a:ln w="28575">
            <a:solidFill>
              <a:schemeClr val="bg1"/>
            </a:solidFill>
          </a:ln>
        </p:spPr>
        <p:txBody>
          <a:bodyPr>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企业应确定安全管理年度目标和重点改进方向，制定年度工作计划。</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年度目标应分解到职能部门、基层单位（业务单元），工作计划应明确工作内容、责任部门和完成时间。</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p>
        </p:txBody>
      </p:sp>
      <p:pic>
        <p:nvPicPr>
          <p:cNvPr id="93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363" y="4733925"/>
            <a:ext cx="4492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10" descr="C:\Documents and Settings\tdz\Local Settings\Temp\SoEasy\2ED57B32DAFDACEEB44B8E85F3D00E28.png"/>
          <p:cNvPicPr>
            <a:picLocks noChangeAspect="1" noChangeArrowheads="1"/>
          </p:cNvPicPr>
          <p:nvPr/>
        </p:nvPicPr>
        <p:blipFill>
          <a:blip r:embed="rId3">
            <a:extLst>
              <a:ext uri="{28A0092B-C50C-407E-A947-70E740481C1C}">
                <a14:useLocalDpi xmlns:a14="http://schemas.microsoft.com/office/drawing/2010/main" val="0"/>
              </a:ext>
            </a:extLst>
          </a:blip>
          <a:srcRect l="10838" t="11456" b="10786"/>
          <a:stretch>
            <a:fillRect/>
          </a:stretch>
        </p:blipFill>
        <p:spPr bwMode="auto">
          <a:xfrm>
            <a:off x="4932363" y="1830388"/>
            <a:ext cx="381635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2" name="组合 3"/>
          <p:cNvGrpSpPr/>
          <p:nvPr/>
        </p:nvGrpSpPr>
        <p:grpSpPr bwMode="auto">
          <a:xfrm>
            <a:off x="484188" y="265113"/>
            <a:ext cx="1836737" cy="536575"/>
            <a:chOff x="318085" y="1131590"/>
            <a:chExt cx="1836000" cy="537824"/>
          </a:xfrm>
        </p:grpSpPr>
        <p:sp>
          <p:nvSpPr>
            <p:cNvPr id="94226"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4228"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4231"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4213" name="组合 21"/>
          <p:cNvGrpSpPr/>
          <p:nvPr/>
        </p:nvGrpSpPr>
        <p:grpSpPr bwMode="auto">
          <a:xfrm>
            <a:off x="7092950" y="4789488"/>
            <a:ext cx="2414588" cy="381000"/>
            <a:chOff x="7261661" y="1204549"/>
            <a:chExt cx="2391867" cy="380779"/>
          </a:xfrm>
        </p:grpSpPr>
        <p:sp>
          <p:nvSpPr>
            <p:cNvPr id="94224"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4225"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持续改进</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0" y="842963"/>
            <a:ext cx="9180513" cy="3960812"/>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1979613" y="1011238"/>
            <a:ext cx="3960812" cy="923925"/>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42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363" y="4733925"/>
            <a:ext cx="4492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p:cNvPicPr>
          <p:nvPr/>
        </p:nvPicPr>
        <p:blipFill>
          <a:blip r:embed="rId3"/>
          <a:stretch>
            <a:fillRect/>
          </a:stretch>
        </p:blipFill>
        <p:spPr>
          <a:xfrm>
            <a:off x="468313" y="1498600"/>
            <a:ext cx="5921375" cy="2368550"/>
          </a:xfrm>
          <a:prstGeom prst="rect">
            <a:avLst/>
          </a:prstGeom>
          <a:ln w="19050">
            <a:solidFill>
              <a:schemeClr val="bg1"/>
            </a:solidFill>
          </a:ln>
          <a:effectLst>
            <a:outerShdw blurRad="50800" dist="38100" dir="13500000" algn="br" rotWithShape="0">
              <a:prstClr val="black">
                <a:alpha val="40000"/>
              </a:prstClr>
            </a:outerShdw>
          </a:effectLst>
        </p:spPr>
      </p:pic>
      <p:cxnSp>
        <p:nvCxnSpPr>
          <p:cNvPr id="28" name="直接连接符 27"/>
          <p:cNvCxnSpPr/>
          <p:nvPr/>
        </p:nvCxnSpPr>
        <p:spPr>
          <a:xfrm>
            <a:off x="6875463" y="1781175"/>
            <a:ext cx="1873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94219" name="TextBox 28"/>
          <p:cNvSpPr txBox="1">
            <a:spLocks noChangeArrowheads="1"/>
          </p:cNvSpPr>
          <p:nvPr/>
        </p:nvSpPr>
        <p:spPr bwMode="auto">
          <a:xfrm>
            <a:off x="7164388" y="1349375"/>
            <a:ext cx="3671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目标与计划</a:t>
            </a:r>
            <a:endParaRPr lang="zh-CN" altLang="zh-CN" b="1">
              <a:solidFill>
                <a:srgbClr val="C00000"/>
              </a:solidFill>
              <a:latin typeface="微软雅黑" panose="020B0503020204020204" pitchFamily="34" charset="-122"/>
              <a:ea typeface="微软雅黑" panose="020B0503020204020204" pitchFamily="34" charset="-122"/>
            </a:endParaRPr>
          </a:p>
          <a:p>
            <a:pPr eaLnBrk="1" hangingPunct="1"/>
            <a:endParaRPr lang="zh-CN" altLang="en-US"/>
          </a:p>
        </p:txBody>
      </p:sp>
      <p:sp>
        <p:nvSpPr>
          <p:cNvPr id="30" name="TextBox 29"/>
          <p:cNvSpPr txBox="1"/>
          <p:nvPr/>
        </p:nvSpPr>
        <p:spPr>
          <a:xfrm>
            <a:off x="6804025" y="2211388"/>
            <a:ext cx="2016125" cy="1662112"/>
          </a:xfrm>
          <a:prstGeom prst="rect">
            <a:avLst/>
          </a:prstGeom>
          <a:noFill/>
        </p:spPr>
        <p:txBody>
          <a:bodyPr>
            <a:spAutoFit/>
          </a:bodyPr>
          <a:lstStyle/>
          <a:p>
            <a:pPr>
              <a:lnSpc>
                <a:spcPct val="15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全员签订安全承诺书，分级签订目标责任书，对员工进行月度安全考核。</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p>
        </p:txBody>
      </p:sp>
      <p:sp>
        <p:nvSpPr>
          <p:cNvPr id="31" name="TextBox 30"/>
          <p:cNvSpPr txBox="1"/>
          <p:nvPr/>
        </p:nvSpPr>
        <p:spPr>
          <a:xfrm>
            <a:off x="401638" y="3965575"/>
            <a:ext cx="5545137" cy="415925"/>
          </a:xfrm>
          <a:prstGeom prst="rect">
            <a:avLst/>
          </a:prstGeom>
          <a:noFill/>
        </p:spPr>
        <p:txBody>
          <a:bodyPr>
            <a:spAutoFit/>
          </a:bodyPr>
          <a:lstStyle/>
          <a:p>
            <a:pPr>
              <a:lnSpc>
                <a:spcPct val="150000"/>
              </a:lnSpc>
              <a:defRPr/>
            </a:pP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考核结果与员工晋升、晋级、评先和奖惩挂钩。</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222" name="Oval 72"/>
          <p:cNvSpPr>
            <a:spLocks noChangeArrowheads="1"/>
          </p:cNvSpPr>
          <p:nvPr/>
        </p:nvSpPr>
        <p:spPr bwMode="auto">
          <a:xfrm>
            <a:off x="6751638" y="2379663"/>
            <a:ext cx="101600" cy="109537"/>
          </a:xfrm>
          <a:prstGeom prst="ellipse">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94223" name="Oval 72"/>
          <p:cNvSpPr>
            <a:spLocks noChangeArrowheads="1"/>
          </p:cNvSpPr>
          <p:nvPr/>
        </p:nvSpPr>
        <p:spPr bwMode="auto">
          <a:xfrm>
            <a:off x="354013" y="4122738"/>
            <a:ext cx="101600" cy="109537"/>
          </a:xfrm>
          <a:prstGeom prst="ellipse">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6" name="组合 3"/>
          <p:cNvGrpSpPr/>
          <p:nvPr/>
        </p:nvGrpSpPr>
        <p:grpSpPr bwMode="auto">
          <a:xfrm>
            <a:off x="484188" y="265113"/>
            <a:ext cx="1836737" cy="536575"/>
            <a:chOff x="318085" y="1131590"/>
            <a:chExt cx="1836000" cy="537824"/>
          </a:xfrm>
        </p:grpSpPr>
        <p:sp>
          <p:nvSpPr>
            <p:cNvPr id="95247"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第三部分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95249" name="组合 421"/>
            <p:cNvGrpSpPr/>
            <p:nvPr/>
          </p:nvGrpSpPr>
          <p:grpSpPr bwMode="auto">
            <a:xfrm>
              <a:off x="395842" y="1174493"/>
              <a:ext cx="388778" cy="367625"/>
              <a:chOff x="395842" y="1174493"/>
              <a:chExt cx="388778" cy="367625"/>
            </a:xfrm>
          </p:grpSpPr>
          <p:sp>
            <p:nvSpPr>
              <p:cNvPr id="11" name="矩形 10"/>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95252"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95237" name="组合 21"/>
          <p:cNvGrpSpPr/>
          <p:nvPr/>
        </p:nvGrpSpPr>
        <p:grpSpPr bwMode="auto">
          <a:xfrm>
            <a:off x="7092950" y="4789488"/>
            <a:ext cx="2414588" cy="381000"/>
            <a:chOff x="7261661" y="1204549"/>
            <a:chExt cx="2391867" cy="380779"/>
          </a:xfrm>
        </p:grpSpPr>
        <p:sp>
          <p:nvSpPr>
            <p:cNvPr id="95245" name="Freeform 16"/>
            <p:cNvSpPr/>
            <p:nvPr/>
          </p:nvSpPr>
          <p:spPr bwMode="auto">
            <a:xfrm>
              <a:off x="7261661" y="1204549"/>
              <a:ext cx="1640210" cy="380779"/>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5246" name="矩形 272"/>
            <p:cNvSpPr>
              <a:spLocks noChangeArrowheads="1"/>
            </p:cNvSpPr>
            <p:nvPr/>
          </p:nvSpPr>
          <p:spPr bwMode="auto">
            <a:xfrm>
              <a:off x="7970534" y="1260660"/>
              <a:ext cx="1682994" cy="27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持续改进</a:t>
              </a:r>
              <a:endParaRPr lang="zh-CN" altLang="zh-CN" sz="1200" b="1">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34925" y="806450"/>
            <a:ext cx="9180513" cy="3960813"/>
          </a:xfrm>
          <a:prstGeom prst="rect">
            <a:avLst/>
          </a:prstGeom>
          <a:pattFill prst="dkUpDiag">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2627313" y="1254125"/>
            <a:ext cx="4032250"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995738" y="484188"/>
            <a:ext cx="3960812" cy="922337"/>
          </a:xfrm>
          <a:prstGeom prst="rect">
            <a:avLst/>
          </a:prstGeom>
        </p:spPr>
        <p:txBody>
          <a:bodyPr>
            <a:spAutoFit/>
          </a:bodyPr>
          <a:lstStyle/>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5241" name="TextBox 21"/>
          <p:cNvSpPr txBox="1">
            <a:spLocks noChangeArrowheads="1"/>
          </p:cNvSpPr>
          <p:nvPr/>
        </p:nvSpPr>
        <p:spPr bwMode="auto">
          <a:xfrm>
            <a:off x="4068763" y="820738"/>
            <a:ext cx="3671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C00000"/>
                </a:solidFill>
                <a:latin typeface="微软雅黑" panose="020B0503020204020204" pitchFamily="34" charset="-122"/>
                <a:ea typeface="微软雅黑" panose="020B0503020204020204" pitchFamily="34" charset="-122"/>
              </a:rPr>
              <a:t>总结和改进</a:t>
            </a:r>
            <a:endParaRPr lang="zh-CN" altLang="zh-CN" b="1">
              <a:solidFill>
                <a:srgbClr val="C00000"/>
              </a:solidFill>
              <a:latin typeface="微软雅黑" panose="020B0503020204020204" pitchFamily="34" charset="-122"/>
              <a:ea typeface="微软雅黑" panose="020B0503020204020204" pitchFamily="34" charset="-122"/>
            </a:endParaRPr>
          </a:p>
          <a:p>
            <a:pPr eaLnBrk="1" hangingPunct="1"/>
            <a:endParaRPr lang="zh-CN" altLang="en-US"/>
          </a:p>
        </p:txBody>
      </p:sp>
      <p:sp>
        <p:nvSpPr>
          <p:cNvPr id="26" name="TextBox 25"/>
          <p:cNvSpPr txBox="1"/>
          <p:nvPr/>
        </p:nvSpPr>
        <p:spPr>
          <a:xfrm>
            <a:off x="468313" y="1347788"/>
            <a:ext cx="8135937" cy="1670073"/>
          </a:xfrm>
          <a:prstGeom prst="rect">
            <a:avLst/>
          </a:prstGeom>
          <a:solidFill>
            <a:schemeClr val="accent1">
              <a:lumMod val="20000"/>
              <a:lumOff val="80000"/>
            </a:schemeClr>
          </a:solidFill>
          <a:ln w="28575">
            <a:solidFill>
              <a:schemeClr val="bg1"/>
            </a:solidFill>
          </a:ln>
        </p:spPr>
        <p:txBody>
          <a:bodyPr wrap="square">
            <a:spAutoFit/>
          </a:bodyPr>
          <a:lstStyle/>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生产、工程、设备等专业分委会应每季度总结各专业安全管理情况，并向安委会汇报。包括：</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安全目标指标完成情况；</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工作计划完成情况；</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下一步改进的建议等。</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安全总监应每季度总结企业安全管理工作，并向安委会全体会议汇报。</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安委会对以上内容进行审议，并讨论决定下一步改进方向。</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rPr>
              <a:t>企业相关部门应对安委会确定的改进方向制定改进计划，并明确责任人、实施办法和完成时限。</a:t>
            </a:r>
            <a:endParaRPr lang="zh-CN"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5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363" y="4733925"/>
            <a:ext cx="4492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 descr="C:\Documents and Settings\Administrator\Application Data\Tencent\Users\992878803\QQ\WinTemp\RichOle\)YNX$13IN@~98_X]S[SF_4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398838"/>
            <a:ext cx="9144001"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2" name="组合 3"/>
          <p:cNvGrpSpPr/>
          <p:nvPr/>
        </p:nvGrpSpPr>
        <p:grpSpPr bwMode="auto">
          <a:xfrm>
            <a:off x="484188" y="265113"/>
            <a:ext cx="1836737" cy="536575"/>
            <a:chOff x="318085" y="1131590"/>
            <a:chExt cx="1836000" cy="537824"/>
          </a:xfrm>
        </p:grpSpPr>
        <p:sp>
          <p:nvSpPr>
            <p:cNvPr id="22541"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2543"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2546"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grpSp>
        <p:nvGrpSpPr>
          <p:cNvPr id="22533" name="组合 21"/>
          <p:cNvGrpSpPr/>
          <p:nvPr/>
        </p:nvGrpSpPr>
        <p:grpSpPr bwMode="auto">
          <a:xfrm>
            <a:off x="7478713" y="4808538"/>
            <a:ext cx="1404937" cy="312737"/>
            <a:chOff x="7261660" y="1212928"/>
            <a:chExt cx="1458223" cy="313275"/>
          </a:xfrm>
        </p:grpSpPr>
        <p:sp>
          <p:nvSpPr>
            <p:cNvPr id="22539" name="Freeform 16"/>
            <p:cNvSpPr/>
            <p:nvPr/>
          </p:nvSpPr>
          <p:spPr bwMode="auto">
            <a:xfrm>
              <a:off x="7261660" y="1238203"/>
              <a:ext cx="1296000" cy="288000"/>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2540" name="矩形 272"/>
            <p:cNvSpPr>
              <a:spLocks noChangeArrowheads="1"/>
            </p:cNvSpPr>
            <p:nvPr/>
          </p:nvSpPr>
          <p:spPr bwMode="auto">
            <a:xfrm>
              <a:off x="7596624" y="1212928"/>
              <a:ext cx="1123259" cy="30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安全组织</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225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925" y="4829175"/>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427538" y="1585913"/>
            <a:ext cx="4248150" cy="2354262"/>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400" dirty="0">
                <a:solidFill>
                  <a:srgbClr val="414455"/>
                </a:solidFill>
                <a:latin typeface="微软雅黑" panose="020B0503020204020204" pitchFamily="34" charset="-122"/>
                <a:ea typeface="微软雅黑" panose="020B0503020204020204" pitchFamily="34" charset="-122"/>
              </a:rPr>
              <a:t>1</a:t>
            </a:r>
            <a:r>
              <a:rPr lang="zh-CN" altLang="en-US" sz="1400" dirty="0">
                <a:solidFill>
                  <a:srgbClr val="414455"/>
                </a:solidFill>
                <a:latin typeface="微软雅黑" panose="020B0503020204020204" pitchFamily="34" charset="-122"/>
                <a:ea typeface="微软雅黑" panose="020B0503020204020204" pitchFamily="34" charset="-122"/>
              </a:rPr>
              <a:t>、</a:t>
            </a:r>
            <a:r>
              <a:rPr lang="zh-CN" altLang="zh-CN" sz="1400" dirty="0">
                <a:solidFill>
                  <a:srgbClr val="414455"/>
                </a:solidFill>
                <a:latin typeface="微软雅黑" panose="020B0503020204020204" pitchFamily="34" charset="-122"/>
                <a:ea typeface="微软雅黑" panose="020B0503020204020204" pitchFamily="34" charset="-122"/>
              </a:rPr>
              <a:t>企业设立专职安全督查大队，在安全总监和安全监管部门的领导下，对企业生产经营和施工现场进行全覆盖、全天候的安全督查。</a:t>
            </a:r>
            <a:endParaRPr lang="zh-CN" altLang="zh-CN" sz="1400" dirty="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400" dirty="0">
                <a:solidFill>
                  <a:srgbClr val="414455"/>
                </a:solidFill>
                <a:latin typeface="微软雅黑" panose="020B0503020204020204" pitchFamily="34" charset="-122"/>
                <a:ea typeface="微软雅黑" panose="020B0503020204020204" pitchFamily="34" charset="-122"/>
              </a:rPr>
              <a:t>2</a:t>
            </a:r>
            <a:r>
              <a:rPr lang="zh-CN" altLang="en-US" sz="1400" dirty="0">
                <a:solidFill>
                  <a:srgbClr val="414455"/>
                </a:solidFill>
                <a:latin typeface="微软雅黑" panose="020B0503020204020204" pitchFamily="34" charset="-122"/>
                <a:ea typeface="微软雅黑" panose="020B0503020204020204" pitchFamily="34" charset="-122"/>
              </a:rPr>
              <a:t>、</a:t>
            </a:r>
            <a:r>
              <a:rPr lang="zh-CN" altLang="zh-CN" sz="1400" dirty="0">
                <a:solidFill>
                  <a:srgbClr val="414455"/>
                </a:solidFill>
                <a:latin typeface="微软雅黑" panose="020B0503020204020204" pitchFamily="34" charset="-122"/>
                <a:ea typeface="微软雅黑" panose="020B0503020204020204" pitchFamily="34" charset="-122"/>
              </a:rPr>
              <a:t>安全督查大队每周通报安全督查情况，每月进行督查专题分析。</a:t>
            </a:r>
            <a:endParaRPr lang="zh-CN" altLang="zh-CN" sz="1400" dirty="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400" dirty="0">
                <a:solidFill>
                  <a:srgbClr val="414455"/>
                </a:solidFill>
                <a:latin typeface="微软雅黑" panose="020B0503020204020204" pitchFamily="34" charset="-122"/>
                <a:ea typeface="微软雅黑" panose="020B0503020204020204" pitchFamily="34" charset="-122"/>
              </a:rPr>
              <a:t>3</a:t>
            </a:r>
            <a:r>
              <a:rPr lang="zh-CN" altLang="en-US" sz="1400" dirty="0">
                <a:solidFill>
                  <a:srgbClr val="414455"/>
                </a:solidFill>
                <a:latin typeface="微软雅黑" panose="020B0503020204020204" pitchFamily="34" charset="-122"/>
                <a:ea typeface="微软雅黑" panose="020B0503020204020204" pitchFamily="34" charset="-122"/>
              </a:rPr>
              <a:t>、</a:t>
            </a:r>
            <a:r>
              <a:rPr lang="zh-CN" altLang="zh-CN" sz="1400" dirty="0">
                <a:solidFill>
                  <a:srgbClr val="414455"/>
                </a:solidFill>
                <a:latin typeface="微软雅黑" panose="020B0503020204020204" pitchFamily="34" charset="-122"/>
                <a:ea typeface="微软雅黑" panose="020B0503020204020204" pitchFamily="34" charset="-122"/>
              </a:rPr>
              <a:t>安全督查大队有停工、处罚和奖励权。</a:t>
            </a:r>
            <a:endParaRPr lang="zh-CN" altLang="zh-CN" sz="1400" dirty="0">
              <a:solidFill>
                <a:srgbClr val="414455"/>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zh-CN" sz="1400" dirty="0">
              <a:solidFill>
                <a:srgbClr val="414455"/>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643438" y="1492250"/>
            <a:ext cx="3708400"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27" name="矩形 26"/>
          <p:cNvSpPr>
            <a:spLocks noChangeArrowheads="1"/>
          </p:cNvSpPr>
          <p:nvPr/>
        </p:nvSpPr>
        <p:spPr bwMode="auto">
          <a:xfrm>
            <a:off x="5724525" y="112236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b="1">
                <a:solidFill>
                  <a:srgbClr val="414455"/>
                </a:solidFill>
                <a:latin typeface="微软雅黑" panose="020B0503020204020204" pitchFamily="34" charset="-122"/>
                <a:ea typeface="微软雅黑" panose="020B0503020204020204" pitchFamily="34" charset="-122"/>
              </a:rPr>
              <a:t>安全督查大队</a:t>
            </a:r>
            <a:endParaRPr lang="zh-CN" altLang="en-US"/>
          </a:p>
        </p:txBody>
      </p:sp>
      <p:pic>
        <p:nvPicPr>
          <p:cNvPr id="20" name="图片 19"/>
          <p:cNvPicPr>
            <a:picLocks noChangeAspect="1"/>
          </p:cNvPicPr>
          <p:nvPr/>
        </p:nvPicPr>
        <p:blipFill>
          <a:blip r:embed="rId3" cstate="print"/>
          <a:stretch>
            <a:fillRect/>
          </a:stretch>
        </p:blipFill>
        <p:spPr>
          <a:xfrm>
            <a:off x="395536" y="1419622"/>
            <a:ext cx="3744416" cy="2564904"/>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641825" y="1347614"/>
            <a:ext cx="386035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rgbClr val="C00000"/>
                </a:solidFill>
                <a:latin typeface="微软雅黑" panose="020B0503020204020204" pitchFamily="34" charset="-122"/>
                <a:ea typeface="微软雅黑" panose="020B0503020204020204" pitchFamily="34" charset="-122"/>
              </a:rPr>
              <a:t>THANKS</a:t>
            </a:r>
            <a:endParaRPr lang="en-US" altLang="zh-CN" sz="6600" b="1" dirty="0">
              <a:solidFill>
                <a:srgbClr val="C00000"/>
              </a:solidFill>
              <a:latin typeface="微软雅黑" panose="020B0503020204020204" pitchFamily="34" charset="-122"/>
              <a:ea typeface="微软雅黑" panose="020B0503020204020204" pitchFamily="34" charset="-122"/>
            </a:endParaRPr>
          </a:p>
          <a:p>
            <a:pPr algn="ctr" eaLnBrk="1" hangingPunct="1"/>
            <a:r>
              <a:rPr lang="zh-CN" altLang="en-US" sz="6600" b="1" dirty="0">
                <a:solidFill>
                  <a:srgbClr val="C00000"/>
                </a:solidFill>
                <a:latin typeface="微软雅黑" panose="020B0503020204020204" pitchFamily="34" charset="-122"/>
                <a:ea typeface="微软雅黑" panose="020B0503020204020204" pitchFamily="34" charset="-122"/>
              </a:rPr>
              <a:t>谢谢观看</a:t>
            </a:r>
            <a:endParaRPr lang="zh-CN" altLang="en-US" sz="66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组合 3"/>
          <p:cNvGrpSpPr/>
          <p:nvPr/>
        </p:nvGrpSpPr>
        <p:grpSpPr bwMode="auto">
          <a:xfrm>
            <a:off x="484188" y="265113"/>
            <a:ext cx="1836737" cy="536575"/>
            <a:chOff x="318085" y="1131590"/>
            <a:chExt cx="1836000" cy="537824"/>
          </a:xfrm>
        </p:grpSpPr>
        <p:sp>
          <p:nvSpPr>
            <p:cNvPr id="23565" name="矩形 419"/>
            <p:cNvSpPr>
              <a:spLocks noChangeArrowheads="1"/>
            </p:cNvSpPr>
            <p:nvPr/>
          </p:nvSpPr>
          <p:spPr bwMode="auto">
            <a:xfrm>
              <a:off x="732256" y="1172961"/>
              <a:ext cx="1107551"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C00000"/>
                  </a:solidFill>
                  <a:latin typeface="微软雅黑" panose="020B0503020204020204" pitchFamily="34" charset="-122"/>
                  <a:ea typeface="微软雅黑" panose="020B0503020204020204" pitchFamily="34" charset="-122"/>
                </a:rPr>
                <a:t>第一部分</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flipH="1">
              <a:off x="362517" y="1586672"/>
              <a:ext cx="1728093" cy="36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23567" name="组合 421"/>
            <p:cNvGrpSpPr/>
            <p:nvPr/>
          </p:nvGrpSpPr>
          <p:grpSpPr bwMode="auto">
            <a:xfrm>
              <a:off x="395842" y="1174493"/>
              <a:ext cx="388778" cy="367625"/>
              <a:chOff x="395842" y="1174493"/>
              <a:chExt cx="388778" cy="367625"/>
            </a:xfrm>
          </p:grpSpPr>
          <p:sp>
            <p:nvSpPr>
              <p:cNvPr id="9" name="矩形 8"/>
              <p:cNvSpPr/>
              <p:nvPr/>
            </p:nvSpPr>
            <p:spPr>
              <a:xfrm flipH="1">
                <a:off x="395841" y="1182509"/>
                <a:ext cx="358631" cy="359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pic>
            <p:nvPicPr>
              <p:cNvPr id="23570" name="Picture 2" descr="C:\Users\wh\Desktop\宣贯ppt\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5477" y="1174493"/>
                <a:ext cx="369143" cy="35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7"/>
            <p:cNvSpPr/>
            <p:nvPr/>
          </p:nvSpPr>
          <p:spPr>
            <a:xfrm>
              <a:off x="318085" y="1131590"/>
              <a:ext cx="1836000" cy="537824"/>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noFill/>
                <a:latin typeface="微软雅黑" panose="020B0503020204020204" pitchFamily="34" charset="-122"/>
                <a:ea typeface="微软雅黑" panose="020B0503020204020204" pitchFamily="34" charset="-122"/>
              </a:endParaRPr>
            </a:p>
          </p:txBody>
        </p:sp>
      </p:grpSp>
      <p:sp>
        <p:nvSpPr>
          <p:cNvPr id="23557" name="TextBox 6"/>
          <p:cNvSpPr txBox="1">
            <a:spLocks noChangeArrowheads="1"/>
          </p:cNvSpPr>
          <p:nvPr/>
        </p:nvSpPr>
        <p:spPr bwMode="auto">
          <a:xfrm>
            <a:off x="6943725" y="315913"/>
            <a:ext cx="23764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b="1">
                <a:solidFill>
                  <a:srgbClr val="C00000"/>
                </a:solidFill>
                <a:latin typeface="微软雅黑" panose="020B0503020204020204" pitchFamily="34" charset="-122"/>
                <a:ea typeface="微软雅黑" panose="020B0503020204020204" pitchFamily="34" charset="-122"/>
              </a:rPr>
              <a:t> 安全主体责任</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23558" name="TextBox 26"/>
          <p:cNvSpPr txBox="1">
            <a:spLocks noChangeArrowheads="1"/>
          </p:cNvSpPr>
          <p:nvPr/>
        </p:nvSpPr>
        <p:spPr bwMode="auto">
          <a:xfrm>
            <a:off x="179388" y="1276350"/>
            <a:ext cx="4176712" cy="1338263"/>
          </a:xfrm>
          <a:prstGeom prst="rect">
            <a:avLst/>
          </a:prstGeom>
          <a:noFill/>
          <a:ln w="9525">
            <a:solidFill>
              <a:srgbClr val="1EC016"/>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zh-CN" sz="1400">
                <a:solidFill>
                  <a:srgbClr val="C00000"/>
                </a:solidFill>
                <a:latin typeface="微软雅黑" panose="020B0503020204020204" pitchFamily="34" charset="-122"/>
                <a:ea typeface="微软雅黑" panose="020B0503020204020204" pitchFamily="34" charset="-122"/>
              </a:rPr>
              <a:t>按照谁的业务谁负责，谁的属地谁负责的原则，各职能部门和各二级</a:t>
            </a:r>
            <a:r>
              <a:rPr lang="en-US" altLang="zh-CN" sz="1400">
                <a:solidFill>
                  <a:srgbClr val="C00000"/>
                </a:solidFill>
                <a:latin typeface="微软雅黑" panose="020B0503020204020204" pitchFamily="34" charset="-122"/>
                <a:ea typeface="微软雅黑" panose="020B0503020204020204" pitchFamily="34" charset="-122"/>
              </a:rPr>
              <a:t>/</a:t>
            </a:r>
            <a:r>
              <a:rPr lang="zh-CN" altLang="zh-CN" sz="1400">
                <a:solidFill>
                  <a:srgbClr val="C00000"/>
                </a:solidFill>
                <a:latin typeface="微软雅黑" panose="020B0503020204020204" pitchFamily="34" charset="-122"/>
                <a:ea typeface="微软雅黑" panose="020B0503020204020204" pitchFamily="34" charset="-122"/>
              </a:rPr>
              <a:t>基层单位（业务单元）对所管辖业务、区域的安全负责。</a:t>
            </a:r>
            <a:r>
              <a:rPr lang="en-US" altLang="zh-CN" sz="1400">
                <a:solidFill>
                  <a:srgbClr val="C00000"/>
                </a:solidFill>
                <a:latin typeface="微软雅黑" panose="020B0503020204020204" pitchFamily="34" charset="-122"/>
                <a:ea typeface="微软雅黑" panose="020B0503020204020204" pitchFamily="34" charset="-122"/>
              </a:rPr>
              <a:t>                    </a:t>
            </a:r>
            <a:endParaRPr lang="zh-CN" altLang="zh-CN" sz="1400">
              <a:solidFill>
                <a:srgbClr val="C00000"/>
              </a:solidFill>
              <a:latin typeface="微软雅黑" panose="020B0503020204020204" pitchFamily="34" charset="-122"/>
              <a:ea typeface="微软雅黑" panose="020B0503020204020204" pitchFamily="34" charset="-122"/>
            </a:endParaRPr>
          </a:p>
          <a:p>
            <a:pPr eaLnBrk="1" hangingPunct="1"/>
            <a:endParaRPr lang="zh-CN" altLang="en-US"/>
          </a:p>
        </p:txBody>
      </p:sp>
      <p:sp>
        <p:nvSpPr>
          <p:cNvPr id="88066" name="Rectangle 2"/>
          <p:cNvSpPr>
            <a:spLocks noChangeArrowheads="1"/>
          </p:cNvSpPr>
          <p:nvPr/>
        </p:nvSpPr>
        <p:spPr bwMode="auto">
          <a:xfrm>
            <a:off x="179388" y="2663825"/>
            <a:ext cx="4176712" cy="1708150"/>
          </a:xfrm>
          <a:prstGeom prst="rect">
            <a:avLst/>
          </a:prstGeom>
          <a:noFill/>
          <a:ln w="9525">
            <a:noFill/>
            <a:miter lim="800000"/>
          </a:ln>
          <a:effectLst/>
        </p:spPr>
        <p:txBody>
          <a:bodyPr anchor="ctr">
            <a:spAutoFit/>
          </a:bodyPr>
          <a:lstStyle/>
          <a:p>
            <a:pPr indent="304800" eaLnBrk="0" hangingPunct="0">
              <a:lnSpc>
                <a:spcPct val="150000"/>
              </a:lnSpc>
              <a:defRPr/>
            </a:pPr>
            <a:r>
              <a:rPr lang="zh-CN" altLang="en-US" sz="1400" dirty="0">
                <a:solidFill>
                  <a:srgbClr val="414455"/>
                </a:solidFill>
                <a:latin typeface="微软雅黑" panose="020B0503020204020204" pitchFamily="34" charset="-122"/>
                <a:ea typeface="微软雅黑" panose="020B0503020204020204" pitchFamily="34" charset="-122"/>
              </a:rPr>
              <a:t>            </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a:t>
            </a:r>
            <a:r>
              <a:rPr lang="zh-CN" altLang="zh-CN" sz="1400" dirty="0">
                <a:solidFill>
                  <a:srgbClr val="C00000"/>
                </a:solidFill>
                <a:latin typeface="微软雅黑" panose="020B0503020204020204" pitchFamily="34" charset="-122"/>
                <a:ea typeface="微软雅黑" panose="020B0503020204020204" pitchFamily="34" charset="-122"/>
              </a:rPr>
              <a:t>规划、计划部</a:t>
            </a:r>
            <a:r>
              <a:rPr lang="zh-CN" altLang="en-US" sz="1400" dirty="0">
                <a:solidFill>
                  <a:srgbClr val="C00000"/>
                </a:solidFill>
                <a:latin typeface="微软雅黑" panose="020B0503020204020204" pitchFamily="34" charset="-122"/>
                <a:ea typeface="微软雅黑" panose="020B0503020204020204" pitchFamily="34" charset="-122"/>
              </a:rPr>
              <a:t>门</a:t>
            </a:r>
            <a:endParaRPr lang="en-US" altLang="zh-CN" sz="1400" dirty="0">
              <a:solidFill>
                <a:srgbClr val="C00000"/>
              </a:solidFill>
              <a:latin typeface="微软雅黑" panose="020B0503020204020204" pitchFamily="34" charset="-122"/>
              <a:ea typeface="微软雅黑" panose="020B0503020204020204" pitchFamily="34" charset="-122"/>
            </a:endParaRPr>
          </a:p>
          <a:p>
            <a:pPr eaLnBrk="0" hangingPunct="0">
              <a:lnSpc>
                <a:spcPct val="150000"/>
              </a:lnSpc>
              <a:defRPr/>
            </a:pPr>
            <a:r>
              <a:rPr lang="zh-CN" altLang="zh-CN" sz="1400" dirty="0">
                <a:solidFill>
                  <a:srgbClr val="414455"/>
                </a:solidFill>
                <a:latin typeface="微软雅黑" panose="020B0503020204020204" pitchFamily="34" charset="-122"/>
                <a:ea typeface="微软雅黑" panose="020B0503020204020204" pitchFamily="34" charset="-122"/>
              </a:rPr>
              <a:t>——对新建、改建、扩建项目和技术改造、技术引进项目工艺路线的安全可行性负责。</a:t>
            </a:r>
            <a:endParaRPr lang="zh-CN" altLang="zh-CN" sz="1400" dirty="0">
              <a:solidFill>
                <a:srgbClr val="414455"/>
              </a:solidFill>
              <a:latin typeface="微软雅黑" panose="020B0503020204020204" pitchFamily="34" charset="-122"/>
              <a:ea typeface="微软雅黑" panose="020B0503020204020204" pitchFamily="34" charset="-122"/>
            </a:endParaRPr>
          </a:p>
          <a:p>
            <a:pPr eaLnBrk="0" hangingPunct="0">
              <a:lnSpc>
                <a:spcPct val="150000"/>
              </a:lnSpc>
              <a:defRPr/>
            </a:pPr>
            <a:r>
              <a:rPr lang="zh-CN" altLang="zh-CN" sz="1400" dirty="0">
                <a:solidFill>
                  <a:srgbClr val="414455"/>
                </a:solidFill>
                <a:latin typeface="微软雅黑" panose="020B0503020204020204" pitchFamily="34" charset="-122"/>
                <a:ea typeface="微软雅黑" panose="020B0503020204020204" pitchFamily="34" charset="-122"/>
              </a:rPr>
              <a:t>——对制定适合装置安全生产的原料采购、生产计划负责。</a:t>
            </a:r>
            <a:endParaRPr lang="zh-CN" altLang="zh-CN" sz="1400" dirty="0">
              <a:solidFill>
                <a:srgbClr val="414455"/>
              </a:solidFill>
              <a:latin typeface="微软雅黑" panose="020B0503020204020204" pitchFamily="34" charset="-122"/>
              <a:ea typeface="微软雅黑" panose="020B0503020204020204" pitchFamily="34" charset="-122"/>
            </a:endParaRPr>
          </a:p>
        </p:txBody>
      </p:sp>
      <p:pic>
        <p:nvPicPr>
          <p:cNvPr id="23560" name="图片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131888"/>
            <a:ext cx="47879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1" name="组合 21"/>
          <p:cNvGrpSpPr/>
          <p:nvPr/>
        </p:nvGrpSpPr>
        <p:grpSpPr bwMode="auto">
          <a:xfrm>
            <a:off x="7521575" y="4792663"/>
            <a:ext cx="1393825" cy="350837"/>
            <a:chOff x="7305812" y="1198410"/>
            <a:chExt cx="1447188" cy="349037"/>
          </a:xfrm>
        </p:grpSpPr>
        <p:sp>
          <p:nvSpPr>
            <p:cNvPr id="23563" name="Freeform 16"/>
            <p:cNvSpPr/>
            <p:nvPr/>
          </p:nvSpPr>
          <p:spPr bwMode="auto">
            <a:xfrm>
              <a:off x="7305812" y="1198410"/>
              <a:ext cx="1296001" cy="349037"/>
            </a:xfrm>
            <a:custGeom>
              <a:avLst/>
              <a:gdLst>
                <a:gd name="T0" fmla="*/ 2147483647 w 553"/>
                <a:gd name="T1" fmla="*/ 2147483647 h 553"/>
                <a:gd name="T2" fmla="*/ 0 w 553"/>
                <a:gd name="T3" fmla="*/ 2147483647 h 553"/>
                <a:gd name="T4" fmla="*/ 0 w 553"/>
                <a:gd name="T5" fmla="*/ 0 h 553"/>
                <a:gd name="T6" fmla="*/ 2147483647 w 553"/>
                <a:gd name="T7" fmla="*/ 0 h 553"/>
                <a:gd name="T8" fmla="*/ 2147483647 w 553"/>
                <a:gd name="T9" fmla="*/ 2147483647 h 553"/>
                <a:gd name="T10" fmla="*/ 2147483647 w 553"/>
                <a:gd name="T11" fmla="*/ 2147483647 h 553"/>
                <a:gd name="T12" fmla="*/ 0 60000 65536"/>
                <a:gd name="T13" fmla="*/ 0 60000 65536"/>
                <a:gd name="T14" fmla="*/ 0 60000 65536"/>
                <a:gd name="T15" fmla="*/ 0 60000 65536"/>
                <a:gd name="T16" fmla="*/ 0 60000 65536"/>
                <a:gd name="T17" fmla="*/ 0 60000 65536"/>
                <a:gd name="T18" fmla="*/ 0 w 553"/>
                <a:gd name="T19" fmla="*/ 0 h 553"/>
                <a:gd name="T20" fmla="*/ 553 w 553"/>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553" h="553">
                  <a:moveTo>
                    <a:pt x="553" y="553"/>
                  </a:moveTo>
                  <a:lnTo>
                    <a:pt x="0" y="553"/>
                  </a:lnTo>
                  <a:lnTo>
                    <a:pt x="0" y="0"/>
                  </a:lnTo>
                  <a:lnTo>
                    <a:pt x="553" y="0"/>
                  </a:lnTo>
                  <a:lnTo>
                    <a:pt x="553" y="553"/>
                  </a:lnTo>
                  <a:close/>
                </a:path>
              </a:pathLst>
            </a:custGeom>
            <a:solidFill>
              <a:srgbClr val="4144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64" name="矩形 272"/>
            <p:cNvSpPr>
              <a:spLocks noChangeArrowheads="1"/>
            </p:cNvSpPr>
            <p:nvPr/>
          </p:nvSpPr>
          <p:spPr bwMode="auto">
            <a:xfrm>
              <a:off x="7629740" y="1219655"/>
              <a:ext cx="1123260" cy="3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400" b="1">
                  <a:solidFill>
                    <a:schemeClr val="bg1"/>
                  </a:solidFill>
                  <a:latin typeface="微软雅黑" panose="020B0503020204020204" pitchFamily="34" charset="-122"/>
                  <a:ea typeface="微软雅黑" panose="020B0503020204020204" pitchFamily="34" charset="-122"/>
                </a:rPr>
                <a:t>安全</a:t>
              </a:r>
              <a:r>
                <a:rPr lang="zh-CN" altLang="en-US" sz="1400" b="1">
                  <a:solidFill>
                    <a:schemeClr val="bg1"/>
                  </a:solidFill>
                  <a:latin typeface="微软雅黑" panose="020B0503020204020204" pitchFamily="34" charset="-122"/>
                  <a:ea typeface="微软雅黑" panose="020B0503020204020204" pitchFamily="34" charset="-122"/>
                </a:rPr>
                <a:t>责任</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5" name="组合 10"/>
          <p:cNvGrpSpPr/>
          <p:nvPr/>
        </p:nvGrpSpPr>
        <p:grpSpPr>
          <a:xfrm>
            <a:off x="7534291" y="4825264"/>
            <a:ext cx="360710" cy="267494"/>
            <a:chOff x="5899190" y="1673754"/>
            <a:chExt cx="2548276" cy="1984783"/>
          </a:xfrm>
          <a:solidFill>
            <a:sysClr val="window" lastClr="FFFFFF"/>
          </a:solidFill>
        </p:grpSpPr>
        <p:grpSp>
          <p:nvGrpSpPr>
            <p:cNvPr id="7" name="组合 572"/>
            <p:cNvGrpSpPr/>
            <p:nvPr/>
          </p:nvGrpSpPr>
          <p:grpSpPr>
            <a:xfrm rot="10800000" flipV="1">
              <a:off x="6904956" y="1673754"/>
              <a:ext cx="522736" cy="1312419"/>
              <a:chOff x="7597599" y="3290987"/>
              <a:chExt cx="149224" cy="374652"/>
            </a:xfrm>
            <a:grpFill/>
          </p:grpSpPr>
          <p:sp>
            <p:nvSpPr>
              <p:cNvPr id="41"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2"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0" name="组合 573"/>
            <p:cNvGrpSpPr/>
            <p:nvPr/>
          </p:nvGrpSpPr>
          <p:grpSpPr>
            <a:xfrm rot="3660000" flipV="1">
              <a:off x="6294032" y="2736914"/>
              <a:ext cx="522736" cy="1312419"/>
              <a:chOff x="7597599" y="3290987"/>
              <a:chExt cx="149224" cy="374652"/>
            </a:xfrm>
            <a:grpFill/>
          </p:grpSpPr>
          <p:sp>
            <p:nvSpPr>
              <p:cNvPr id="39"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40"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nvGrpSpPr>
            <p:cNvPr id="11" name="组合 574"/>
            <p:cNvGrpSpPr/>
            <p:nvPr/>
          </p:nvGrpSpPr>
          <p:grpSpPr>
            <a:xfrm rot="18000000" flipV="1">
              <a:off x="7529889" y="2740961"/>
              <a:ext cx="522737" cy="1312416"/>
              <a:chOff x="7597599" y="3290987"/>
              <a:chExt cx="149224" cy="374652"/>
            </a:xfrm>
            <a:grpFill/>
          </p:grpSpPr>
          <p:sp>
            <p:nvSpPr>
              <p:cNvPr id="37" name="Oval 80"/>
              <p:cNvSpPr>
                <a:spLocks noChangeArrowheads="1"/>
              </p:cNvSpPr>
              <p:nvPr/>
            </p:nvSpPr>
            <p:spPr bwMode="auto">
              <a:xfrm>
                <a:off x="7619824" y="3290987"/>
                <a:ext cx="104774" cy="101600"/>
              </a:xfrm>
              <a:prstGeom prst="ellipse">
                <a:avLst/>
              </a:pr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sp>
            <p:nvSpPr>
              <p:cNvPr id="38" name="Freeform 81"/>
              <p:cNvSpPr/>
              <p:nvPr/>
            </p:nvSpPr>
            <p:spPr bwMode="auto">
              <a:xfrm>
                <a:off x="7597599" y="3403700"/>
                <a:ext cx="149224" cy="261939"/>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grpFill/>
              <a:ln>
                <a:noFill/>
              </a:ln>
            </p:spPr>
            <p:txBody>
              <a:bodyPr lIns="121920" tIns="60960" rIns="121920" bIns="60960"/>
              <a:lstStyle/>
              <a:p>
                <a:pPr fontAlgn="auto">
                  <a:spcBef>
                    <a:spcPts val="0"/>
                  </a:spcBef>
                  <a:spcAft>
                    <a:spcPts val="0"/>
                  </a:spcAft>
                  <a:defRPr/>
                </a:pPr>
                <a:endParaRPr lang="zh-CN" altLang="en-US" sz="2400" kern="0">
                  <a:solidFill>
                    <a:prstClr val="black"/>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免费资料关注公众号:安全生产管理">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资料关注 公众号:安全生产管理">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12277</Words>
  <Application>WPS 演示</Application>
  <PresentationFormat>全屏显示(16:9)</PresentationFormat>
  <Paragraphs>1155</Paragraphs>
  <Slides>80</Slides>
  <Notes>5</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80</vt:i4>
      </vt:variant>
    </vt:vector>
  </HeadingPairs>
  <TitlesOfParts>
    <vt:vector size="93" baseType="lpstr">
      <vt:lpstr>Arial</vt:lpstr>
      <vt:lpstr>宋体</vt:lpstr>
      <vt:lpstr>Wingdings</vt:lpstr>
      <vt:lpstr>Calibri</vt:lpstr>
      <vt:lpstr>微软雅黑</vt:lpstr>
      <vt:lpstr>Wingdings</vt:lpstr>
      <vt:lpstr>Arial Unicode MS</vt:lpstr>
      <vt:lpstr>Segoe UI</vt:lpstr>
      <vt:lpstr>Arial Narrow</vt:lpstr>
      <vt:lpstr>黑体</vt:lpstr>
      <vt:lpstr>Impact</vt:lpstr>
      <vt:lpstr>免费资料关注公众号:安全生产管理</vt:lpstr>
      <vt:lpstr>免费资料关注 公众号:安全生产管理</vt:lpstr>
      <vt:lpstr>PowerPoint 演示文稿</vt:lpstr>
      <vt:lpstr>定位和作用</vt:lpstr>
      <vt:lpstr>安全理念</vt:lpstr>
      <vt:lpstr>安全方针和目标</vt:lpstr>
      <vt:lpstr>整体框架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HyperlinkBase>www.rapidppt.com</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86182</cp:lastModifiedBy>
  <cp:revision>387</cp:revision>
  <dcterms:created xsi:type="dcterms:W3CDTF">2013-02-26T09:05:00Z</dcterms:created>
  <dcterms:modified xsi:type="dcterms:W3CDTF">2021-04-11T12:28:08Z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8787957A9F7247FBBDEC0FAA1AC29A61</vt:lpwstr>
  </property>
</Properties>
</file>