
<file path=[Content_Types].xml><?xml version="1.0" encoding="utf-8"?>
<Types xmlns="http://schemas.openxmlformats.org/package/2006/content-types">
  <Default Extension="jpeg" ContentType="image/jpeg"/>
  <Default Extension="JPG" ContentType="image/.jpg"/>
  <Default Extension="wdp" ContentType="image/vnd.ms-photo"/>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2"/>
  </p:notesMasterIdLst>
  <p:handoutMasterIdLst>
    <p:handoutMasterId r:id="rId43"/>
  </p:handoutMasterIdLst>
  <p:sldIdLst>
    <p:sldId id="256" r:id="rId3"/>
    <p:sldId id="257" r:id="rId4"/>
    <p:sldId id="258" r:id="rId5"/>
    <p:sldId id="262" r:id="rId6"/>
    <p:sldId id="264" r:id="rId7"/>
    <p:sldId id="265" r:id="rId8"/>
    <p:sldId id="266" r:id="rId9"/>
    <p:sldId id="267" r:id="rId10"/>
    <p:sldId id="268" r:id="rId11"/>
    <p:sldId id="269" r:id="rId12"/>
    <p:sldId id="263" r:id="rId13"/>
    <p:sldId id="270" r:id="rId14"/>
    <p:sldId id="271" r:id="rId15"/>
    <p:sldId id="259" r:id="rId16"/>
    <p:sldId id="272" r:id="rId17"/>
    <p:sldId id="273" r:id="rId18"/>
    <p:sldId id="274" r:id="rId19"/>
    <p:sldId id="275" r:id="rId20"/>
    <p:sldId id="276" r:id="rId21"/>
    <p:sldId id="277" r:id="rId22"/>
    <p:sldId id="278" r:id="rId23"/>
    <p:sldId id="279" r:id="rId24"/>
    <p:sldId id="280" r:id="rId25"/>
    <p:sldId id="281" r:id="rId26"/>
    <p:sldId id="282" r:id="rId27"/>
    <p:sldId id="260"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61" r:id="rId41"/>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1F1F"/>
    <a:srgbClr val="818286"/>
    <a:srgbClr val="A8A9A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660"/>
  </p:normalViewPr>
  <p:slideViewPr>
    <p:cSldViewPr snapToGrid="0" showGuides="1">
      <p:cViewPr varScale="1">
        <p:scale>
          <a:sx n="84" d="100"/>
          <a:sy n="84" d="100"/>
        </p:scale>
        <p:origin x="402" y="90"/>
      </p:cViewPr>
      <p:guideLst>
        <p:guide orient="horz" pos="2183"/>
        <p:guide pos="3840"/>
        <p:guide pos="619"/>
        <p:guide pos="7129"/>
        <p:guide orient="horz" pos="8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6" Type="http://schemas.openxmlformats.org/officeDocument/2006/relationships/tableStyles" Target="tableStyles.xml"/><Relationship Id="rId45" Type="http://schemas.openxmlformats.org/officeDocument/2006/relationships/viewProps" Target="viewProps.xml"/><Relationship Id="rId44" Type="http://schemas.openxmlformats.org/officeDocument/2006/relationships/presProps" Target="presProps.xml"/><Relationship Id="rId43" Type="http://schemas.openxmlformats.org/officeDocument/2006/relationships/handoutMaster" Target="handoutMasters/handoutMaster1.xml"/><Relationship Id="rId42" Type="http://schemas.openxmlformats.org/officeDocument/2006/relationships/notesMaster" Target="notesMasters/notesMaster1.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B608DB31-CB62-4525-B7BF-10918981465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C80CBC2-9B6B-489F-8FE7-4A541C3EA88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08DB31-CB62-4525-B7BF-10918981465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C80CBC2-9B6B-489F-8FE7-4A541C3EA88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08DB31-CB62-4525-B7BF-10918981465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C80CBC2-9B6B-489F-8FE7-4A541C3EA88B}"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B608DB31-CB62-4525-B7BF-10918981465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C80CBC2-9B6B-489F-8FE7-4A541C3EA88B}"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B608DB31-CB62-4525-B7BF-10918981465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CC80CBC2-9B6B-489F-8FE7-4A541C3EA88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1"/>
          </p:cNvSpPr>
          <p:nvPr>
            <p:ph type="dt" sz="half" idx="10"/>
          </p:nvPr>
        </p:nvSpPr>
        <p:spPr/>
        <p:txBody>
          <a:bodyPr/>
          <a:lstStyle/>
          <a:p>
            <a:fld id="{B608DB31-CB62-4525-B7BF-10918981465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C80CBC2-9B6B-489F-8FE7-4A541C3EA88B}"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B608DB31-CB62-4525-B7BF-10918981465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CC80CBC2-9B6B-489F-8FE7-4A541C3EA88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B608DB31-CB62-4525-B7BF-10918981465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CC80CBC2-9B6B-489F-8FE7-4A541C3EA88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B608DB31-CB62-4525-B7BF-10918981465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CC80CBC2-9B6B-489F-8FE7-4A541C3EA88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608DB31-CB62-4525-B7BF-10918981465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C80CBC2-9B6B-489F-8FE7-4A541C3EA88B}"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B608DB31-CB62-4525-B7BF-10918981465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CC80CBC2-9B6B-489F-8FE7-4A541C3EA88B}"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造字工房朗倩体 常规体" charset="-122"/>
                <a:ea typeface="造字工房朗倩体 常规体" charset="-122"/>
              </a:defRPr>
            </a:lvl1pPr>
          </a:lstStyle>
          <a:p>
            <a:fld id="{B608DB31-CB62-4525-B7BF-10918981465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造字工房朗倩体 常规体" charset="-122"/>
                <a:ea typeface="造字工房朗倩体 常规体" charset="-122"/>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造字工房朗倩体 常规体" charset="-122"/>
                <a:ea typeface="造字工房朗倩体 常规体" charset="-122"/>
              </a:defRPr>
            </a:lvl1pPr>
          </a:lstStyle>
          <a:p>
            <a:fld id="{CC80CBC2-9B6B-489F-8FE7-4A541C3EA88B}"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造字工房朗倩体 常规体" charset="-122"/>
          <a:ea typeface="造字工房朗倩体 常规体"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造字工房朗倩体 常规体" charset="-122"/>
          <a:ea typeface="造字工房朗倩体 常规体"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造字工房朗倩体 常规体" charset="-122"/>
          <a:ea typeface="造字工房朗倩体 常规体"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造字工房朗倩体 常规体" charset="-122"/>
          <a:ea typeface="造字工房朗倩体 常规体"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造字工房朗倩体 常规体" charset="-122"/>
          <a:ea typeface="造字工房朗倩体 常规体"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造字工房朗倩体 常规体" charset="-122"/>
          <a:ea typeface="造字工房朗倩体 常规体"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png"/><Relationship Id="rId3" Type="http://schemas.microsoft.com/office/2007/relationships/media" Target="../media/media1.mp3"/><Relationship Id="rId2" Type="http://schemas.openxmlformats.org/officeDocument/2006/relationships/audio" Target="../media/media1.mp3"/><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18.wdp"/><Relationship Id="rId2" Type="http://schemas.openxmlformats.org/officeDocument/2006/relationships/image" Target="../media/image17.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20.wdp"/><Relationship Id="rId2" Type="http://schemas.openxmlformats.org/officeDocument/2006/relationships/image" Target="../media/image19.png"/><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22.wdp"/><Relationship Id="rId2" Type="http://schemas.openxmlformats.org/officeDocument/2006/relationships/image" Target="../media/image21.png"/><Relationship Id="rId1"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jpeg"/><Relationship Id="rId1" Type="http://schemas.openxmlformats.org/officeDocument/2006/relationships/image" Target="../media/image1.jpeg"/></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24.wdp"/><Relationship Id="rId2" Type="http://schemas.openxmlformats.org/officeDocument/2006/relationships/image" Target="../media/image23.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26.wdp"/><Relationship Id="rId2" Type="http://schemas.openxmlformats.org/officeDocument/2006/relationships/image" Target="../media/image25.png"/><Relationship Id="rId1" Type="http://schemas.openxmlformats.org/officeDocument/2006/relationships/image" Target="../media/image4.jpeg"/></Relationships>
</file>

<file path=ppt/slides/_rels/slide1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28.wdp"/><Relationship Id="rId2" Type="http://schemas.openxmlformats.org/officeDocument/2006/relationships/image" Target="../media/image27.png"/><Relationship Id="rId1" Type="http://schemas.openxmlformats.org/officeDocument/2006/relationships/image" Target="../media/image4.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30.wdp"/><Relationship Id="rId2" Type="http://schemas.openxmlformats.org/officeDocument/2006/relationships/image" Target="../media/image29.png"/><Relationship Id="rId1"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1.pn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33.wdp"/><Relationship Id="rId2" Type="http://schemas.openxmlformats.org/officeDocument/2006/relationships/image" Target="../media/image32.png"/><Relationship Id="rId1"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4.png"/><Relationship Id="rId1"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5.png"/><Relationship Id="rId1" Type="http://schemas.openxmlformats.org/officeDocument/2006/relationships/image" Target="../media/image4.jpeg"/></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37.wdp"/><Relationship Id="rId2" Type="http://schemas.openxmlformats.org/officeDocument/2006/relationships/image" Target="../media/image36.pn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8.jpeg"/><Relationship Id="rId1" Type="http://schemas.openxmlformats.org/officeDocument/2006/relationships/image" Target="../media/image4.jpeg"/></Relationships>
</file>

<file path=ppt/slides/_rels/slide2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40.wdp"/><Relationship Id="rId2" Type="http://schemas.openxmlformats.org/officeDocument/2006/relationships/image" Target="../media/image39.png"/><Relationship Id="rId1" Type="http://schemas.openxmlformats.org/officeDocument/2006/relationships/image" Target="../media/image4.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jpeg"/><Relationship Id="rId1" Type="http://schemas.openxmlformats.org/officeDocument/2006/relationships/image" Target="../media/image1.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42.wdp"/><Relationship Id="rId2" Type="http://schemas.openxmlformats.org/officeDocument/2006/relationships/image" Target="../media/image41.png"/><Relationship Id="rId1" Type="http://schemas.openxmlformats.org/officeDocument/2006/relationships/image" Target="../media/image4.jpe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jpeg"/><Relationship Id="rId1" Type="http://schemas.openxmlformats.org/officeDocument/2006/relationships/image" Target="../media/image1.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5.png"/><Relationship Id="rId1" Type="http://schemas.openxmlformats.org/officeDocument/2006/relationships/image" Target="../media/image4.jpeg"/></Relationships>
</file>

<file path=ppt/slides/_rels/slide3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8.png"/><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image" Target="../media/image4.jpe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9.jpeg"/><Relationship Id="rId1" Type="http://schemas.openxmlformats.org/officeDocument/2006/relationships/image" Target="../media/image4.jpe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0.png"/><Relationship Id="rId1" Type="http://schemas.openxmlformats.org/officeDocument/2006/relationships/image" Target="../media/image4.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1.png"/><Relationship Id="rId1" Type="http://schemas.openxmlformats.org/officeDocument/2006/relationships/image" Target="../media/image4.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2.png"/><Relationship Id="rId1" Type="http://schemas.openxmlformats.org/officeDocument/2006/relationships/image" Target="../media/image4.jpe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3.png"/><Relationship Id="rId1" Type="http://schemas.openxmlformats.org/officeDocument/2006/relationships/image" Target="../media/image4.jpe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4.png"/><Relationship Id="rId1" Type="http://schemas.openxmlformats.org/officeDocument/2006/relationships/image" Target="../media/image4.jpe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6.wdp"/><Relationship Id="rId2" Type="http://schemas.openxmlformats.org/officeDocument/2006/relationships/image" Target="../media/image5.png"/><Relationship Id="rId1" Type="http://schemas.openxmlformats.org/officeDocument/2006/relationships/image" Target="../media/image4.jpeg"/></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8.wdp"/><Relationship Id="rId2" Type="http://schemas.openxmlformats.org/officeDocument/2006/relationships/image" Target="../media/image7.png"/><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10.wdp"/><Relationship Id="rId2" Type="http://schemas.openxmlformats.org/officeDocument/2006/relationships/image" Target="../media/image9.png"/><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12.wdp"/><Relationship Id="rId2" Type="http://schemas.openxmlformats.org/officeDocument/2006/relationships/image" Target="../media/image11.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14.wdp"/><Relationship Id="rId2" Type="http://schemas.openxmlformats.org/officeDocument/2006/relationships/image" Target="../media/image13.png"/><Relationship Id="rId1" Type="http://schemas.openxmlformats.org/officeDocument/2006/relationships/image" Target="../media/image4.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microsoft.com/office/2007/relationships/hdphoto" Target="../media/image16.wdp"/><Relationship Id="rId2" Type="http://schemas.openxmlformats.org/officeDocument/2006/relationships/image" Target="../media/image15.png"/><Relationship Id="rId1"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l="10238" t="24294" r="51134" b="10519"/>
          <a:stretch>
            <a:fillRect/>
          </a:stretch>
        </p:blipFill>
        <p:spPr>
          <a:xfrm rot="5400000">
            <a:off x="388288" y="-388288"/>
            <a:ext cx="4479402" cy="5255980"/>
          </a:xfrm>
          <a:prstGeom prst="rect">
            <a:avLst/>
          </a:prstGeom>
        </p:spPr>
      </p:pic>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l="10238" t="24294" r="51134" b="10519"/>
          <a:stretch>
            <a:fillRect/>
          </a:stretch>
        </p:blipFill>
        <p:spPr>
          <a:xfrm rot="5400000" flipH="1" flipV="1">
            <a:off x="7043021" y="1709021"/>
            <a:ext cx="4738252" cy="5559706"/>
          </a:xfrm>
          <a:prstGeom prst="rect">
            <a:avLst/>
          </a:prstGeom>
        </p:spPr>
      </p:pic>
      <p:grpSp>
        <p:nvGrpSpPr>
          <p:cNvPr id="26" name="组合 25"/>
          <p:cNvGrpSpPr/>
          <p:nvPr/>
        </p:nvGrpSpPr>
        <p:grpSpPr>
          <a:xfrm>
            <a:off x="2372866" y="2849112"/>
            <a:ext cx="7446269" cy="1569660"/>
            <a:chOff x="2372866" y="2478864"/>
            <a:chExt cx="7446269" cy="1569660"/>
          </a:xfrm>
        </p:grpSpPr>
        <p:sp>
          <p:nvSpPr>
            <p:cNvPr id="23" name="矩形 22"/>
            <p:cNvSpPr/>
            <p:nvPr/>
          </p:nvSpPr>
          <p:spPr>
            <a:xfrm>
              <a:off x="2431806" y="3593837"/>
              <a:ext cx="7221480" cy="439838"/>
            </a:xfrm>
            <a:prstGeom prst="rect">
              <a:avLst/>
            </a:prstGeom>
            <a:solidFill>
              <a:srgbClr val="A8A9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24" name="矩形 23"/>
            <p:cNvSpPr/>
            <p:nvPr/>
          </p:nvSpPr>
          <p:spPr>
            <a:xfrm>
              <a:off x="2372866" y="2478864"/>
              <a:ext cx="7446269" cy="1569660"/>
            </a:xfrm>
            <a:prstGeom prst="rect">
              <a:avLst/>
            </a:prstGeom>
          </p:spPr>
          <p:txBody>
            <a:bodyPr wrap="none">
              <a:spAutoFit/>
            </a:bodyPr>
            <a:lstStyle/>
            <a:p>
              <a:r>
                <a:rPr lang="zh-CN" altLang="en-US" sz="9600" b="1" spc="600" dirty="0">
                  <a:cs typeface="+mn-ea"/>
                  <a:sym typeface="+mn-lt"/>
                </a:rPr>
                <a:t>班组安全管理</a:t>
              </a:r>
              <a:endParaRPr lang="zh-CN" altLang="en-US" sz="9600" b="1" spc="600" dirty="0">
                <a:cs typeface="+mn-ea"/>
                <a:sym typeface="+mn-lt"/>
              </a:endParaRPr>
            </a:p>
          </p:txBody>
        </p:sp>
      </p:grpSp>
      <p:sp>
        <p:nvSpPr>
          <p:cNvPr id="27" name="矩形 26"/>
          <p:cNvSpPr/>
          <p:nvPr/>
        </p:nvSpPr>
        <p:spPr>
          <a:xfrm>
            <a:off x="2431805" y="2307660"/>
            <a:ext cx="7302503" cy="523220"/>
          </a:xfrm>
          <a:prstGeom prst="rect">
            <a:avLst/>
          </a:prstGeom>
        </p:spPr>
        <p:txBody>
          <a:bodyPr wrap="square">
            <a:spAutoFit/>
          </a:bodyPr>
          <a:lstStyle/>
          <a:p>
            <a:pPr algn="dist"/>
            <a:r>
              <a:rPr lang="en-US" altLang="zh-CN" sz="2800" b="1" spc="600" dirty="0">
                <a:cs typeface="+mn-ea"/>
                <a:sym typeface="+mn-lt"/>
              </a:rPr>
              <a:t>Team security management</a:t>
            </a:r>
            <a:endParaRPr lang="zh-CN" altLang="en-US" sz="9600" b="1" spc="600" dirty="0">
              <a:cs typeface="+mn-ea"/>
              <a:sym typeface="+mn-lt"/>
            </a:endParaRPr>
          </a:p>
        </p:txBody>
      </p:sp>
      <p:cxnSp>
        <p:nvCxnSpPr>
          <p:cNvPr id="29" name="直接连接符 28"/>
          <p:cNvCxnSpPr/>
          <p:nvPr/>
        </p:nvCxnSpPr>
        <p:spPr>
          <a:xfrm>
            <a:off x="8391646" y="1038387"/>
            <a:ext cx="3413971"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537152" y="6389225"/>
            <a:ext cx="1161853" cy="0"/>
          </a:xfrm>
          <a:prstGeom prst="line">
            <a:avLst/>
          </a:prstGeom>
          <a:ln w="5715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537152" y="6296628"/>
            <a:ext cx="3789307" cy="0"/>
          </a:xfrm>
          <a:prstGeom prst="line">
            <a:avLst/>
          </a:prstGeom>
          <a:ln w="19050">
            <a:solidFill>
              <a:srgbClr val="818286"/>
            </a:solidFill>
          </a:ln>
        </p:spPr>
        <p:style>
          <a:lnRef idx="1">
            <a:schemeClr val="accent1"/>
          </a:lnRef>
          <a:fillRef idx="0">
            <a:schemeClr val="accent1"/>
          </a:fillRef>
          <a:effectRef idx="0">
            <a:schemeClr val="accent1"/>
          </a:effectRef>
          <a:fontRef idx="minor">
            <a:schemeClr val="tx1"/>
          </a:fontRef>
        </p:style>
      </p:cxnSp>
      <p:sp>
        <p:nvSpPr>
          <p:cNvPr id="38" name="矩形 37"/>
          <p:cNvSpPr/>
          <p:nvPr/>
        </p:nvSpPr>
        <p:spPr>
          <a:xfrm>
            <a:off x="8391646" y="312269"/>
            <a:ext cx="3610740" cy="707886"/>
          </a:xfrm>
          <a:prstGeom prst="rect">
            <a:avLst/>
          </a:prstGeom>
        </p:spPr>
        <p:txBody>
          <a:bodyPr wrap="square">
            <a:spAutoFit/>
          </a:bodyPr>
          <a:lstStyle/>
          <a:p>
            <a:pPr algn="dist"/>
            <a:r>
              <a:rPr lang="en-US" altLang="zh-CN" sz="2000" b="1" spc="600" dirty="0">
                <a:solidFill>
                  <a:schemeClr val="bg1">
                    <a:lumMod val="50000"/>
                  </a:schemeClr>
                </a:solidFill>
                <a:cs typeface="+mn-ea"/>
                <a:sym typeface="+mn-lt"/>
              </a:rPr>
              <a:t>Team security management</a:t>
            </a:r>
            <a:endParaRPr lang="zh-CN" altLang="en-US" sz="8000" b="1" spc="600" dirty="0">
              <a:solidFill>
                <a:schemeClr val="bg1">
                  <a:lumMod val="50000"/>
                </a:schemeClr>
              </a:solidFill>
              <a:cs typeface="+mn-ea"/>
              <a:sym typeface="+mn-lt"/>
            </a:endParaRPr>
          </a:p>
        </p:txBody>
      </p:sp>
      <p:sp>
        <p:nvSpPr>
          <p:cNvPr id="39" name="矩形 38"/>
          <p:cNvSpPr/>
          <p:nvPr/>
        </p:nvSpPr>
        <p:spPr>
          <a:xfrm>
            <a:off x="530251" y="5880998"/>
            <a:ext cx="3796208" cy="369332"/>
          </a:xfrm>
          <a:prstGeom prst="rect">
            <a:avLst/>
          </a:prstGeom>
        </p:spPr>
        <p:txBody>
          <a:bodyPr wrap="square">
            <a:spAutoFit/>
          </a:bodyPr>
          <a:lstStyle/>
          <a:p>
            <a:pPr algn="dist"/>
            <a:r>
              <a:rPr lang="en-US" altLang="zh-CN" b="1" spc="600" dirty="0">
                <a:cs typeface="+mn-ea"/>
                <a:sym typeface="+mn-lt"/>
              </a:rPr>
              <a:t>Xxx</a:t>
            </a:r>
            <a:r>
              <a:rPr lang="zh-CN" altLang="en-US" b="1" spc="600" dirty="0">
                <a:cs typeface="+mn-ea"/>
                <a:sym typeface="+mn-lt"/>
              </a:rPr>
              <a:t>有限责任公司</a:t>
            </a:r>
            <a:endParaRPr lang="zh-CN" altLang="en-US" sz="7200" b="1" spc="600" dirty="0">
              <a:cs typeface="+mn-ea"/>
              <a:sym typeface="+mn-lt"/>
            </a:endParaRPr>
          </a:p>
        </p:txBody>
      </p:sp>
      <p:pic>
        <p:nvPicPr>
          <p:cNvPr id="40" name="A Bright Future (Shorter Version)">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8263" y="-1412875"/>
            <a:ext cx="487362" cy="48736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circle(in)">
                                      <p:cBhvr>
                                        <p:cTn id="19" dur="2000"/>
                                        <p:tgtEl>
                                          <p:spTgt spid="31"/>
                                        </p:tgtEl>
                                      </p:cBhvr>
                                    </p:animEffect>
                                  </p:childTnLst>
                                </p:cTn>
                              </p:par>
                              <p:par>
                                <p:cTn id="20" presetID="6" presetClass="entr" presetSubtype="16" fill="hold" nodeType="with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circle(in)">
                                      <p:cBhvr>
                                        <p:cTn id="22" dur="2000"/>
                                        <p:tgtEl>
                                          <p:spTgt spid="34"/>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circle(in)">
                                      <p:cBhvr>
                                        <p:cTn id="25" dur="2000"/>
                                        <p:tgtEl>
                                          <p:spTgt spid="39"/>
                                        </p:tgtEl>
                                      </p:cBhvr>
                                    </p:animEffect>
                                  </p:childTnLst>
                                </p:cTn>
                              </p:par>
                              <p:par>
                                <p:cTn id="26" presetID="6" presetClass="entr" presetSubtype="16" fill="hold"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circle(in)">
                                      <p:cBhvr>
                                        <p:cTn id="28" dur="2000"/>
                                        <p:tgtEl>
                                          <p:spTgt spid="29"/>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circle(in)">
                                      <p:cBhvr>
                                        <p:cTn id="31" dur="2000"/>
                                        <p:tgtEl>
                                          <p:spTgt spid="38"/>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7"/>
                                        </p:tgtEl>
                                        <p:attrNameLst>
                                          <p:attrName>style.visibility</p:attrName>
                                        </p:attrNameLst>
                                      </p:cBhvr>
                                      <p:to>
                                        <p:strVal val="visible"/>
                                      </p:to>
                                    </p:set>
                                    <p:animEffect transition="in" filter="fade">
                                      <p:cBhvr>
                                        <p:cTn id="36" dur="1000"/>
                                        <p:tgtEl>
                                          <p:spTgt spid="27"/>
                                        </p:tgtEl>
                                      </p:cBhvr>
                                    </p:animEffect>
                                    <p:anim calcmode="lin" valueType="num">
                                      <p:cBhvr>
                                        <p:cTn id="37" dur="1000" fill="hold"/>
                                        <p:tgtEl>
                                          <p:spTgt spid="27"/>
                                        </p:tgtEl>
                                        <p:attrNameLst>
                                          <p:attrName>ppt_x</p:attrName>
                                        </p:attrNameLst>
                                      </p:cBhvr>
                                      <p:tavLst>
                                        <p:tav tm="0">
                                          <p:val>
                                            <p:strVal val="#ppt_x"/>
                                          </p:val>
                                        </p:tav>
                                        <p:tav tm="100000">
                                          <p:val>
                                            <p:strVal val="#ppt_x"/>
                                          </p:val>
                                        </p:tav>
                                      </p:tavLst>
                                    </p:anim>
                                    <p:anim calcmode="lin" valueType="num">
                                      <p:cBhvr>
                                        <p:cTn id="38" dur="1000" fill="hold"/>
                                        <p:tgtEl>
                                          <p:spTgt spid="27"/>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1000"/>
                                        <p:tgtEl>
                                          <p:spTgt spid="26"/>
                                        </p:tgtEl>
                                      </p:cBhvr>
                                    </p:animEffect>
                                    <p:anim calcmode="lin" valueType="num">
                                      <p:cBhvr>
                                        <p:cTn id="42" dur="1000" fill="hold"/>
                                        <p:tgtEl>
                                          <p:spTgt spid="26"/>
                                        </p:tgtEl>
                                        <p:attrNameLst>
                                          <p:attrName>ppt_x</p:attrName>
                                        </p:attrNameLst>
                                      </p:cBhvr>
                                      <p:tavLst>
                                        <p:tav tm="0">
                                          <p:val>
                                            <p:strVal val="#ppt_x"/>
                                          </p:val>
                                        </p:tav>
                                        <p:tav tm="100000">
                                          <p:val>
                                            <p:strVal val="#ppt_x"/>
                                          </p:val>
                                        </p:tav>
                                      </p:tavLst>
                                    </p:anim>
                                    <p:anim calcmode="lin" valueType="num">
                                      <p:cBhvr>
                                        <p:cTn id="43"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4" repeatCount="indefinite" fill="hold" display="0">
                  <p:stCondLst>
                    <p:cond delay="indefinite"/>
                  </p:stCondLst>
                  <p:endCondLst>
                    <p:cond evt="onStopAudio" delay="0">
                      <p:tgtEl>
                        <p:sldTgt/>
                      </p:tgtEl>
                    </p:cond>
                  </p:endCondLst>
                </p:cTn>
                <p:tgtEl>
                  <p:spTgt spid="40"/>
                </p:tgtEl>
              </p:cMediaNode>
            </p:audio>
          </p:childTnLst>
        </p:cTn>
      </p:par>
    </p:tnLst>
    <p:bldLst>
      <p:bldP spid="27" grpId="0"/>
      <p:bldP spid="38" grpId="0"/>
      <p:bldP spid="3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980" y="121920"/>
            <a:ext cx="5483225" cy="583565"/>
          </a:xfrm>
          <a:prstGeom prst="rect">
            <a:avLst/>
          </a:prstGeom>
        </p:spPr>
        <p:txBody>
          <a:bodyPr wrap="square">
            <a:spAutoFit/>
          </a:bodyPr>
          <a:lstStyle/>
          <a:p>
            <a:r>
              <a:rPr lang="zh-CN" altLang="en-US" sz="3200" b="1" spc="600" dirty="0">
                <a:cs typeface="+mn-ea"/>
                <a:sym typeface="+mn-lt"/>
              </a:rPr>
              <a:t>班前会、班后会的技巧 </a:t>
            </a:r>
            <a:endParaRPr lang="zh-CN" altLang="en-US" sz="3200" b="1" spc="600" dirty="0">
              <a:cs typeface="+mn-ea"/>
              <a:sym typeface="+mn-lt"/>
            </a:endParaRPr>
          </a:p>
        </p:txBody>
      </p:sp>
      <p:sp>
        <p:nvSpPr>
          <p:cNvPr id="9" name="Rectangle 4"/>
          <p:cNvSpPr/>
          <p:nvPr/>
        </p:nvSpPr>
        <p:spPr>
          <a:xfrm>
            <a:off x="6096000" y="1931895"/>
            <a:ext cx="5113337" cy="792162"/>
          </a:xfrm>
          <a:prstGeom prst="rect">
            <a:avLst/>
          </a:prstGeom>
          <a:no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t>安全工作内容主题明确、针对性强</a:t>
            </a:r>
            <a:endParaRPr lang="zh-CN" altLang="en-US" sz="2000" b="1" dirty="0"/>
          </a:p>
        </p:txBody>
      </p:sp>
      <p:sp>
        <p:nvSpPr>
          <p:cNvPr id="11" name="Rectangle 4"/>
          <p:cNvSpPr/>
          <p:nvPr/>
        </p:nvSpPr>
        <p:spPr>
          <a:xfrm>
            <a:off x="6096000" y="3320812"/>
            <a:ext cx="5113337" cy="792162"/>
          </a:xfrm>
          <a:prstGeom prst="rect">
            <a:avLst/>
          </a:prstGeom>
          <a:no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t>以人为本，注意沟通技巧，调动工作积极性</a:t>
            </a:r>
            <a:endParaRPr lang="zh-CN" altLang="en-US" sz="2000" b="1" dirty="0"/>
          </a:p>
        </p:txBody>
      </p:sp>
      <p:sp>
        <p:nvSpPr>
          <p:cNvPr id="12" name="Rectangle 4"/>
          <p:cNvSpPr/>
          <p:nvPr/>
        </p:nvSpPr>
        <p:spPr>
          <a:xfrm>
            <a:off x="6096000" y="4709729"/>
            <a:ext cx="5113337" cy="792162"/>
          </a:xfrm>
          <a:prstGeom prst="rect">
            <a:avLst/>
          </a:prstGeom>
          <a:no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t>察言观色，注意职工情绪、思想状况变化</a:t>
            </a:r>
            <a:endParaRPr lang="zh-CN" altLang="en-US" sz="2000" b="1" dirty="0"/>
          </a:p>
        </p:txBody>
      </p:sp>
      <p:grpSp>
        <p:nvGrpSpPr>
          <p:cNvPr id="5" name="组合 4"/>
          <p:cNvGrpSpPr/>
          <p:nvPr/>
        </p:nvGrpSpPr>
        <p:grpSpPr>
          <a:xfrm>
            <a:off x="982663" y="1290330"/>
            <a:ext cx="4441826" cy="4810637"/>
            <a:chOff x="982663" y="1520985"/>
            <a:chExt cx="4441826" cy="4810637"/>
          </a:xfrm>
        </p:grpSpPr>
        <p:sp>
          <p:nvSpPr>
            <p:cNvPr id="4" name="椭圆 3"/>
            <p:cNvSpPr/>
            <p:nvPr/>
          </p:nvSpPr>
          <p:spPr>
            <a:xfrm>
              <a:off x="2290373" y="1520985"/>
              <a:ext cx="1942338" cy="1942338"/>
            </a:xfrm>
            <a:prstGeom prst="ellipse">
              <a:avLst/>
            </a:prstGeom>
            <a:solidFill>
              <a:srgbClr val="A8A9AD"/>
            </a:solidFill>
            <a:ln>
              <a:solidFill>
                <a:srgbClr val="8182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a:solidFill>
                    <a:schemeClr val="tx1"/>
                  </a:solidFill>
                </a:rPr>
                <a:t>安全检查</a:t>
              </a:r>
              <a:endParaRPr lang="zh-CN" altLang="en-US">
                <a:solidFill>
                  <a:schemeClr val="tx1"/>
                </a:solidFill>
              </a:endParaRPr>
            </a:p>
            <a:p>
              <a:pPr algn="ctr"/>
              <a:r>
                <a:rPr lang="zh-CN" altLang="en-US">
                  <a:solidFill>
                    <a:schemeClr val="tx1"/>
                  </a:solidFill>
                </a:rPr>
                <a:t>类型</a:t>
              </a:r>
              <a:endParaRPr lang="zh-CN" altLang="en-US" dirty="0">
                <a:solidFill>
                  <a:schemeClr val="tx1"/>
                </a:solidFill>
              </a:endParaRPr>
            </a:p>
          </p:txBody>
        </p:sp>
        <p:sp>
          <p:nvSpPr>
            <p:cNvPr id="16" name="椭圆 15"/>
            <p:cNvSpPr/>
            <p:nvPr/>
          </p:nvSpPr>
          <p:spPr>
            <a:xfrm>
              <a:off x="982663" y="2832955"/>
              <a:ext cx="1942338" cy="1942338"/>
            </a:xfrm>
            <a:prstGeom prst="ellipse">
              <a:avLst/>
            </a:prstGeom>
            <a:solidFill>
              <a:srgbClr val="A8A9AD"/>
            </a:solidFill>
            <a:ln>
              <a:solidFill>
                <a:srgbClr val="8182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安全</a:t>
              </a:r>
              <a:endParaRPr lang="zh-CN" altLang="en-US" dirty="0">
                <a:solidFill>
                  <a:schemeClr val="tx1"/>
                </a:solidFill>
              </a:endParaRPr>
            </a:p>
            <a:p>
              <a:pPr algn="ctr"/>
              <a:r>
                <a:rPr lang="zh-CN" altLang="en-US" dirty="0">
                  <a:solidFill>
                    <a:schemeClr val="tx1"/>
                  </a:solidFill>
                </a:rPr>
                <a:t>检查表</a:t>
              </a:r>
              <a:endParaRPr lang="zh-CN" altLang="en-US" dirty="0">
                <a:solidFill>
                  <a:schemeClr val="tx1"/>
                </a:solidFill>
              </a:endParaRPr>
            </a:p>
          </p:txBody>
        </p:sp>
        <p:sp>
          <p:nvSpPr>
            <p:cNvPr id="17" name="椭圆 16"/>
            <p:cNvSpPr/>
            <p:nvPr/>
          </p:nvSpPr>
          <p:spPr>
            <a:xfrm>
              <a:off x="3482151" y="2832955"/>
              <a:ext cx="1942338" cy="1942338"/>
            </a:xfrm>
            <a:prstGeom prst="ellipse">
              <a:avLst/>
            </a:prstGeom>
            <a:solidFill>
              <a:srgbClr val="A8A9AD"/>
            </a:solidFill>
            <a:ln>
              <a:solidFill>
                <a:srgbClr val="8182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安全巡检</a:t>
              </a:r>
              <a:endParaRPr lang="zh-CN" altLang="en-US" dirty="0">
                <a:solidFill>
                  <a:schemeClr val="tx1"/>
                </a:solidFill>
              </a:endParaRPr>
            </a:p>
          </p:txBody>
        </p:sp>
        <p:sp>
          <p:nvSpPr>
            <p:cNvPr id="18" name="椭圆 17"/>
            <p:cNvSpPr/>
            <p:nvPr/>
          </p:nvSpPr>
          <p:spPr>
            <a:xfrm>
              <a:off x="982663" y="4389284"/>
              <a:ext cx="1942338" cy="1942338"/>
            </a:xfrm>
            <a:prstGeom prst="ellipse">
              <a:avLst/>
            </a:prstGeom>
            <a:solidFill>
              <a:srgbClr val="A8A9AD"/>
            </a:solidFill>
            <a:ln>
              <a:solidFill>
                <a:srgbClr val="8182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安全检查</a:t>
              </a:r>
              <a:endParaRPr lang="zh-CN" altLang="en-US" dirty="0">
                <a:solidFill>
                  <a:schemeClr val="tx1"/>
                </a:solidFill>
              </a:endParaRPr>
            </a:p>
            <a:p>
              <a:pPr algn="ctr"/>
              <a:r>
                <a:rPr lang="zh-CN" altLang="en-US" dirty="0">
                  <a:solidFill>
                    <a:schemeClr val="tx1"/>
                  </a:solidFill>
                </a:rPr>
                <a:t>内容</a:t>
              </a:r>
              <a:endParaRPr lang="zh-CN" altLang="en-US" dirty="0">
                <a:solidFill>
                  <a:schemeClr val="tx1"/>
                </a:solidFill>
              </a:endParaRPr>
            </a:p>
          </p:txBody>
        </p:sp>
        <p:sp>
          <p:nvSpPr>
            <p:cNvPr id="19" name="椭圆 18"/>
            <p:cNvSpPr/>
            <p:nvPr/>
          </p:nvSpPr>
          <p:spPr>
            <a:xfrm>
              <a:off x="3482151" y="4389284"/>
              <a:ext cx="1942338" cy="1942338"/>
            </a:xfrm>
            <a:prstGeom prst="ellipse">
              <a:avLst/>
            </a:prstGeom>
            <a:solidFill>
              <a:srgbClr val="A8A9AD"/>
            </a:solidFill>
            <a:ln>
              <a:solidFill>
                <a:srgbClr val="8182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rPr>
                <a:t>三检制</a:t>
              </a:r>
              <a:endParaRPr lang="zh-CN" altLang="en-US" dirty="0">
                <a:solidFill>
                  <a:schemeClr val="tx1"/>
                </a:solidFil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 fill="hold"/>
                                        <p:tgtEl>
                                          <p:spTgt spid="12"/>
                                        </p:tgtEl>
                                        <p:attrNameLst>
                                          <p:attrName>ppt_w</p:attrName>
                                        </p:attrNameLst>
                                      </p:cBhvr>
                                      <p:tavLst>
                                        <p:tav tm="0">
                                          <p:val>
                                            <p:fltVal val="0"/>
                                          </p:val>
                                        </p:tav>
                                        <p:tav tm="100000">
                                          <p:val>
                                            <p:strVal val="#ppt_w"/>
                                          </p:val>
                                        </p:tav>
                                      </p:tavLst>
                                    </p:anim>
                                    <p:anim calcmode="lin" valueType="num">
                                      <p:cBhvr>
                                        <p:cTn id="38" dur="500" fill="hold"/>
                                        <p:tgtEl>
                                          <p:spTgt spid="12"/>
                                        </p:tgtEl>
                                        <p:attrNameLst>
                                          <p:attrName>ppt_h</p:attrName>
                                        </p:attrNameLst>
                                      </p:cBhvr>
                                      <p:tavLst>
                                        <p:tav tm="0">
                                          <p:val>
                                            <p:fltVal val="0"/>
                                          </p:val>
                                        </p:tav>
                                        <p:tav tm="100000">
                                          <p:val>
                                            <p:strVal val="#ppt_h"/>
                                          </p:val>
                                        </p:tav>
                                      </p:tavLst>
                                    </p:anim>
                                    <p:animEffect transition="in" filter="fade">
                                      <p:cBhvr>
                                        <p:cTn id="3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安全检查的内容</a:t>
            </a:r>
            <a:endParaRPr lang="zh-CN" altLang="en-US" sz="3200" b="1" spc="600" dirty="0">
              <a:cs typeface="+mn-ea"/>
              <a:sym typeface="+mn-lt"/>
            </a:endParaRPr>
          </a:p>
        </p:txBody>
      </p:sp>
      <p:sp>
        <p:nvSpPr>
          <p:cNvPr id="9" name="矩形 8"/>
          <p:cNvSpPr/>
          <p:nvPr/>
        </p:nvSpPr>
        <p:spPr>
          <a:xfrm>
            <a:off x="982663" y="1939654"/>
            <a:ext cx="6510497" cy="3780202"/>
          </a:xfrm>
          <a:prstGeom prst="rect">
            <a:avLst/>
          </a:prstGeom>
        </p:spPr>
        <p:txBody>
          <a:bodyPr wrap="square">
            <a:spAutoFit/>
          </a:bodyPr>
          <a:lstStyle/>
          <a:p>
            <a:pPr algn="just">
              <a:lnSpc>
                <a:spcPct val="150000"/>
              </a:lnSpc>
            </a:pPr>
            <a:r>
              <a:rPr lang="zh-CN" altLang="en-US" dirty="0">
                <a:cs typeface="+mn-ea"/>
                <a:sym typeface="+mn-lt"/>
              </a:rPr>
              <a:t>易造成重大损失的易燃易爆危险物品、剧毒品</a:t>
            </a:r>
            <a:endParaRPr lang="zh-CN" altLang="en-US" dirty="0">
              <a:cs typeface="+mn-ea"/>
              <a:sym typeface="+mn-lt"/>
            </a:endParaRPr>
          </a:p>
          <a:p>
            <a:pPr algn="just">
              <a:lnSpc>
                <a:spcPct val="150000"/>
              </a:lnSpc>
            </a:pPr>
            <a:endParaRPr lang="zh-CN" altLang="en-US" dirty="0">
              <a:cs typeface="+mn-ea"/>
              <a:sym typeface="+mn-lt"/>
            </a:endParaRPr>
          </a:p>
          <a:p>
            <a:pPr algn="just">
              <a:lnSpc>
                <a:spcPct val="150000"/>
              </a:lnSpc>
            </a:pPr>
            <a:r>
              <a:rPr lang="zh-CN" altLang="en-US" dirty="0">
                <a:cs typeface="+mn-ea"/>
                <a:sym typeface="+mn-lt"/>
              </a:rPr>
              <a:t>易造成重大损失的锅炉、压力容器、起重设备、运输设备、冶炼设备、冲压设备、高空作业和本企业易发生工伤、火灾爆炸事故的设备、工种、场所及作业人员</a:t>
            </a:r>
            <a:endParaRPr lang="zh-CN" altLang="en-US" dirty="0">
              <a:cs typeface="+mn-ea"/>
              <a:sym typeface="+mn-lt"/>
            </a:endParaRPr>
          </a:p>
          <a:p>
            <a:pPr algn="just">
              <a:lnSpc>
                <a:spcPct val="150000"/>
              </a:lnSpc>
            </a:pPr>
            <a:endParaRPr lang="zh-CN" altLang="en-US" dirty="0">
              <a:cs typeface="+mn-ea"/>
              <a:sym typeface="+mn-lt"/>
            </a:endParaRPr>
          </a:p>
          <a:p>
            <a:pPr algn="just">
              <a:lnSpc>
                <a:spcPct val="150000"/>
              </a:lnSpc>
            </a:pPr>
            <a:r>
              <a:rPr lang="zh-CN" altLang="en-US" dirty="0">
                <a:cs typeface="+mn-ea"/>
                <a:sym typeface="+mn-lt"/>
              </a:rPr>
              <a:t>造成职业中毒、职业病的中毒点及其作业人员</a:t>
            </a:r>
            <a:endParaRPr lang="zh-CN" altLang="en-US" dirty="0">
              <a:cs typeface="+mn-ea"/>
              <a:sym typeface="+mn-lt"/>
            </a:endParaRPr>
          </a:p>
          <a:p>
            <a:pPr algn="just">
              <a:lnSpc>
                <a:spcPct val="150000"/>
              </a:lnSpc>
            </a:pPr>
            <a:endParaRPr lang="zh-CN" altLang="en-US" dirty="0">
              <a:cs typeface="+mn-ea"/>
              <a:sym typeface="+mn-lt"/>
            </a:endParaRPr>
          </a:p>
          <a:p>
            <a:pPr algn="just">
              <a:lnSpc>
                <a:spcPct val="150000"/>
              </a:lnSpc>
            </a:pPr>
            <a:r>
              <a:rPr lang="zh-CN" altLang="en-US" dirty="0">
                <a:cs typeface="+mn-ea"/>
                <a:sym typeface="+mn-lt"/>
              </a:rPr>
              <a:t>直接管理重要作业点和有害点的部门及其负责人</a:t>
            </a:r>
            <a:endParaRPr lang="zh-CN" altLang="en-US" dirty="0">
              <a:cs typeface="+mn-ea"/>
              <a:sym typeface="+mn-lt"/>
            </a:endParaRPr>
          </a:p>
        </p:txBody>
      </p:sp>
      <p:pic>
        <p:nvPicPr>
          <p:cNvPr id="5" name="图片 4"/>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7493160" y="2212193"/>
            <a:ext cx="3999638" cy="323512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三检制</a:t>
            </a:r>
            <a:endParaRPr lang="zh-CN" altLang="en-US" sz="3200" b="1" spc="600" dirty="0">
              <a:cs typeface="+mn-ea"/>
              <a:sym typeface="+mn-lt"/>
            </a:endParaRPr>
          </a:p>
        </p:txBody>
      </p:sp>
      <p:grpSp>
        <p:nvGrpSpPr>
          <p:cNvPr id="5" name="组合 4"/>
          <p:cNvGrpSpPr/>
          <p:nvPr/>
        </p:nvGrpSpPr>
        <p:grpSpPr>
          <a:xfrm>
            <a:off x="5411791" y="1504257"/>
            <a:ext cx="1368418" cy="4130334"/>
            <a:chOff x="4029024" y="1600094"/>
            <a:chExt cx="1368418" cy="4130334"/>
          </a:xfrm>
        </p:grpSpPr>
        <p:sp>
          <p:nvSpPr>
            <p:cNvPr id="31" name="椭圆 30"/>
            <p:cNvSpPr/>
            <p:nvPr/>
          </p:nvSpPr>
          <p:spPr>
            <a:xfrm>
              <a:off x="4029024" y="4362010"/>
              <a:ext cx="1368418" cy="1368418"/>
            </a:xfrm>
            <a:prstGeom prst="ellipse">
              <a:avLst/>
            </a:prstGeom>
            <a:solidFill>
              <a:srgbClr val="8182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4" name="椭圆 3"/>
            <p:cNvSpPr/>
            <p:nvPr/>
          </p:nvSpPr>
          <p:spPr>
            <a:xfrm>
              <a:off x="4029024" y="1600094"/>
              <a:ext cx="1368418" cy="1368418"/>
            </a:xfrm>
            <a:prstGeom prst="ellipse">
              <a:avLst/>
            </a:prstGeom>
            <a:solidFill>
              <a:srgbClr val="81828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a:p>
          </p:txBody>
        </p:sp>
        <p:sp>
          <p:nvSpPr>
            <p:cNvPr id="27" name="Rectangle 49"/>
            <p:cNvSpPr/>
            <p:nvPr/>
          </p:nvSpPr>
          <p:spPr>
            <a:xfrm>
              <a:off x="4383015" y="2045674"/>
              <a:ext cx="660437" cy="430887"/>
            </a:xfrm>
            <a:prstGeom prst="rect">
              <a:avLst/>
            </a:prstGeom>
            <a:noFill/>
            <a:ln w="9525">
              <a:noFill/>
            </a:ln>
            <a:effectLst/>
          </p:spPr>
          <p:txBody>
            <a:bodyPr wrap="none" lIns="0" tIns="0" rIns="0" bIns="0">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latinLnBrk="1" hangingPunct="1">
                <a:spcBef>
                  <a:spcPct val="0"/>
                </a:spcBef>
                <a:buNone/>
              </a:pPr>
              <a:r>
                <a:rPr lang="zh-CN" altLang="en-US" sz="2800" dirty="0"/>
                <a:t>三定</a:t>
              </a:r>
              <a:endParaRPr lang="zh-CN" altLang="en-US" sz="2800" dirty="0"/>
            </a:p>
          </p:txBody>
        </p:sp>
        <p:sp>
          <p:nvSpPr>
            <p:cNvPr id="28" name="Rectangle 50"/>
            <p:cNvSpPr/>
            <p:nvPr/>
          </p:nvSpPr>
          <p:spPr>
            <a:xfrm>
              <a:off x="4217905" y="4853962"/>
              <a:ext cx="990656" cy="430887"/>
            </a:xfrm>
            <a:prstGeom prst="rect">
              <a:avLst/>
            </a:prstGeom>
            <a:noFill/>
            <a:ln w="9525">
              <a:noFill/>
            </a:ln>
            <a:effectLst/>
          </p:spPr>
          <p:txBody>
            <a:bodyPr wrap="none" lIns="0" tIns="0" rIns="0" bIns="0">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latinLnBrk="1" hangingPunct="1">
                <a:spcBef>
                  <a:spcPct val="0"/>
                </a:spcBef>
                <a:buNone/>
              </a:pPr>
              <a:r>
                <a:rPr lang="zh-CN" altLang="en-US" sz="2800" dirty="0"/>
                <a:t>四不推</a:t>
              </a:r>
              <a:endParaRPr lang="zh-CN" altLang="en-US" sz="2800" dirty="0"/>
            </a:p>
          </p:txBody>
        </p:sp>
      </p:grpSp>
      <p:grpSp>
        <p:nvGrpSpPr>
          <p:cNvPr id="32" name="组合 31"/>
          <p:cNvGrpSpPr/>
          <p:nvPr/>
        </p:nvGrpSpPr>
        <p:grpSpPr>
          <a:xfrm>
            <a:off x="7943589" y="1376363"/>
            <a:ext cx="3950041" cy="4386122"/>
            <a:chOff x="7246620" y="1490167"/>
            <a:chExt cx="3950041" cy="4386122"/>
          </a:xfrm>
          <a:noFill/>
        </p:grpSpPr>
        <p:sp>
          <p:nvSpPr>
            <p:cNvPr id="21" name="Rectangle 40"/>
            <p:cNvSpPr/>
            <p:nvPr/>
          </p:nvSpPr>
          <p:spPr>
            <a:xfrm>
              <a:off x="7246620" y="1490167"/>
              <a:ext cx="1908071" cy="280847"/>
            </a:xfrm>
            <a:prstGeom prst="rect">
              <a:avLst/>
            </a:prstGeom>
            <a:grpFill/>
            <a:ln w="9525">
              <a:noFill/>
            </a:ln>
            <a:effectLst/>
          </p:spPr>
          <p:txBody>
            <a:bodyPr wrap="square" lIns="0" tIns="0" rIns="0" bIns="0">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latinLnBrk="1" hangingPunct="1">
                <a:spcBef>
                  <a:spcPct val="0"/>
                </a:spcBef>
                <a:buNone/>
              </a:pPr>
              <a:r>
                <a:rPr lang="zh-CN" altLang="en-US" sz="1800" dirty="0"/>
                <a:t>定整改措施</a:t>
              </a:r>
              <a:endParaRPr lang="en-US" altLang="zh-CN" sz="1800" dirty="0"/>
            </a:p>
          </p:txBody>
        </p:sp>
        <p:sp>
          <p:nvSpPr>
            <p:cNvPr id="22" name="Rectangle 41"/>
            <p:cNvSpPr/>
            <p:nvPr/>
          </p:nvSpPr>
          <p:spPr>
            <a:xfrm>
              <a:off x="7246620" y="2858593"/>
              <a:ext cx="2242819" cy="280847"/>
            </a:xfrm>
            <a:prstGeom prst="rect">
              <a:avLst/>
            </a:prstGeom>
            <a:grpFill/>
            <a:ln w="9525">
              <a:noFill/>
            </a:ln>
            <a:effectLst/>
          </p:spPr>
          <p:txBody>
            <a:bodyPr wrap="square" lIns="0" tIns="0" rIns="0" bIns="0">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latinLnBrk="1" hangingPunct="1">
                <a:spcBef>
                  <a:spcPct val="0"/>
                </a:spcBef>
                <a:buNone/>
              </a:pPr>
              <a:r>
                <a:rPr lang="zh-CN" altLang="en-US" sz="1800" dirty="0"/>
                <a:t>定整改责任人</a:t>
              </a:r>
              <a:endParaRPr lang="en-US" altLang="zh-CN" sz="1800" dirty="0"/>
            </a:p>
          </p:txBody>
        </p:sp>
        <p:sp>
          <p:nvSpPr>
            <p:cNvPr id="23" name="Rectangle 42"/>
            <p:cNvSpPr/>
            <p:nvPr/>
          </p:nvSpPr>
          <p:spPr>
            <a:xfrm>
              <a:off x="7246620" y="4227017"/>
              <a:ext cx="3950041" cy="280847"/>
            </a:xfrm>
            <a:prstGeom prst="rect">
              <a:avLst/>
            </a:prstGeom>
            <a:grpFill/>
            <a:ln w="9525">
              <a:noFill/>
            </a:ln>
            <a:effectLst/>
          </p:spPr>
          <p:txBody>
            <a:bodyPr wrap="square" lIns="0" tIns="0" rIns="0" bIns="0">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latinLnBrk="1" hangingPunct="1">
                <a:spcBef>
                  <a:spcPct val="0"/>
                </a:spcBef>
                <a:buNone/>
              </a:pPr>
              <a:r>
                <a:rPr lang="zh-CN" altLang="en-US" sz="1800" dirty="0"/>
                <a:t>工段能整改不推到车间 </a:t>
              </a:r>
              <a:endParaRPr lang="en-US" altLang="ko-KR" sz="1800" dirty="0">
                <a:ea typeface="Calibri" panose="020F0502020204030204" charset="0"/>
              </a:endParaRPr>
            </a:p>
          </p:txBody>
        </p:sp>
        <p:sp>
          <p:nvSpPr>
            <p:cNvPr id="24" name="Rectangle 43"/>
            <p:cNvSpPr/>
            <p:nvPr/>
          </p:nvSpPr>
          <p:spPr>
            <a:xfrm>
              <a:off x="7246620" y="4911229"/>
              <a:ext cx="3950041" cy="280847"/>
            </a:xfrm>
            <a:prstGeom prst="rect">
              <a:avLst/>
            </a:prstGeom>
            <a:grpFill/>
            <a:ln w="9525">
              <a:noFill/>
            </a:ln>
            <a:effectLst/>
          </p:spPr>
          <p:txBody>
            <a:bodyPr wrap="square" lIns="0" tIns="0" rIns="0" bIns="0">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latinLnBrk="1" hangingPunct="1">
                <a:spcBef>
                  <a:spcPct val="0"/>
                </a:spcBef>
                <a:buNone/>
              </a:pPr>
              <a:r>
                <a:rPr lang="zh-CN" altLang="en-US" sz="1800" dirty="0"/>
                <a:t>车间能整改不推到厂里 </a:t>
              </a:r>
              <a:endParaRPr lang="en-US" altLang="ko-KR" sz="1800" dirty="0"/>
            </a:p>
          </p:txBody>
        </p:sp>
        <p:sp>
          <p:nvSpPr>
            <p:cNvPr id="25" name="Rectangle 44"/>
            <p:cNvSpPr/>
            <p:nvPr/>
          </p:nvSpPr>
          <p:spPr>
            <a:xfrm>
              <a:off x="7246620" y="5595442"/>
              <a:ext cx="3950041" cy="280847"/>
            </a:xfrm>
            <a:prstGeom prst="rect">
              <a:avLst/>
            </a:prstGeom>
            <a:grpFill/>
            <a:ln w="9525">
              <a:noFill/>
            </a:ln>
            <a:effectLst/>
          </p:spPr>
          <p:txBody>
            <a:bodyPr wrap="square" lIns="0" tIns="0" rIns="0" bIns="0">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latinLnBrk="1" hangingPunct="1">
                <a:spcBef>
                  <a:spcPct val="0"/>
                </a:spcBef>
                <a:buNone/>
              </a:pPr>
              <a:r>
                <a:rPr lang="zh-CN" altLang="en-US" sz="1800" dirty="0"/>
                <a:t>厂里能整改不推到公司 </a:t>
              </a:r>
              <a:endParaRPr lang="en-US" altLang="ko-KR" sz="1800" dirty="0">
                <a:ea typeface="Calibri" panose="020F0502020204030204" charset="0"/>
              </a:endParaRPr>
            </a:p>
          </p:txBody>
        </p:sp>
        <p:sp>
          <p:nvSpPr>
            <p:cNvPr id="29" name="Rectangle 58"/>
            <p:cNvSpPr/>
            <p:nvPr/>
          </p:nvSpPr>
          <p:spPr>
            <a:xfrm>
              <a:off x="7246620" y="3542805"/>
              <a:ext cx="3950041" cy="280847"/>
            </a:xfrm>
            <a:prstGeom prst="rect">
              <a:avLst/>
            </a:prstGeom>
            <a:grpFill/>
            <a:ln w="9525">
              <a:noFill/>
            </a:ln>
            <a:effectLst/>
          </p:spPr>
          <p:txBody>
            <a:bodyPr wrap="square" lIns="0" tIns="0" rIns="0" bIns="0">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latinLnBrk="1" hangingPunct="1">
                <a:spcBef>
                  <a:spcPct val="0"/>
                </a:spcBef>
                <a:buNone/>
              </a:pPr>
              <a:r>
                <a:rPr lang="zh-CN" altLang="en-US" sz="1800" dirty="0"/>
                <a:t>班组能整改不推到工段 </a:t>
              </a:r>
              <a:endParaRPr lang="en-US" altLang="ko-KR" sz="1800" dirty="0">
                <a:ea typeface="Calibri" panose="020F0502020204030204" charset="0"/>
              </a:endParaRPr>
            </a:p>
          </p:txBody>
        </p:sp>
        <p:sp>
          <p:nvSpPr>
            <p:cNvPr id="30" name="Rectangle 63"/>
            <p:cNvSpPr/>
            <p:nvPr/>
          </p:nvSpPr>
          <p:spPr>
            <a:xfrm>
              <a:off x="7246620" y="2174380"/>
              <a:ext cx="1874596" cy="280847"/>
            </a:xfrm>
            <a:prstGeom prst="rect">
              <a:avLst/>
            </a:prstGeom>
            <a:grpFill/>
            <a:ln w="9525">
              <a:noFill/>
            </a:ln>
            <a:effectLst/>
          </p:spPr>
          <p:txBody>
            <a:bodyPr wrap="square" lIns="0" tIns="0" rIns="0" bIns="0">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latinLnBrk="1" hangingPunct="1">
                <a:spcBef>
                  <a:spcPct val="0"/>
                </a:spcBef>
                <a:buNone/>
              </a:pPr>
              <a:r>
                <a:rPr lang="zh-CN" altLang="en-US" sz="1800" dirty="0"/>
                <a:t>定完成时间</a:t>
              </a:r>
              <a:endParaRPr lang="en-US" altLang="zh-CN" sz="1800" dirty="0"/>
            </a:p>
          </p:txBody>
        </p:sp>
      </p:grpSp>
      <p:pic>
        <p:nvPicPr>
          <p:cNvPr id="34" name="图片 33"/>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949588" y="1657210"/>
            <a:ext cx="3950041" cy="395004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 calcmode="lin" valueType="num">
                                      <p:cBhvr>
                                        <p:cTn id="22" dur="500" fill="hold"/>
                                        <p:tgtEl>
                                          <p:spTgt spid="34"/>
                                        </p:tgtEl>
                                        <p:attrNameLst>
                                          <p:attrName>ppt_w</p:attrName>
                                        </p:attrNameLst>
                                      </p:cBhvr>
                                      <p:tavLst>
                                        <p:tav tm="0">
                                          <p:val>
                                            <p:fltVal val="0"/>
                                          </p:val>
                                        </p:tav>
                                        <p:tav tm="100000">
                                          <p:val>
                                            <p:strVal val="#ppt_w"/>
                                          </p:val>
                                        </p:tav>
                                      </p:tavLst>
                                    </p:anim>
                                    <p:anim calcmode="lin" valueType="num">
                                      <p:cBhvr>
                                        <p:cTn id="23" dur="500" fill="hold"/>
                                        <p:tgtEl>
                                          <p:spTgt spid="34"/>
                                        </p:tgtEl>
                                        <p:attrNameLst>
                                          <p:attrName>ppt_h</p:attrName>
                                        </p:attrNameLst>
                                      </p:cBhvr>
                                      <p:tavLst>
                                        <p:tav tm="0">
                                          <p:val>
                                            <p:fltVal val="0"/>
                                          </p:val>
                                        </p:tav>
                                        <p:tav tm="100000">
                                          <p:val>
                                            <p:strVal val="#ppt_h"/>
                                          </p:val>
                                        </p:tav>
                                      </p:tavLst>
                                    </p:anim>
                                    <p:animEffect transition="in" filter="fade">
                                      <p:cBhvr>
                                        <p:cTn id="24" dur="500"/>
                                        <p:tgtEl>
                                          <p:spTgt spid="34"/>
                                        </p:tgtEl>
                                      </p:cBhvr>
                                    </p:animEffect>
                                  </p:childTnLst>
                                </p:cTn>
                              </p:par>
                              <p:par>
                                <p:cTn id="25" presetID="53" presetClass="entr" presetSubtype="16"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500" fill="hold"/>
                                        <p:tgtEl>
                                          <p:spTgt spid="32"/>
                                        </p:tgtEl>
                                        <p:attrNameLst>
                                          <p:attrName>ppt_w</p:attrName>
                                        </p:attrNameLst>
                                      </p:cBhvr>
                                      <p:tavLst>
                                        <p:tav tm="0">
                                          <p:val>
                                            <p:fltVal val="0"/>
                                          </p:val>
                                        </p:tav>
                                        <p:tav tm="100000">
                                          <p:val>
                                            <p:strVal val="#ppt_w"/>
                                          </p:val>
                                        </p:tav>
                                      </p:tavLst>
                                    </p:anim>
                                    <p:anim calcmode="lin" valueType="num">
                                      <p:cBhvr>
                                        <p:cTn id="35" dur="500" fill="hold"/>
                                        <p:tgtEl>
                                          <p:spTgt spid="32"/>
                                        </p:tgtEl>
                                        <p:attrNameLst>
                                          <p:attrName>ppt_h</p:attrName>
                                        </p:attrNameLst>
                                      </p:cBhvr>
                                      <p:tavLst>
                                        <p:tav tm="0">
                                          <p:val>
                                            <p:fltVal val="0"/>
                                          </p:val>
                                        </p:tav>
                                        <p:tav tm="100000">
                                          <p:val>
                                            <p:strVal val="#ppt_h"/>
                                          </p:val>
                                        </p:tav>
                                      </p:tavLst>
                                    </p:anim>
                                    <p:animEffect transition="in" filter="fade">
                                      <p:cBhvr>
                                        <p:cTn id="3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安全巡检的“四三二一” </a:t>
            </a:r>
            <a:endParaRPr lang="zh-CN" altLang="en-US" sz="3200" b="1" spc="600" dirty="0">
              <a:cs typeface="+mn-ea"/>
              <a:sym typeface="+mn-lt"/>
            </a:endParaRPr>
          </a:p>
        </p:txBody>
      </p:sp>
      <p:sp>
        <p:nvSpPr>
          <p:cNvPr id="14" name="Rectangle 15"/>
          <p:cNvSpPr/>
          <p:nvPr/>
        </p:nvSpPr>
        <p:spPr>
          <a:xfrm>
            <a:off x="44420" y="2418398"/>
            <a:ext cx="6875462" cy="3168650"/>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909955" lvl="2" indent="0" eaLnBrk="1" hangingPunct="1">
              <a:buClr>
                <a:schemeClr val="accent2"/>
              </a:buClr>
              <a:buNone/>
            </a:pPr>
            <a:r>
              <a:rPr lang="zh-CN" altLang="en-US" sz="1800" dirty="0"/>
              <a:t>查安全意识强不强</a:t>
            </a:r>
            <a:endParaRPr lang="zh-CN" altLang="en-US" sz="1800" dirty="0"/>
          </a:p>
          <a:p>
            <a:pPr marL="909955" lvl="2" indent="0" eaLnBrk="1" hangingPunct="1">
              <a:buClr>
                <a:schemeClr val="accent2"/>
              </a:buClr>
              <a:buNone/>
            </a:pPr>
            <a:endParaRPr lang="zh-CN" altLang="en-US" sz="1800" dirty="0"/>
          </a:p>
          <a:p>
            <a:pPr marL="909955" lvl="2" indent="0" eaLnBrk="1" hangingPunct="1">
              <a:buClr>
                <a:schemeClr val="accent2"/>
              </a:buClr>
              <a:buNone/>
            </a:pPr>
            <a:r>
              <a:rPr lang="zh-CN" altLang="en-US" sz="1800" dirty="0"/>
              <a:t>查安全制度、安全操作规程执行好不好</a:t>
            </a:r>
            <a:endParaRPr lang="zh-CN" altLang="en-US" sz="1800" dirty="0"/>
          </a:p>
          <a:p>
            <a:pPr marL="909955" lvl="2" indent="0" eaLnBrk="1" hangingPunct="1">
              <a:buClr>
                <a:schemeClr val="accent2"/>
              </a:buClr>
              <a:buNone/>
            </a:pPr>
            <a:endParaRPr lang="zh-CN" altLang="en-US" sz="1800" dirty="0"/>
          </a:p>
          <a:p>
            <a:pPr marL="909955" lvl="2" indent="0" eaLnBrk="1" hangingPunct="1">
              <a:buClr>
                <a:schemeClr val="accent2"/>
              </a:buClr>
              <a:buNone/>
            </a:pPr>
            <a:r>
              <a:rPr lang="zh-CN" altLang="en-US" sz="1800" dirty="0"/>
              <a:t>查设备、设施运行状况好不好，安全措施、安全防护是否到位，查物料使用是否有隐患</a:t>
            </a:r>
            <a:endParaRPr lang="zh-CN" altLang="en-US" sz="1800" dirty="0"/>
          </a:p>
          <a:p>
            <a:pPr marL="909955" lvl="2" indent="0" eaLnBrk="1" hangingPunct="1">
              <a:buClr>
                <a:schemeClr val="accent2"/>
              </a:buClr>
              <a:buNone/>
            </a:pPr>
            <a:endParaRPr lang="zh-CN" altLang="en-US" sz="1800" dirty="0"/>
          </a:p>
          <a:p>
            <a:pPr marL="909955" lvl="2" indent="0" eaLnBrk="1" hangingPunct="1">
              <a:buClr>
                <a:schemeClr val="accent2"/>
              </a:buClr>
              <a:buNone/>
            </a:pPr>
            <a:r>
              <a:rPr lang="zh-CN" altLang="en-US" sz="1800" dirty="0"/>
              <a:t>查作业环境、作业现场是否符合要求</a:t>
            </a:r>
            <a:endParaRPr lang="zh-CN" altLang="en-US" sz="1800" dirty="0"/>
          </a:p>
        </p:txBody>
      </p:sp>
      <p:pic>
        <p:nvPicPr>
          <p:cNvPr id="4" name="图片 3"/>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6728349" y="1762228"/>
            <a:ext cx="4480989" cy="44809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extLst>
              <a:ext uri="{28A0092B-C50C-407E-A947-70E740481C1C}">
                <a14:useLocalDpi xmlns:a14="http://schemas.microsoft.com/office/drawing/2010/main" val="0"/>
              </a:ext>
            </a:extLst>
          </a:blip>
          <a:srcRect l="51940" t="29533" r="10342" b="10519"/>
          <a:stretch>
            <a:fillRect/>
          </a:stretch>
        </p:blipFill>
        <p:spPr>
          <a:xfrm rot="5400000">
            <a:off x="362345" y="-362348"/>
            <a:ext cx="6895306" cy="7620002"/>
          </a:xfrm>
          <a:prstGeom prst="rect">
            <a:avLst/>
          </a:prstGeom>
        </p:spPr>
      </p:pic>
      <p:sp>
        <p:nvSpPr>
          <p:cNvPr id="3" name="矩形 2"/>
          <p:cNvSpPr/>
          <p:nvPr/>
        </p:nvSpPr>
        <p:spPr>
          <a:xfrm>
            <a:off x="4986179" y="2286098"/>
            <a:ext cx="3244769" cy="830997"/>
          </a:xfrm>
          <a:prstGeom prst="rect">
            <a:avLst/>
          </a:prstGeom>
        </p:spPr>
        <p:txBody>
          <a:bodyPr wrap="square">
            <a:spAutoFit/>
          </a:bodyPr>
          <a:lstStyle/>
          <a:p>
            <a:r>
              <a:rPr lang="en-US" altLang="zh-CN" sz="4800" b="1" spc="600" dirty="0">
                <a:cs typeface="+mn-ea"/>
                <a:sym typeface="+mn-lt"/>
              </a:rPr>
              <a:t>Part 02</a:t>
            </a:r>
            <a:endParaRPr lang="zh-CN" altLang="en-US" sz="4800" b="1" spc="600" dirty="0">
              <a:cs typeface="+mn-ea"/>
              <a:sym typeface="+mn-lt"/>
            </a:endParaRPr>
          </a:p>
        </p:txBody>
      </p:sp>
      <p:sp>
        <p:nvSpPr>
          <p:cNvPr id="4" name="矩形 3"/>
          <p:cNvSpPr/>
          <p:nvPr/>
        </p:nvSpPr>
        <p:spPr>
          <a:xfrm>
            <a:off x="4986179" y="3663387"/>
            <a:ext cx="4795777" cy="1569660"/>
          </a:xfrm>
          <a:prstGeom prst="rect">
            <a:avLst/>
          </a:prstGeom>
        </p:spPr>
        <p:txBody>
          <a:bodyPr wrap="square">
            <a:spAutoFit/>
          </a:bodyPr>
          <a:lstStyle/>
          <a:p>
            <a:r>
              <a:rPr lang="zh-CN" altLang="en-US" sz="4800" b="1" spc="600" dirty="0">
                <a:cs typeface="+mn-ea"/>
                <a:sym typeface="+mn-lt"/>
              </a:rPr>
              <a:t>班组现场安全管理 </a:t>
            </a:r>
            <a:endParaRPr lang="zh-CN" altLang="en-US" sz="4800" b="1" spc="600" dirty="0">
              <a:cs typeface="+mn-ea"/>
              <a:sym typeface="+mn-lt"/>
            </a:endParaRPr>
          </a:p>
        </p:txBody>
      </p:sp>
      <p:cxnSp>
        <p:nvCxnSpPr>
          <p:cNvPr id="5" name="直接连接符 4"/>
          <p:cNvCxnSpPr/>
          <p:nvPr/>
        </p:nvCxnSpPr>
        <p:spPr>
          <a:xfrm>
            <a:off x="5097254" y="3390241"/>
            <a:ext cx="1617412" cy="0"/>
          </a:xfrm>
          <a:prstGeom prst="line">
            <a:avLst/>
          </a:prstGeom>
          <a:ln w="57150">
            <a:solidFill>
              <a:srgbClr val="818286"/>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l="10238" t="29533" r="60192" b="10519"/>
          <a:stretch>
            <a:fillRect/>
          </a:stretch>
        </p:blipFill>
        <p:spPr>
          <a:xfrm rot="16200000" flipH="1">
            <a:off x="9646212" y="-432764"/>
            <a:ext cx="2113024" cy="2978552"/>
          </a:xfrm>
          <a:prstGeom prst="rect">
            <a:avLst/>
          </a:prstGeom>
        </p:spPr>
      </p:pic>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l="10238" t="29533" r="60192" b="10519"/>
          <a:stretch>
            <a:fillRect/>
          </a:stretch>
        </p:blipFill>
        <p:spPr>
          <a:xfrm rot="5400000" flipH="1" flipV="1">
            <a:off x="9646212" y="4312213"/>
            <a:ext cx="2113024" cy="29785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357177" cy="584775"/>
          </a:xfrm>
          <a:prstGeom prst="rect">
            <a:avLst/>
          </a:prstGeom>
        </p:spPr>
        <p:txBody>
          <a:bodyPr wrap="square">
            <a:spAutoFit/>
          </a:bodyPr>
          <a:lstStyle/>
          <a:p>
            <a:r>
              <a:rPr lang="zh-CN" altLang="en-US" sz="3200" b="1" spc="600" dirty="0">
                <a:cs typeface="+mn-ea"/>
                <a:sym typeface="+mn-lt"/>
              </a:rPr>
              <a:t>班组基础和现场安全管理</a:t>
            </a:r>
            <a:endParaRPr lang="zh-CN" altLang="en-US" sz="3200" b="1" spc="600" dirty="0">
              <a:cs typeface="+mn-ea"/>
              <a:sym typeface="+mn-lt"/>
            </a:endParaRPr>
          </a:p>
        </p:txBody>
      </p:sp>
      <p:sp>
        <p:nvSpPr>
          <p:cNvPr id="2" name="矩形 1"/>
          <p:cNvSpPr/>
          <p:nvPr/>
        </p:nvSpPr>
        <p:spPr>
          <a:xfrm>
            <a:off x="982663" y="3689033"/>
            <a:ext cx="6096000" cy="1704890"/>
          </a:xfrm>
          <a:prstGeom prst="rect">
            <a:avLst/>
          </a:prstGeom>
        </p:spPr>
        <p:txBody>
          <a:bodyPr>
            <a:spAutoFit/>
          </a:bodyPr>
          <a:lstStyle/>
          <a:p>
            <a:pPr marL="469900" indent="-469900">
              <a:lnSpc>
                <a:spcPct val="150000"/>
              </a:lnSpc>
            </a:pPr>
            <a:r>
              <a:rPr lang="zh-CN" altLang="en-US" dirty="0"/>
              <a:t>望：要害部位、巡检点，望人员状态、员工行为</a:t>
            </a:r>
            <a:endParaRPr lang="zh-CN" altLang="en-US" dirty="0"/>
          </a:p>
          <a:p>
            <a:pPr marL="469900" indent="-469900">
              <a:lnSpc>
                <a:spcPct val="150000"/>
              </a:lnSpc>
            </a:pPr>
            <a:r>
              <a:rPr lang="zh-CN" altLang="en-US" dirty="0"/>
              <a:t>闻：是否有特殊气味</a:t>
            </a:r>
            <a:endParaRPr lang="zh-CN" altLang="en-US" dirty="0"/>
          </a:p>
          <a:p>
            <a:pPr marL="469900" indent="-469900">
              <a:lnSpc>
                <a:spcPct val="150000"/>
              </a:lnSpc>
            </a:pPr>
            <a:r>
              <a:rPr lang="zh-CN" altLang="en-US" dirty="0"/>
              <a:t>听：是否有特殊或者不正常的声音</a:t>
            </a:r>
            <a:endParaRPr lang="zh-CN" altLang="en-US" dirty="0"/>
          </a:p>
          <a:p>
            <a:pPr marL="469900" indent="-469900">
              <a:lnSpc>
                <a:spcPct val="150000"/>
              </a:lnSpc>
            </a:pPr>
            <a:r>
              <a:rPr lang="zh-CN" altLang="en-US" dirty="0"/>
              <a:t>问：工作情况、时间、地点</a:t>
            </a:r>
            <a:endParaRPr lang="zh-CN" altLang="en-US" dirty="0"/>
          </a:p>
        </p:txBody>
      </p:sp>
      <p:sp>
        <p:nvSpPr>
          <p:cNvPr id="9" name="矩形 8"/>
          <p:cNvSpPr/>
          <p:nvPr/>
        </p:nvSpPr>
        <p:spPr>
          <a:xfrm>
            <a:off x="982663" y="1938358"/>
            <a:ext cx="6096000" cy="1287212"/>
          </a:xfrm>
          <a:prstGeom prst="rect">
            <a:avLst/>
          </a:prstGeom>
        </p:spPr>
        <p:txBody>
          <a:bodyPr>
            <a:spAutoFit/>
          </a:bodyPr>
          <a:lstStyle/>
          <a:p>
            <a:pPr marL="469900" indent="-469900">
              <a:lnSpc>
                <a:spcPct val="150000"/>
              </a:lnSpc>
            </a:pPr>
            <a:r>
              <a:rPr lang="zh-CN" altLang="en-US" dirty="0"/>
              <a:t>掌握本班组个人家庭情况</a:t>
            </a:r>
            <a:endParaRPr lang="zh-CN" altLang="en-US" dirty="0"/>
          </a:p>
          <a:p>
            <a:pPr marL="469900" indent="-469900">
              <a:lnSpc>
                <a:spcPct val="150000"/>
              </a:lnSpc>
            </a:pPr>
            <a:r>
              <a:rPr lang="zh-CN" altLang="en-US" dirty="0"/>
              <a:t>掌握本班组人员近期精神状况和思想倾向</a:t>
            </a:r>
            <a:endParaRPr lang="zh-CN" altLang="en-US" dirty="0"/>
          </a:p>
          <a:p>
            <a:pPr marL="469900" indent="-469900">
              <a:lnSpc>
                <a:spcPct val="150000"/>
              </a:lnSpc>
            </a:pPr>
            <a:r>
              <a:rPr lang="zh-CN" altLang="en-US" dirty="0"/>
              <a:t>掌握本班组人员个性特点</a:t>
            </a:r>
            <a:endParaRPr lang="zh-CN" altLang="en-US" dirty="0"/>
          </a:p>
        </p:txBody>
      </p:sp>
      <p:pic>
        <p:nvPicPr>
          <p:cNvPr id="11" name="图片 10"/>
          <p:cNvPicPr>
            <a:picLocks noChangeAspect="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6339840" y="1051718"/>
            <a:ext cx="4628756" cy="547195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500" fill="hold"/>
                                        <p:tgtEl>
                                          <p:spTgt spid="11"/>
                                        </p:tgtEl>
                                        <p:attrNameLst>
                                          <p:attrName>ppt_w</p:attrName>
                                        </p:attrNameLst>
                                      </p:cBhvr>
                                      <p:tavLst>
                                        <p:tav tm="0">
                                          <p:val>
                                            <p:fltVal val="0"/>
                                          </p:val>
                                        </p:tav>
                                        <p:tav tm="100000">
                                          <p:val>
                                            <p:strVal val="#ppt_w"/>
                                          </p:val>
                                        </p:tav>
                                      </p:tavLst>
                                    </p:anim>
                                    <p:anim calcmode="lin" valueType="num">
                                      <p:cBhvr>
                                        <p:cTn id="23" dur="500" fill="hold"/>
                                        <p:tgtEl>
                                          <p:spTgt spid="11"/>
                                        </p:tgtEl>
                                        <p:attrNameLst>
                                          <p:attrName>ppt_h</p:attrName>
                                        </p:attrNameLst>
                                      </p:cBhvr>
                                      <p:tavLst>
                                        <p:tav tm="0">
                                          <p:val>
                                            <p:fltVal val="0"/>
                                          </p:val>
                                        </p:tav>
                                        <p:tav tm="100000">
                                          <p:val>
                                            <p:strVal val="#ppt_h"/>
                                          </p:val>
                                        </p:tav>
                                      </p:tavLst>
                                    </p:anim>
                                    <p:animEffect transition="in" filter="fad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randombar(horizontal)">
                                      <p:cBhvr>
                                        <p:cTn id="29" dur="500"/>
                                        <p:tgtEl>
                                          <p:spTgt spid="9"/>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randombar(horizontal)">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217" cy="584775"/>
          </a:xfrm>
          <a:prstGeom prst="rect">
            <a:avLst/>
          </a:prstGeom>
        </p:spPr>
        <p:txBody>
          <a:bodyPr wrap="square">
            <a:spAutoFit/>
          </a:bodyPr>
          <a:lstStyle/>
          <a:p>
            <a:r>
              <a:rPr lang="zh-CN" altLang="en-US" sz="3200" b="1" spc="600" dirty="0">
                <a:cs typeface="+mn-ea"/>
                <a:sym typeface="+mn-lt"/>
              </a:rPr>
              <a:t>一个好的作业标准</a:t>
            </a:r>
            <a:endParaRPr lang="zh-CN" altLang="en-US" sz="3200" b="1" spc="600" dirty="0">
              <a:cs typeface="+mn-ea"/>
              <a:sym typeface="+mn-lt"/>
            </a:endParaRPr>
          </a:p>
        </p:txBody>
      </p:sp>
      <p:sp>
        <p:nvSpPr>
          <p:cNvPr id="7" name="矩形 6"/>
          <p:cNvSpPr/>
          <p:nvPr/>
        </p:nvSpPr>
        <p:spPr>
          <a:xfrm>
            <a:off x="6095999" y="1178570"/>
            <a:ext cx="6096000" cy="2118209"/>
          </a:xfrm>
          <a:prstGeom prst="rect">
            <a:avLst/>
          </a:prstGeom>
        </p:spPr>
        <p:txBody>
          <a:bodyPr>
            <a:spAutoFit/>
          </a:bodyPr>
          <a:lstStyle/>
          <a:p>
            <a:pPr marL="469900" indent="-469900">
              <a:lnSpc>
                <a:spcPct val="150000"/>
              </a:lnSpc>
            </a:pPr>
            <a:r>
              <a:rPr lang="zh-CN" altLang="en-US" dirty="0"/>
              <a:t>目标明确；</a:t>
            </a:r>
            <a:endParaRPr lang="zh-CN" altLang="en-US" dirty="0"/>
          </a:p>
          <a:p>
            <a:pPr marL="469900" indent="-469900">
              <a:lnSpc>
                <a:spcPct val="150000"/>
              </a:lnSpc>
            </a:pPr>
            <a:r>
              <a:rPr lang="zh-CN" altLang="en-US" dirty="0"/>
              <a:t>显示过程和结果；</a:t>
            </a:r>
            <a:endParaRPr lang="zh-CN" altLang="en-US" dirty="0"/>
          </a:p>
          <a:p>
            <a:pPr marL="469900" indent="-469900">
              <a:lnSpc>
                <a:spcPct val="150000"/>
              </a:lnSpc>
            </a:pPr>
            <a:r>
              <a:rPr lang="zh-CN" altLang="en-US" dirty="0"/>
              <a:t>准确、具体，避免抽象；</a:t>
            </a:r>
            <a:endParaRPr lang="zh-CN" altLang="en-US" dirty="0"/>
          </a:p>
          <a:p>
            <a:pPr marL="469900" indent="-469900">
              <a:lnSpc>
                <a:spcPct val="150000"/>
              </a:lnSpc>
            </a:pPr>
            <a:r>
              <a:rPr lang="zh-CN" altLang="en-US" dirty="0"/>
              <a:t>具有可操作性；</a:t>
            </a:r>
            <a:endParaRPr lang="zh-CN" altLang="en-US" dirty="0"/>
          </a:p>
          <a:p>
            <a:pPr marL="469900" indent="-469900">
              <a:lnSpc>
                <a:spcPct val="150000"/>
              </a:lnSpc>
            </a:pPr>
            <a:r>
              <a:rPr lang="zh-CN" altLang="en-US" dirty="0"/>
              <a:t>适时修订</a:t>
            </a:r>
            <a:endParaRPr lang="zh-CN" altLang="en-US" dirty="0"/>
          </a:p>
        </p:txBody>
      </p:sp>
      <p:sp>
        <p:nvSpPr>
          <p:cNvPr id="9" name="矩形 8"/>
          <p:cNvSpPr/>
          <p:nvPr/>
        </p:nvSpPr>
        <p:spPr>
          <a:xfrm>
            <a:off x="6095998" y="3385275"/>
            <a:ext cx="6096001" cy="2949205"/>
          </a:xfrm>
          <a:prstGeom prst="rect">
            <a:avLst/>
          </a:prstGeom>
        </p:spPr>
        <p:txBody>
          <a:bodyPr wrap="square">
            <a:spAutoFit/>
          </a:bodyPr>
          <a:lstStyle/>
          <a:p>
            <a:pPr marL="469900" indent="-469900">
              <a:lnSpc>
                <a:spcPct val="150000"/>
              </a:lnSpc>
            </a:pPr>
            <a:r>
              <a:rPr lang="zh-CN" altLang="en-US" dirty="0"/>
              <a:t>身体运动时，避免出现不自然的姿势；</a:t>
            </a:r>
            <a:endParaRPr lang="zh-CN" altLang="en-US" dirty="0"/>
          </a:p>
          <a:p>
            <a:pPr marL="469900" indent="-469900">
              <a:lnSpc>
                <a:spcPct val="150000"/>
              </a:lnSpc>
            </a:pPr>
            <a:r>
              <a:rPr lang="zh-CN" altLang="en-US" dirty="0"/>
              <a:t>尽量避免人体重心经常上下移动；</a:t>
            </a:r>
            <a:endParaRPr lang="zh-CN" altLang="en-US" dirty="0"/>
          </a:p>
          <a:p>
            <a:pPr marL="469900" indent="-469900">
              <a:lnSpc>
                <a:spcPct val="150000"/>
              </a:lnSpc>
            </a:pPr>
            <a:r>
              <a:rPr lang="zh-CN" altLang="en-US" dirty="0"/>
              <a:t>动作要有连贯性，符合自然节奏，运动方向不要急剧变化</a:t>
            </a:r>
            <a:endParaRPr lang="zh-CN" altLang="en-US" dirty="0"/>
          </a:p>
          <a:p>
            <a:pPr marL="469900" indent="-469900">
              <a:lnSpc>
                <a:spcPct val="150000"/>
              </a:lnSpc>
            </a:pPr>
            <a:r>
              <a:rPr lang="zh-CN" altLang="en-US" dirty="0"/>
              <a:t>动作不受限制；</a:t>
            </a:r>
            <a:endParaRPr lang="zh-CN" altLang="en-US" dirty="0"/>
          </a:p>
          <a:p>
            <a:pPr marL="469900" indent="-469900">
              <a:lnSpc>
                <a:spcPct val="150000"/>
              </a:lnSpc>
            </a:pPr>
            <a:r>
              <a:rPr lang="zh-CN" altLang="en-US" dirty="0"/>
              <a:t>能不用手和眼的，就尽量不用；</a:t>
            </a:r>
            <a:endParaRPr lang="zh-CN" altLang="en-US" dirty="0"/>
          </a:p>
          <a:p>
            <a:pPr marL="469900" indent="-469900">
              <a:lnSpc>
                <a:spcPct val="150000"/>
              </a:lnSpc>
            </a:pPr>
            <a:r>
              <a:rPr lang="zh-CN" altLang="en-US" dirty="0"/>
              <a:t>两手的动作尽量小</a:t>
            </a:r>
            <a:endParaRPr lang="zh-CN" altLang="en-US" dirty="0"/>
          </a:p>
          <a:p>
            <a:pPr marL="469900" indent="-469900">
              <a:lnSpc>
                <a:spcPct val="150000"/>
              </a:lnSpc>
            </a:pPr>
            <a:r>
              <a:rPr lang="zh-CN" altLang="en-US" dirty="0"/>
              <a:t>尽量借助其他工具、设备的力量</a:t>
            </a:r>
            <a:endParaRPr lang="zh-CN" altLang="en-US" dirty="0"/>
          </a:p>
        </p:txBody>
      </p:sp>
      <p:pic>
        <p:nvPicPr>
          <p:cNvPr id="4" name="图片 3"/>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982663" y="989893"/>
            <a:ext cx="5113335" cy="49512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一个好的作业标准</a:t>
            </a:r>
            <a:endParaRPr lang="zh-CN" altLang="en-US" sz="3200" b="1" spc="600" dirty="0">
              <a:cs typeface="+mn-ea"/>
              <a:sym typeface="+mn-lt"/>
            </a:endParaRPr>
          </a:p>
        </p:txBody>
      </p:sp>
      <p:sp>
        <p:nvSpPr>
          <p:cNvPr id="7" name="矩形 6"/>
          <p:cNvSpPr/>
          <p:nvPr/>
        </p:nvSpPr>
        <p:spPr>
          <a:xfrm>
            <a:off x="949325" y="1659221"/>
            <a:ext cx="8188959" cy="2533707"/>
          </a:xfrm>
          <a:prstGeom prst="rect">
            <a:avLst/>
          </a:prstGeom>
        </p:spPr>
        <p:txBody>
          <a:bodyPr wrap="square">
            <a:spAutoFit/>
          </a:bodyPr>
          <a:lstStyle/>
          <a:p>
            <a:pPr marL="469900" indent="-469900">
              <a:lnSpc>
                <a:spcPct val="150000"/>
              </a:lnSpc>
            </a:pPr>
            <a:r>
              <a:rPr lang="zh-CN" altLang="en-US" dirty="0"/>
              <a:t>行进道路、照明、通风要合理分配；</a:t>
            </a:r>
            <a:endParaRPr lang="zh-CN" altLang="en-US" dirty="0"/>
          </a:p>
          <a:p>
            <a:pPr marL="469900" indent="-469900">
              <a:lnSpc>
                <a:spcPct val="150000"/>
              </a:lnSpc>
            </a:pPr>
            <a:r>
              <a:rPr lang="zh-CN" altLang="en-US" dirty="0"/>
              <a:t>机械、物料、工具的位置固定，作业方便；</a:t>
            </a:r>
            <a:endParaRPr lang="zh-CN" altLang="en-US" dirty="0"/>
          </a:p>
          <a:p>
            <a:pPr marL="469900" indent="-469900">
              <a:lnSpc>
                <a:spcPct val="150000"/>
              </a:lnSpc>
            </a:pPr>
            <a:r>
              <a:rPr lang="zh-CN" altLang="en-US" dirty="0"/>
              <a:t>使用人力移动物体时，尽量保持水平移动；</a:t>
            </a:r>
            <a:endParaRPr lang="zh-CN" altLang="en-US" dirty="0"/>
          </a:p>
          <a:p>
            <a:pPr marL="469900" indent="-469900">
              <a:lnSpc>
                <a:spcPct val="150000"/>
              </a:lnSpc>
            </a:pPr>
            <a:r>
              <a:rPr lang="zh-CN" altLang="en-US" dirty="0"/>
              <a:t>机械的操作部分，应安排在正常操作范围之内，以免怎家人员的精神和体力的负担；</a:t>
            </a:r>
            <a:endParaRPr lang="zh-CN" altLang="en-US" dirty="0"/>
          </a:p>
          <a:p>
            <a:pPr marL="469900" indent="-469900">
              <a:lnSpc>
                <a:spcPct val="150000"/>
              </a:lnSpc>
            </a:pPr>
            <a:r>
              <a:rPr lang="zh-CN" altLang="en-US" dirty="0"/>
              <a:t>移动物体时，可考虑利用重力</a:t>
            </a:r>
            <a:endParaRPr lang="zh-CN" altLang="en-US" dirty="0"/>
          </a:p>
          <a:p>
            <a:pPr marL="469900" indent="-469900">
              <a:lnSpc>
                <a:spcPct val="150000"/>
              </a:lnSpc>
            </a:pPr>
            <a:r>
              <a:rPr lang="zh-CN" altLang="en-US" dirty="0"/>
              <a:t>操作台、座椅的高度与操作人员相适宜；</a:t>
            </a:r>
            <a:endParaRPr lang="zh-CN" altLang="en-US" dirty="0"/>
          </a:p>
        </p:txBody>
      </p:sp>
      <p:sp>
        <p:nvSpPr>
          <p:cNvPr id="9" name="矩形 8"/>
          <p:cNvSpPr/>
          <p:nvPr/>
        </p:nvSpPr>
        <p:spPr>
          <a:xfrm>
            <a:off x="949325" y="4561820"/>
            <a:ext cx="8188959" cy="1287212"/>
          </a:xfrm>
          <a:prstGeom prst="rect">
            <a:avLst/>
          </a:prstGeom>
        </p:spPr>
        <p:txBody>
          <a:bodyPr wrap="square">
            <a:spAutoFit/>
          </a:bodyPr>
          <a:lstStyle/>
          <a:p>
            <a:pPr marL="469900" indent="-469900">
              <a:lnSpc>
                <a:spcPct val="150000"/>
              </a:lnSpc>
            </a:pPr>
            <a:r>
              <a:rPr lang="zh-CN" altLang="en-US" dirty="0"/>
              <a:t>尽量使用工具、夹具代替徒手操作；</a:t>
            </a:r>
            <a:endParaRPr lang="zh-CN" altLang="en-US" dirty="0"/>
          </a:p>
          <a:p>
            <a:pPr marL="469900" indent="-469900">
              <a:lnSpc>
                <a:spcPct val="150000"/>
              </a:lnSpc>
            </a:pPr>
            <a:r>
              <a:rPr lang="zh-CN" altLang="en-US" dirty="0"/>
              <a:t>将操作杆或手把等设置在操作者的身体不移动就可以进行操作的地方；</a:t>
            </a:r>
            <a:endParaRPr lang="zh-CN" altLang="en-US" dirty="0"/>
          </a:p>
          <a:p>
            <a:pPr marL="469900" indent="-469900">
              <a:lnSpc>
                <a:spcPct val="150000"/>
              </a:lnSpc>
            </a:pPr>
            <a:r>
              <a:rPr lang="zh-CN" altLang="en-US" dirty="0"/>
              <a:t>操作人员经常用手握持的工具与手的接触面积尽可能大一些。</a:t>
            </a:r>
            <a:endParaRPr lang="zh-CN" altLang="en-US" dirty="0"/>
          </a:p>
        </p:txBody>
      </p:sp>
      <p:pic>
        <p:nvPicPr>
          <p:cNvPr id="4" name="图片 3"/>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8811863" y="2353960"/>
            <a:ext cx="2207859" cy="22078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randombar(horizontal)">
                                      <p:cBhvr>
                                        <p:cTn id="27" dur="500"/>
                                        <p:tgtEl>
                                          <p:spTgt spid="7"/>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randombar(horizontal)">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作业标准</a:t>
            </a:r>
            <a:endParaRPr lang="zh-CN" altLang="en-US" sz="3200" b="1" spc="600" dirty="0">
              <a:cs typeface="+mn-ea"/>
              <a:sym typeface="+mn-lt"/>
            </a:endParaRPr>
          </a:p>
        </p:txBody>
      </p:sp>
      <p:sp>
        <p:nvSpPr>
          <p:cNvPr id="7" name="矩形 6"/>
          <p:cNvSpPr/>
          <p:nvPr/>
        </p:nvSpPr>
        <p:spPr>
          <a:xfrm>
            <a:off x="6062663" y="2284254"/>
            <a:ext cx="5146675" cy="2949205"/>
          </a:xfrm>
          <a:prstGeom prst="rect">
            <a:avLst/>
          </a:prstGeom>
        </p:spPr>
        <p:txBody>
          <a:bodyPr wrap="square">
            <a:spAutoFit/>
          </a:bodyPr>
          <a:lstStyle/>
          <a:p>
            <a:pPr marL="469900" indent="-469900">
              <a:lnSpc>
                <a:spcPct val="150000"/>
              </a:lnSpc>
            </a:pPr>
            <a:r>
              <a:rPr lang="zh-CN" altLang="en-US" dirty="0"/>
              <a:t>行进道路、照明、通风要合理分配；</a:t>
            </a:r>
            <a:endParaRPr lang="zh-CN" altLang="en-US" dirty="0"/>
          </a:p>
          <a:p>
            <a:pPr marL="469900" indent="-469900">
              <a:lnSpc>
                <a:spcPct val="150000"/>
              </a:lnSpc>
            </a:pPr>
            <a:r>
              <a:rPr lang="zh-CN" altLang="en-US" dirty="0"/>
              <a:t>机械、物料、工具的位置固定，作业方便；</a:t>
            </a:r>
            <a:endParaRPr lang="zh-CN" altLang="en-US" dirty="0"/>
          </a:p>
          <a:p>
            <a:pPr marL="469900" indent="-469900">
              <a:lnSpc>
                <a:spcPct val="150000"/>
              </a:lnSpc>
            </a:pPr>
            <a:r>
              <a:rPr lang="zh-CN" altLang="en-US" dirty="0"/>
              <a:t>使用人力移动物体时，尽量保持水平移动；</a:t>
            </a:r>
            <a:endParaRPr lang="zh-CN" altLang="en-US" dirty="0"/>
          </a:p>
          <a:p>
            <a:pPr marL="469900" indent="-469900">
              <a:lnSpc>
                <a:spcPct val="150000"/>
              </a:lnSpc>
            </a:pPr>
            <a:r>
              <a:rPr lang="zh-CN" altLang="en-US" dirty="0"/>
              <a:t>机械的操作部分，应安排在正常操作范围之内，以免怎家人员的精神和体力的负担；</a:t>
            </a:r>
            <a:endParaRPr lang="zh-CN" altLang="en-US" dirty="0"/>
          </a:p>
          <a:p>
            <a:pPr marL="469900" indent="-469900">
              <a:lnSpc>
                <a:spcPct val="150000"/>
              </a:lnSpc>
            </a:pPr>
            <a:r>
              <a:rPr lang="zh-CN" altLang="en-US" dirty="0"/>
              <a:t>移动物体时，可考虑利用重力</a:t>
            </a:r>
            <a:endParaRPr lang="zh-CN" altLang="en-US" dirty="0"/>
          </a:p>
          <a:p>
            <a:pPr marL="469900" indent="-469900">
              <a:lnSpc>
                <a:spcPct val="150000"/>
              </a:lnSpc>
            </a:pPr>
            <a:r>
              <a:rPr lang="zh-CN" altLang="en-US" dirty="0"/>
              <a:t>操作台、座椅的高度与操作人员相适宜；</a:t>
            </a:r>
            <a:endParaRPr lang="zh-CN" altLang="en-US" dirty="0"/>
          </a:p>
        </p:txBody>
      </p:sp>
      <p:pic>
        <p:nvPicPr>
          <p:cNvPr id="4" name="图片 3"/>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1052898" y="1549983"/>
            <a:ext cx="4655306" cy="465758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海因里希因果连锁理论 </a:t>
            </a:r>
            <a:endParaRPr lang="zh-CN" altLang="en-US" sz="3200" b="1" spc="600" dirty="0">
              <a:cs typeface="+mn-ea"/>
              <a:sym typeface="+mn-lt"/>
            </a:endParaRPr>
          </a:p>
        </p:txBody>
      </p:sp>
      <p:sp>
        <p:nvSpPr>
          <p:cNvPr id="7" name="矩形 6"/>
          <p:cNvSpPr/>
          <p:nvPr/>
        </p:nvSpPr>
        <p:spPr>
          <a:xfrm>
            <a:off x="750033" y="4793114"/>
            <a:ext cx="10260013" cy="1287212"/>
          </a:xfrm>
          <a:prstGeom prst="rect">
            <a:avLst/>
          </a:prstGeom>
        </p:spPr>
        <p:txBody>
          <a:bodyPr wrap="square">
            <a:spAutoFit/>
          </a:bodyPr>
          <a:lstStyle/>
          <a:p>
            <a:pPr marL="469900" indent="-469900">
              <a:lnSpc>
                <a:spcPct val="150000"/>
              </a:lnSpc>
            </a:pPr>
            <a:r>
              <a:rPr lang="en-US" altLang="zh-CN" dirty="0"/>
              <a:t>	</a:t>
            </a:r>
            <a:r>
              <a:rPr lang="zh-CN" altLang="en-US" dirty="0"/>
              <a:t>海因里希首先提出了事故因果连锁论，用以阐明导致伤亡事故的各种原因及与事故间的关系。该理论认为伤亡事故的发生不是一个孤立的事件，尽管伤害可能在某瞬间突然发生，却是一系列事件相继发生的果。 。</a:t>
            </a:r>
            <a:endParaRPr lang="zh-CN" altLang="en-US" dirty="0"/>
          </a:p>
        </p:txBody>
      </p:sp>
      <p:pic>
        <p:nvPicPr>
          <p:cNvPr id="4" name="图片 3"/>
          <p:cNvPicPr>
            <a:picLocks noChangeAspect="1"/>
          </p:cNvPicPr>
          <p:nvPr/>
        </p:nvPicPr>
        <p:blipFill rotWithShape="1">
          <a:blip r:embed="rId2">
            <a:extLst>
              <a:ext uri="{28A0092B-C50C-407E-A947-70E740481C1C}">
                <a14:useLocalDpi xmlns:a14="http://schemas.microsoft.com/office/drawing/2010/main" val="0"/>
              </a:ext>
            </a:extLst>
          </a:blip>
          <a:srcRect t="23723" b="23723"/>
          <a:stretch>
            <a:fillRect/>
          </a:stretch>
        </p:blipFill>
        <p:spPr>
          <a:xfrm>
            <a:off x="1442977" y="1140828"/>
            <a:ext cx="9144000" cy="36041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l="10238" t="29533" r="60192" b="10519"/>
          <a:stretch>
            <a:fillRect/>
          </a:stretch>
        </p:blipFill>
        <p:spPr>
          <a:xfrm rot="5400000">
            <a:off x="702286" y="-702287"/>
            <a:ext cx="3429000" cy="4833573"/>
          </a:xfrm>
          <a:prstGeom prst="rect">
            <a:avLst/>
          </a:prstGeom>
        </p:spPr>
      </p:pic>
      <p:pic>
        <p:nvPicPr>
          <p:cNvPr id="10" name="图片 9"/>
          <p:cNvPicPr>
            <a:picLocks noChangeAspect="1"/>
          </p:cNvPicPr>
          <p:nvPr/>
        </p:nvPicPr>
        <p:blipFill rotWithShape="1">
          <a:blip r:embed="rId1">
            <a:extLst>
              <a:ext uri="{28A0092B-C50C-407E-A947-70E740481C1C}">
                <a14:useLocalDpi xmlns:a14="http://schemas.microsoft.com/office/drawing/2010/main" val="0"/>
              </a:ext>
            </a:extLst>
          </a:blip>
          <a:srcRect l="10238" t="29533" r="60192" b="10519"/>
          <a:stretch>
            <a:fillRect/>
          </a:stretch>
        </p:blipFill>
        <p:spPr>
          <a:xfrm rot="16200000" flipV="1">
            <a:off x="702287" y="2726714"/>
            <a:ext cx="3429000" cy="4833573"/>
          </a:xfrm>
          <a:prstGeom prst="rect">
            <a:avLst/>
          </a:prstGeom>
        </p:spPr>
      </p:pic>
      <p:grpSp>
        <p:nvGrpSpPr>
          <p:cNvPr id="2" name="组合 1"/>
          <p:cNvGrpSpPr/>
          <p:nvPr/>
        </p:nvGrpSpPr>
        <p:grpSpPr>
          <a:xfrm>
            <a:off x="2231591" y="2915001"/>
            <a:ext cx="2037737" cy="1027998"/>
            <a:chOff x="2620194" y="3005677"/>
            <a:chExt cx="2037737" cy="1027998"/>
          </a:xfrm>
        </p:grpSpPr>
        <p:sp>
          <p:nvSpPr>
            <p:cNvPr id="3" name="矩形 2"/>
            <p:cNvSpPr/>
            <p:nvPr/>
          </p:nvSpPr>
          <p:spPr>
            <a:xfrm>
              <a:off x="2637759" y="3826475"/>
              <a:ext cx="1921326" cy="207200"/>
            </a:xfrm>
            <a:prstGeom prst="rect">
              <a:avLst/>
            </a:prstGeom>
            <a:solidFill>
              <a:srgbClr val="A8A9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0">
                <a:cs typeface="+mn-ea"/>
                <a:sym typeface="+mn-lt"/>
              </a:endParaRPr>
            </a:p>
          </p:txBody>
        </p:sp>
        <p:sp>
          <p:nvSpPr>
            <p:cNvPr id="4" name="矩形 3"/>
            <p:cNvSpPr/>
            <p:nvPr/>
          </p:nvSpPr>
          <p:spPr>
            <a:xfrm>
              <a:off x="2620194" y="3005677"/>
              <a:ext cx="2037737" cy="923330"/>
            </a:xfrm>
            <a:prstGeom prst="rect">
              <a:avLst/>
            </a:prstGeom>
          </p:spPr>
          <p:txBody>
            <a:bodyPr wrap="none">
              <a:spAutoFit/>
            </a:bodyPr>
            <a:lstStyle/>
            <a:p>
              <a:r>
                <a:rPr lang="zh-CN" altLang="en-US" sz="5400" b="1" spc="600" dirty="0">
                  <a:cs typeface="+mn-ea"/>
                  <a:sym typeface="+mn-lt"/>
                </a:rPr>
                <a:t>目 录</a:t>
              </a:r>
              <a:endParaRPr lang="zh-CN" altLang="en-US" sz="5400" b="1" spc="600" dirty="0">
                <a:cs typeface="+mn-ea"/>
                <a:sym typeface="+mn-lt"/>
              </a:endParaRPr>
            </a:p>
          </p:txBody>
        </p:sp>
      </p:grpSp>
      <p:sp>
        <p:nvSpPr>
          <p:cNvPr id="9" name="矩形 8"/>
          <p:cNvSpPr/>
          <p:nvPr/>
        </p:nvSpPr>
        <p:spPr>
          <a:xfrm>
            <a:off x="5991828" y="1401982"/>
            <a:ext cx="1659038" cy="400110"/>
          </a:xfrm>
          <a:prstGeom prst="rect">
            <a:avLst/>
          </a:prstGeom>
        </p:spPr>
        <p:txBody>
          <a:bodyPr wrap="square">
            <a:spAutoFit/>
          </a:bodyPr>
          <a:lstStyle/>
          <a:p>
            <a:pPr algn="dist"/>
            <a:r>
              <a:rPr lang="en-US" altLang="zh-CN" sz="2000" b="1" spc="600" dirty="0">
                <a:cs typeface="+mn-ea"/>
                <a:sym typeface="+mn-lt"/>
              </a:rPr>
              <a:t>Part 01</a:t>
            </a:r>
            <a:endParaRPr lang="zh-CN" altLang="en-US" sz="8000" b="1" spc="600" dirty="0">
              <a:cs typeface="+mn-ea"/>
              <a:sym typeface="+mn-lt"/>
            </a:endParaRPr>
          </a:p>
        </p:txBody>
      </p:sp>
      <p:sp>
        <p:nvSpPr>
          <p:cNvPr id="11" name="矩形 10"/>
          <p:cNvSpPr/>
          <p:nvPr/>
        </p:nvSpPr>
        <p:spPr>
          <a:xfrm>
            <a:off x="7801337" y="1401982"/>
            <a:ext cx="3527063" cy="461665"/>
          </a:xfrm>
          <a:prstGeom prst="rect">
            <a:avLst/>
          </a:prstGeom>
        </p:spPr>
        <p:txBody>
          <a:bodyPr wrap="square">
            <a:spAutoFit/>
          </a:bodyPr>
          <a:lstStyle/>
          <a:p>
            <a:r>
              <a:rPr lang="zh-CN" altLang="en-US" sz="2400" b="1" spc="600" dirty="0">
                <a:cs typeface="+mn-ea"/>
                <a:sym typeface="+mn-lt"/>
              </a:rPr>
              <a:t>班组长安全角色认知 </a:t>
            </a:r>
            <a:endParaRPr lang="zh-CN" altLang="en-US" sz="2400" b="1" spc="600" dirty="0">
              <a:cs typeface="+mn-ea"/>
              <a:sym typeface="+mn-lt"/>
            </a:endParaRPr>
          </a:p>
        </p:txBody>
      </p:sp>
      <p:grpSp>
        <p:nvGrpSpPr>
          <p:cNvPr id="25" name="组合 24"/>
          <p:cNvGrpSpPr/>
          <p:nvPr/>
        </p:nvGrpSpPr>
        <p:grpSpPr>
          <a:xfrm>
            <a:off x="6102902" y="1898249"/>
            <a:ext cx="5022298" cy="146354"/>
            <a:chOff x="6102901" y="2210766"/>
            <a:chExt cx="16340140" cy="127321"/>
          </a:xfrm>
        </p:grpSpPr>
        <p:cxnSp>
          <p:nvCxnSpPr>
            <p:cNvPr id="8" name="直接连接符 7"/>
            <p:cNvCxnSpPr/>
            <p:nvPr/>
          </p:nvCxnSpPr>
          <p:spPr>
            <a:xfrm>
              <a:off x="6102901" y="2210766"/>
              <a:ext cx="16340140" cy="0"/>
            </a:xfrm>
            <a:prstGeom prst="line">
              <a:avLst/>
            </a:prstGeom>
            <a:ln w="1905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6102901" y="2338087"/>
              <a:ext cx="4638405" cy="0"/>
            </a:xfrm>
            <a:prstGeom prst="line">
              <a:avLst/>
            </a:prstGeom>
            <a:ln w="57150">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33" name="矩形 32"/>
          <p:cNvSpPr/>
          <p:nvPr/>
        </p:nvSpPr>
        <p:spPr>
          <a:xfrm>
            <a:off x="5991828" y="3152996"/>
            <a:ext cx="1809508" cy="400110"/>
          </a:xfrm>
          <a:prstGeom prst="rect">
            <a:avLst/>
          </a:prstGeom>
        </p:spPr>
        <p:txBody>
          <a:bodyPr wrap="square">
            <a:spAutoFit/>
          </a:bodyPr>
          <a:lstStyle/>
          <a:p>
            <a:pPr algn="dist"/>
            <a:r>
              <a:rPr lang="en-US" altLang="zh-CN" sz="2000" b="1" spc="600" dirty="0">
                <a:cs typeface="+mn-ea"/>
                <a:sym typeface="+mn-lt"/>
              </a:rPr>
              <a:t>Part 02</a:t>
            </a:r>
            <a:endParaRPr lang="zh-CN" altLang="en-US" sz="8000" b="1" spc="600" dirty="0">
              <a:cs typeface="+mn-ea"/>
              <a:sym typeface="+mn-lt"/>
            </a:endParaRPr>
          </a:p>
        </p:txBody>
      </p:sp>
      <p:sp>
        <p:nvSpPr>
          <p:cNvPr id="34" name="矩形 33"/>
          <p:cNvSpPr/>
          <p:nvPr/>
        </p:nvSpPr>
        <p:spPr>
          <a:xfrm>
            <a:off x="7801337" y="3152996"/>
            <a:ext cx="3044141" cy="461665"/>
          </a:xfrm>
          <a:prstGeom prst="rect">
            <a:avLst/>
          </a:prstGeom>
        </p:spPr>
        <p:txBody>
          <a:bodyPr wrap="square">
            <a:spAutoFit/>
          </a:bodyPr>
          <a:lstStyle/>
          <a:p>
            <a:r>
              <a:rPr lang="zh-CN" altLang="en-US" sz="2400" b="1" spc="600" dirty="0">
                <a:cs typeface="+mn-ea"/>
                <a:sym typeface="+mn-lt"/>
              </a:rPr>
              <a:t>班组现场安全管理 </a:t>
            </a:r>
            <a:endParaRPr lang="zh-CN" altLang="en-US" sz="2400" b="1" spc="600" dirty="0">
              <a:cs typeface="+mn-ea"/>
              <a:sym typeface="+mn-lt"/>
            </a:endParaRPr>
          </a:p>
        </p:txBody>
      </p:sp>
      <p:grpSp>
        <p:nvGrpSpPr>
          <p:cNvPr id="35" name="组合 34"/>
          <p:cNvGrpSpPr/>
          <p:nvPr/>
        </p:nvGrpSpPr>
        <p:grpSpPr>
          <a:xfrm>
            <a:off x="6102902" y="3649263"/>
            <a:ext cx="5022298" cy="146354"/>
            <a:chOff x="6102901" y="2210766"/>
            <a:chExt cx="16340140" cy="127321"/>
          </a:xfrm>
        </p:grpSpPr>
        <p:cxnSp>
          <p:nvCxnSpPr>
            <p:cNvPr id="36" name="直接连接符 35"/>
            <p:cNvCxnSpPr/>
            <p:nvPr/>
          </p:nvCxnSpPr>
          <p:spPr>
            <a:xfrm>
              <a:off x="6102901" y="2210766"/>
              <a:ext cx="16340140" cy="0"/>
            </a:xfrm>
            <a:prstGeom prst="line">
              <a:avLst/>
            </a:prstGeom>
            <a:ln w="1905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6102901" y="2338087"/>
              <a:ext cx="4638405" cy="0"/>
            </a:xfrm>
            <a:prstGeom prst="line">
              <a:avLst/>
            </a:prstGeom>
            <a:ln w="57150">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38" name="矩形 37"/>
          <p:cNvSpPr/>
          <p:nvPr/>
        </p:nvSpPr>
        <p:spPr>
          <a:xfrm>
            <a:off x="5991827" y="4904010"/>
            <a:ext cx="1809509" cy="400110"/>
          </a:xfrm>
          <a:prstGeom prst="rect">
            <a:avLst/>
          </a:prstGeom>
        </p:spPr>
        <p:txBody>
          <a:bodyPr wrap="square">
            <a:spAutoFit/>
          </a:bodyPr>
          <a:lstStyle/>
          <a:p>
            <a:pPr algn="dist"/>
            <a:r>
              <a:rPr lang="en-US" altLang="zh-CN" sz="2000" b="1" spc="600" dirty="0">
                <a:cs typeface="+mn-ea"/>
                <a:sym typeface="+mn-lt"/>
              </a:rPr>
              <a:t>Part 03</a:t>
            </a:r>
            <a:endParaRPr lang="zh-CN" altLang="en-US" sz="8000" b="1" spc="600" dirty="0">
              <a:cs typeface="+mn-ea"/>
              <a:sym typeface="+mn-lt"/>
            </a:endParaRPr>
          </a:p>
        </p:txBody>
      </p:sp>
      <p:sp>
        <p:nvSpPr>
          <p:cNvPr id="39" name="矩形 38"/>
          <p:cNvSpPr/>
          <p:nvPr/>
        </p:nvSpPr>
        <p:spPr>
          <a:xfrm>
            <a:off x="7801337" y="4904010"/>
            <a:ext cx="3044141" cy="461665"/>
          </a:xfrm>
          <a:prstGeom prst="rect">
            <a:avLst/>
          </a:prstGeom>
        </p:spPr>
        <p:txBody>
          <a:bodyPr wrap="square">
            <a:spAutoFit/>
          </a:bodyPr>
          <a:lstStyle/>
          <a:p>
            <a:r>
              <a:rPr lang="zh-CN" altLang="en-US" sz="2400" b="1" spc="600" dirty="0">
                <a:cs typeface="+mn-ea"/>
                <a:sym typeface="+mn-lt"/>
              </a:rPr>
              <a:t>辨识控制危险源</a:t>
            </a:r>
            <a:endParaRPr lang="zh-CN" altLang="en-US" sz="2400" b="1" spc="600" dirty="0">
              <a:cs typeface="+mn-ea"/>
              <a:sym typeface="+mn-lt"/>
            </a:endParaRPr>
          </a:p>
        </p:txBody>
      </p:sp>
      <p:grpSp>
        <p:nvGrpSpPr>
          <p:cNvPr id="40" name="组合 39"/>
          <p:cNvGrpSpPr/>
          <p:nvPr/>
        </p:nvGrpSpPr>
        <p:grpSpPr>
          <a:xfrm>
            <a:off x="6102902" y="5400277"/>
            <a:ext cx="5022298" cy="146354"/>
            <a:chOff x="6102901" y="2210766"/>
            <a:chExt cx="16340140" cy="127321"/>
          </a:xfrm>
        </p:grpSpPr>
        <p:cxnSp>
          <p:nvCxnSpPr>
            <p:cNvPr id="41" name="直接连接符 40"/>
            <p:cNvCxnSpPr/>
            <p:nvPr/>
          </p:nvCxnSpPr>
          <p:spPr>
            <a:xfrm>
              <a:off x="6102901" y="2210766"/>
              <a:ext cx="16340140" cy="0"/>
            </a:xfrm>
            <a:prstGeom prst="line">
              <a:avLst/>
            </a:prstGeom>
            <a:ln w="1905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6102901" y="2338087"/>
              <a:ext cx="4638405" cy="0"/>
            </a:xfrm>
            <a:prstGeom prst="line">
              <a:avLst/>
            </a:prstGeom>
            <a:ln w="57150">
              <a:solidFill>
                <a:srgbClr val="818286"/>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1000"/>
                                        <p:tgtEl>
                                          <p:spTgt spid="25"/>
                                        </p:tgtEl>
                                      </p:cBhvr>
                                    </p:animEffect>
                                    <p:anim calcmode="lin" valueType="num">
                                      <p:cBhvr>
                                        <p:cTn id="29" dur="1000" fill="hold"/>
                                        <p:tgtEl>
                                          <p:spTgt spid="25"/>
                                        </p:tgtEl>
                                        <p:attrNameLst>
                                          <p:attrName>ppt_x</p:attrName>
                                        </p:attrNameLst>
                                      </p:cBhvr>
                                      <p:tavLst>
                                        <p:tav tm="0">
                                          <p:val>
                                            <p:strVal val="#ppt_x"/>
                                          </p:val>
                                        </p:tav>
                                        <p:tav tm="100000">
                                          <p:val>
                                            <p:strVal val="#ppt_x"/>
                                          </p:val>
                                        </p:tav>
                                      </p:tavLst>
                                    </p:anim>
                                    <p:anim calcmode="lin" valueType="num">
                                      <p:cBhvr>
                                        <p:cTn id="30" dur="1000" fill="hold"/>
                                        <p:tgtEl>
                                          <p:spTgt spid="25"/>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fade">
                                      <p:cBhvr>
                                        <p:cTn id="33" dur="1000"/>
                                        <p:tgtEl>
                                          <p:spTgt spid="33"/>
                                        </p:tgtEl>
                                      </p:cBhvr>
                                    </p:animEffect>
                                    <p:anim calcmode="lin" valueType="num">
                                      <p:cBhvr>
                                        <p:cTn id="34" dur="1000" fill="hold"/>
                                        <p:tgtEl>
                                          <p:spTgt spid="33"/>
                                        </p:tgtEl>
                                        <p:attrNameLst>
                                          <p:attrName>ppt_x</p:attrName>
                                        </p:attrNameLst>
                                      </p:cBhvr>
                                      <p:tavLst>
                                        <p:tav tm="0">
                                          <p:val>
                                            <p:strVal val="#ppt_x"/>
                                          </p:val>
                                        </p:tav>
                                        <p:tav tm="100000">
                                          <p:val>
                                            <p:strVal val="#ppt_x"/>
                                          </p:val>
                                        </p:tav>
                                      </p:tavLst>
                                    </p:anim>
                                    <p:anim calcmode="lin" valueType="num">
                                      <p:cBhvr>
                                        <p:cTn id="35" dur="1000" fill="hold"/>
                                        <p:tgtEl>
                                          <p:spTgt spid="33"/>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4"/>
                                        </p:tgtEl>
                                        <p:attrNameLst>
                                          <p:attrName>style.visibility</p:attrName>
                                        </p:attrNameLst>
                                      </p:cBhvr>
                                      <p:to>
                                        <p:strVal val="visible"/>
                                      </p:to>
                                    </p:set>
                                    <p:animEffect transition="in" filter="fade">
                                      <p:cBhvr>
                                        <p:cTn id="38" dur="1000"/>
                                        <p:tgtEl>
                                          <p:spTgt spid="34"/>
                                        </p:tgtEl>
                                      </p:cBhvr>
                                    </p:animEffect>
                                    <p:anim calcmode="lin" valueType="num">
                                      <p:cBhvr>
                                        <p:cTn id="39" dur="1000" fill="hold"/>
                                        <p:tgtEl>
                                          <p:spTgt spid="34"/>
                                        </p:tgtEl>
                                        <p:attrNameLst>
                                          <p:attrName>ppt_x</p:attrName>
                                        </p:attrNameLst>
                                      </p:cBhvr>
                                      <p:tavLst>
                                        <p:tav tm="0">
                                          <p:val>
                                            <p:strVal val="#ppt_x"/>
                                          </p:val>
                                        </p:tav>
                                        <p:tav tm="100000">
                                          <p:val>
                                            <p:strVal val="#ppt_x"/>
                                          </p:val>
                                        </p:tav>
                                      </p:tavLst>
                                    </p:anim>
                                    <p:anim calcmode="lin" valueType="num">
                                      <p:cBhvr>
                                        <p:cTn id="40" dur="1000" fill="hold"/>
                                        <p:tgtEl>
                                          <p:spTgt spid="34"/>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1000"/>
                                        <p:tgtEl>
                                          <p:spTgt spid="35"/>
                                        </p:tgtEl>
                                      </p:cBhvr>
                                    </p:animEffect>
                                    <p:anim calcmode="lin" valueType="num">
                                      <p:cBhvr>
                                        <p:cTn id="44" dur="1000" fill="hold"/>
                                        <p:tgtEl>
                                          <p:spTgt spid="35"/>
                                        </p:tgtEl>
                                        <p:attrNameLst>
                                          <p:attrName>ppt_x</p:attrName>
                                        </p:attrNameLst>
                                      </p:cBhvr>
                                      <p:tavLst>
                                        <p:tav tm="0">
                                          <p:val>
                                            <p:strVal val="#ppt_x"/>
                                          </p:val>
                                        </p:tav>
                                        <p:tav tm="100000">
                                          <p:val>
                                            <p:strVal val="#ppt_x"/>
                                          </p:val>
                                        </p:tav>
                                      </p:tavLst>
                                    </p:anim>
                                    <p:anim calcmode="lin" valueType="num">
                                      <p:cBhvr>
                                        <p:cTn id="45" dur="1000" fill="hold"/>
                                        <p:tgtEl>
                                          <p:spTgt spid="35"/>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1000"/>
                                        <p:tgtEl>
                                          <p:spTgt spid="38"/>
                                        </p:tgtEl>
                                      </p:cBhvr>
                                    </p:animEffect>
                                    <p:anim calcmode="lin" valueType="num">
                                      <p:cBhvr>
                                        <p:cTn id="49" dur="1000" fill="hold"/>
                                        <p:tgtEl>
                                          <p:spTgt spid="38"/>
                                        </p:tgtEl>
                                        <p:attrNameLst>
                                          <p:attrName>ppt_x</p:attrName>
                                        </p:attrNameLst>
                                      </p:cBhvr>
                                      <p:tavLst>
                                        <p:tav tm="0">
                                          <p:val>
                                            <p:strVal val="#ppt_x"/>
                                          </p:val>
                                        </p:tav>
                                        <p:tav tm="100000">
                                          <p:val>
                                            <p:strVal val="#ppt_x"/>
                                          </p:val>
                                        </p:tav>
                                      </p:tavLst>
                                    </p:anim>
                                    <p:anim calcmode="lin" valueType="num">
                                      <p:cBhvr>
                                        <p:cTn id="50" dur="1000" fill="hold"/>
                                        <p:tgtEl>
                                          <p:spTgt spid="38"/>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fade">
                                      <p:cBhvr>
                                        <p:cTn id="53" dur="1000"/>
                                        <p:tgtEl>
                                          <p:spTgt spid="39"/>
                                        </p:tgtEl>
                                      </p:cBhvr>
                                    </p:animEffect>
                                    <p:anim calcmode="lin" valueType="num">
                                      <p:cBhvr>
                                        <p:cTn id="54" dur="1000" fill="hold"/>
                                        <p:tgtEl>
                                          <p:spTgt spid="39"/>
                                        </p:tgtEl>
                                        <p:attrNameLst>
                                          <p:attrName>ppt_x</p:attrName>
                                        </p:attrNameLst>
                                      </p:cBhvr>
                                      <p:tavLst>
                                        <p:tav tm="0">
                                          <p:val>
                                            <p:strVal val="#ppt_x"/>
                                          </p:val>
                                        </p:tav>
                                        <p:tav tm="100000">
                                          <p:val>
                                            <p:strVal val="#ppt_x"/>
                                          </p:val>
                                        </p:tav>
                                      </p:tavLst>
                                    </p:anim>
                                    <p:anim calcmode="lin" valueType="num">
                                      <p:cBhvr>
                                        <p:cTn id="55" dur="1000" fill="hold"/>
                                        <p:tgtEl>
                                          <p:spTgt spid="39"/>
                                        </p:tgtEl>
                                        <p:attrNameLst>
                                          <p:attrName>ppt_y</p:attrName>
                                        </p:attrNameLst>
                                      </p:cBhvr>
                                      <p:tavLst>
                                        <p:tav tm="0">
                                          <p:val>
                                            <p:strVal val="#ppt_y+.1"/>
                                          </p:val>
                                        </p:tav>
                                        <p:tav tm="100000">
                                          <p:val>
                                            <p:strVal val="#ppt_y"/>
                                          </p:val>
                                        </p:tav>
                                      </p:tavLst>
                                    </p:anim>
                                  </p:childTnLst>
                                </p:cTn>
                              </p:par>
                              <p:par>
                                <p:cTn id="56" presetID="42" presetClass="entr" presetSubtype="0" fill="hold" nodeType="withEffect">
                                  <p:stCondLst>
                                    <p:cond delay="0"/>
                                  </p:stCondLst>
                                  <p:childTnLst>
                                    <p:set>
                                      <p:cBhvr>
                                        <p:cTn id="57" dur="1" fill="hold">
                                          <p:stCondLst>
                                            <p:cond delay="0"/>
                                          </p:stCondLst>
                                        </p:cTn>
                                        <p:tgtEl>
                                          <p:spTgt spid="40"/>
                                        </p:tgtEl>
                                        <p:attrNameLst>
                                          <p:attrName>style.visibility</p:attrName>
                                        </p:attrNameLst>
                                      </p:cBhvr>
                                      <p:to>
                                        <p:strVal val="visible"/>
                                      </p:to>
                                    </p:set>
                                    <p:animEffect transition="in" filter="fade">
                                      <p:cBhvr>
                                        <p:cTn id="58" dur="1000"/>
                                        <p:tgtEl>
                                          <p:spTgt spid="40"/>
                                        </p:tgtEl>
                                      </p:cBhvr>
                                    </p:animEffect>
                                    <p:anim calcmode="lin" valueType="num">
                                      <p:cBhvr>
                                        <p:cTn id="59" dur="1000" fill="hold"/>
                                        <p:tgtEl>
                                          <p:spTgt spid="40"/>
                                        </p:tgtEl>
                                        <p:attrNameLst>
                                          <p:attrName>ppt_x</p:attrName>
                                        </p:attrNameLst>
                                      </p:cBhvr>
                                      <p:tavLst>
                                        <p:tav tm="0">
                                          <p:val>
                                            <p:strVal val="#ppt_x"/>
                                          </p:val>
                                        </p:tav>
                                        <p:tav tm="100000">
                                          <p:val>
                                            <p:strVal val="#ppt_x"/>
                                          </p:val>
                                        </p:tav>
                                      </p:tavLst>
                                    </p:anim>
                                    <p:anim calcmode="lin" valueType="num">
                                      <p:cBhvr>
                                        <p:cTn id="60"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33" grpId="0"/>
      <p:bldP spid="34" grpId="0"/>
      <p:bldP spid="38" grpId="0"/>
      <p:bldP spid="3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不安全行为</a:t>
            </a:r>
            <a:endParaRPr lang="zh-CN" altLang="en-US" sz="3200" b="1" spc="600" dirty="0">
              <a:cs typeface="+mn-ea"/>
              <a:sym typeface="+mn-lt"/>
            </a:endParaRPr>
          </a:p>
        </p:txBody>
      </p:sp>
      <p:sp>
        <p:nvSpPr>
          <p:cNvPr id="7" name="矩形 6"/>
          <p:cNvSpPr/>
          <p:nvPr/>
        </p:nvSpPr>
        <p:spPr>
          <a:xfrm>
            <a:off x="949325" y="2546049"/>
            <a:ext cx="7107555" cy="456215"/>
          </a:xfrm>
          <a:prstGeom prst="rect">
            <a:avLst/>
          </a:prstGeom>
        </p:spPr>
        <p:txBody>
          <a:bodyPr wrap="square">
            <a:spAutoFit/>
          </a:bodyPr>
          <a:lstStyle/>
          <a:p>
            <a:pPr marL="469900" indent="-469900">
              <a:lnSpc>
                <a:spcPct val="150000"/>
              </a:lnSpc>
            </a:pPr>
            <a:r>
              <a:rPr lang="zh-CN" altLang="en-US" dirty="0"/>
              <a:t>防止和避免人和物的运动轨迹的交叉是避免事故发生的根本出路 </a:t>
            </a:r>
            <a:endParaRPr lang="zh-CN" altLang="en-US" dirty="0"/>
          </a:p>
        </p:txBody>
      </p:sp>
      <p:sp>
        <p:nvSpPr>
          <p:cNvPr id="9" name="矩形 8"/>
          <p:cNvSpPr/>
          <p:nvPr/>
        </p:nvSpPr>
        <p:spPr>
          <a:xfrm>
            <a:off x="949325" y="3465513"/>
            <a:ext cx="7107555" cy="456215"/>
          </a:xfrm>
          <a:prstGeom prst="rect">
            <a:avLst/>
          </a:prstGeom>
        </p:spPr>
        <p:txBody>
          <a:bodyPr wrap="square">
            <a:spAutoFit/>
          </a:bodyPr>
          <a:lstStyle/>
          <a:p>
            <a:pPr marL="469900" indent="-469900">
              <a:lnSpc>
                <a:spcPct val="150000"/>
              </a:lnSpc>
            </a:pPr>
            <a:r>
              <a:rPr lang="zh-CN" altLang="en-US" dirty="0"/>
              <a:t>控制人的不安全行为</a:t>
            </a:r>
            <a:endParaRPr lang="zh-CN" altLang="en-US" dirty="0"/>
          </a:p>
        </p:txBody>
      </p:sp>
      <p:sp>
        <p:nvSpPr>
          <p:cNvPr id="11" name="矩形 10"/>
          <p:cNvSpPr/>
          <p:nvPr/>
        </p:nvSpPr>
        <p:spPr>
          <a:xfrm>
            <a:off x="949325" y="4384977"/>
            <a:ext cx="7107555" cy="456215"/>
          </a:xfrm>
          <a:prstGeom prst="rect">
            <a:avLst/>
          </a:prstGeom>
        </p:spPr>
        <p:txBody>
          <a:bodyPr wrap="square">
            <a:spAutoFit/>
          </a:bodyPr>
          <a:lstStyle/>
          <a:p>
            <a:pPr marL="469900" indent="-469900">
              <a:lnSpc>
                <a:spcPct val="150000"/>
              </a:lnSpc>
            </a:pPr>
            <a:r>
              <a:rPr lang="zh-CN" altLang="en-US" dirty="0"/>
              <a:t>控制物的不安全状态</a:t>
            </a:r>
            <a:endParaRPr lang="zh-CN" altLang="en-US" dirty="0"/>
          </a:p>
        </p:txBody>
      </p:sp>
      <p:pic>
        <p:nvPicPr>
          <p:cNvPr id="15" name="图片 14"/>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7955567" y="1364386"/>
            <a:ext cx="2311177" cy="465846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500" fill="hold"/>
                                        <p:tgtEl>
                                          <p:spTgt spid="15"/>
                                        </p:tgtEl>
                                        <p:attrNameLst>
                                          <p:attrName>ppt_w</p:attrName>
                                        </p:attrNameLst>
                                      </p:cBhvr>
                                      <p:tavLst>
                                        <p:tav tm="0">
                                          <p:val>
                                            <p:fltVal val="0"/>
                                          </p:val>
                                        </p:tav>
                                        <p:tav tm="100000">
                                          <p:val>
                                            <p:strVal val="#ppt_w"/>
                                          </p:val>
                                        </p:tav>
                                      </p:tavLst>
                                    </p:anim>
                                    <p:anim calcmode="lin" valueType="num">
                                      <p:cBhvr>
                                        <p:cTn id="23" dur="500" fill="hold"/>
                                        <p:tgtEl>
                                          <p:spTgt spid="15"/>
                                        </p:tgtEl>
                                        <p:attrNameLst>
                                          <p:attrName>ppt_h</p:attrName>
                                        </p:attrNameLst>
                                      </p:cBhvr>
                                      <p:tavLst>
                                        <p:tav tm="0">
                                          <p:val>
                                            <p:fltVal val="0"/>
                                          </p:val>
                                        </p:tav>
                                        <p:tav tm="100000">
                                          <p:val>
                                            <p:strVal val="#ppt_h"/>
                                          </p:val>
                                        </p:tav>
                                      </p:tavLst>
                                    </p:anim>
                                    <p:animEffect transition="in" filter="fade">
                                      <p:cBhvr>
                                        <p:cTn id="24" dur="500"/>
                                        <p:tgtEl>
                                          <p:spTgt spid="15"/>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9"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存在条件</a:t>
            </a:r>
            <a:endParaRPr lang="zh-CN" altLang="en-US" sz="3200" b="1" spc="600" dirty="0">
              <a:cs typeface="+mn-ea"/>
              <a:sym typeface="+mn-lt"/>
            </a:endParaRPr>
          </a:p>
        </p:txBody>
      </p:sp>
      <p:sp>
        <p:nvSpPr>
          <p:cNvPr id="7" name="矩形 6"/>
          <p:cNvSpPr/>
          <p:nvPr/>
        </p:nvSpPr>
        <p:spPr>
          <a:xfrm>
            <a:off x="491332" y="1818115"/>
            <a:ext cx="5604667" cy="1287212"/>
          </a:xfrm>
          <a:prstGeom prst="rect">
            <a:avLst/>
          </a:prstGeom>
        </p:spPr>
        <p:txBody>
          <a:bodyPr wrap="square">
            <a:spAutoFit/>
          </a:bodyPr>
          <a:lstStyle/>
          <a:p>
            <a:pPr marL="469900" indent="-469900">
              <a:lnSpc>
                <a:spcPct val="150000"/>
              </a:lnSpc>
            </a:pPr>
            <a:r>
              <a:rPr lang="en-US" altLang="zh-CN" dirty="0"/>
              <a:t>	</a:t>
            </a:r>
            <a:r>
              <a:rPr lang="zh-CN" altLang="en-US" dirty="0"/>
              <a:t>是具有潜在危险的源点或部位，是爆发事故的源头，是能量、危险物质集中的核心，是能量从那里传出来或爆发的地方。 </a:t>
            </a:r>
            <a:endParaRPr lang="zh-CN" altLang="en-US" dirty="0"/>
          </a:p>
        </p:txBody>
      </p:sp>
      <p:sp>
        <p:nvSpPr>
          <p:cNvPr id="9" name="矩形 8"/>
          <p:cNvSpPr/>
          <p:nvPr/>
        </p:nvSpPr>
        <p:spPr>
          <a:xfrm>
            <a:off x="491332" y="3301381"/>
            <a:ext cx="5604667" cy="871713"/>
          </a:xfrm>
          <a:prstGeom prst="rect">
            <a:avLst/>
          </a:prstGeom>
        </p:spPr>
        <p:txBody>
          <a:bodyPr wrap="square">
            <a:spAutoFit/>
          </a:bodyPr>
          <a:lstStyle/>
          <a:p>
            <a:pPr marL="469900" indent="-469900">
              <a:lnSpc>
                <a:spcPct val="150000"/>
              </a:lnSpc>
            </a:pPr>
            <a:r>
              <a:rPr lang="en-US" altLang="zh-CN" dirty="0"/>
              <a:t>	</a:t>
            </a:r>
            <a:r>
              <a:rPr lang="zh-CN" altLang="en-US" dirty="0"/>
              <a:t>存在条件是指危险源所处的物理、化学状态和约束条件状态。 </a:t>
            </a:r>
            <a:endParaRPr lang="zh-CN" altLang="en-US" dirty="0"/>
          </a:p>
        </p:txBody>
      </p:sp>
      <p:sp>
        <p:nvSpPr>
          <p:cNvPr id="11" name="矩形 10"/>
          <p:cNvSpPr/>
          <p:nvPr/>
        </p:nvSpPr>
        <p:spPr>
          <a:xfrm>
            <a:off x="491332" y="4369147"/>
            <a:ext cx="5604667" cy="1287212"/>
          </a:xfrm>
          <a:prstGeom prst="rect">
            <a:avLst/>
          </a:prstGeom>
        </p:spPr>
        <p:txBody>
          <a:bodyPr wrap="square">
            <a:spAutoFit/>
          </a:bodyPr>
          <a:lstStyle/>
          <a:p>
            <a:pPr marL="469900" indent="-469900">
              <a:lnSpc>
                <a:spcPct val="150000"/>
              </a:lnSpc>
            </a:pPr>
            <a:r>
              <a:rPr lang="en-US" altLang="zh-CN" dirty="0"/>
              <a:t>	</a:t>
            </a:r>
            <a:r>
              <a:rPr lang="zh-CN" altLang="en-US" dirty="0"/>
              <a:t>触发因素虽然不属于危险源的固有属性，但它是危险源转化为事故的外因，而且每一类型的危险源都有相应的敏感触发因素 </a:t>
            </a: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7793" y="1290330"/>
            <a:ext cx="4799495" cy="47994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500" fill="hold"/>
                                        <p:tgtEl>
                                          <p:spTgt spid="4"/>
                                        </p:tgtEl>
                                        <p:attrNameLst>
                                          <p:attrName>ppt_w</p:attrName>
                                        </p:attrNameLst>
                                      </p:cBhvr>
                                      <p:tavLst>
                                        <p:tav tm="0">
                                          <p:val>
                                            <p:fltVal val="0"/>
                                          </p:val>
                                        </p:tav>
                                        <p:tav tm="100000">
                                          <p:val>
                                            <p:strVal val="#ppt_w"/>
                                          </p:val>
                                        </p:tav>
                                      </p:tavLst>
                                    </p:anim>
                                    <p:anim calcmode="lin" valueType="num">
                                      <p:cBhvr>
                                        <p:cTn id="23" dur="500" fill="hold"/>
                                        <p:tgtEl>
                                          <p:spTgt spid="4"/>
                                        </p:tgtEl>
                                        <p:attrNameLst>
                                          <p:attrName>ppt_h</p:attrName>
                                        </p:attrNameLst>
                                      </p:cBhvr>
                                      <p:tavLst>
                                        <p:tav tm="0">
                                          <p:val>
                                            <p:fltVal val="0"/>
                                          </p:val>
                                        </p:tav>
                                        <p:tav tm="100000">
                                          <p:val>
                                            <p:strVal val="#ppt_h"/>
                                          </p:val>
                                        </p:tav>
                                      </p:tavLst>
                                    </p:anim>
                                    <p:animEffect transition="in" filter="fade">
                                      <p:cBhvr>
                                        <p:cTn id="24" dur="500"/>
                                        <p:tgtEl>
                                          <p:spTgt spid="4"/>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p:cTn id="32" dur="500" fill="hold"/>
                                        <p:tgtEl>
                                          <p:spTgt spid="9"/>
                                        </p:tgtEl>
                                        <p:attrNameLst>
                                          <p:attrName>ppt_w</p:attrName>
                                        </p:attrNameLst>
                                      </p:cBhvr>
                                      <p:tavLst>
                                        <p:tav tm="0">
                                          <p:val>
                                            <p:fltVal val="0"/>
                                          </p:val>
                                        </p:tav>
                                        <p:tav tm="100000">
                                          <p:val>
                                            <p:strVal val="#ppt_w"/>
                                          </p:val>
                                        </p:tav>
                                      </p:tavLst>
                                    </p:anim>
                                    <p:anim calcmode="lin" valueType="num">
                                      <p:cBhvr>
                                        <p:cTn id="33" dur="500" fill="hold"/>
                                        <p:tgtEl>
                                          <p:spTgt spid="9"/>
                                        </p:tgtEl>
                                        <p:attrNameLst>
                                          <p:attrName>ppt_h</p:attrName>
                                        </p:attrNameLst>
                                      </p:cBhvr>
                                      <p:tavLst>
                                        <p:tav tm="0">
                                          <p:val>
                                            <p:fltVal val="0"/>
                                          </p:val>
                                        </p:tav>
                                        <p:tav tm="100000">
                                          <p:val>
                                            <p:strVal val="#ppt_h"/>
                                          </p:val>
                                        </p:tav>
                                      </p:tavLst>
                                    </p:anim>
                                    <p:animEffect transition="in" filter="fade">
                                      <p:cBhvr>
                                        <p:cTn id="34" dur="500"/>
                                        <p:tgtEl>
                                          <p:spTgt spid="9"/>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500" fill="hold"/>
                                        <p:tgtEl>
                                          <p:spTgt spid="11"/>
                                        </p:tgtEl>
                                        <p:attrNameLst>
                                          <p:attrName>ppt_w</p:attrName>
                                        </p:attrNameLst>
                                      </p:cBhvr>
                                      <p:tavLst>
                                        <p:tav tm="0">
                                          <p:val>
                                            <p:fltVal val="0"/>
                                          </p:val>
                                        </p:tav>
                                        <p:tav tm="100000">
                                          <p:val>
                                            <p:strVal val="#ppt_w"/>
                                          </p:val>
                                        </p:tav>
                                      </p:tavLst>
                                    </p:anim>
                                    <p:anim calcmode="lin" valueType="num">
                                      <p:cBhvr>
                                        <p:cTn id="38" dur="500" fill="hold"/>
                                        <p:tgtEl>
                                          <p:spTgt spid="11"/>
                                        </p:tgtEl>
                                        <p:attrNameLst>
                                          <p:attrName>ppt_h</p:attrName>
                                        </p:attrNameLst>
                                      </p:cBhvr>
                                      <p:tavLst>
                                        <p:tav tm="0">
                                          <p:val>
                                            <p:fltVal val="0"/>
                                          </p:val>
                                        </p:tav>
                                        <p:tav tm="100000">
                                          <p:val>
                                            <p:strVal val="#ppt_h"/>
                                          </p:val>
                                        </p:tav>
                                      </p:tavLst>
                                    </p:anim>
                                    <p:animEffect transition="in" filter="fade">
                                      <p:cBhvr>
                                        <p:cTn id="3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9"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基本要求 </a:t>
            </a:r>
            <a:endParaRPr lang="zh-CN" altLang="en-US" sz="3200" b="1" spc="600" dirty="0">
              <a:cs typeface="+mn-ea"/>
              <a:sym typeface="+mn-lt"/>
            </a:endParaRPr>
          </a:p>
        </p:txBody>
      </p:sp>
      <p:sp>
        <p:nvSpPr>
          <p:cNvPr id="9" name="Rectangle 6"/>
          <p:cNvSpPr/>
          <p:nvPr/>
        </p:nvSpPr>
        <p:spPr>
          <a:xfrm>
            <a:off x="1269682" y="1403519"/>
            <a:ext cx="2280545" cy="2550300"/>
          </a:xfrm>
          <a:prstGeom prst="rect">
            <a:avLst/>
          </a:prstGeom>
          <a:solidFill>
            <a:schemeClr val="bg1">
              <a:lumMod val="95000"/>
            </a:schemeClr>
          </a:soli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endParaRPr lang="zh-CN" altLang="en-US" sz="2400" dirty="0">
              <a:latin typeface="Times New Roman" panose="02020603050405020304" pitchFamily="18" charset="0"/>
            </a:endParaRPr>
          </a:p>
        </p:txBody>
      </p:sp>
      <p:sp>
        <p:nvSpPr>
          <p:cNvPr id="11" name="Rectangle 7"/>
          <p:cNvSpPr/>
          <p:nvPr/>
        </p:nvSpPr>
        <p:spPr>
          <a:xfrm>
            <a:off x="3847691" y="1376363"/>
            <a:ext cx="2280545" cy="2550298"/>
          </a:xfrm>
          <a:prstGeom prst="rect">
            <a:avLst/>
          </a:prstGeom>
          <a:solidFill>
            <a:schemeClr val="bg1">
              <a:lumMod val="95000"/>
            </a:schemeClr>
          </a:soli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endParaRPr lang="zh-CN" altLang="en-US" sz="2400" dirty="0">
              <a:latin typeface="Times New Roman" panose="02020603050405020304" pitchFamily="18" charset="0"/>
            </a:endParaRPr>
          </a:p>
        </p:txBody>
      </p:sp>
      <p:sp>
        <p:nvSpPr>
          <p:cNvPr id="12" name="Rectangle 8"/>
          <p:cNvSpPr/>
          <p:nvPr/>
        </p:nvSpPr>
        <p:spPr>
          <a:xfrm>
            <a:off x="6366206" y="1403519"/>
            <a:ext cx="2280547" cy="2550300"/>
          </a:xfrm>
          <a:prstGeom prst="rect">
            <a:avLst/>
          </a:prstGeom>
          <a:solidFill>
            <a:schemeClr val="bg1">
              <a:lumMod val="95000"/>
            </a:schemeClr>
          </a:soli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endParaRPr lang="zh-CN" altLang="en-US" sz="2400" dirty="0">
              <a:latin typeface="Times New Roman" panose="02020603050405020304" pitchFamily="18" charset="0"/>
            </a:endParaRPr>
          </a:p>
        </p:txBody>
      </p:sp>
      <p:sp>
        <p:nvSpPr>
          <p:cNvPr id="14" name="Rectangle 9"/>
          <p:cNvSpPr/>
          <p:nvPr/>
        </p:nvSpPr>
        <p:spPr>
          <a:xfrm>
            <a:off x="8922181" y="1403519"/>
            <a:ext cx="2280547" cy="2550300"/>
          </a:xfrm>
          <a:prstGeom prst="rect">
            <a:avLst/>
          </a:prstGeom>
          <a:solidFill>
            <a:schemeClr val="bg1">
              <a:lumMod val="95000"/>
            </a:schemeClr>
          </a:solidFill>
          <a:ln w="9525" cap="flat" cmpd="sng">
            <a:solidFill>
              <a:srgbClr val="F8F8F8"/>
            </a:solidFill>
            <a:prstDash val="solid"/>
            <a:miter/>
            <a:headEnd type="none" w="med" len="med"/>
            <a:tailEnd type="none" w="med" len="med"/>
          </a:ln>
          <a:effectLst>
            <a:outerShdw dist="35921" dir="2699999" algn="ctr" rotWithShape="0">
              <a:srgbClr val="080808">
                <a:alpha val="50000"/>
              </a:srgbClr>
            </a:outerShdw>
          </a:effectLst>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endParaRPr lang="zh-CN" altLang="en-US" sz="2400" dirty="0">
              <a:latin typeface="Times New Roman" panose="02020603050405020304" pitchFamily="18" charset="0"/>
            </a:endParaRPr>
          </a:p>
        </p:txBody>
      </p:sp>
      <p:sp>
        <p:nvSpPr>
          <p:cNvPr id="15" name="Rectangle 11"/>
          <p:cNvSpPr/>
          <p:nvPr/>
        </p:nvSpPr>
        <p:spPr>
          <a:xfrm>
            <a:off x="1599069" y="2509198"/>
            <a:ext cx="1672452" cy="646331"/>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50000"/>
              </a:spcBef>
              <a:buNone/>
            </a:pPr>
            <a:r>
              <a:rPr lang="zh-CN" altLang="en-US" sz="1800" b="1" dirty="0"/>
              <a:t>安全对策措施基本要求</a:t>
            </a:r>
            <a:r>
              <a:rPr lang="zh-CN" altLang="en-US" sz="1800" dirty="0"/>
              <a:t> </a:t>
            </a:r>
            <a:endParaRPr lang="zh-CN" altLang="en-US" sz="1800" dirty="0"/>
          </a:p>
        </p:txBody>
      </p:sp>
      <p:sp>
        <p:nvSpPr>
          <p:cNvPr id="16" name="Rectangle 18"/>
          <p:cNvSpPr/>
          <p:nvPr/>
        </p:nvSpPr>
        <p:spPr>
          <a:xfrm>
            <a:off x="4133009" y="2509198"/>
            <a:ext cx="1672452" cy="646331"/>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50000"/>
              </a:spcBef>
              <a:buNone/>
            </a:pPr>
            <a:r>
              <a:rPr lang="zh-CN" altLang="en-US" sz="1800" b="1" dirty="0"/>
              <a:t>安全技术措施等级顺序</a:t>
            </a:r>
            <a:r>
              <a:rPr lang="zh-CN" altLang="en-US" sz="1800" dirty="0"/>
              <a:t> </a:t>
            </a:r>
            <a:endParaRPr lang="zh-CN" altLang="en-US" sz="1800" dirty="0"/>
          </a:p>
        </p:txBody>
      </p:sp>
      <p:sp>
        <p:nvSpPr>
          <p:cNvPr id="17" name="Rectangle 19"/>
          <p:cNvSpPr/>
          <p:nvPr/>
        </p:nvSpPr>
        <p:spPr>
          <a:xfrm>
            <a:off x="6664745" y="2509198"/>
            <a:ext cx="1672452" cy="646331"/>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50000"/>
              </a:spcBef>
              <a:buNone/>
            </a:pPr>
            <a:r>
              <a:rPr lang="zh-CN" altLang="en-US" sz="1800" b="1" dirty="0"/>
              <a:t>安全技术措施具体原则</a:t>
            </a:r>
            <a:r>
              <a:rPr lang="zh-CN" altLang="en-US" sz="1800" dirty="0"/>
              <a:t> </a:t>
            </a:r>
            <a:endParaRPr lang="zh-CN" altLang="en-US" sz="1800" dirty="0"/>
          </a:p>
        </p:txBody>
      </p:sp>
      <p:sp>
        <p:nvSpPr>
          <p:cNvPr id="18" name="Rectangle 20"/>
          <p:cNvSpPr/>
          <p:nvPr/>
        </p:nvSpPr>
        <p:spPr>
          <a:xfrm>
            <a:off x="9231736" y="2509198"/>
            <a:ext cx="1672452" cy="646331"/>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50000"/>
              </a:spcBef>
              <a:buNone/>
            </a:pPr>
            <a:r>
              <a:rPr lang="zh-CN" altLang="en-US" sz="1800" b="1" dirty="0"/>
              <a:t>安全对策措施概要内容</a:t>
            </a:r>
            <a:r>
              <a:rPr lang="zh-CN" altLang="en-US" sz="1800" dirty="0"/>
              <a:t> </a:t>
            </a:r>
            <a:endParaRPr lang="zh-CN" altLang="en-US" sz="1800" dirty="0"/>
          </a:p>
        </p:txBody>
      </p:sp>
      <p:sp>
        <p:nvSpPr>
          <p:cNvPr id="19" name="Rectangle 21"/>
          <p:cNvSpPr/>
          <p:nvPr/>
        </p:nvSpPr>
        <p:spPr>
          <a:xfrm>
            <a:off x="1393074" y="1697311"/>
            <a:ext cx="608146" cy="570298"/>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1800" b="1" dirty="0">
                <a:solidFill>
                  <a:schemeClr val="tx2"/>
                </a:solidFill>
              </a:rPr>
              <a:t>1. </a:t>
            </a:r>
            <a:endParaRPr lang="en-US" altLang="zh-CN" sz="1800" b="1" dirty="0">
              <a:solidFill>
                <a:schemeClr val="tx2"/>
              </a:solidFill>
            </a:endParaRPr>
          </a:p>
        </p:txBody>
      </p:sp>
      <p:sp>
        <p:nvSpPr>
          <p:cNvPr id="20" name="Rectangle 22"/>
          <p:cNvSpPr/>
          <p:nvPr/>
        </p:nvSpPr>
        <p:spPr>
          <a:xfrm>
            <a:off x="3953455" y="1697311"/>
            <a:ext cx="608146" cy="570298"/>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1800" b="1" dirty="0">
                <a:solidFill>
                  <a:schemeClr val="tx2"/>
                </a:solidFill>
              </a:rPr>
              <a:t>2. </a:t>
            </a:r>
            <a:endParaRPr lang="en-US" altLang="zh-CN" sz="1800" b="1" dirty="0">
              <a:solidFill>
                <a:schemeClr val="tx2"/>
              </a:solidFill>
            </a:endParaRPr>
          </a:p>
        </p:txBody>
      </p:sp>
      <p:sp>
        <p:nvSpPr>
          <p:cNvPr id="21" name="Rectangle 23"/>
          <p:cNvSpPr/>
          <p:nvPr/>
        </p:nvSpPr>
        <p:spPr>
          <a:xfrm>
            <a:off x="6494005" y="1697311"/>
            <a:ext cx="608146" cy="570298"/>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1800" b="1" dirty="0">
                <a:solidFill>
                  <a:schemeClr val="tx2"/>
                </a:solidFill>
              </a:rPr>
              <a:t>3. </a:t>
            </a:r>
            <a:endParaRPr lang="en-US" altLang="zh-CN" sz="1800" b="1" dirty="0">
              <a:solidFill>
                <a:schemeClr val="tx2"/>
              </a:solidFill>
            </a:endParaRPr>
          </a:p>
        </p:txBody>
      </p:sp>
      <p:sp>
        <p:nvSpPr>
          <p:cNvPr id="22" name="Rectangle 24"/>
          <p:cNvSpPr/>
          <p:nvPr/>
        </p:nvSpPr>
        <p:spPr>
          <a:xfrm>
            <a:off x="9045572" y="1697311"/>
            <a:ext cx="608146" cy="570298"/>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1800" b="1" dirty="0">
                <a:solidFill>
                  <a:schemeClr val="tx2"/>
                </a:solidFill>
              </a:rPr>
              <a:t>4. </a:t>
            </a:r>
            <a:endParaRPr lang="en-US" altLang="zh-CN" sz="1800" b="1" dirty="0">
              <a:solidFill>
                <a:schemeClr val="tx2"/>
              </a:solidFill>
            </a:endParaRPr>
          </a:p>
        </p:txBody>
      </p:sp>
      <p:sp>
        <p:nvSpPr>
          <p:cNvPr id="23" name="矩形 22"/>
          <p:cNvSpPr/>
          <p:nvPr/>
        </p:nvSpPr>
        <p:spPr>
          <a:xfrm>
            <a:off x="1180874" y="4223689"/>
            <a:ext cx="7107555" cy="456215"/>
          </a:xfrm>
          <a:prstGeom prst="rect">
            <a:avLst/>
          </a:prstGeom>
        </p:spPr>
        <p:txBody>
          <a:bodyPr wrap="square">
            <a:spAutoFit/>
          </a:bodyPr>
          <a:lstStyle/>
          <a:p>
            <a:pPr marL="469900" indent="-469900">
              <a:lnSpc>
                <a:spcPct val="150000"/>
              </a:lnSpc>
            </a:pPr>
            <a:r>
              <a:rPr lang="zh-CN" altLang="en-US" dirty="0"/>
              <a:t>能消除或减弱生产过程中产生的危险、危害 </a:t>
            </a:r>
            <a:endParaRPr lang="zh-CN" altLang="en-US" dirty="0"/>
          </a:p>
        </p:txBody>
      </p:sp>
      <p:sp>
        <p:nvSpPr>
          <p:cNvPr id="24" name="矩形 23"/>
          <p:cNvSpPr/>
          <p:nvPr/>
        </p:nvSpPr>
        <p:spPr>
          <a:xfrm>
            <a:off x="1180874" y="4743317"/>
            <a:ext cx="7107555" cy="456215"/>
          </a:xfrm>
          <a:prstGeom prst="rect">
            <a:avLst/>
          </a:prstGeom>
        </p:spPr>
        <p:txBody>
          <a:bodyPr wrap="square">
            <a:spAutoFit/>
          </a:bodyPr>
          <a:lstStyle/>
          <a:p>
            <a:pPr marL="469900" indent="-469900">
              <a:lnSpc>
                <a:spcPct val="150000"/>
              </a:lnSpc>
            </a:pPr>
            <a:r>
              <a:rPr lang="zh-CN" altLang="en-US" dirty="0"/>
              <a:t>处置危险和有害物，并降低到国家规定的限值内 </a:t>
            </a:r>
            <a:endParaRPr lang="zh-CN" altLang="en-US" dirty="0"/>
          </a:p>
        </p:txBody>
      </p:sp>
      <p:sp>
        <p:nvSpPr>
          <p:cNvPr id="25" name="矩形 24"/>
          <p:cNvSpPr/>
          <p:nvPr/>
        </p:nvSpPr>
        <p:spPr>
          <a:xfrm>
            <a:off x="1180874" y="5262945"/>
            <a:ext cx="7107555" cy="456215"/>
          </a:xfrm>
          <a:prstGeom prst="rect">
            <a:avLst/>
          </a:prstGeom>
        </p:spPr>
        <p:txBody>
          <a:bodyPr wrap="square">
            <a:spAutoFit/>
          </a:bodyPr>
          <a:lstStyle/>
          <a:p>
            <a:pPr marL="469900" indent="-469900">
              <a:lnSpc>
                <a:spcPct val="150000"/>
              </a:lnSpc>
            </a:pPr>
            <a:r>
              <a:rPr lang="zh-CN" altLang="en-US" dirty="0"/>
              <a:t>预防生产装置失灵和操作失误产生的危险、危害 </a:t>
            </a:r>
            <a:endParaRPr lang="zh-CN" altLang="en-US" dirty="0"/>
          </a:p>
        </p:txBody>
      </p:sp>
      <p:sp>
        <p:nvSpPr>
          <p:cNvPr id="26" name="矩形 25"/>
          <p:cNvSpPr/>
          <p:nvPr/>
        </p:nvSpPr>
        <p:spPr>
          <a:xfrm>
            <a:off x="1180874" y="5782573"/>
            <a:ext cx="7107555" cy="456215"/>
          </a:xfrm>
          <a:prstGeom prst="rect">
            <a:avLst/>
          </a:prstGeom>
        </p:spPr>
        <p:txBody>
          <a:bodyPr wrap="square">
            <a:spAutoFit/>
          </a:bodyPr>
          <a:lstStyle/>
          <a:p>
            <a:pPr marL="469900" indent="-469900">
              <a:lnSpc>
                <a:spcPct val="150000"/>
              </a:lnSpc>
            </a:pPr>
            <a:r>
              <a:rPr lang="zh-CN" altLang="en-US" dirty="0"/>
              <a:t>能有效地预防重大事故和职业危害的发生 </a:t>
            </a:r>
            <a:endParaRPr lang="zh-CN" altLang="en-US" dirty="0"/>
          </a:p>
        </p:txBody>
      </p:sp>
      <p:pic>
        <p:nvPicPr>
          <p:cNvPr id="5" name="图片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88429" y="3894337"/>
            <a:ext cx="2610389" cy="26103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randombar(horizontal)">
                                      <p:cBhvr>
                                        <p:cTn id="25" dur="500"/>
                                        <p:tgtEl>
                                          <p:spTgt spid="11"/>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randombar(horizontal)">
                                      <p:cBhvr>
                                        <p:cTn id="28" dur="500"/>
                                        <p:tgtEl>
                                          <p:spTgt spid="12"/>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randombar(horizontal)">
                                      <p:cBhvr>
                                        <p:cTn id="31" dur="500"/>
                                        <p:tgtEl>
                                          <p:spTgt spid="14"/>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randombar(horizontal)">
                                      <p:cBhvr>
                                        <p:cTn id="37" dur="500"/>
                                        <p:tgtEl>
                                          <p:spTgt spid="16"/>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randombar(horizontal)">
                                      <p:cBhvr>
                                        <p:cTn id="40" dur="500"/>
                                        <p:tgtEl>
                                          <p:spTgt spid="17"/>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randombar(horizontal)">
                                      <p:cBhvr>
                                        <p:cTn id="43" dur="500"/>
                                        <p:tgtEl>
                                          <p:spTgt spid="18"/>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randombar(horizontal)">
                                      <p:cBhvr>
                                        <p:cTn id="46" dur="500"/>
                                        <p:tgtEl>
                                          <p:spTgt spid="19"/>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randombar(horizontal)">
                                      <p:cBhvr>
                                        <p:cTn id="49" dur="500"/>
                                        <p:tgtEl>
                                          <p:spTgt spid="20"/>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randombar(horizontal)">
                                      <p:cBhvr>
                                        <p:cTn id="52" dur="500"/>
                                        <p:tgtEl>
                                          <p:spTgt spid="21"/>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randombar(horizontal)">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nodeType="clickEffect">
                                  <p:stCondLst>
                                    <p:cond delay="0"/>
                                  </p:stCondLst>
                                  <p:childTnLst>
                                    <p:set>
                                      <p:cBhvr>
                                        <p:cTn id="59" dur="1" fill="hold">
                                          <p:stCondLst>
                                            <p:cond delay="0"/>
                                          </p:stCondLst>
                                        </p:cTn>
                                        <p:tgtEl>
                                          <p:spTgt spid="5"/>
                                        </p:tgtEl>
                                        <p:attrNameLst>
                                          <p:attrName>style.visibility</p:attrName>
                                        </p:attrNameLst>
                                      </p:cBhvr>
                                      <p:to>
                                        <p:strVal val="visible"/>
                                      </p:to>
                                    </p:set>
                                    <p:animEffect transition="in" filter="randombar(horizontal)">
                                      <p:cBhvr>
                                        <p:cTn id="60" dur="500"/>
                                        <p:tgtEl>
                                          <p:spTgt spid="5"/>
                                        </p:tgtEl>
                                      </p:cBhvr>
                                    </p:animEffect>
                                  </p:childTnLst>
                                </p:cTn>
                              </p:par>
                              <p:par>
                                <p:cTn id="61" presetID="14" presetClass="entr" presetSubtype="10"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animEffect transition="in" filter="randombar(horizontal)">
                                      <p:cBhvr>
                                        <p:cTn id="63" dur="500"/>
                                        <p:tgtEl>
                                          <p:spTgt spid="23"/>
                                        </p:tgtEl>
                                      </p:cBhvr>
                                    </p:animEffect>
                                  </p:childTnLst>
                                </p:cTn>
                              </p:par>
                              <p:par>
                                <p:cTn id="64" presetID="14" presetClass="entr" presetSubtype="10" fill="hold" grpId="0" nodeType="withEffect">
                                  <p:stCondLst>
                                    <p:cond delay="0"/>
                                  </p:stCondLst>
                                  <p:childTnLst>
                                    <p:set>
                                      <p:cBhvr>
                                        <p:cTn id="65" dur="1" fill="hold">
                                          <p:stCondLst>
                                            <p:cond delay="0"/>
                                          </p:stCondLst>
                                        </p:cTn>
                                        <p:tgtEl>
                                          <p:spTgt spid="24"/>
                                        </p:tgtEl>
                                        <p:attrNameLst>
                                          <p:attrName>style.visibility</p:attrName>
                                        </p:attrNameLst>
                                      </p:cBhvr>
                                      <p:to>
                                        <p:strVal val="visible"/>
                                      </p:to>
                                    </p:set>
                                    <p:animEffect transition="in" filter="randombar(horizontal)">
                                      <p:cBhvr>
                                        <p:cTn id="66" dur="500"/>
                                        <p:tgtEl>
                                          <p:spTgt spid="24"/>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animEffect transition="in" filter="randombar(horizontal)">
                                      <p:cBhvr>
                                        <p:cTn id="69" dur="500"/>
                                        <p:tgtEl>
                                          <p:spTgt spid="25"/>
                                        </p:tgtEl>
                                      </p:cBhvr>
                                    </p:animEffect>
                                  </p:childTnLst>
                                </p:cTn>
                              </p:par>
                              <p:par>
                                <p:cTn id="70" presetID="14" presetClass="entr" presetSubtype="10" fill="hold" grpId="0" nodeType="with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randombar(horizontal)">
                                      <p:cBhvr>
                                        <p:cTn id="7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animBg="1"/>
      <p:bldP spid="11" grpId="0" animBg="1"/>
      <p:bldP spid="12" grpId="0" animBg="1"/>
      <p:bldP spid="14" grpId="0" animBg="1"/>
      <p:bldP spid="15" grpId="0"/>
      <p:bldP spid="16" grpId="0"/>
      <p:bldP spid="17" grpId="0"/>
      <p:bldP spid="18" grpId="0"/>
      <p:bldP spid="19" grpId="0"/>
      <p:bldP spid="20" grpId="0"/>
      <p:bldP spid="21" grpId="0"/>
      <p:bldP spid="22" grpId="0"/>
      <p:bldP spid="23" grpId="0"/>
      <p:bldP spid="24" grpId="0"/>
      <p:bldP spid="25" grpId="0"/>
      <p:bldP spid="2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合理分配</a:t>
            </a:r>
            <a:endParaRPr lang="zh-CN" altLang="en-US" sz="3200" b="1" spc="600" dirty="0">
              <a:cs typeface="+mn-ea"/>
              <a:sym typeface="+mn-lt"/>
            </a:endParaRPr>
          </a:p>
        </p:txBody>
      </p:sp>
      <p:sp>
        <p:nvSpPr>
          <p:cNvPr id="7" name="矩形 6"/>
          <p:cNvSpPr/>
          <p:nvPr/>
        </p:nvSpPr>
        <p:spPr>
          <a:xfrm>
            <a:off x="491332" y="3033638"/>
            <a:ext cx="5649438" cy="2949205"/>
          </a:xfrm>
          <a:prstGeom prst="rect">
            <a:avLst/>
          </a:prstGeom>
        </p:spPr>
        <p:txBody>
          <a:bodyPr wrap="square">
            <a:spAutoFit/>
          </a:bodyPr>
          <a:lstStyle/>
          <a:p>
            <a:pPr marL="469900" indent="-469900">
              <a:lnSpc>
                <a:spcPct val="150000"/>
              </a:lnSpc>
            </a:pPr>
            <a:r>
              <a:rPr lang="en-US" altLang="zh-CN" dirty="0"/>
              <a:t>	</a:t>
            </a:r>
            <a:r>
              <a:rPr lang="zh-CN" altLang="en-US" dirty="0"/>
              <a:t>行进道路、照明、通风要合理分配；</a:t>
            </a:r>
            <a:endParaRPr lang="zh-CN" altLang="en-US" dirty="0"/>
          </a:p>
          <a:p>
            <a:pPr marL="469900" indent="-469900">
              <a:lnSpc>
                <a:spcPct val="150000"/>
              </a:lnSpc>
            </a:pPr>
            <a:r>
              <a:rPr lang="en-US" altLang="zh-CN" dirty="0"/>
              <a:t>	</a:t>
            </a:r>
            <a:r>
              <a:rPr lang="zh-CN" altLang="en-US" dirty="0"/>
              <a:t>机械、物料、工具的位置固定，作业方便；</a:t>
            </a:r>
            <a:endParaRPr lang="zh-CN" altLang="en-US" dirty="0"/>
          </a:p>
          <a:p>
            <a:pPr marL="469900" indent="-469900">
              <a:lnSpc>
                <a:spcPct val="150000"/>
              </a:lnSpc>
            </a:pPr>
            <a:r>
              <a:rPr lang="en-US" altLang="zh-CN" dirty="0"/>
              <a:t>	</a:t>
            </a:r>
            <a:r>
              <a:rPr lang="zh-CN" altLang="en-US" dirty="0"/>
              <a:t>使用人力移动物体时，尽量保持水平移动；</a:t>
            </a:r>
            <a:endParaRPr lang="zh-CN" altLang="en-US" dirty="0"/>
          </a:p>
          <a:p>
            <a:pPr marL="469900" indent="-469900">
              <a:lnSpc>
                <a:spcPct val="150000"/>
              </a:lnSpc>
            </a:pPr>
            <a:r>
              <a:rPr lang="en-US" altLang="zh-CN" dirty="0"/>
              <a:t>	</a:t>
            </a:r>
            <a:r>
              <a:rPr lang="zh-CN" altLang="en-US" dirty="0"/>
              <a:t>机械的操作部分，应安排在正常操作范围之内，以免怎家人员的精神和体力的负担；</a:t>
            </a:r>
            <a:endParaRPr lang="zh-CN" altLang="en-US" dirty="0"/>
          </a:p>
          <a:p>
            <a:pPr marL="469900" indent="-469900">
              <a:lnSpc>
                <a:spcPct val="150000"/>
              </a:lnSpc>
            </a:pPr>
            <a:r>
              <a:rPr lang="en-US" altLang="zh-CN" dirty="0"/>
              <a:t>	</a:t>
            </a:r>
            <a:r>
              <a:rPr lang="zh-CN" altLang="en-US" dirty="0"/>
              <a:t>移动物体时，可考虑利用重力</a:t>
            </a:r>
            <a:endParaRPr lang="zh-CN" altLang="en-US" dirty="0"/>
          </a:p>
          <a:p>
            <a:pPr marL="469900" indent="-469900">
              <a:lnSpc>
                <a:spcPct val="150000"/>
              </a:lnSpc>
            </a:pPr>
            <a:r>
              <a:rPr lang="en-US" altLang="zh-CN" dirty="0"/>
              <a:t>	</a:t>
            </a:r>
            <a:r>
              <a:rPr lang="zh-CN" altLang="en-US" dirty="0"/>
              <a:t>操作台、座椅的高度与操作人员相适宜；</a:t>
            </a:r>
            <a:endParaRPr lang="zh-CN" altLang="en-US" dirty="0"/>
          </a:p>
        </p:txBody>
      </p:sp>
      <p:grpSp>
        <p:nvGrpSpPr>
          <p:cNvPr id="2" name="组合 1"/>
          <p:cNvGrpSpPr/>
          <p:nvPr/>
        </p:nvGrpSpPr>
        <p:grpSpPr>
          <a:xfrm>
            <a:off x="982663" y="1702917"/>
            <a:ext cx="10226676" cy="646843"/>
            <a:chOff x="385809" y="2864966"/>
            <a:chExt cx="8447189" cy="525856"/>
          </a:xfrm>
        </p:grpSpPr>
        <p:sp>
          <p:nvSpPr>
            <p:cNvPr id="9" name="AutoShape 22"/>
            <p:cNvSpPr>
              <a:spLocks noChangeArrowheads="1"/>
            </p:cNvSpPr>
            <p:nvPr/>
          </p:nvSpPr>
          <p:spPr bwMode="auto">
            <a:xfrm>
              <a:off x="1874437" y="2864966"/>
              <a:ext cx="1053717" cy="524133"/>
            </a:xfrm>
            <a:prstGeom prst="roundRect">
              <a:avLst>
                <a:gd name="adj" fmla="val 49153"/>
              </a:avLst>
            </a:prstGeom>
            <a:solidFill>
              <a:schemeClr val="bg1">
                <a:lumMod val="65000"/>
              </a:schemeClr>
            </a:solidFill>
            <a:ln w="9525"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i="0" u="none" strike="noStrike" kern="1200" cap="none" spc="0" normalizeH="0" baseline="0" noProof="0">
                <a:ln>
                  <a:noFill/>
                </a:ln>
                <a:effectLst/>
                <a:uLnTx/>
                <a:uFillTx/>
                <a:latin typeface="Times New Roman" panose="02020603050405020304" pitchFamily="18" charset="0"/>
                <a:ea typeface="宋体" panose="02010600030101010101" pitchFamily="2" charset="-122"/>
                <a:cs typeface="+mn-cs"/>
              </a:endParaRPr>
            </a:p>
          </p:txBody>
        </p:sp>
        <p:sp>
          <p:nvSpPr>
            <p:cNvPr id="11" name="Rectangle 23"/>
            <p:cNvSpPr/>
            <p:nvPr/>
          </p:nvSpPr>
          <p:spPr>
            <a:xfrm>
              <a:off x="2148489" y="2996761"/>
              <a:ext cx="519037" cy="250210"/>
            </a:xfrm>
            <a:prstGeom prst="rect">
              <a:avLst/>
            </a:prstGeom>
            <a:noFill/>
            <a:ln w="9525">
              <a:noFill/>
            </a:ln>
            <a:effectLst>
              <a:outerShdw dist="17961" dir="2699999" algn="ctr" rotWithShape="0">
                <a:schemeClr val="tx1">
                  <a:alpha val="50000"/>
                </a:schemeClr>
              </a:outerShdw>
            </a:effectLst>
          </p:spPr>
          <p:txBody>
            <a:bodyPr wrap="none" lIns="0" tIns="0" rIns="0" bIns="0" anchor="ct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latinLnBrk="1" hangingPunct="1">
                <a:spcBef>
                  <a:spcPct val="0"/>
                </a:spcBef>
                <a:buNone/>
              </a:pPr>
              <a:r>
                <a:rPr lang="zh-CN" altLang="en-US" sz="2000" dirty="0">
                  <a:latin typeface="汉仪黑眼小豆简" panose="02010509060101010101" charset="-122"/>
                  <a:ea typeface="汉仪黑眼小豆简" panose="02010509060101010101" charset="-122"/>
                </a:rPr>
                <a:t>预防</a:t>
              </a:r>
              <a:r>
                <a:rPr lang="zh-CN" altLang="en-US" sz="1800" dirty="0"/>
                <a:t> </a:t>
              </a:r>
              <a:endParaRPr lang="ko-KR" altLang="en-US" sz="1800" dirty="0">
                <a:ea typeface="Calibri" panose="020F0502020204030204" charset="0"/>
              </a:endParaRPr>
            </a:p>
          </p:txBody>
        </p:sp>
        <p:sp>
          <p:nvSpPr>
            <p:cNvPr id="12" name="AutoShape 26"/>
            <p:cNvSpPr>
              <a:spLocks noChangeArrowheads="1"/>
            </p:cNvSpPr>
            <p:nvPr/>
          </p:nvSpPr>
          <p:spPr bwMode="auto">
            <a:xfrm>
              <a:off x="3349641" y="2864966"/>
              <a:ext cx="1053717" cy="524133"/>
            </a:xfrm>
            <a:prstGeom prst="roundRect">
              <a:avLst>
                <a:gd name="adj" fmla="val 49153"/>
              </a:avLst>
            </a:prstGeom>
            <a:solidFill>
              <a:schemeClr val="bg1">
                <a:lumMod val="65000"/>
              </a:schemeClr>
            </a:solidFill>
            <a:ln w="9525"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i="0" u="none" strike="noStrike" kern="1200" cap="none" spc="0" normalizeH="0" baseline="0" noProof="0">
                <a:ln>
                  <a:noFill/>
                </a:ln>
                <a:effectLst/>
                <a:uLnTx/>
                <a:uFillTx/>
                <a:latin typeface="Times New Roman" panose="02020603050405020304" pitchFamily="18" charset="0"/>
                <a:ea typeface="宋体" panose="02010600030101010101" pitchFamily="2" charset="-122"/>
                <a:cs typeface="+mn-cs"/>
              </a:endParaRPr>
            </a:p>
          </p:txBody>
        </p:sp>
        <p:sp>
          <p:nvSpPr>
            <p:cNvPr id="14" name="Rectangle 27"/>
            <p:cNvSpPr/>
            <p:nvPr/>
          </p:nvSpPr>
          <p:spPr>
            <a:xfrm>
              <a:off x="3639130" y="2998483"/>
              <a:ext cx="519037" cy="250210"/>
            </a:xfrm>
            <a:prstGeom prst="rect">
              <a:avLst/>
            </a:prstGeom>
            <a:noFill/>
            <a:ln w="9525">
              <a:noFill/>
            </a:ln>
            <a:effectLst>
              <a:outerShdw dist="17961" dir="2699999" algn="ctr" rotWithShape="0">
                <a:schemeClr val="tx1">
                  <a:alpha val="50000"/>
                </a:schemeClr>
              </a:outerShdw>
            </a:effectLst>
          </p:spPr>
          <p:txBody>
            <a:bodyPr wrap="none" lIns="0" tIns="0" rIns="0" bIns="0" anchor="ct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latinLnBrk="1" hangingPunct="1">
                <a:spcBef>
                  <a:spcPct val="0"/>
                </a:spcBef>
                <a:buNone/>
              </a:pPr>
              <a:r>
                <a:rPr lang="zh-CN" altLang="en-US" sz="2000" dirty="0">
                  <a:latin typeface="汉仪黑眼小豆简" panose="02010509060101010101" charset="-122"/>
                  <a:ea typeface="汉仪黑眼小豆简" panose="02010509060101010101" charset="-122"/>
                </a:rPr>
                <a:t>减弱</a:t>
              </a:r>
              <a:r>
                <a:rPr lang="zh-CN" altLang="en-US" sz="1800" dirty="0"/>
                <a:t> </a:t>
              </a:r>
              <a:endParaRPr lang="ko-KR" altLang="en-US" sz="1800" dirty="0">
                <a:ea typeface="Calibri" panose="020F0502020204030204" charset="0"/>
              </a:endParaRPr>
            </a:p>
          </p:txBody>
        </p:sp>
        <p:sp>
          <p:nvSpPr>
            <p:cNvPr id="15" name="AutoShape 30"/>
            <p:cNvSpPr>
              <a:spLocks noChangeArrowheads="1"/>
            </p:cNvSpPr>
            <p:nvPr/>
          </p:nvSpPr>
          <p:spPr bwMode="auto">
            <a:xfrm>
              <a:off x="4826188" y="2864966"/>
              <a:ext cx="1053717" cy="524133"/>
            </a:xfrm>
            <a:prstGeom prst="roundRect">
              <a:avLst>
                <a:gd name="adj" fmla="val 49153"/>
              </a:avLst>
            </a:prstGeom>
            <a:solidFill>
              <a:schemeClr val="bg1">
                <a:lumMod val="65000"/>
              </a:schemeClr>
            </a:solidFill>
            <a:ln w="9525"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i="0" u="none" strike="noStrike" kern="1200" cap="none" spc="0" normalizeH="0" baseline="0" noProof="0">
                <a:ln>
                  <a:noFill/>
                </a:ln>
                <a:effectLst/>
                <a:uLnTx/>
                <a:uFillTx/>
                <a:latin typeface="Times New Roman" panose="02020603050405020304" pitchFamily="18" charset="0"/>
                <a:ea typeface="宋体" panose="02010600030101010101" pitchFamily="2" charset="-122"/>
                <a:cs typeface="+mn-cs"/>
              </a:endParaRPr>
            </a:p>
          </p:txBody>
        </p:sp>
        <p:sp>
          <p:nvSpPr>
            <p:cNvPr id="16" name="Rectangle 31"/>
            <p:cNvSpPr/>
            <p:nvPr/>
          </p:nvSpPr>
          <p:spPr>
            <a:xfrm>
              <a:off x="5128282" y="2998483"/>
              <a:ext cx="497851" cy="250210"/>
            </a:xfrm>
            <a:prstGeom prst="rect">
              <a:avLst/>
            </a:prstGeom>
            <a:noFill/>
            <a:ln w="9525">
              <a:noFill/>
            </a:ln>
            <a:effectLst>
              <a:outerShdw dist="17961" dir="2699999" algn="ctr" rotWithShape="0">
                <a:schemeClr val="tx1">
                  <a:alpha val="50000"/>
                </a:schemeClr>
              </a:outerShdw>
            </a:effectLst>
          </p:spPr>
          <p:txBody>
            <a:bodyPr wrap="none" lIns="0" tIns="0" rIns="0" bIns="0" anchor="ct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latinLnBrk="1" hangingPunct="1">
                <a:spcBef>
                  <a:spcPct val="0"/>
                </a:spcBef>
                <a:buNone/>
              </a:pPr>
              <a:r>
                <a:rPr lang="zh-CN" altLang="en-US" sz="2000" dirty="0">
                  <a:latin typeface="汉仪黑眼小豆简" panose="02010509060101010101" charset="-122"/>
                  <a:ea typeface="汉仪黑眼小豆简" panose="02010509060101010101" charset="-122"/>
                </a:rPr>
                <a:t>隔离 </a:t>
              </a:r>
              <a:endParaRPr lang="ko-KR" altLang="en-US" sz="2000" dirty="0">
                <a:latin typeface="汉仪黑眼小豆简" panose="02010509060101010101" charset="-122"/>
                <a:ea typeface="汉仪黑眼小豆简" panose="02010509060101010101" charset="-122"/>
              </a:endParaRPr>
            </a:p>
          </p:txBody>
        </p:sp>
        <p:sp>
          <p:nvSpPr>
            <p:cNvPr id="17" name="AutoShape 34"/>
            <p:cNvSpPr>
              <a:spLocks noChangeArrowheads="1"/>
            </p:cNvSpPr>
            <p:nvPr/>
          </p:nvSpPr>
          <p:spPr bwMode="auto">
            <a:xfrm>
              <a:off x="6302735" y="2864966"/>
              <a:ext cx="1053717" cy="524133"/>
            </a:xfrm>
            <a:prstGeom prst="roundRect">
              <a:avLst>
                <a:gd name="adj" fmla="val 49153"/>
              </a:avLst>
            </a:prstGeom>
            <a:solidFill>
              <a:schemeClr val="bg1">
                <a:lumMod val="65000"/>
              </a:schemeClr>
            </a:solidFill>
            <a:ln w="9525"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i="0" u="none" strike="noStrike" kern="1200" cap="none" spc="0" normalizeH="0" baseline="0" noProof="0">
                <a:ln>
                  <a:noFill/>
                </a:ln>
                <a:effectLst/>
                <a:uLnTx/>
                <a:uFillTx/>
                <a:latin typeface="Times New Roman" panose="02020603050405020304" pitchFamily="18" charset="0"/>
                <a:ea typeface="宋体" panose="02010600030101010101" pitchFamily="2" charset="-122"/>
                <a:cs typeface="+mn-cs"/>
              </a:endParaRPr>
            </a:p>
          </p:txBody>
        </p:sp>
        <p:sp>
          <p:nvSpPr>
            <p:cNvPr id="18" name="Rectangle 35"/>
            <p:cNvSpPr/>
            <p:nvPr/>
          </p:nvSpPr>
          <p:spPr>
            <a:xfrm>
              <a:off x="6594908" y="2998483"/>
              <a:ext cx="519037" cy="250210"/>
            </a:xfrm>
            <a:prstGeom prst="rect">
              <a:avLst/>
            </a:prstGeom>
            <a:noFill/>
            <a:ln w="9525">
              <a:noFill/>
            </a:ln>
            <a:effectLst>
              <a:outerShdw dist="17961" dir="2699999" algn="ctr" rotWithShape="0">
                <a:schemeClr val="tx1">
                  <a:alpha val="50000"/>
                </a:schemeClr>
              </a:outerShdw>
            </a:effectLst>
          </p:spPr>
          <p:txBody>
            <a:bodyPr wrap="none" lIns="0" tIns="0" rIns="0" bIns="0" anchor="ct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latinLnBrk="1" hangingPunct="1">
                <a:spcBef>
                  <a:spcPct val="0"/>
                </a:spcBef>
                <a:buNone/>
              </a:pPr>
              <a:r>
                <a:rPr lang="zh-CN" altLang="en-US" sz="2000" dirty="0">
                  <a:latin typeface="汉仪黑眼小豆简" panose="02010509060101010101" charset="-122"/>
                  <a:ea typeface="汉仪黑眼小豆简" panose="02010509060101010101" charset="-122"/>
                </a:rPr>
                <a:t>连锁</a:t>
              </a:r>
              <a:r>
                <a:rPr lang="zh-CN" altLang="en-US" sz="1800" dirty="0"/>
                <a:t> </a:t>
              </a:r>
              <a:endParaRPr lang="ko-KR" altLang="en-US" sz="1800" dirty="0">
                <a:ea typeface="Calibri" panose="020F0502020204030204" charset="0"/>
              </a:endParaRPr>
            </a:p>
          </p:txBody>
        </p:sp>
        <p:sp>
          <p:nvSpPr>
            <p:cNvPr id="19" name="AutoShape 38"/>
            <p:cNvSpPr>
              <a:spLocks noChangeArrowheads="1"/>
            </p:cNvSpPr>
            <p:nvPr/>
          </p:nvSpPr>
          <p:spPr bwMode="auto">
            <a:xfrm>
              <a:off x="7779281" y="2864966"/>
              <a:ext cx="1053717" cy="524133"/>
            </a:xfrm>
            <a:prstGeom prst="roundRect">
              <a:avLst>
                <a:gd name="adj" fmla="val 49153"/>
              </a:avLst>
            </a:prstGeom>
            <a:solidFill>
              <a:schemeClr val="bg1">
                <a:lumMod val="65000"/>
              </a:schemeClr>
            </a:solidFill>
            <a:ln w="9525"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i="0" u="none" strike="noStrike" kern="1200" cap="none" spc="0" normalizeH="0" baseline="0" noProof="0">
                <a:ln>
                  <a:noFill/>
                </a:ln>
                <a:effectLst/>
                <a:uLnTx/>
                <a:uFillTx/>
                <a:latin typeface="Times New Roman" panose="02020603050405020304" pitchFamily="18" charset="0"/>
                <a:ea typeface="宋体" panose="02010600030101010101" pitchFamily="2" charset="-122"/>
                <a:cs typeface="+mn-cs"/>
              </a:endParaRPr>
            </a:p>
          </p:txBody>
        </p:sp>
        <p:sp>
          <p:nvSpPr>
            <p:cNvPr id="20" name="Rectangle 39"/>
            <p:cNvSpPr/>
            <p:nvPr/>
          </p:nvSpPr>
          <p:spPr>
            <a:xfrm>
              <a:off x="8075482" y="2998483"/>
              <a:ext cx="519037" cy="250210"/>
            </a:xfrm>
            <a:prstGeom prst="rect">
              <a:avLst/>
            </a:prstGeom>
            <a:noFill/>
            <a:ln w="9525">
              <a:noFill/>
            </a:ln>
            <a:effectLst>
              <a:outerShdw dist="17961" dir="2699999" algn="ctr" rotWithShape="0">
                <a:schemeClr val="tx1">
                  <a:alpha val="50000"/>
                </a:schemeClr>
              </a:outerShdw>
            </a:effectLst>
          </p:spPr>
          <p:txBody>
            <a:bodyPr wrap="none" lIns="0" tIns="0" rIns="0" bIns="0" anchor="ct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latinLnBrk="1" hangingPunct="1">
                <a:spcBef>
                  <a:spcPct val="0"/>
                </a:spcBef>
                <a:buNone/>
              </a:pPr>
              <a:r>
                <a:rPr lang="zh-CN" altLang="en-US" sz="2000" dirty="0">
                  <a:latin typeface="汉仪黑眼小豆简" panose="02010509060101010101" charset="-122"/>
                  <a:ea typeface="汉仪黑眼小豆简" panose="02010509060101010101" charset="-122"/>
                </a:rPr>
                <a:t>警告</a:t>
              </a:r>
              <a:r>
                <a:rPr lang="zh-CN" altLang="en-US" sz="1800" dirty="0"/>
                <a:t> </a:t>
              </a:r>
              <a:endParaRPr lang="en-US" altLang="ko-KR" sz="1800" dirty="0">
                <a:ea typeface="Calibri" panose="020F0502020204030204" charset="0"/>
              </a:endParaRPr>
            </a:p>
          </p:txBody>
        </p:sp>
        <p:sp>
          <p:nvSpPr>
            <p:cNvPr id="21" name="Line 40"/>
            <p:cNvSpPr/>
            <p:nvPr/>
          </p:nvSpPr>
          <p:spPr>
            <a:xfrm>
              <a:off x="3034197" y="3115838"/>
              <a:ext cx="212086" cy="0"/>
            </a:xfrm>
            <a:prstGeom prst="line">
              <a:avLst/>
            </a:prstGeom>
            <a:ln w="57150" cap="flat" cmpd="sng">
              <a:solidFill>
                <a:schemeClr val="tx1"/>
              </a:solidFill>
              <a:prstDash val="solid"/>
              <a:headEnd type="none" w="med" len="med"/>
              <a:tailEnd type="triangle" w="med" len="med"/>
            </a:ln>
            <a:effectLst>
              <a:outerShdw dist="12700" dir="5400000" algn="ctr" rotWithShape="0">
                <a:schemeClr val="bg1">
                  <a:alpha val="50000"/>
                </a:schemeClr>
              </a:outerShdw>
            </a:effectLst>
          </p:spPr>
        </p:sp>
        <p:sp>
          <p:nvSpPr>
            <p:cNvPr id="22" name="Line 41"/>
            <p:cNvSpPr/>
            <p:nvPr/>
          </p:nvSpPr>
          <p:spPr>
            <a:xfrm>
              <a:off x="4508059" y="3115838"/>
              <a:ext cx="209401" cy="0"/>
            </a:xfrm>
            <a:prstGeom prst="line">
              <a:avLst/>
            </a:prstGeom>
            <a:ln w="57150" cap="flat" cmpd="sng">
              <a:solidFill>
                <a:schemeClr val="tx1"/>
              </a:solidFill>
              <a:prstDash val="solid"/>
              <a:headEnd type="none" w="med" len="med"/>
              <a:tailEnd type="triangle" w="med" len="med"/>
            </a:ln>
            <a:effectLst>
              <a:outerShdw dist="12700" dir="5400000" algn="ctr" rotWithShape="0">
                <a:schemeClr val="bg1">
                  <a:alpha val="50000"/>
                </a:schemeClr>
              </a:outerShdw>
            </a:effectLst>
          </p:spPr>
        </p:sp>
        <p:sp>
          <p:nvSpPr>
            <p:cNvPr id="23" name="Line 42"/>
            <p:cNvSpPr/>
            <p:nvPr/>
          </p:nvSpPr>
          <p:spPr>
            <a:xfrm>
              <a:off x="5992660" y="3115838"/>
              <a:ext cx="212086" cy="0"/>
            </a:xfrm>
            <a:prstGeom prst="line">
              <a:avLst/>
            </a:prstGeom>
            <a:ln w="57150" cap="flat" cmpd="sng">
              <a:solidFill>
                <a:schemeClr val="tx1"/>
              </a:solidFill>
              <a:prstDash val="solid"/>
              <a:headEnd type="none" w="med" len="med"/>
              <a:tailEnd type="triangle" w="med" len="med"/>
            </a:ln>
            <a:effectLst>
              <a:outerShdw dist="12700" dir="5400000" algn="ctr" rotWithShape="0">
                <a:schemeClr val="bg1">
                  <a:alpha val="50000"/>
                </a:schemeClr>
              </a:outerShdw>
            </a:effectLst>
          </p:spPr>
        </p:sp>
        <p:sp>
          <p:nvSpPr>
            <p:cNvPr id="24" name="Line 43"/>
            <p:cNvSpPr/>
            <p:nvPr/>
          </p:nvSpPr>
          <p:spPr>
            <a:xfrm>
              <a:off x="7462495" y="3115838"/>
              <a:ext cx="210743" cy="0"/>
            </a:xfrm>
            <a:prstGeom prst="line">
              <a:avLst/>
            </a:prstGeom>
            <a:ln w="57150" cap="flat" cmpd="sng">
              <a:solidFill>
                <a:schemeClr val="tx1"/>
              </a:solidFill>
              <a:prstDash val="solid"/>
              <a:headEnd type="none" w="med" len="med"/>
              <a:tailEnd type="triangle" w="med" len="med"/>
            </a:ln>
            <a:effectLst>
              <a:outerShdw dist="12700" dir="5400000" algn="ctr" rotWithShape="0">
                <a:schemeClr val="bg1">
                  <a:alpha val="50000"/>
                </a:schemeClr>
              </a:outerShdw>
            </a:effectLst>
          </p:spPr>
        </p:sp>
        <p:sp>
          <p:nvSpPr>
            <p:cNvPr id="25" name="AutoShape 53"/>
            <p:cNvSpPr>
              <a:spLocks noChangeArrowheads="1"/>
            </p:cNvSpPr>
            <p:nvPr/>
          </p:nvSpPr>
          <p:spPr bwMode="auto">
            <a:xfrm>
              <a:off x="385809" y="2866689"/>
              <a:ext cx="1053717" cy="524133"/>
            </a:xfrm>
            <a:prstGeom prst="roundRect">
              <a:avLst>
                <a:gd name="adj" fmla="val 49153"/>
              </a:avLst>
            </a:prstGeom>
            <a:solidFill>
              <a:schemeClr val="bg1">
                <a:lumMod val="65000"/>
              </a:schemeClr>
            </a:solidFill>
            <a:ln w="9525" algn="ctr">
              <a:noFill/>
              <a:round/>
            </a:ln>
            <a:effec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1" lang="zh-CN" altLang="en-US" sz="2400" i="0" u="none" strike="noStrike" kern="1200" cap="none" spc="0" normalizeH="0" baseline="0" noProof="0">
                <a:ln>
                  <a:noFill/>
                </a:ln>
                <a:effectLst/>
                <a:uLnTx/>
                <a:uFillTx/>
                <a:latin typeface="Times New Roman" panose="02020603050405020304" pitchFamily="18" charset="0"/>
                <a:ea typeface="宋体" panose="02010600030101010101" pitchFamily="2" charset="-122"/>
                <a:cs typeface="+mn-cs"/>
              </a:endParaRPr>
            </a:p>
          </p:txBody>
        </p:sp>
        <p:sp>
          <p:nvSpPr>
            <p:cNvPr id="26" name="Rectangle 54"/>
            <p:cNvSpPr/>
            <p:nvPr/>
          </p:nvSpPr>
          <p:spPr>
            <a:xfrm>
              <a:off x="655163" y="2998483"/>
              <a:ext cx="519037" cy="250210"/>
            </a:xfrm>
            <a:prstGeom prst="rect">
              <a:avLst/>
            </a:prstGeom>
            <a:noFill/>
            <a:ln w="9525">
              <a:noFill/>
            </a:ln>
            <a:effectLst>
              <a:outerShdw dist="17961" dir="2699999" algn="ctr" rotWithShape="0">
                <a:schemeClr val="tx1">
                  <a:alpha val="50000"/>
                </a:schemeClr>
              </a:outerShdw>
            </a:effectLst>
          </p:spPr>
          <p:txBody>
            <a:bodyPr wrap="none" lIns="0" tIns="0" rIns="0" bIns="0" anchor="ct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latinLnBrk="1" hangingPunct="1">
                <a:spcBef>
                  <a:spcPct val="0"/>
                </a:spcBef>
                <a:buNone/>
              </a:pPr>
              <a:r>
                <a:rPr lang="zh-CN" altLang="en-US" sz="2000" dirty="0">
                  <a:latin typeface="汉仪黑眼小豆简" panose="02010509060101010101" charset="-122"/>
                  <a:ea typeface="汉仪黑眼小豆简" panose="02010509060101010101" charset="-122"/>
                </a:rPr>
                <a:t>消除</a:t>
              </a:r>
              <a:r>
                <a:rPr lang="zh-CN" altLang="en-US" sz="1800" dirty="0"/>
                <a:t> </a:t>
              </a:r>
              <a:endParaRPr lang="ko-KR" altLang="en-US" sz="1800" dirty="0">
                <a:ea typeface="Calibri" panose="020F0502020204030204" charset="0"/>
              </a:endParaRPr>
            </a:p>
          </p:txBody>
        </p:sp>
        <p:sp>
          <p:nvSpPr>
            <p:cNvPr id="27" name="Line 55"/>
            <p:cNvSpPr/>
            <p:nvPr/>
          </p:nvSpPr>
          <p:spPr>
            <a:xfrm>
              <a:off x="1545570" y="3117560"/>
              <a:ext cx="209401" cy="0"/>
            </a:xfrm>
            <a:prstGeom prst="line">
              <a:avLst/>
            </a:prstGeom>
            <a:ln w="57150" cap="flat" cmpd="sng">
              <a:solidFill>
                <a:schemeClr val="tx1"/>
              </a:solidFill>
              <a:prstDash val="solid"/>
              <a:headEnd type="none" w="med" len="med"/>
              <a:tailEnd type="triangle" w="med" len="med"/>
            </a:ln>
            <a:effectLst>
              <a:outerShdw dist="12700" dir="5400000" algn="ctr" rotWithShape="0">
                <a:schemeClr val="bg1">
                  <a:alpha val="50000"/>
                </a:schemeClr>
              </a:outerShdw>
            </a:effectLst>
          </p:spPr>
        </p:sp>
      </p:grpSp>
      <p:pic>
        <p:nvPicPr>
          <p:cNvPr id="5" name="图片 4"/>
          <p:cNvPicPr>
            <a:picLocks noChangeAspect="1"/>
          </p:cNvPicPr>
          <p:nvPr/>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t="24500"/>
          <a:stretch>
            <a:fillRect/>
          </a:stretch>
        </p:blipFill>
        <p:spPr>
          <a:xfrm>
            <a:off x="6466866" y="2916821"/>
            <a:ext cx="4361162" cy="429420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randombar(horizont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horizontal)">
                                      <p:cBhvr>
                                        <p:cTn id="27" dur="500"/>
                                        <p:tgtEl>
                                          <p:spTgt spid="5"/>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randombar(horizontal)">
                                      <p:cBhvr>
                                        <p:cTn id="3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700941" cy="584775"/>
          </a:xfrm>
          <a:prstGeom prst="rect">
            <a:avLst/>
          </a:prstGeom>
        </p:spPr>
        <p:txBody>
          <a:bodyPr wrap="square">
            <a:spAutoFit/>
          </a:bodyPr>
          <a:lstStyle/>
          <a:p>
            <a:r>
              <a:rPr lang="zh-CN" altLang="en-US" sz="3200" b="1" spc="600" dirty="0">
                <a:cs typeface="+mn-ea"/>
                <a:sym typeface="+mn-lt"/>
              </a:rPr>
              <a:t>安全对策措施概要的内容 </a:t>
            </a:r>
            <a:endParaRPr lang="zh-CN" altLang="en-US" sz="3200" b="1" spc="600" dirty="0">
              <a:cs typeface="+mn-ea"/>
              <a:sym typeface="+mn-lt"/>
            </a:endParaRPr>
          </a:p>
        </p:txBody>
      </p:sp>
      <p:sp>
        <p:nvSpPr>
          <p:cNvPr id="7" name="矩形 6"/>
          <p:cNvSpPr/>
          <p:nvPr/>
        </p:nvSpPr>
        <p:spPr>
          <a:xfrm>
            <a:off x="6096000" y="1847757"/>
            <a:ext cx="5113338" cy="3780202"/>
          </a:xfrm>
          <a:prstGeom prst="rect">
            <a:avLst/>
          </a:prstGeom>
        </p:spPr>
        <p:txBody>
          <a:bodyPr wrap="square">
            <a:spAutoFit/>
          </a:bodyPr>
          <a:lstStyle/>
          <a:p>
            <a:pPr marL="469900" indent="-469900">
              <a:lnSpc>
                <a:spcPct val="150000"/>
              </a:lnSpc>
            </a:pPr>
            <a:r>
              <a:rPr lang="zh-CN" altLang="en-US" dirty="0"/>
              <a:t>厂址及厂区平面布置的对策措施； </a:t>
            </a:r>
            <a:endParaRPr lang="zh-CN" altLang="en-US" dirty="0"/>
          </a:p>
          <a:p>
            <a:pPr marL="469900" indent="-469900">
              <a:lnSpc>
                <a:spcPct val="150000"/>
              </a:lnSpc>
            </a:pPr>
            <a:r>
              <a:rPr lang="zh-CN" altLang="en-US" dirty="0"/>
              <a:t>防火、防爆对策措施； </a:t>
            </a:r>
            <a:endParaRPr lang="zh-CN" altLang="en-US" dirty="0"/>
          </a:p>
          <a:p>
            <a:pPr marL="469900" indent="-469900">
              <a:lnSpc>
                <a:spcPct val="150000"/>
              </a:lnSpc>
            </a:pPr>
            <a:r>
              <a:rPr lang="zh-CN" altLang="en-US" dirty="0"/>
              <a:t>电气安全对策措施； </a:t>
            </a:r>
            <a:endParaRPr lang="zh-CN" altLang="en-US" dirty="0"/>
          </a:p>
          <a:p>
            <a:pPr marL="469900" indent="-469900">
              <a:lnSpc>
                <a:spcPct val="150000"/>
              </a:lnSpc>
            </a:pPr>
            <a:r>
              <a:rPr lang="zh-CN" altLang="en-US" dirty="0"/>
              <a:t>机械伤害对策措施； </a:t>
            </a:r>
            <a:endParaRPr lang="zh-CN" altLang="en-US" dirty="0"/>
          </a:p>
          <a:p>
            <a:pPr marL="469900" indent="-469900">
              <a:lnSpc>
                <a:spcPct val="150000"/>
              </a:lnSpc>
            </a:pPr>
            <a:r>
              <a:rPr lang="zh-CN" altLang="en-US" dirty="0"/>
              <a:t>其他安全对策措施（包括：高处坠落、物体打击、安全色、安全标志等方面）。 </a:t>
            </a:r>
            <a:endParaRPr lang="zh-CN" altLang="en-US" dirty="0"/>
          </a:p>
          <a:p>
            <a:pPr marL="469900" indent="-469900">
              <a:lnSpc>
                <a:spcPct val="150000"/>
              </a:lnSpc>
            </a:pPr>
            <a:r>
              <a:rPr lang="zh-CN" altLang="en-US" dirty="0"/>
              <a:t>有害因素控制对策措施（包括：尘、毒、窒息、噪声和振动等有害因素的控制对策措施） </a:t>
            </a:r>
            <a:endParaRPr lang="zh-CN" altLang="en-US" dirty="0"/>
          </a:p>
          <a:p>
            <a:pPr marL="469900" indent="-469900">
              <a:lnSpc>
                <a:spcPct val="150000"/>
              </a:lnSpc>
            </a:pPr>
            <a:r>
              <a:rPr lang="zh-CN" altLang="en-US" dirty="0"/>
              <a:t>安全管理方面的对策措施 </a:t>
            </a:r>
            <a:endParaRPr lang="zh-CN" altLang="en-US" dirty="0"/>
          </a:p>
        </p:txBody>
      </p:sp>
      <p:pic>
        <p:nvPicPr>
          <p:cNvPr id="4" name="图片 3"/>
          <p:cNvPicPr>
            <a:picLocks noChangeAspect="1"/>
          </p:cNvPicPr>
          <p:nvPr/>
        </p:nvPicPr>
        <p:blipFill rotWithShape="1">
          <a:blip r:embed="rId2" cstate="print">
            <a:extLst>
              <a:ext uri="{28A0092B-C50C-407E-A947-70E740481C1C}">
                <a14:useLocalDpi xmlns:a14="http://schemas.microsoft.com/office/drawing/2010/main" val="0"/>
              </a:ext>
            </a:extLst>
          </a:blip>
          <a:srcRect l="17719" t="17936" r="17719" b="17936"/>
          <a:stretch>
            <a:fillRect/>
          </a:stretch>
        </p:blipFill>
        <p:spPr>
          <a:xfrm>
            <a:off x="730994" y="1568451"/>
            <a:ext cx="5149046" cy="439791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违章含义</a:t>
            </a:r>
            <a:endParaRPr lang="zh-CN" altLang="en-US" sz="3200" b="1" spc="600" dirty="0">
              <a:cs typeface="+mn-ea"/>
              <a:sym typeface="+mn-lt"/>
            </a:endParaRPr>
          </a:p>
        </p:txBody>
      </p:sp>
      <p:sp>
        <p:nvSpPr>
          <p:cNvPr id="9" name="矩形 8"/>
          <p:cNvSpPr/>
          <p:nvPr/>
        </p:nvSpPr>
        <p:spPr>
          <a:xfrm>
            <a:off x="6036297" y="1971018"/>
            <a:ext cx="5173041" cy="3780202"/>
          </a:xfrm>
          <a:prstGeom prst="rect">
            <a:avLst/>
          </a:prstGeom>
        </p:spPr>
        <p:txBody>
          <a:bodyPr wrap="square">
            <a:spAutoFit/>
          </a:bodyPr>
          <a:lstStyle/>
          <a:p>
            <a:pPr marL="469900" indent="-469900">
              <a:lnSpc>
                <a:spcPct val="150000"/>
              </a:lnSpc>
            </a:pPr>
            <a:r>
              <a:rPr lang="zh-CN" altLang="en-US" dirty="0"/>
              <a:t>那些固守旧有的不良作业传统和工作习惯，违反安全工作规程的行为。</a:t>
            </a:r>
            <a:endParaRPr lang="zh-CN" altLang="en-US" dirty="0"/>
          </a:p>
          <a:p>
            <a:pPr marL="469900" indent="-469900">
              <a:lnSpc>
                <a:spcPct val="150000"/>
              </a:lnSpc>
            </a:pPr>
            <a:endParaRPr lang="zh-CN" altLang="en-US" dirty="0"/>
          </a:p>
          <a:p>
            <a:pPr marL="469900" indent="-469900">
              <a:lnSpc>
                <a:spcPct val="150000"/>
              </a:lnSpc>
            </a:pPr>
            <a:r>
              <a:rPr lang="zh-CN" altLang="en-US" dirty="0"/>
              <a:t>是长期沿袭下来的作业行为，实质上是违反安全生产工作客观规律，盲目的自觉不自觉的随心所欲，但都习以为常，习惯成自然。</a:t>
            </a:r>
            <a:endParaRPr lang="zh-CN" altLang="en-US" dirty="0"/>
          </a:p>
          <a:p>
            <a:pPr marL="469900" indent="-469900">
              <a:lnSpc>
                <a:spcPct val="150000"/>
              </a:lnSpc>
            </a:pPr>
            <a:endParaRPr lang="zh-CN" altLang="en-US" dirty="0"/>
          </a:p>
          <a:p>
            <a:pPr marL="469900" indent="-469900">
              <a:lnSpc>
                <a:spcPct val="150000"/>
              </a:lnSpc>
            </a:pPr>
            <a:r>
              <a:rPr lang="zh-CN" altLang="en-US" dirty="0"/>
              <a:t>他不是在一个人身上偶尔出现，而是在许多人身上经常表现出来的违章行为。</a:t>
            </a:r>
            <a:endParaRPr lang="zh-CN" altLang="en-US" dirty="0"/>
          </a:p>
        </p:txBody>
      </p:sp>
      <p:pic>
        <p:nvPicPr>
          <p:cNvPr id="4" name="图片 3"/>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796503" y="1074360"/>
            <a:ext cx="5168096" cy="516809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500" fill="hold"/>
                                        <p:tgtEl>
                                          <p:spTgt spid="9"/>
                                        </p:tgtEl>
                                        <p:attrNameLst>
                                          <p:attrName>ppt_x</p:attrName>
                                        </p:attrNameLst>
                                      </p:cBhvr>
                                      <p:tavLst>
                                        <p:tav tm="0">
                                          <p:val>
                                            <p:strVal val="#ppt_x"/>
                                          </p:val>
                                        </p:tav>
                                        <p:tav tm="100000">
                                          <p:val>
                                            <p:strVal val="#ppt_x"/>
                                          </p:val>
                                        </p:tav>
                                      </p:tavLst>
                                    </p:anim>
                                    <p:anim calcmode="lin" valueType="num">
                                      <p:cBhvr additive="base">
                                        <p:cTn id="2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extLst>
              <a:ext uri="{28A0092B-C50C-407E-A947-70E740481C1C}">
                <a14:useLocalDpi xmlns:a14="http://schemas.microsoft.com/office/drawing/2010/main" val="0"/>
              </a:ext>
            </a:extLst>
          </a:blip>
          <a:srcRect l="51940" t="29533" r="10342" b="10519"/>
          <a:stretch>
            <a:fillRect/>
          </a:stretch>
        </p:blipFill>
        <p:spPr>
          <a:xfrm rot="5400000">
            <a:off x="362345" y="-362348"/>
            <a:ext cx="6895306" cy="7620002"/>
          </a:xfrm>
          <a:prstGeom prst="rect">
            <a:avLst/>
          </a:prstGeom>
        </p:spPr>
      </p:pic>
      <p:sp>
        <p:nvSpPr>
          <p:cNvPr id="3" name="矩形 2"/>
          <p:cNvSpPr/>
          <p:nvPr/>
        </p:nvSpPr>
        <p:spPr>
          <a:xfrm>
            <a:off x="4986179" y="2286098"/>
            <a:ext cx="3244769" cy="830997"/>
          </a:xfrm>
          <a:prstGeom prst="rect">
            <a:avLst/>
          </a:prstGeom>
        </p:spPr>
        <p:txBody>
          <a:bodyPr wrap="square">
            <a:spAutoFit/>
          </a:bodyPr>
          <a:lstStyle/>
          <a:p>
            <a:r>
              <a:rPr lang="en-US" altLang="zh-CN" sz="4800" b="1" spc="600" dirty="0">
                <a:cs typeface="+mn-ea"/>
                <a:sym typeface="+mn-lt"/>
              </a:rPr>
              <a:t>Part 03</a:t>
            </a:r>
            <a:endParaRPr lang="zh-CN" altLang="en-US" sz="4800" b="1" spc="600" dirty="0">
              <a:cs typeface="+mn-ea"/>
              <a:sym typeface="+mn-lt"/>
            </a:endParaRPr>
          </a:p>
        </p:txBody>
      </p:sp>
      <p:sp>
        <p:nvSpPr>
          <p:cNvPr id="4" name="矩形 3"/>
          <p:cNvSpPr/>
          <p:nvPr/>
        </p:nvSpPr>
        <p:spPr>
          <a:xfrm>
            <a:off x="4986179" y="3663387"/>
            <a:ext cx="4795777" cy="830997"/>
          </a:xfrm>
          <a:prstGeom prst="rect">
            <a:avLst/>
          </a:prstGeom>
        </p:spPr>
        <p:txBody>
          <a:bodyPr wrap="square">
            <a:spAutoFit/>
          </a:bodyPr>
          <a:lstStyle/>
          <a:p>
            <a:r>
              <a:rPr lang="zh-CN" altLang="en-US" sz="4800" b="1" spc="600" dirty="0">
                <a:cs typeface="+mn-ea"/>
                <a:sym typeface="+mn-lt"/>
              </a:rPr>
              <a:t>辨识控制危险源</a:t>
            </a:r>
            <a:endParaRPr lang="zh-CN" altLang="en-US" sz="4800" b="1" spc="600" dirty="0">
              <a:cs typeface="+mn-ea"/>
              <a:sym typeface="+mn-lt"/>
            </a:endParaRPr>
          </a:p>
        </p:txBody>
      </p:sp>
      <p:cxnSp>
        <p:nvCxnSpPr>
          <p:cNvPr id="5" name="直接连接符 4"/>
          <p:cNvCxnSpPr/>
          <p:nvPr/>
        </p:nvCxnSpPr>
        <p:spPr>
          <a:xfrm>
            <a:off x="5097254" y="3390241"/>
            <a:ext cx="1617412" cy="0"/>
          </a:xfrm>
          <a:prstGeom prst="line">
            <a:avLst/>
          </a:prstGeom>
          <a:ln w="57150">
            <a:solidFill>
              <a:srgbClr val="818286"/>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l="10238" t="29533" r="60192" b="10519"/>
          <a:stretch>
            <a:fillRect/>
          </a:stretch>
        </p:blipFill>
        <p:spPr>
          <a:xfrm rot="16200000" flipH="1">
            <a:off x="9646212" y="-432764"/>
            <a:ext cx="2113024" cy="2978552"/>
          </a:xfrm>
          <a:prstGeom prst="rect">
            <a:avLst/>
          </a:prstGeom>
        </p:spPr>
      </p:pic>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l="10238" t="29533" r="60192" b="10519"/>
          <a:stretch>
            <a:fillRect/>
          </a:stretch>
        </p:blipFill>
        <p:spPr>
          <a:xfrm rot="5400000" flipH="1" flipV="1">
            <a:off x="9646212" y="4312213"/>
            <a:ext cx="2113024" cy="29785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应急处置流程</a:t>
            </a:r>
            <a:endParaRPr lang="zh-CN" altLang="en-US" sz="3200" b="1" spc="600" dirty="0">
              <a:cs typeface="+mn-ea"/>
              <a:sym typeface="+mn-lt"/>
            </a:endParaRPr>
          </a:p>
        </p:txBody>
      </p:sp>
      <p:grpSp>
        <p:nvGrpSpPr>
          <p:cNvPr id="4" name="组合 3"/>
          <p:cNvGrpSpPr/>
          <p:nvPr/>
        </p:nvGrpSpPr>
        <p:grpSpPr>
          <a:xfrm>
            <a:off x="468312" y="1688392"/>
            <a:ext cx="10770890" cy="4005808"/>
            <a:chOff x="468313" y="2205038"/>
            <a:chExt cx="8519924" cy="3168650"/>
          </a:xfrm>
        </p:grpSpPr>
        <p:grpSp>
          <p:nvGrpSpPr>
            <p:cNvPr id="24" name="Group 3"/>
            <p:cNvGrpSpPr/>
            <p:nvPr/>
          </p:nvGrpSpPr>
          <p:grpSpPr>
            <a:xfrm>
              <a:off x="468313" y="2349500"/>
              <a:ext cx="8519924" cy="3024188"/>
              <a:chOff x="249" y="799"/>
              <a:chExt cx="5049" cy="1905"/>
            </a:xfrm>
          </p:grpSpPr>
          <p:sp>
            <p:nvSpPr>
              <p:cNvPr id="25" name="AutoShape 4"/>
              <p:cNvSpPr/>
              <p:nvPr/>
            </p:nvSpPr>
            <p:spPr>
              <a:xfrm>
                <a:off x="249" y="1389"/>
                <a:ext cx="1452" cy="726"/>
              </a:xfrm>
              <a:prstGeom prst="flowChartDecision">
                <a:avLst/>
              </a:prstGeom>
              <a:noFill/>
              <a:ln w="9525" cap="flat" cmpd="sng">
                <a:solidFill>
                  <a:schemeClr val="tx1"/>
                </a:solidFill>
                <a:prstDash val="solid"/>
                <a:miter/>
                <a:headEnd type="none" w="med" len="med"/>
                <a:tailEnd type="none" w="med" len="med"/>
              </a:ln>
            </p:spPr>
            <p:txBody>
              <a:bodyPr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1600" dirty="0"/>
                  <a:t>班组发生安全事故</a:t>
                </a:r>
                <a:endParaRPr lang="zh-CN" altLang="en-US" sz="1600" dirty="0"/>
              </a:p>
            </p:txBody>
          </p:sp>
          <p:sp>
            <p:nvSpPr>
              <p:cNvPr id="26" name="Line 5"/>
              <p:cNvSpPr/>
              <p:nvPr/>
            </p:nvSpPr>
            <p:spPr>
              <a:xfrm>
                <a:off x="975" y="981"/>
                <a:ext cx="1179" cy="0"/>
              </a:xfrm>
              <a:prstGeom prst="line">
                <a:avLst/>
              </a:prstGeom>
              <a:ln w="63500" cap="flat" cmpd="sng">
                <a:solidFill>
                  <a:schemeClr val="tx1"/>
                </a:solidFill>
                <a:prstDash val="solid"/>
                <a:headEnd type="none" w="med" len="med"/>
                <a:tailEnd type="triangle" w="med" len="med"/>
              </a:ln>
            </p:spPr>
          </p:sp>
          <p:sp>
            <p:nvSpPr>
              <p:cNvPr id="27" name="Line 6"/>
              <p:cNvSpPr/>
              <p:nvPr/>
            </p:nvSpPr>
            <p:spPr>
              <a:xfrm>
                <a:off x="1655" y="1752"/>
                <a:ext cx="545" cy="0"/>
              </a:xfrm>
              <a:prstGeom prst="line">
                <a:avLst/>
              </a:prstGeom>
              <a:ln w="63500" cap="flat" cmpd="sng">
                <a:solidFill>
                  <a:schemeClr val="tx1"/>
                </a:solidFill>
                <a:prstDash val="solid"/>
                <a:headEnd type="none" w="med" len="med"/>
                <a:tailEnd type="triangle" w="med" len="med"/>
              </a:ln>
            </p:spPr>
          </p:sp>
          <p:sp>
            <p:nvSpPr>
              <p:cNvPr id="28" name="Line 7"/>
              <p:cNvSpPr/>
              <p:nvPr/>
            </p:nvSpPr>
            <p:spPr>
              <a:xfrm>
                <a:off x="975" y="2523"/>
                <a:ext cx="1271" cy="0"/>
              </a:xfrm>
              <a:prstGeom prst="line">
                <a:avLst/>
              </a:prstGeom>
              <a:ln w="63500" cap="flat" cmpd="sng">
                <a:solidFill>
                  <a:schemeClr val="tx1"/>
                </a:solidFill>
                <a:prstDash val="solid"/>
                <a:headEnd type="none" w="med" len="med"/>
                <a:tailEnd type="triangle" w="med" len="med"/>
              </a:ln>
            </p:spPr>
          </p:sp>
          <p:sp>
            <p:nvSpPr>
              <p:cNvPr id="29" name="Line 8"/>
              <p:cNvSpPr/>
              <p:nvPr/>
            </p:nvSpPr>
            <p:spPr>
              <a:xfrm>
                <a:off x="975" y="981"/>
                <a:ext cx="0" cy="408"/>
              </a:xfrm>
              <a:prstGeom prst="line">
                <a:avLst/>
              </a:prstGeom>
              <a:ln w="63500" cap="flat" cmpd="sng">
                <a:solidFill>
                  <a:schemeClr val="tx1"/>
                </a:solidFill>
                <a:prstDash val="solid"/>
                <a:headEnd type="none" w="med" len="med"/>
                <a:tailEnd type="none" w="med" len="med"/>
              </a:ln>
            </p:spPr>
          </p:sp>
          <p:sp>
            <p:nvSpPr>
              <p:cNvPr id="30" name="Line 9"/>
              <p:cNvSpPr/>
              <p:nvPr/>
            </p:nvSpPr>
            <p:spPr>
              <a:xfrm>
                <a:off x="975" y="2115"/>
                <a:ext cx="0" cy="408"/>
              </a:xfrm>
              <a:prstGeom prst="line">
                <a:avLst/>
              </a:prstGeom>
              <a:ln w="63500" cap="flat" cmpd="sng">
                <a:solidFill>
                  <a:schemeClr val="tx1"/>
                </a:solidFill>
                <a:prstDash val="solid"/>
                <a:headEnd type="none" w="med" len="med"/>
                <a:tailEnd type="none" w="med" len="med"/>
              </a:ln>
            </p:spPr>
          </p:sp>
          <p:sp>
            <p:nvSpPr>
              <p:cNvPr id="31" name="Rectangle 10"/>
              <p:cNvSpPr/>
              <p:nvPr/>
            </p:nvSpPr>
            <p:spPr>
              <a:xfrm>
                <a:off x="2245" y="799"/>
                <a:ext cx="3053" cy="363"/>
              </a:xfrm>
              <a:prstGeom prst="rect">
                <a:avLst/>
              </a:prstGeom>
              <a:noFill/>
              <a:ln w="9525" cap="flat" cmpd="sng">
                <a:solidFill>
                  <a:schemeClr val="tx1"/>
                </a:solidFill>
                <a:prstDash val="solid"/>
                <a:miter/>
                <a:headEnd type="none" w="med" len="med"/>
                <a:tailEnd type="none" w="med" len="med"/>
              </a:ln>
            </p:spPr>
            <p:txBody>
              <a:bodyPr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zh-CN" altLang="en-US" sz="1800" dirty="0"/>
                  <a:t>立即采取自救，如果涉及到人员受伤，</a:t>
                </a:r>
                <a:endParaRPr lang="zh-CN" altLang="en-US" sz="1800" dirty="0"/>
              </a:p>
              <a:p>
                <a:pPr marL="0" lvl="0" indent="0" eaLnBrk="1" hangingPunct="1">
                  <a:spcBef>
                    <a:spcPct val="0"/>
                  </a:spcBef>
                  <a:buNone/>
                </a:pPr>
                <a:r>
                  <a:rPr lang="zh-CN" altLang="en-US" sz="1800" dirty="0"/>
                  <a:t>立即送往公司医疗点或立即拨打“</a:t>
                </a:r>
                <a:r>
                  <a:rPr lang="en-US" altLang="zh-CN" sz="1800" dirty="0"/>
                  <a:t>120”</a:t>
                </a:r>
                <a:r>
                  <a:rPr lang="zh-CN" altLang="en-US" sz="1800" dirty="0"/>
                  <a:t>急救</a:t>
                </a:r>
                <a:endParaRPr lang="zh-CN" altLang="en-US" sz="1800" dirty="0"/>
              </a:p>
            </p:txBody>
          </p:sp>
          <p:sp>
            <p:nvSpPr>
              <p:cNvPr id="32" name="Rectangle 11"/>
              <p:cNvSpPr/>
              <p:nvPr/>
            </p:nvSpPr>
            <p:spPr>
              <a:xfrm>
                <a:off x="2245" y="1570"/>
                <a:ext cx="3053" cy="363"/>
              </a:xfrm>
              <a:prstGeom prst="rect">
                <a:avLst/>
              </a:prstGeom>
              <a:noFill/>
              <a:ln w="9525" cap="flat" cmpd="sng">
                <a:solidFill>
                  <a:schemeClr val="tx1"/>
                </a:solidFill>
                <a:prstDash val="solid"/>
                <a:miter/>
                <a:headEnd type="none" w="med" len="med"/>
                <a:tailEnd type="none" w="med" len="med"/>
              </a:ln>
            </p:spPr>
            <p:txBody>
              <a:bodyPr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zh-CN" altLang="en-US" sz="1800" dirty="0"/>
                  <a:t>立即上报工段长和车间安全管理员</a:t>
                </a:r>
                <a:endParaRPr lang="zh-CN" altLang="en-US" sz="1800" dirty="0"/>
              </a:p>
            </p:txBody>
          </p:sp>
          <p:sp>
            <p:nvSpPr>
              <p:cNvPr id="33" name="Rectangle 12"/>
              <p:cNvSpPr/>
              <p:nvPr/>
            </p:nvSpPr>
            <p:spPr>
              <a:xfrm>
                <a:off x="2245" y="2341"/>
                <a:ext cx="3053" cy="363"/>
              </a:xfrm>
              <a:prstGeom prst="rect">
                <a:avLst/>
              </a:prstGeom>
              <a:noFill/>
              <a:ln w="9525" cap="flat" cmpd="sng">
                <a:solidFill>
                  <a:schemeClr val="tx1"/>
                </a:solidFill>
                <a:prstDash val="solid"/>
                <a:miter/>
                <a:headEnd type="none" w="med" len="med"/>
                <a:tailEnd type="none" w="med" len="med"/>
              </a:ln>
            </p:spPr>
            <p:txBody>
              <a:bodyPr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zh-CN" altLang="en-US" sz="1800" dirty="0"/>
                  <a:t>维护现场秩序和保护事发现场以备调查</a:t>
                </a:r>
                <a:endParaRPr lang="zh-CN" altLang="en-US" sz="1800" dirty="0"/>
              </a:p>
            </p:txBody>
          </p:sp>
        </p:grpSp>
        <p:sp>
          <p:nvSpPr>
            <p:cNvPr id="34" name="Text Box 13"/>
            <p:cNvSpPr txBox="1"/>
            <p:nvPr/>
          </p:nvSpPr>
          <p:spPr>
            <a:xfrm>
              <a:off x="2700338" y="3429000"/>
              <a:ext cx="879475" cy="376238"/>
            </a:xfrm>
            <a:prstGeom prst="rect">
              <a:avLst/>
            </a:prstGeom>
            <a:noFill/>
            <a:ln w="9525" cap="flat" cmpd="sng">
              <a:solidFill>
                <a:schemeClr val="tx1"/>
              </a:solidFill>
              <a:prstDash val="solid"/>
              <a:miter/>
              <a:headEnd type="none" w="med" len="med"/>
              <a:tailEnd type="none" w="med" len="med"/>
            </a:ln>
          </p:spPr>
          <p:txBody>
            <a:bodyPr wrap="non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zh-CN" altLang="en-US" sz="1800" dirty="0">
                  <a:ea typeface="华文新魏" panose="02010800040101010101" pitchFamily="2" charset="-122"/>
                </a:rPr>
                <a:t>班组长</a:t>
              </a:r>
              <a:endParaRPr lang="zh-CN" altLang="en-US" sz="1800" dirty="0">
                <a:ea typeface="华文新魏" panose="02010800040101010101" pitchFamily="2" charset="-122"/>
              </a:endParaRPr>
            </a:p>
          </p:txBody>
        </p:sp>
        <p:sp>
          <p:nvSpPr>
            <p:cNvPr id="35" name="Text Box 14"/>
            <p:cNvSpPr txBox="1"/>
            <p:nvPr/>
          </p:nvSpPr>
          <p:spPr>
            <a:xfrm>
              <a:off x="2555875" y="2205038"/>
              <a:ext cx="879475" cy="376237"/>
            </a:xfrm>
            <a:prstGeom prst="rect">
              <a:avLst/>
            </a:prstGeom>
            <a:noFill/>
            <a:ln w="9525" cap="flat" cmpd="sng">
              <a:solidFill>
                <a:schemeClr val="tx1"/>
              </a:solidFill>
              <a:prstDash val="solid"/>
              <a:miter/>
              <a:headEnd type="none" w="med" len="med"/>
              <a:tailEnd type="none" w="med" len="med"/>
            </a:ln>
          </p:spPr>
          <p:txBody>
            <a:bodyPr wrap="non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zh-CN" altLang="en-US" sz="1800" dirty="0">
                  <a:ea typeface="华文新魏" panose="02010800040101010101" pitchFamily="2" charset="-122"/>
                </a:rPr>
                <a:t>班组长</a:t>
              </a:r>
              <a:endParaRPr lang="zh-CN" altLang="en-US" sz="1800" dirty="0">
                <a:ea typeface="华文新魏" panose="02010800040101010101" pitchFamily="2" charset="-122"/>
              </a:endParaRPr>
            </a:p>
          </p:txBody>
        </p:sp>
        <p:sp>
          <p:nvSpPr>
            <p:cNvPr id="36" name="Text Box 15"/>
            <p:cNvSpPr txBox="1"/>
            <p:nvPr/>
          </p:nvSpPr>
          <p:spPr>
            <a:xfrm>
              <a:off x="2700338" y="4652963"/>
              <a:ext cx="879475" cy="376237"/>
            </a:xfrm>
            <a:prstGeom prst="rect">
              <a:avLst/>
            </a:prstGeom>
            <a:noFill/>
            <a:ln w="9525" cap="flat" cmpd="sng">
              <a:solidFill>
                <a:schemeClr val="tx1"/>
              </a:solidFill>
              <a:prstDash val="solid"/>
              <a:miter/>
              <a:headEnd type="none" w="med" len="med"/>
              <a:tailEnd type="none" w="med" len="med"/>
            </a:ln>
          </p:spPr>
          <p:txBody>
            <a:bodyPr wrap="non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zh-CN" altLang="en-US" sz="1800" dirty="0">
                  <a:ea typeface="华文新魏" panose="02010800040101010101" pitchFamily="2" charset="-122"/>
                </a:rPr>
                <a:t>班组长</a:t>
              </a:r>
              <a:endParaRPr lang="zh-CN" altLang="en-US" sz="1800" dirty="0">
                <a:ea typeface="华文新魏" panose="0201080004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636" cy="584775"/>
          </a:xfrm>
          <a:prstGeom prst="rect">
            <a:avLst/>
          </a:prstGeom>
        </p:spPr>
        <p:txBody>
          <a:bodyPr wrap="square">
            <a:spAutoFit/>
          </a:bodyPr>
          <a:lstStyle/>
          <a:p>
            <a:r>
              <a:rPr lang="zh-CN" altLang="en-US" sz="3200" b="1" spc="600" dirty="0">
                <a:cs typeface="+mn-ea"/>
                <a:sym typeface="+mn-lt"/>
              </a:rPr>
              <a:t>心跳呼吸突然停止时的表现</a:t>
            </a:r>
            <a:endParaRPr lang="zh-CN" altLang="en-US" sz="3200" b="1" spc="600" dirty="0">
              <a:cs typeface="+mn-ea"/>
              <a:sym typeface="+mn-lt"/>
            </a:endParaRPr>
          </a:p>
        </p:txBody>
      </p:sp>
      <p:sp>
        <p:nvSpPr>
          <p:cNvPr id="7" name="矩形 6"/>
          <p:cNvSpPr/>
          <p:nvPr/>
        </p:nvSpPr>
        <p:spPr>
          <a:xfrm>
            <a:off x="949325" y="2460500"/>
            <a:ext cx="8188959" cy="2533707"/>
          </a:xfrm>
          <a:prstGeom prst="rect">
            <a:avLst/>
          </a:prstGeom>
        </p:spPr>
        <p:txBody>
          <a:bodyPr wrap="square">
            <a:spAutoFit/>
          </a:bodyPr>
          <a:lstStyle/>
          <a:p>
            <a:pPr marL="469900" indent="-469900">
              <a:lnSpc>
                <a:spcPct val="150000"/>
              </a:lnSpc>
            </a:pPr>
            <a:r>
              <a:rPr lang="en-US" altLang="zh-CN" dirty="0"/>
              <a:t>1</a:t>
            </a:r>
            <a:r>
              <a:rPr lang="zh-CN" altLang="en-US" dirty="0"/>
              <a:t>）、意识突然丧失，病人昏倒于各种场合</a:t>
            </a:r>
            <a:endParaRPr lang="zh-CN" altLang="en-US" dirty="0"/>
          </a:p>
          <a:p>
            <a:pPr marL="469900" indent="-469900">
              <a:lnSpc>
                <a:spcPct val="150000"/>
              </a:lnSpc>
            </a:pPr>
            <a:r>
              <a:rPr lang="en-US" altLang="zh-CN" dirty="0"/>
              <a:t>2</a:t>
            </a:r>
            <a:r>
              <a:rPr lang="zh-CN" altLang="en-US" dirty="0"/>
              <a:t>）、大动脉搏动消失（颈、股动脉）</a:t>
            </a:r>
            <a:endParaRPr lang="zh-CN" altLang="en-US" dirty="0"/>
          </a:p>
          <a:p>
            <a:pPr marL="469900" indent="-469900">
              <a:lnSpc>
                <a:spcPct val="150000"/>
              </a:lnSpc>
            </a:pPr>
            <a:r>
              <a:rPr lang="en-US" altLang="zh-CN" dirty="0"/>
              <a:t>3</a:t>
            </a:r>
            <a:r>
              <a:rPr lang="zh-CN" altLang="en-US" dirty="0"/>
              <a:t>）、病人有临终呼吸，倒气、叹息样呼吸</a:t>
            </a:r>
            <a:endParaRPr lang="zh-CN" altLang="en-US" dirty="0"/>
          </a:p>
          <a:p>
            <a:pPr marL="469900" indent="-469900">
              <a:lnSpc>
                <a:spcPct val="150000"/>
              </a:lnSpc>
            </a:pPr>
            <a:r>
              <a:rPr lang="en-US" altLang="zh-CN" dirty="0"/>
              <a:t>4</a:t>
            </a:r>
            <a:r>
              <a:rPr lang="zh-CN" altLang="en-US" dirty="0"/>
              <a:t>）、面色苍白或转为紫绀</a:t>
            </a:r>
            <a:endParaRPr lang="zh-CN" altLang="en-US" dirty="0"/>
          </a:p>
          <a:p>
            <a:pPr marL="469900" indent="-469900">
              <a:lnSpc>
                <a:spcPct val="150000"/>
              </a:lnSpc>
            </a:pPr>
            <a:r>
              <a:rPr lang="en-US" altLang="zh-CN" dirty="0"/>
              <a:t>5</a:t>
            </a:r>
            <a:r>
              <a:rPr lang="zh-CN" altLang="en-US" dirty="0"/>
              <a:t>）、瞳孔散大</a:t>
            </a:r>
            <a:endParaRPr lang="zh-CN" altLang="en-US" dirty="0"/>
          </a:p>
          <a:p>
            <a:pPr marL="469900" indent="-469900">
              <a:lnSpc>
                <a:spcPct val="150000"/>
              </a:lnSpc>
            </a:pPr>
            <a:r>
              <a:rPr lang="en-US" altLang="zh-CN" dirty="0"/>
              <a:t>6</a:t>
            </a:r>
            <a:r>
              <a:rPr lang="zh-CN" altLang="en-US" dirty="0"/>
              <a:t>）、部分病人有短暂抽搐</a:t>
            </a:r>
            <a:r>
              <a:rPr lang="en-US" altLang="zh-CN" dirty="0"/>
              <a:t>,</a:t>
            </a:r>
            <a:r>
              <a:rPr lang="zh-CN" altLang="en-US" dirty="0"/>
              <a:t>随即全身肌肉松软</a:t>
            </a:r>
            <a:endParaRPr lang="zh-CN" altLang="en-US" dirty="0"/>
          </a:p>
        </p:txBody>
      </p:sp>
      <p:pic>
        <p:nvPicPr>
          <p:cNvPr id="4" name="图片 3"/>
          <p:cNvPicPr>
            <a:picLocks noChangeAspect="1"/>
          </p:cNvPicPr>
          <p:nvPr/>
        </p:nvPicPr>
        <p:blipFill>
          <a:blip r:embed="rId2" cstate="print">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tretch>
            <a:fillRect/>
          </a:stretch>
        </p:blipFill>
        <p:spPr>
          <a:xfrm>
            <a:off x="6198993" y="1284265"/>
            <a:ext cx="4600188" cy="453663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1000"/>
                                        <p:tgtEl>
                                          <p:spTgt spid="7"/>
                                        </p:tgtEl>
                                      </p:cBhvr>
                                    </p:animEffect>
                                    <p:anim calcmode="lin" valueType="num">
                                      <p:cBhvr>
                                        <p:cTn id="28" dur="1000" fill="hold"/>
                                        <p:tgtEl>
                                          <p:spTgt spid="7"/>
                                        </p:tgtEl>
                                        <p:attrNameLst>
                                          <p:attrName>ppt_x</p:attrName>
                                        </p:attrNameLst>
                                      </p:cBhvr>
                                      <p:tavLst>
                                        <p:tav tm="0">
                                          <p:val>
                                            <p:strVal val="#ppt_x"/>
                                          </p:val>
                                        </p:tav>
                                        <p:tav tm="100000">
                                          <p:val>
                                            <p:strVal val="#ppt_x"/>
                                          </p:val>
                                        </p:tav>
                                      </p:tavLst>
                                    </p:anim>
                                    <p:anim calcmode="lin" valueType="num">
                                      <p:cBhvr>
                                        <p:cTn id="2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636" cy="584775"/>
          </a:xfrm>
          <a:prstGeom prst="rect">
            <a:avLst/>
          </a:prstGeom>
        </p:spPr>
        <p:txBody>
          <a:bodyPr wrap="square">
            <a:spAutoFit/>
          </a:bodyPr>
          <a:lstStyle/>
          <a:p>
            <a:r>
              <a:rPr lang="zh-CN" altLang="en-US" sz="3200" b="1" spc="600" dirty="0">
                <a:cs typeface="+mn-ea"/>
                <a:sym typeface="+mn-lt"/>
              </a:rPr>
              <a:t>判断意识和畅通气道</a:t>
            </a:r>
            <a:endParaRPr lang="zh-CN" altLang="en-US" sz="3200" b="1" spc="600" dirty="0">
              <a:cs typeface="+mn-ea"/>
              <a:sym typeface="+mn-lt"/>
            </a:endParaRPr>
          </a:p>
        </p:txBody>
      </p:sp>
      <p:sp>
        <p:nvSpPr>
          <p:cNvPr id="7" name="矩形 6"/>
          <p:cNvSpPr/>
          <p:nvPr/>
        </p:nvSpPr>
        <p:spPr>
          <a:xfrm>
            <a:off x="949326" y="1440558"/>
            <a:ext cx="5146674" cy="1287212"/>
          </a:xfrm>
          <a:prstGeom prst="rect">
            <a:avLst/>
          </a:prstGeom>
        </p:spPr>
        <p:txBody>
          <a:bodyPr wrap="square">
            <a:spAutoFit/>
          </a:bodyPr>
          <a:lstStyle/>
          <a:p>
            <a:pPr marL="469900" indent="-469900">
              <a:lnSpc>
                <a:spcPct val="150000"/>
              </a:lnSpc>
            </a:pPr>
            <a:r>
              <a:rPr lang="en-US" altLang="zh-CN" dirty="0"/>
              <a:t>(1) </a:t>
            </a:r>
            <a:r>
              <a:rPr lang="zh-CN" altLang="en-US" dirty="0"/>
              <a:t>判定病人有无意识</a:t>
            </a:r>
            <a:endParaRPr lang="zh-CN" altLang="en-US" dirty="0"/>
          </a:p>
          <a:p>
            <a:pPr marL="469900" indent="-469900">
              <a:lnSpc>
                <a:spcPct val="150000"/>
              </a:lnSpc>
            </a:pPr>
            <a:r>
              <a:rPr lang="zh-CN" altLang="en-US" dirty="0"/>
              <a:t>     轻摇动病人肩部，高声喊叫“喂，你怎么啦？”</a:t>
            </a:r>
            <a:endParaRPr lang="zh-CN" altLang="en-US" dirty="0"/>
          </a:p>
          <a:p>
            <a:pPr marL="469900" indent="-469900">
              <a:lnSpc>
                <a:spcPct val="150000"/>
              </a:lnSpc>
            </a:pPr>
            <a:r>
              <a:rPr lang="zh-CN" altLang="en-US" dirty="0"/>
              <a:t>   若无反应，立即用手指按人中穴约</a:t>
            </a:r>
            <a:r>
              <a:rPr lang="en-US" altLang="zh-CN" dirty="0"/>
              <a:t>5</a:t>
            </a:r>
            <a:r>
              <a:rPr lang="zh-CN" altLang="en-US" dirty="0"/>
              <a:t>秒钟</a:t>
            </a:r>
            <a:endParaRPr lang="zh-CN" altLang="en-US" dirty="0"/>
          </a:p>
        </p:txBody>
      </p:sp>
      <p:sp>
        <p:nvSpPr>
          <p:cNvPr id="9" name="矩形 8"/>
          <p:cNvSpPr/>
          <p:nvPr/>
        </p:nvSpPr>
        <p:spPr>
          <a:xfrm>
            <a:off x="949326" y="4124885"/>
            <a:ext cx="5146674" cy="1702710"/>
          </a:xfrm>
          <a:prstGeom prst="rect">
            <a:avLst/>
          </a:prstGeom>
        </p:spPr>
        <p:txBody>
          <a:bodyPr wrap="square">
            <a:spAutoFit/>
          </a:bodyPr>
          <a:lstStyle/>
          <a:p>
            <a:pPr marL="469900" indent="-469900">
              <a:lnSpc>
                <a:spcPct val="150000"/>
              </a:lnSpc>
            </a:pPr>
            <a:r>
              <a:rPr lang="zh-CN" altLang="en-US" dirty="0"/>
              <a:t>（</a:t>
            </a:r>
            <a:r>
              <a:rPr lang="en-US" altLang="zh-CN" dirty="0"/>
              <a:t>2</a:t>
            </a:r>
            <a:r>
              <a:rPr lang="zh-CN" altLang="en-US" dirty="0"/>
              <a:t>）将病人放置呈仰卧位，头、颈、躯干平直无扭曲，双手放于躯干两侧；整体转动时要注意保护颈部，一手托住颈部，另一手扶住肩部使病人平稳地转动至仰卧位</a:t>
            </a:r>
            <a:endParaRPr lang="zh-CN" altLang="en-US" dirty="0"/>
          </a:p>
        </p:txBody>
      </p:sp>
      <p:pic>
        <p:nvPicPr>
          <p:cNvPr id="11" name="Picture 4" descr="1"/>
          <p:cNvPicPr>
            <a:picLocks noChangeAspect="1"/>
          </p:cNvPicPr>
          <p:nvPr/>
        </p:nvPicPr>
        <p:blipFill>
          <a:blip r:embed="rId2"/>
          <a:stretch>
            <a:fillRect/>
          </a:stretch>
        </p:blipFill>
        <p:spPr>
          <a:xfrm>
            <a:off x="6600826" y="1255607"/>
            <a:ext cx="4608512" cy="2060575"/>
          </a:xfrm>
          <a:prstGeom prst="rect">
            <a:avLst/>
          </a:prstGeom>
          <a:noFill/>
          <a:ln w="9525">
            <a:noFill/>
          </a:ln>
        </p:spPr>
      </p:pic>
      <p:pic>
        <p:nvPicPr>
          <p:cNvPr id="12" name="Picture 6" descr="图片1"/>
          <p:cNvPicPr>
            <a:picLocks noChangeAspect="1"/>
          </p:cNvPicPr>
          <p:nvPr/>
        </p:nvPicPr>
        <p:blipFill>
          <a:blip r:embed="rId3"/>
          <a:stretch>
            <a:fillRect/>
          </a:stretch>
        </p:blipFill>
        <p:spPr>
          <a:xfrm>
            <a:off x="6763545" y="3921346"/>
            <a:ext cx="4283075" cy="2109788"/>
          </a:xfrm>
          <a:prstGeom prst="rect">
            <a:avLst/>
          </a:prstGeom>
          <a:noFill/>
          <a:ln w="9525">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1000"/>
                                        <p:tgtEl>
                                          <p:spTgt spid="11"/>
                                        </p:tgtEl>
                                      </p:cBhvr>
                                    </p:animEffect>
                                    <p:anim calcmode="lin" valueType="num">
                                      <p:cBhvr>
                                        <p:cTn id="23" dur="1000" fill="hold"/>
                                        <p:tgtEl>
                                          <p:spTgt spid="11"/>
                                        </p:tgtEl>
                                        <p:attrNameLst>
                                          <p:attrName>ppt_x</p:attrName>
                                        </p:attrNameLst>
                                      </p:cBhvr>
                                      <p:tavLst>
                                        <p:tav tm="0">
                                          <p:val>
                                            <p:strVal val="#ppt_x"/>
                                          </p:val>
                                        </p:tav>
                                        <p:tav tm="100000">
                                          <p:val>
                                            <p:strVal val="#ppt_x"/>
                                          </p:val>
                                        </p:tav>
                                      </p:tavLst>
                                    </p:anim>
                                    <p:anim calcmode="lin" valueType="num">
                                      <p:cBhvr>
                                        <p:cTn id="24" dur="1000" fill="hold"/>
                                        <p:tgtEl>
                                          <p:spTgt spid="11"/>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1000"/>
                                        <p:tgtEl>
                                          <p:spTgt spid="12"/>
                                        </p:tgtEl>
                                      </p:cBhvr>
                                    </p:animEffect>
                                    <p:anim calcmode="lin" valueType="num">
                                      <p:cBhvr>
                                        <p:cTn id="28" dur="1000" fill="hold"/>
                                        <p:tgtEl>
                                          <p:spTgt spid="12"/>
                                        </p:tgtEl>
                                        <p:attrNameLst>
                                          <p:attrName>ppt_x</p:attrName>
                                        </p:attrNameLst>
                                      </p:cBhvr>
                                      <p:tavLst>
                                        <p:tav tm="0">
                                          <p:val>
                                            <p:strVal val="#ppt_x"/>
                                          </p:val>
                                        </p:tav>
                                        <p:tav tm="100000">
                                          <p:val>
                                            <p:strVal val="#ppt_x"/>
                                          </p:val>
                                        </p:tav>
                                      </p:tavLst>
                                    </p:anim>
                                    <p:anim calcmode="lin" valueType="num">
                                      <p:cBhvr>
                                        <p:cTn id="29" dur="1000" fill="hold"/>
                                        <p:tgtEl>
                                          <p:spTgt spid="12"/>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1000"/>
                                        <p:tgtEl>
                                          <p:spTgt spid="9"/>
                                        </p:tgtEl>
                                      </p:cBhvr>
                                    </p:animEffect>
                                    <p:anim calcmode="lin" valueType="num">
                                      <p:cBhvr>
                                        <p:cTn id="38" dur="1000" fill="hold"/>
                                        <p:tgtEl>
                                          <p:spTgt spid="9"/>
                                        </p:tgtEl>
                                        <p:attrNameLst>
                                          <p:attrName>ppt_x</p:attrName>
                                        </p:attrNameLst>
                                      </p:cBhvr>
                                      <p:tavLst>
                                        <p:tav tm="0">
                                          <p:val>
                                            <p:strVal val="#ppt_x"/>
                                          </p:val>
                                        </p:tav>
                                        <p:tav tm="100000">
                                          <p:val>
                                            <p:strVal val="#ppt_x"/>
                                          </p:val>
                                        </p:tav>
                                      </p:tavLst>
                                    </p:anim>
                                    <p:anim calcmode="lin" valueType="num">
                                      <p:cBhvr>
                                        <p:cTn id="3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extLst>
              <a:ext uri="{28A0092B-C50C-407E-A947-70E740481C1C}">
                <a14:useLocalDpi xmlns:a14="http://schemas.microsoft.com/office/drawing/2010/main" val="0"/>
              </a:ext>
            </a:extLst>
          </a:blip>
          <a:srcRect l="51940" t="29533" r="10342" b="10519"/>
          <a:stretch>
            <a:fillRect/>
          </a:stretch>
        </p:blipFill>
        <p:spPr>
          <a:xfrm rot="5400000">
            <a:off x="362345" y="-362348"/>
            <a:ext cx="6895306" cy="7620002"/>
          </a:xfrm>
          <a:prstGeom prst="rect">
            <a:avLst/>
          </a:prstGeom>
        </p:spPr>
      </p:pic>
      <p:sp>
        <p:nvSpPr>
          <p:cNvPr id="3" name="矩形 2"/>
          <p:cNvSpPr/>
          <p:nvPr/>
        </p:nvSpPr>
        <p:spPr>
          <a:xfrm>
            <a:off x="4986179" y="2286098"/>
            <a:ext cx="3244769" cy="830997"/>
          </a:xfrm>
          <a:prstGeom prst="rect">
            <a:avLst/>
          </a:prstGeom>
        </p:spPr>
        <p:txBody>
          <a:bodyPr wrap="square">
            <a:spAutoFit/>
          </a:bodyPr>
          <a:lstStyle/>
          <a:p>
            <a:r>
              <a:rPr lang="en-US" altLang="zh-CN" sz="4800" b="1" spc="600" dirty="0">
                <a:cs typeface="+mn-ea"/>
                <a:sym typeface="+mn-lt"/>
              </a:rPr>
              <a:t>Part 01</a:t>
            </a:r>
            <a:endParaRPr lang="zh-CN" altLang="en-US" sz="4800" b="1" spc="600" dirty="0">
              <a:cs typeface="+mn-ea"/>
              <a:sym typeface="+mn-lt"/>
            </a:endParaRPr>
          </a:p>
        </p:txBody>
      </p:sp>
      <p:sp>
        <p:nvSpPr>
          <p:cNvPr id="4" name="矩形 3"/>
          <p:cNvSpPr/>
          <p:nvPr/>
        </p:nvSpPr>
        <p:spPr>
          <a:xfrm>
            <a:off x="4986179" y="3663387"/>
            <a:ext cx="4795777" cy="1569660"/>
          </a:xfrm>
          <a:prstGeom prst="rect">
            <a:avLst/>
          </a:prstGeom>
        </p:spPr>
        <p:txBody>
          <a:bodyPr wrap="square">
            <a:spAutoFit/>
          </a:bodyPr>
          <a:lstStyle/>
          <a:p>
            <a:r>
              <a:rPr lang="zh-CN" altLang="en-US" sz="4800" b="1" spc="600" dirty="0">
                <a:cs typeface="+mn-ea"/>
                <a:sym typeface="+mn-lt"/>
              </a:rPr>
              <a:t>班组长安全角色认知 </a:t>
            </a:r>
            <a:endParaRPr lang="zh-CN" altLang="en-US" sz="4800" b="1" spc="600" dirty="0">
              <a:cs typeface="+mn-ea"/>
              <a:sym typeface="+mn-lt"/>
            </a:endParaRPr>
          </a:p>
        </p:txBody>
      </p:sp>
      <p:cxnSp>
        <p:nvCxnSpPr>
          <p:cNvPr id="5" name="直接连接符 4"/>
          <p:cNvCxnSpPr/>
          <p:nvPr/>
        </p:nvCxnSpPr>
        <p:spPr>
          <a:xfrm>
            <a:off x="5097254" y="3390241"/>
            <a:ext cx="1617412" cy="0"/>
          </a:xfrm>
          <a:prstGeom prst="line">
            <a:avLst/>
          </a:prstGeom>
          <a:ln w="57150">
            <a:solidFill>
              <a:srgbClr val="818286"/>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rotWithShape="1">
          <a:blip r:embed="rId2" cstate="print">
            <a:extLst>
              <a:ext uri="{28A0092B-C50C-407E-A947-70E740481C1C}">
                <a14:useLocalDpi xmlns:a14="http://schemas.microsoft.com/office/drawing/2010/main" val="0"/>
              </a:ext>
            </a:extLst>
          </a:blip>
          <a:srcRect l="10238" t="29533" r="60192" b="10519"/>
          <a:stretch>
            <a:fillRect/>
          </a:stretch>
        </p:blipFill>
        <p:spPr>
          <a:xfrm rot="16200000" flipH="1">
            <a:off x="9646212" y="-432764"/>
            <a:ext cx="2113024" cy="2978552"/>
          </a:xfrm>
          <a:prstGeom prst="rect">
            <a:avLst/>
          </a:prstGeom>
        </p:spPr>
      </p:pic>
      <p:pic>
        <p:nvPicPr>
          <p:cNvPr id="9" name="图片 8"/>
          <p:cNvPicPr>
            <a:picLocks noChangeAspect="1"/>
          </p:cNvPicPr>
          <p:nvPr/>
        </p:nvPicPr>
        <p:blipFill rotWithShape="1">
          <a:blip r:embed="rId2" cstate="print">
            <a:extLst>
              <a:ext uri="{28A0092B-C50C-407E-A947-70E740481C1C}">
                <a14:useLocalDpi xmlns:a14="http://schemas.microsoft.com/office/drawing/2010/main" val="0"/>
              </a:ext>
            </a:extLst>
          </a:blip>
          <a:srcRect l="10238" t="29533" r="60192" b="10519"/>
          <a:stretch>
            <a:fillRect/>
          </a:stretch>
        </p:blipFill>
        <p:spPr>
          <a:xfrm rot="5400000" flipH="1" flipV="1">
            <a:off x="9646212" y="4312213"/>
            <a:ext cx="2113024" cy="29785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barn(inVertical)">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1000"/>
                                        <p:tgtEl>
                                          <p:spTgt spid="5"/>
                                        </p:tgtEl>
                                      </p:cBhvr>
                                    </p:animEffect>
                                    <p:anim calcmode="lin" valueType="num">
                                      <p:cBhvr>
                                        <p:cTn id="35" dur="1000" fill="hold"/>
                                        <p:tgtEl>
                                          <p:spTgt spid="5"/>
                                        </p:tgtEl>
                                        <p:attrNameLst>
                                          <p:attrName>ppt_x</p:attrName>
                                        </p:attrNameLst>
                                      </p:cBhvr>
                                      <p:tavLst>
                                        <p:tav tm="0">
                                          <p:val>
                                            <p:strVal val="#ppt_x"/>
                                          </p:val>
                                        </p:tav>
                                        <p:tav tm="100000">
                                          <p:val>
                                            <p:strVal val="#ppt_x"/>
                                          </p:val>
                                        </p:tav>
                                      </p:tavLst>
                                    </p:anim>
                                    <p:anim calcmode="lin" valueType="num">
                                      <p:cBhvr>
                                        <p:cTn id="3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636" cy="584775"/>
          </a:xfrm>
          <a:prstGeom prst="rect">
            <a:avLst/>
          </a:prstGeom>
        </p:spPr>
        <p:txBody>
          <a:bodyPr wrap="square">
            <a:spAutoFit/>
          </a:bodyPr>
          <a:lstStyle/>
          <a:p>
            <a:r>
              <a:rPr lang="zh-CN" altLang="en-US" sz="3200" b="1" spc="600" dirty="0">
                <a:cs typeface="+mn-ea"/>
                <a:sym typeface="+mn-lt"/>
              </a:rPr>
              <a:t>心跳呼吸突然停止时的表现</a:t>
            </a:r>
            <a:endParaRPr lang="zh-CN" altLang="en-US" sz="3200" b="1" spc="600" dirty="0">
              <a:cs typeface="+mn-ea"/>
              <a:sym typeface="+mn-lt"/>
            </a:endParaRPr>
          </a:p>
        </p:txBody>
      </p:sp>
      <p:sp>
        <p:nvSpPr>
          <p:cNvPr id="7" name="矩形 6"/>
          <p:cNvSpPr/>
          <p:nvPr/>
        </p:nvSpPr>
        <p:spPr>
          <a:xfrm>
            <a:off x="491332" y="1595598"/>
            <a:ext cx="10718006" cy="1287212"/>
          </a:xfrm>
          <a:prstGeom prst="rect">
            <a:avLst/>
          </a:prstGeom>
        </p:spPr>
        <p:txBody>
          <a:bodyPr wrap="square">
            <a:spAutoFit/>
          </a:bodyPr>
          <a:lstStyle/>
          <a:p>
            <a:pPr marL="469900" indent="-469900">
              <a:lnSpc>
                <a:spcPct val="150000"/>
              </a:lnSpc>
            </a:pPr>
            <a:r>
              <a:rPr lang="zh-CN" altLang="en-US" dirty="0"/>
              <a:t> </a:t>
            </a:r>
            <a:r>
              <a:rPr lang="en-US" altLang="zh-CN" dirty="0"/>
              <a:t>	 </a:t>
            </a:r>
            <a:r>
              <a:rPr lang="zh-CN" altLang="en-US" dirty="0"/>
              <a:t>在保持呼吸道畅通和病人口部张开的位置下进行：用扶按前额之首的拇指与食指，捏闭病人的鼻孔，抢救者深吸气后吹气两口，每次吹入的气体量为</a:t>
            </a:r>
            <a:r>
              <a:rPr lang="en-US" altLang="zh-CN" dirty="0"/>
              <a:t>800-1200</a:t>
            </a:r>
            <a:r>
              <a:rPr lang="zh-CN" altLang="en-US" dirty="0"/>
              <a:t>毫升进行救治时，每按压胸部</a:t>
            </a:r>
            <a:r>
              <a:rPr lang="en-US" altLang="zh-CN" dirty="0"/>
              <a:t>30</a:t>
            </a:r>
            <a:r>
              <a:rPr lang="zh-CN" altLang="en-US" dirty="0"/>
              <a:t>次，吹气两口即</a:t>
            </a:r>
            <a:r>
              <a:rPr lang="en-US" altLang="zh-CN" dirty="0"/>
              <a:t>30∶2</a:t>
            </a:r>
            <a:endParaRPr lang="zh-CN" altLang="en-US" dirty="0"/>
          </a:p>
        </p:txBody>
      </p:sp>
      <p:pic>
        <p:nvPicPr>
          <p:cNvPr id="9" name="Picture 2"/>
          <p:cNvPicPr>
            <a:picLocks noChangeAspect="1"/>
          </p:cNvPicPr>
          <p:nvPr/>
        </p:nvPicPr>
        <p:blipFill>
          <a:blip r:embed="rId2"/>
          <a:stretch>
            <a:fillRect/>
          </a:stretch>
        </p:blipFill>
        <p:spPr>
          <a:xfrm>
            <a:off x="845942" y="3161177"/>
            <a:ext cx="10568891" cy="2990128"/>
          </a:xfrm>
          <a:prstGeom prst="rect">
            <a:avLst/>
          </a:prstGeom>
          <a:noFill/>
          <a:ln w="6350">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636" cy="584775"/>
          </a:xfrm>
          <a:prstGeom prst="rect">
            <a:avLst/>
          </a:prstGeom>
        </p:spPr>
        <p:txBody>
          <a:bodyPr wrap="square">
            <a:spAutoFit/>
          </a:bodyPr>
          <a:lstStyle/>
          <a:p>
            <a:r>
              <a:rPr lang="zh-CN" altLang="en-US" sz="3200" b="1" spc="600" dirty="0">
                <a:cs typeface="+mn-ea"/>
                <a:sym typeface="+mn-lt"/>
              </a:rPr>
              <a:t>心跳呼吸突然停止时的表现</a:t>
            </a:r>
            <a:endParaRPr lang="zh-CN" altLang="en-US" sz="3200" b="1" spc="600" dirty="0">
              <a:cs typeface="+mn-ea"/>
              <a:sym typeface="+mn-lt"/>
            </a:endParaRPr>
          </a:p>
        </p:txBody>
      </p:sp>
      <p:sp>
        <p:nvSpPr>
          <p:cNvPr id="7" name="矩形 6"/>
          <p:cNvSpPr/>
          <p:nvPr/>
        </p:nvSpPr>
        <p:spPr>
          <a:xfrm>
            <a:off x="949325" y="1893661"/>
            <a:ext cx="10260013" cy="871713"/>
          </a:xfrm>
          <a:prstGeom prst="rect">
            <a:avLst/>
          </a:prstGeom>
        </p:spPr>
        <p:txBody>
          <a:bodyPr wrap="square">
            <a:spAutoFit/>
          </a:bodyPr>
          <a:lstStyle/>
          <a:p>
            <a:pPr marL="469900" indent="-469900">
              <a:lnSpc>
                <a:spcPct val="150000"/>
              </a:lnSpc>
            </a:pPr>
            <a:r>
              <a:rPr lang="zh-CN" altLang="en-US" dirty="0"/>
              <a:t>用手指压在伤口出血之上的主要动脉部位，阻断血流。压迫</a:t>
            </a:r>
            <a:r>
              <a:rPr lang="en-US" altLang="zh-CN" dirty="0"/>
              <a:t>10-15</a:t>
            </a:r>
            <a:r>
              <a:rPr lang="zh-CN" altLang="en-US" dirty="0"/>
              <a:t>分钟，时间不宜过久；救护人员要熟悉各个部位血管出血的压点，力度要适中，尽可能保持患处举高，减慢流血速度 </a:t>
            </a:r>
            <a:endParaRPr lang="zh-CN" altLang="en-US" dirty="0"/>
          </a:p>
        </p:txBody>
      </p:sp>
      <p:grpSp>
        <p:nvGrpSpPr>
          <p:cNvPr id="2" name="组合 1"/>
          <p:cNvGrpSpPr/>
          <p:nvPr/>
        </p:nvGrpSpPr>
        <p:grpSpPr>
          <a:xfrm>
            <a:off x="924704" y="3228837"/>
            <a:ext cx="10284633" cy="2708448"/>
            <a:chOff x="924705" y="3603233"/>
            <a:chExt cx="8831198" cy="2325687"/>
          </a:xfrm>
        </p:grpSpPr>
        <p:pic>
          <p:nvPicPr>
            <p:cNvPr id="9" name="Picture 3" descr="DSC01420"/>
            <p:cNvPicPr>
              <a:picLocks noChangeAspect="1"/>
            </p:cNvPicPr>
            <p:nvPr/>
          </p:nvPicPr>
          <p:blipFill>
            <a:blip r:embed="rId2">
              <a:grayscl/>
            </a:blip>
            <a:stretch>
              <a:fillRect/>
            </a:stretch>
          </p:blipFill>
          <p:spPr>
            <a:xfrm>
              <a:off x="3572981" y="3603233"/>
              <a:ext cx="1974198" cy="2325687"/>
            </a:xfrm>
            <a:prstGeom prst="rect">
              <a:avLst/>
            </a:prstGeom>
            <a:noFill/>
            <a:ln w="9525">
              <a:noFill/>
            </a:ln>
          </p:spPr>
        </p:pic>
        <p:pic>
          <p:nvPicPr>
            <p:cNvPr id="11" name="Picture 5" descr="DSC01421"/>
            <p:cNvPicPr>
              <a:picLocks noChangeAspect="1"/>
            </p:cNvPicPr>
            <p:nvPr/>
          </p:nvPicPr>
          <p:blipFill>
            <a:blip r:embed="rId3">
              <a:grayscl/>
            </a:blip>
            <a:stretch>
              <a:fillRect/>
            </a:stretch>
          </p:blipFill>
          <p:spPr>
            <a:xfrm>
              <a:off x="6038042" y="3603233"/>
              <a:ext cx="3717861" cy="2325687"/>
            </a:xfrm>
            <a:prstGeom prst="rect">
              <a:avLst/>
            </a:prstGeom>
            <a:noFill/>
            <a:ln w="9525">
              <a:noFill/>
            </a:ln>
          </p:spPr>
        </p:pic>
        <p:pic>
          <p:nvPicPr>
            <p:cNvPr id="12" name="Picture 7"/>
            <p:cNvPicPr>
              <a:picLocks noChangeAspect="1"/>
            </p:cNvPicPr>
            <p:nvPr/>
          </p:nvPicPr>
          <p:blipFill>
            <a:blip r:embed="rId4">
              <a:grayscl/>
            </a:blip>
            <a:stretch>
              <a:fillRect/>
            </a:stretch>
          </p:blipFill>
          <p:spPr>
            <a:xfrm>
              <a:off x="924705" y="3603233"/>
              <a:ext cx="2157412" cy="2325687"/>
            </a:xfrm>
            <a:prstGeom prst="rect">
              <a:avLst/>
            </a:prstGeom>
            <a:noFill/>
            <a:ln w="9525">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par>
                                <p:cTn id="23" presetID="16" presetClass="entr" presetSubtype="21"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arn(inVertical)">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636" cy="584775"/>
          </a:xfrm>
          <a:prstGeom prst="rect">
            <a:avLst/>
          </a:prstGeom>
        </p:spPr>
        <p:txBody>
          <a:bodyPr wrap="square">
            <a:spAutoFit/>
          </a:bodyPr>
          <a:lstStyle/>
          <a:p>
            <a:r>
              <a:rPr lang="zh-CN" altLang="en-US" sz="3200" b="1" spc="600" dirty="0">
                <a:cs typeface="+mn-ea"/>
                <a:sym typeface="+mn-lt"/>
              </a:rPr>
              <a:t>中暑的表现</a:t>
            </a:r>
            <a:endParaRPr lang="zh-CN" altLang="en-US" sz="3200" b="1" spc="600" dirty="0">
              <a:cs typeface="+mn-ea"/>
              <a:sym typeface="+mn-lt"/>
            </a:endParaRPr>
          </a:p>
        </p:txBody>
      </p:sp>
      <p:sp>
        <p:nvSpPr>
          <p:cNvPr id="7" name="矩形 6"/>
          <p:cNvSpPr/>
          <p:nvPr/>
        </p:nvSpPr>
        <p:spPr>
          <a:xfrm>
            <a:off x="949325" y="1552929"/>
            <a:ext cx="10260013" cy="4195700"/>
          </a:xfrm>
          <a:prstGeom prst="rect">
            <a:avLst/>
          </a:prstGeom>
        </p:spPr>
        <p:txBody>
          <a:bodyPr wrap="square">
            <a:spAutoFit/>
          </a:bodyPr>
          <a:lstStyle/>
          <a:p>
            <a:pPr marL="469900" indent="-469900">
              <a:lnSpc>
                <a:spcPct val="150000"/>
              </a:lnSpc>
            </a:pPr>
            <a:r>
              <a:rPr lang="zh-CN" altLang="en-US" dirty="0"/>
              <a:t>先兆中暑：</a:t>
            </a:r>
            <a:endParaRPr lang="zh-CN" altLang="en-US" dirty="0"/>
          </a:p>
          <a:p>
            <a:pPr marL="469900" indent="-469900">
              <a:lnSpc>
                <a:spcPct val="150000"/>
              </a:lnSpc>
            </a:pPr>
            <a:r>
              <a:rPr lang="zh-CN" altLang="en-US" dirty="0"/>
              <a:t>高温下出现大汗、口渴、无力、头晕、眼花、耳鸣、恶心、心悸、注意力不集中、四肢发麻等，体温不超过</a:t>
            </a:r>
            <a:r>
              <a:rPr lang="en-US" altLang="zh-CN" dirty="0"/>
              <a:t>38℃</a:t>
            </a:r>
            <a:r>
              <a:rPr lang="zh-CN" altLang="en-US" dirty="0"/>
              <a:t>。</a:t>
            </a:r>
            <a:endParaRPr lang="zh-CN" altLang="en-US" dirty="0"/>
          </a:p>
          <a:p>
            <a:pPr marL="469900" indent="-469900">
              <a:lnSpc>
                <a:spcPct val="150000"/>
              </a:lnSpc>
            </a:pPr>
            <a:r>
              <a:rPr lang="zh-CN" altLang="en-US" dirty="0"/>
              <a:t>轻度中暑：</a:t>
            </a:r>
            <a:endParaRPr lang="zh-CN" altLang="en-US" dirty="0"/>
          </a:p>
          <a:p>
            <a:pPr marL="469900" indent="-469900">
              <a:lnSpc>
                <a:spcPct val="150000"/>
              </a:lnSpc>
            </a:pPr>
            <a:r>
              <a:rPr lang="zh-CN" altLang="en-US" dirty="0"/>
              <a:t>上述症状加重，体温在</a:t>
            </a:r>
            <a:r>
              <a:rPr lang="en-US" altLang="zh-CN" dirty="0"/>
              <a:t>38℃</a:t>
            </a:r>
            <a:r>
              <a:rPr lang="zh-CN" altLang="en-US" dirty="0"/>
              <a:t>以上，面色潮红或苍白，大汗，皮肤湿冷，脉搏细弱，心率快，血压下降等呼吸及循环衰竭的症状及体征。</a:t>
            </a:r>
            <a:endParaRPr lang="zh-CN" altLang="en-US" dirty="0"/>
          </a:p>
          <a:p>
            <a:pPr marL="469900" indent="-469900">
              <a:lnSpc>
                <a:spcPct val="150000"/>
              </a:lnSpc>
            </a:pPr>
            <a:r>
              <a:rPr lang="zh-CN" altLang="en-US" dirty="0"/>
              <a:t>重度中暑： </a:t>
            </a:r>
            <a:endParaRPr lang="zh-CN" altLang="en-US" dirty="0"/>
          </a:p>
          <a:p>
            <a:pPr marL="469900" indent="-469900">
              <a:lnSpc>
                <a:spcPct val="150000"/>
              </a:lnSpc>
            </a:pPr>
            <a:r>
              <a:rPr lang="zh-CN" altLang="en-US" dirty="0"/>
              <a:t>（</a:t>
            </a:r>
            <a:r>
              <a:rPr lang="en-US" altLang="zh-CN" dirty="0"/>
              <a:t>l</a:t>
            </a:r>
            <a:r>
              <a:rPr lang="zh-CN" altLang="en-US" dirty="0"/>
              <a:t>）中暑高热：开始有先兆中暑症状，以后出现头痛、不安、嗜睡、甚至昏迷。面色潮红，皮肤干热。血压下降，呼吸急促，心率快。体温在 </a:t>
            </a:r>
            <a:r>
              <a:rPr lang="en-US" altLang="zh-CN" dirty="0"/>
              <a:t>40℃</a:t>
            </a:r>
            <a:r>
              <a:rPr lang="zh-CN" altLang="en-US" dirty="0"/>
              <a:t>以上。 （</a:t>
            </a:r>
            <a:r>
              <a:rPr lang="en-US" altLang="zh-CN" dirty="0"/>
              <a:t>2</a:t>
            </a:r>
            <a:r>
              <a:rPr lang="zh-CN" altLang="en-US" dirty="0"/>
              <a:t>）中暑衰竭：表现为面色苍白，皮肤湿冷，脉搏细弱，血压降低，呼吸快而浅，神志不清，腋温低，肛温在</a:t>
            </a:r>
            <a:r>
              <a:rPr lang="en-US" altLang="zh-CN" dirty="0"/>
              <a:t>38.5℃</a:t>
            </a:r>
            <a:r>
              <a:rPr lang="zh-CN" altLang="en-US" dirty="0"/>
              <a:t>左右。 　　　　</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636" cy="584775"/>
          </a:xfrm>
          <a:prstGeom prst="rect">
            <a:avLst/>
          </a:prstGeom>
        </p:spPr>
        <p:txBody>
          <a:bodyPr wrap="square">
            <a:spAutoFit/>
          </a:bodyPr>
          <a:lstStyle/>
          <a:p>
            <a:r>
              <a:rPr lang="zh-CN" altLang="en-US" sz="3200" b="1" spc="600" dirty="0">
                <a:cs typeface="+mn-ea"/>
                <a:sym typeface="+mn-lt"/>
              </a:rPr>
              <a:t>中暑的表现</a:t>
            </a:r>
            <a:endParaRPr lang="zh-CN" altLang="en-US" sz="3200" b="1" spc="600" dirty="0">
              <a:cs typeface="+mn-ea"/>
              <a:sym typeface="+mn-lt"/>
            </a:endParaRPr>
          </a:p>
        </p:txBody>
      </p:sp>
      <p:sp>
        <p:nvSpPr>
          <p:cNvPr id="7" name="矩形 6"/>
          <p:cNvSpPr/>
          <p:nvPr/>
        </p:nvSpPr>
        <p:spPr>
          <a:xfrm>
            <a:off x="949325" y="1628344"/>
            <a:ext cx="4795777" cy="1287212"/>
          </a:xfrm>
          <a:prstGeom prst="rect">
            <a:avLst/>
          </a:prstGeom>
        </p:spPr>
        <p:txBody>
          <a:bodyPr wrap="square">
            <a:spAutoFit/>
          </a:bodyPr>
          <a:lstStyle/>
          <a:p>
            <a:pPr marL="469900" indent="-469900">
              <a:lnSpc>
                <a:spcPct val="150000"/>
              </a:lnSpc>
            </a:pPr>
            <a:r>
              <a:rPr lang="zh-CN" altLang="en-US" dirty="0"/>
              <a:t>一、移</a:t>
            </a:r>
            <a:r>
              <a:rPr lang="en-US" altLang="zh-CN" dirty="0"/>
              <a:t>.</a:t>
            </a:r>
            <a:r>
              <a:rPr lang="zh-CN" altLang="en-US" dirty="0"/>
              <a:t>迅速将病人移至阴凉、通风的地方，解开衣裤，以利呼吸和散热。</a:t>
            </a:r>
            <a:br>
              <a:rPr lang="zh-CN" altLang="en-US" dirty="0"/>
            </a:br>
            <a:endParaRPr lang="zh-CN" altLang="en-US" dirty="0"/>
          </a:p>
        </p:txBody>
      </p:sp>
      <p:sp>
        <p:nvSpPr>
          <p:cNvPr id="9" name="矩形 8"/>
          <p:cNvSpPr/>
          <p:nvPr/>
        </p:nvSpPr>
        <p:spPr>
          <a:xfrm>
            <a:off x="949325" y="3331844"/>
            <a:ext cx="4795777" cy="1702710"/>
          </a:xfrm>
          <a:prstGeom prst="rect">
            <a:avLst/>
          </a:prstGeom>
        </p:spPr>
        <p:txBody>
          <a:bodyPr wrap="square">
            <a:spAutoFit/>
          </a:bodyPr>
          <a:lstStyle/>
          <a:p>
            <a:pPr marL="469900" indent="-469900">
              <a:lnSpc>
                <a:spcPct val="150000"/>
              </a:lnSpc>
            </a:pPr>
            <a:r>
              <a:rPr lang="zh-CN" altLang="en-US" dirty="0"/>
              <a:t>二、擦。用毛巾擦拭患者身体四周，把皮肤擦红，一般擦</a:t>
            </a:r>
            <a:r>
              <a:rPr lang="en-US" altLang="zh-CN" dirty="0"/>
              <a:t>15—30</a:t>
            </a:r>
            <a:r>
              <a:rPr lang="zh-CN" altLang="en-US" dirty="0"/>
              <a:t>分钟左右，即可把体温降至</a:t>
            </a:r>
            <a:r>
              <a:rPr lang="en-US" altLang="zh-CN" dirty="0"/>
              <a:t>37—38℃</a:t>
            </a:r>
            <a:r>
              <a:rPr lang="zh-CN" altLang="en-US" dirty="0"/>
              <a:t>，大脑未受严重损害者多能迅速清醒。</a:t>
            </a:r>
            <a:endParaRPr lang="zh-CN" altLang="en-US" dirty="0"/>
          </a:p>
        </p:txBody>
      </p:sp>
      <p:sp>
        <p:nvSpPr>
          <p:cNvPr id="11" name="矩形 10"/>
          <p:cNvSpPr/>
          <p:nvPr/>
        </p:nvSpPr>
        <p:spPr>
          <a:xfrm>
            <a:off x="949325" y="5035343"/>
            <a:ext cx="4795777" cy="871713"/>
          </a:xfrm>
          <a:prstGeom prst="rect">
            <a:avLst/>
          </a:prstGeom>
        </p:spPr>
        <p:txBody>
          <a:bodyPr wrap="square">
            <a:spAutoFit/>
          </a:bodyPr>
          <a:lstStyle/>
          <a:p>
            <a:pPr marL="469900" indent="-469900">
              <a:lnSpc>
                <a:spcPct val="150000"/>
              </a:lnSpc>
            </a:pPr>
            <a:r>
              <a:rPr lang="zh-CN" altLang="en-US" dirty="0"/>
              <a:t>出现中暑症状的患者应立即就医，以免症状加重，危及身体健康和生命</a:t>
            </a:r>
            <a:endParaRPr lang="zh-CN" altLang="en-US" dirty="0"/>
          </a:p>
        </p:txBody>
      </p:sp>
      <p:pic>
        <p:nvPicPr>
          <p:cNvPr id="12" name="Picture 5" descr="4"/>
          <p:cNvPicPr>
            <a:picLocks noChangeAspect="1"/>
          </p:cNvPicPr>
          <p:nvPr/>
        </p:nvPicPr>
        <p:blipFill>
          <a:blip r:embed="rId2"/>
          <a:stretch>
            <a:fillRect/>
          </a:stretch>
        </p:blipFill>
        <p:spPr>
          <a:xfrm>
            <a:off x="5880040" y="1782300"/>
            <a:ext cx="5329298" cy="3965769"/>
          </a:xfrm>
          <a:prstGeom prst="rect">
            <a:avLst/>
          </a:prstGeom>
          <a:noFill/>
          <a:ln w="28575">
            <a:solidFill>
              <a:srgbClr val="221F1F"/>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randombar(horizontal)">
                                      <p:cBhvr>
                                        <p:cTn id="22" dur="500"/>
                                        <p:tgtEl>
                                          <p:spTgt spid="12"/>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randombar(horizontal)">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9" grpId="0"/>
      <p:bldP spid="1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636" cy="584775"/>
          </a:xfrm>
          <a:prstGeom prst="rect">
            <a:avLst/>
          </a:prstGeom>
        </p:spPr>
        <p:txBody>
          <a:bodyPr wrap="square">
            <a:spAutoFit/>
          </a:bodyPr>
          <a:lstStyle/>
          <a:p>
            <a:r>
              <a:rPr lang="zh-CN" altLang="en-US" sz="3200" b="1" spc="600" dirty="0">
                <a:cs typeface="+mn-ea"/>
                <a:sym typeface="+mn-lt"/>
              </a:rPr>
              <a:t>骨折急救</a:t>
            </a:r>
            <a:endParaRPr lang="zh-CN" altLang="en-US" sz="3200" b="1" spc="600" dirty="0">
              <a:cs typeface="+mn-ea"/>
              <a:sym typeface="+mn-lt"/>
            </a:endParaRPr>
          </a:p>
        </p:txBody>
      </p:sp>
      <p:sp>
        <p:nvSpPr>
          <p:cNvPr id="7" name="矩形 6"/>
          <p:cNvSpPr/>
          <p:nvPr/>
        </p:nvSpPr>
        <p:spPr>
          <a:xfrm>
            <a:off x="982663" y="1683644"/>
            <a:ext cx="2877957" cy="2533707"/>
          </a:xfrm>
          <a:prstGeom prst="rect">
            <a:avLst/>
          </a:prstGeom>
        </p:spPr>
        <p:txBody>
          <a:bodyPr wrap="square">
            <a:spAutoFit/>
          </a:bodyPr>
          <a:lstStyle/>
          <a:p>
            <a:pPr marL="469900" indent="-469900">
              <a:lnSpc>
                <a:spcPct val="150000"/>
              </a:lnSpc>
            </a:pPr>
            <a:r>
              <a:rPr lang="zh-CN" altLang="en-US" dirty="0"/>
              <a:t> 骨折判断</a:t>
            </a:r>
            <a:endParaRPr lang="zh-CN" altLang="en-US" dirty="0"/>
          </a:p>
          <a:p>
            <a:pPr marL="469900" indent="-469900">
              <a:lnSpc>
                <a:spcPct val="150000"/>
              </a:lnSpc>
            </a:pPr>
            <a:r>
              <a:rPr lang="en-US" altLang="zh-CN" dirty="0"/>
              <a:t>(</a:t>
            </a:r>
            <a:r>
              <a:rPr lang="zh-CN" altLang="en-US" dirty="0"/>
              <a:t>一</a:t>
            </a:r>
            <a:r>
              <a:rPr lang="en-US" altLang="zh-CN" dirty="0"/>
              <a:t>)</a:t>
            </a:r>
            <a:r>
              <a:rPr lang="zh-CN" altLang="en-US" dirty="0"/>
              <a:t>疼痛、肿胀</a:t>
            </a:r>
            <a:endParaRPr lang="zh-CN" altLang="en-US" dirty="0"/>
          </a:p>
          <a:p>
            <a:pPr marL="469900" indent="-469900">
              <a:lnSpc>
                <a:spcPct val="150000"/>
              </a:lnSpc>
            </a:pPr>
            <a:r>
              <a:rPr lang="en-US" altLang="zh-CN" dirty="0"/>
              <a:t>(</a:t>
            </a:r>
            <a:r>
              <a:rPr lang="zh-CN" altLang="en-US" dirty="0"/>
              <a:t>二</a:t>
            </a:r>
            <a:r>
              <a:rPr lang="en-US" altLang="zh-CN" dirty="0"/>
              <a:t>)</a:t>
            </a:r>
            <a:r>
              <a:rPr lang="zh-CN" altLang="en-US" dirty="0"/>
              <a:t>畸形</a:t>
            </a:r>
            <a:endParaRPr lang="zh-CN" altLang="en-US" dirty="0"/>
          </a:p>
          <a:p>
            <a:pPr marL="469900" indent="-469900">
              <a:lnSpc>
                <a:spcPct val="150000"/>
              </a:lnSpc>
            </a:pPr>
            <a:r>
              <a:rPr lang="en-US" altLang="zh-CN" dirty="0"/>
              <a:t>(</a:t>
            </a:r>
            <a:r>
              <a:rPr lang="zh-CN" altLang="en-US" dirty="0"/>
              <a:t>三</a:t>
            </a:r>
            <a:r>
              <a:rPr lang="en-US" altLang="zh-CN" dirty="0"/>
              <a:t>)</a:t>
            </a:r>
            <a:r>
              <a:rPr lang="zh-CN" altLang="en-US" dirty="0"/>
              <a:t>骨摩擦感和摩擦音</a:t>
            </a:r>
            <a:endParaRPr lang="zh-CN" altLang="en-US" dirty="0"/>
          </a:p>
          <a:p>
            <a:pPr marL="469900" indent="-469900">
              <a:lnSpc>
                <a:spcPct val="150000"/>
              </a:lnSpc>
            </a:pPr>
            <a:r>
              <a:rPr lang="en-US" altLang="zh-CN" dirty="0"/>
              <a:t>(</a:t>
            </a:r>
            <a:r>
              <a:rPr lang="zh-CN" altLang="en-US" dirty="0"/>
              <a:t>四</a:t>
            </a:r>
            <a:r>
              <a:rPr lang="en-US" altLang="zh-CN" dirty="0"/>
              <a:t>)</a:t>
            </a:r>
            <a:r>
              <a:rPr lang="zh-CN" altLang="en-US" dirty="0"/>
              <a:t>功能障碍</a:t>
            </a:r>
            <a:endParaRPr lang="zh-CN" altLang="en-US" dirty="0"/>
          </a:p>
          <a:p>
            <a:pPr marL="469900" indent="-469900">
              <a:lnSpc>
                <a:spcPct val="150000"/>
              </a:lnSpc>
            </a:pPr>
            <a:r>
              <a:rPr lang="en-US" altLang="zh-CN" dirty="0"/>
              <a:t>(</a:t>
            </a:r>
            <a:r>
              <a:rPr lang="zh-CN" altLang="en-US" dirty="0"/>
              <a:t>五</a:t>
            </a:r>
            <a:r>
              <a:rPr lang="en-US" altLang="zh-CN" dirty="0"/>
              <a:t>)</a:t>
            </a:r>
            <a:r>
              <a:rPr lang="zh-CN" altLang="en-US" dirty="0"/>
              <a:t>循环、神经损伤的检查</a:t>
            </a:r>
            <a:endParaRPr lang="zh-CN" altLang="en-US" dirty="0"/>
          </a:p>
        </p:txBody>
      </p:sp>
      <p:sp>
        <p:nvSpPr>
          <p:cNvPr id="9" name="矩形 8"/>
          <p:cNvSpPr/>
          <p:nvPr/>
        </p:nvSpPr>
        <p:spPr>
          <a:xfrm>
            <a:off x="982662" y="4610666"/>
            <a:ext cx="12156506" cy="1702710"/>
          </a:xfrm>
          <a:prstGeom prst="rect">
            <a:avLst/>
          </a:prstGeom>
        </p:spPr>
        <p:txBody>
          <a:bodyPr wrap="square">
            <a:spAutoFit/>
          </a:bodyPr>
          <a:lstStyle/>
          <a:p>
            <a:pPr marL="469900" indent="-469900">
              <a:lnSpc>
                <a:spcPct val="150000"/>
              </a:lnSpc>
            </a:pPr>
            <a:r>
              <a:rPr lang="zh-CN" altLang="en-US" dirty="0"/>
              <a:t>现场骨折临时固定</a:t>
            </a:r>
            <a:endParaRPr lang="zh-CN" altLang="en-US" dirty="0"/>
          </a:p>
          <a:p>
            <a:pPr marL="469900" indent="-469900">
              <a:lnSpc>
                <a:spcPct val="150000"/>
              </a:lnSpc>
            </a:pPr>
            <a:r>
              <a:rPr lang="en-US" altLang="zh-CN" dirty="0"/>
              <a:t>(</a:t>
            </a:r>
            <a:r>
              <a:rPr lang="zh-CN" altLang="en-US" dirty="0"/>
              <a:t>一</a:t>
            </a:r>
            <a:r>
              <a:rPr lang="en-US" altLang="zh-CN" dirty="0"/>
              <a:t>)</a:t>
            </a:r>
            <a:r>
              <a:rPr lang="zh-CN" altLang="en-US" dirty="0"/>
              <a:t>就地取材，例如树枝、竹竿、硬纸板等</a:t>
            </a:r>
            <a:endParaRPr lang="zh-CN" altLang="en-US" dirty="0"/>
          </a:p>
          <a:p>
            <a:pPr marL="469900" indent="-469900">
              <a:lnSpc>
                <a:spcPct val="150000"/>
              </a:lnSpc>
            </a:pPr>
            <a:r>
              <a:rPr lang="en-US" altLang="zh-CN" dirty="0"/>
              <a:t>(</a:t>
            </a:r>
            <a:r>
              <a:rPr lang="zh-CN" altLang="en-US" dirty="0"/>
              <a:t>二</a:t>
            </a:r>
            <a:r>
              <a:rPr lang="en-US" altLang="zh-CN" dirty="0"/>
              <a:t>)</a:t>
            </a:r>
            <a:r>
              <a:rPr lang="zh-CN" altLang="en-US" dirty="0"/>
              <a:t>以健肢固定伤肢，达到稳定骨折部位的作用，使骨折端不能随便移动以防骨折端刺伤血管、神经</a:t>
            </a:r>
            <a:endParaRPr lang="zh-CN" altLang="en-US" dirty="0"/>
          </a:p>
          <a:p>
            <a:pPr marL="469900" indent="-469900">
              <a:lnSpc>
                <a:spcPct val="150000"/>
              </a:lnSpc>
            </a:pPr>
            <a:r>
              <a:rPr lang="en-US" altLang="zh-CN" dirty="0"/>
              <a:t>(</a:t>
            </a:r>
            <a:r>
              <a:rPr lang="zh-CN" altLang="en-US" dirty="0"/>
              <a:t>三</a:t>
            </a:r>
            <a:r>
              <a:rPr lang="en-US" altLang="zh-CN" dirty="0"/>
              <a:t>)</a:t>
            </a:r>
            <a:r>
              <a:rPr lang="zh-CN" altLang="en-US" dirty="0"/>
              <a:t>对开放性骨折，首先要处理伤口、包扎止血，然后固定 </a:t>
            </a:r>
            <a:endParaRPr lang="zh-CN" altLang="en-US" dirty="0"/>
          </a:p>
        </p:txBody>
      </p:sp>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00220" y="1100010"/>
            <a:ext cx="4055263" cy="405526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randombar(horizontal)">
                                      <p:cBhvr>
                                        <p:cTn id="22" dur="500"/>
                                        <p:tgtEl>
                                          <p:spTgt spid="11"/>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9"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636" cy="584775"/>
          </a:xfrm>
          <a:prstGeom prst="rect">
            <a:avLst/>
          </a:prstGeom>
        </p:spPr>
        <p:txBody>
          <a:bodyPr wrap="square">
            <a:spAutoFit/>
          </a:bodyPr>
          <a:lstStyle/>
          <a:p>
            <a:r>
              <a:rPr lang="zh-CN" altLang="en-US" sz="3200" b="1" spc="600" dirty="0">
                <a:cs typeface="+mn-ea"/>
                <a:sym typeface="+mn-lt"/>
              </a:rPr>
              <a:t>安全生产法关注点：</a:t>
            </a:r>
            <a:endParaRPr lang="zh-CN" altLang="en-US" sz="3200" b="1" spc="600" dirty="0">
              <a:cs typeface="+mn-ea"/>
              <a:sym typeface="+mn-lt"/>
            </a:endParaRPr>
          </a:p>
        </p:txBody>
      </p:sp>
      <p:sp>
        <p:nvSpPr>
          <p:cNvPr id="7" name="矩形 6"/>
          <p:cNvSpPr/>
          <p:nvPr/>
        </p:nvSpPr>
        <p:spPr>
          <a:xfrm>
            <a:off x="949326" y="1648548"/>
            <a:ext cx="6422436" cy="4611199"/>
          </a:xfrm>
          <a:prstGeom prst="rect">
            <a:avLst/>
          </a:prstGeom>
        </p:spPr>
        <p:txBody>
          <a:bodyPr wrap="square">
            <a:spAutoFit/>
          </a:bodyPr>
          <a:lstStyle/>
          <a:p>
            <a:pPr marL="469900" indent="-469900" algn="just">
              <a:lnSpc>
                <a:spcPct val="150000"/>
              </a:lnSpc>
            </a:pPr>
            <a:r>
              <a:rPr lang="zh-CN" altLang="en-US" dirty="0"/>
              <a:t>第四十六条：从业人员有权对本单位的安全生产工作中存在的问题提出批评、检举、控告；有权拒绝违章指挥和强令冒险作业。</a:t>
            </a:r>
            <a:endParaRPr lang="zh-CN" altLang="en-US" dirty="0"/>
          </a:p>
          <a:p>
            <a:pPr marL="469900" indent="-469900" algn="just">
              <a:lnSpc>
                <a:spcPct val="150000"/>
              </a:lnSpc>
            </a:pPr>
            <a:r>
              <a:rPr lang="zh-CN" altLang="en-US" dirty="0"/>
              <a:t>第四十九条：从业人员在作业过程中，应当遵守本单位的安全生产规章制度和操作规程，服从管理，正确佩带和使用劳动防护用品。</a:t>
            </a:r>
            <a:endParaRPr lang="zh-CN" altLang="en-US" dirty="0"/>
          </a:p>
          <a:p>
            <a:pPr marL="469900" indent="-469900" algn="just">
              <a:lnSpc>
                <a:spcPct val="150000"/>
              </a:lnSpc>
            </a:pPr>
            <a:r>
              <a:rPr lang="zh-CN" altLang="en-US" dirty="0"/>
              <a:t>从业人员应当接受安全生产教育和培训，掌握本职工作所需的安全生产知识，提高安全生产技能，增强事故预防和应急处理能力。</a:t>
            </a:r>
            <a:endParaRPr lang="zh-CN" altLang="en-US" dirty="0"/>
          </a:p>
          <a:p>
            <a:pPr marL="469900" indent="-469900" algn="just">
              <a:lnSpc>
                <a:spcPct val="150000"/>
              </a:lnSpc>
            </a:pPr>
            <a:r>
              <a:rPr lang="zh-CN" altLang="en-US" dirty="0"/>
              <a:t>第七十条：生产经营单位发生生产安全事故后，事故现场有关人员应当立即报告本单位负责人。单位负责人接到报告后，应迅速采取措施，组织抢救，防止事故扩大，减少人员伤亡和财产损失。</a:t>
            </a: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12456" y="1674591"/>
            <a:ext cx="2965364" cy="44273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heel(1)">
                                      <p:cBhvr>
                                        <p:cTn id="22" dur="2000"/>
                                        <p:tgtEl>
                                          <p:spTgt spid="4"/>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heel(1)">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636" cy="584775"/>
          </a:xfrm>
          <a:prstGeom prst="rect">
            <a:avLst/>
          </a:prstGeom>
        </p:spPr>
        <p:txBody>
          <a:bodyPr wrap="square">
            <a:spAutoFit/>
          </a:bodyPr>
          <a:lstStyle/>
          <a:p>
            <a:r>
              <a:rPr lang="zh-CN" altLang="en-US" sz="3200" b="1" spc="600" dirty="0">
                <a:cs typeface="+mn-ea"/>
                <a:sym typeface="+mn-lt"/>
              </a:rPr>
              <a:t>安全生产法关注点：</a:t>
            </a:r>
            <a:endParaRPr lang="zh-CN" altLang="en-US" sz="3200" b="1" spc="600" dirty="0">
              <a:cs typeface="+mn-ea"/>
              <a:sym typeface="+mn-lt"/>
            </a:endParaRPr>
          </a:p>
        </p:txBody>
      </p:sp>
      <p:sp>
        <p:nvSpPr>
          <p:cNvPr id="7" name="矩形 6"/>
          <p:cNvSpPr/>
          <p:nvPr/>
        </p:nvSpPr>
        <p:spPr>
          <a:xfrm>
            <a:off x="5916114" y="2364984"/>
            <a:ext cx="5146674" cy="2949205"/>
          </a:xfrm>
          <a:prstGeom prst="rect">
            <a:avLst/>
          </a:prstGeom>
        </p:spPr>
        <p:txBody>
          <a:bodyPr wrap="square">
            <a:spAutoFit/>
          </a:bodyPr>
          <a:lstStyle/>
          <a:p>
            <a:pPr marL="469900" indent="-469900" algn="just">
              <a:lnSpc>
                <a:spcPct val="150000"/>
              </a:lnSpc>
            </a:pPr>
            <a:r>
              <a:rPr lang="zh-CN" altLang="en-US" dirty="0"/>
              <a:t>第九十条：生产经营单位的从业人员不服从管理，违反安全规章制度或者安全操作规程的，由生产经营单位给予批评教育，依照有关规章制度，给予处分；造成重大事故，构成犯罪的，依照刑法有关规定追究刑事责任。</a:t>
            </a:r>
            <a:endParaRPr lang="zh-CN" altLang="en-US" dirty="0"/>
          </a:p>
          <a:p>
            <a:pPr marL="469900" indent="-469900" algn="just">
              <a:lnSpc>
                <a:spcPct val="150000"/>
              </a:lnSpc>
            </a:pPr>
            <a:r>
              <a:rPr lang="zh-CN" altLang="en-US" dirty="0"/>
              <a:t>生产经营单位主要负责人对生产安全事故隐瞒不报、慌报或者拖延不报的，依照前款规定处罚。</a:t>
            </a: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87318" y="1682078"/>
            <a:ext cx="3217324" cy="44930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circle(in)">
                                      <p:cBhvr>
                                        <p:cTn id="25"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636" cy="584775"/>
          </a:xfrm>
          <a:prstGeom prst="rect">
            <a:avLst/>
          </a:prstGeom>
        </p:spPr>
        <p:txBody>
          <a:bodyPr wrap="square">
            <a:spAutoFit/>
          </a:bodyPr>
          <a:lstStyle/>
          <a:p>
            <a:r>
              <a:rPr lang="zh-CN" altLang="en-US" sz="3200" b="1" spc="600" dirty="0">
                <a:cs typeface="+mn-ea"/>
                <a:sym typeface="+mn-lt"/>
              </a:rPr>
              <a:t>消防法关注点：</a:t>
            </a:r>
            <a:endParaRPr lang="zh-CN" altLang="en-US" sz="3200" b="1" spc="600" dirty="0">
              <a:cs typeface="+mn-ea"/>
              <a:sym typeface="+mn-lt"/>
            </a:endParaRPr>
          </a:p>
        </p:txBody>
      </p:sp>
      <p:sp>
        <p:nvSpPr>
          <p:cNvPr id="7" name="矩形 6"/>
          <p:cNvSpPr/>
          <p:nvPr/>
        </p:nvSpPr>
        <p:spPr>
          <a:xfrm>
            <a:off x="949326" y="1648548"/>
            <a:ext cx="6422436" cy="4611199"/>
          </a:xfrm>
          <a:prstGeom prst="rect">
            <a:avLst/>
          </a:prstGeom>
        </p:spPr>
        <p:txBody>
          <a:bodyPr wrap="square">
            <a:spAutoFit/>
          </a:bodyPr>
          <a:lstStyle/>
          <a:p>
            <a:pPr marL="469900" indent="-469900" algn="just">
              <a:lnSpc>
                <a:spcPct val="150000"/>
              </a:lnSpc>
            </a:pPr>
            <a:r>
              <a:rPr lang="zh-CN" altLang="en-US" dirty="0"/>
              <a:t>第六十四条 违反本法规定，有下列行为之一，尚不构成犯罪的，处十日以上十五日以下拘留，可以并处五百元以下罚款；情节较轻的，处警告或者五百元以下罚款： </a:t>
            </a:r>
            <a:endParaRPr lang="zh-CN" altLang="en-US" dirty="0"/>
          </a:p>
          <a:p>
            <a:pPr marL="469900" indent="-469900" algn="just">
              <a:lnSpc>
                <a:spcPct val="150000"/>
              </a:lnSpc>
            </a:pPr>
            <a:r>
              <a:rPr lang="zh-CN" altLang="en-US" dirty="0"/>
              <a:t>（一）指使或者强令他人违反消防安全规定，冒险作业的； </a:t>
            </a:r>
            <a:endParaRPr lang="zh-CN" altLang="en-US" dirty="0"/>
          </a:p>
          <a:p>
            <a:pPr marL="469900" indent="-469900" algn="just">
              <a:lnSpc>
                <a:spcPct val="150000"/>
              </a:lnSpc>
            </a:pPr>
            <a:r>
              <a:rPr lang="zh-CN" altLang="en-US" dirty="0"/>
              <a:t>（二）过失引起火灾的； </a:t>
            </a:r>
            <a:endParaRPr lang="zh-CN" altLang="en-US" dirty="0"/>
          </a:p>
          <a:p>
            <a:pPr marL="469900" indent="-469900" algn="just">
              <a:lnSpc>
                <a:spcPct val="150000"/>
              </a:lnSpc>
            </a:pPr>
            <a:r>
              <a:rPr lang="zh-CN" altLang="en-US" dirty="0"/>
              <a:t>（三）在火灾发生后阻拦报警，或者负有报告职责的人员不及时报警的；</a:t>
            </a:r>
            <a:endParaRPr lang="zh-CN" altLang="en-US" dirty="0"/>
          </a:p>
          <a:p>
            <a:pPr marL="469900" indent="-469900" algn="just">
              <a:lnSpc>
                <a:spcPct val="150000"/>
              </a:lnSpc>
            </a:pPr>
            <a:r>
              <a:rPr lang="zh-CN" altLang="en-US" dirty="0"/>
              <a:t>（四）扰乱火灾现场秩序，或者拒不执行火灾现场指挥员指挥，影响灭火救援的； </a:t>
            </a:r>
            <a:endParaRPr lang="zh-CN" altLang="en-US" dirty="0"/>
          </a:p>
          <a:p>
            <a:pPr marL="469900" indent="-469900" algn="just">
              <a:lnSpc>
                <a:spcPct val="150000"/>
              </a:lnSpc>
            </a:pPr>
            <a:r>
              <a:rPr lang="zh-CN" altLang="en-US" dirty="0"/>
              <a:t>（五）故意破坏或者伪造火灾现场的； </a:t>
            </a:r>
            <a:endParaRPr lang="zh-CN" altLang="en-US" dirty="0"/>
          </a:p>
          <a:p>
            <a:pPr marL="469900" indent="-469900" algn="just">
              <a:lnSpc>
                <a:spcPct val="150000"/>
              </a:lnSpc>
            </a:pPr>
            <a:r>
              <a:rPr lang="zh-CN" altLang="en-US" dirty="0"/>
              <a:t>（六）擅自拆封或者使用被公安机关消防机构查封的场所、部位</a:t>
            </a: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6982548" y="1463353"/>
            <a:ext cx="5209452" cy="520945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par>
                                <p:cTn id="23" presetID="21" presetClass="entr" presetSubtype="1"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heel(1)">
                                      <p:cBhvr>
                                        <p:cTn id="2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804636" cy="584775"/>
          </a:xfrm>
          <a:prstGeom prst="rect">
            <a:avLst/>
          </a:prstGeom>
        </p:spPr>
        <p:txBody>
          <a:bodyPr wrap="square">
            <a:spAutoFit/>
          </a:bodyPr>
          <a:lstStyle/>
          <a:p>
            <a:r>
              <a:rPr lang="zh-CN" altLang="en-US" sz="3200" b="1" spc="600" dirty="0">
                <a:cs typeface="+mn-ea"/>
                <a:sym typeface="+mn-lt"/>
              </a:rPr>
              <a:t>道路交通法关注点：</a:t>
            </a:r>
            <a:endParaRPr lang="zh-CN" altLang="en-US" sz="3200" b="1" spc="600" dirty="0">
              <a:cs typeface="+mn-ea"/>
              <a:sym typeface="+mn-lt"/>
            </a:endParaRPr>
          </a:p>
        </p:txBody>
      </p:sp>
      <p:sp>
        <p:nvSpPr>
          <p:cNvPr id="7" name="矩形 6"/>
          <p:cNvSpPr/>
          <p:nvPr/>
        </p:nvSpPr>
        <p:spPr>
          <a:xfrm>
            <a:off x="949326" y="1648548"/>
            <a:ext cx="6422436" cy="4611199"/>
          </a:xfrm>
          <a:prstGeom prst="rect">
            <a:avLst/>
          </a:prstGeom>
        </p:spPr>
        <p:txBody>
          <a:bodyPr wrap="square">
            <a:spAutoFit/>
          </a:bodyPr>
          <a:lstStyle/>
          <a:p>
            <a:pPr marL="469900" indent="-469900">
              <a:lnSpc>
                <a:spcPct val="150000"/>
              </a:lnSpc>
            </a:pPr>
            <a:r>
              <a:rPr lang="zh-CN" altLang="en-US" dirty="0"/>
              <a:t>第二十一条 驾驶人驾驶机动车上道路行驶前，应当对机动车的安全技术性能进行认真检查；不得驾驶安全设施不全或者机件不符合技术标准等具有安全隐患的机动车。</a:t>
            </a:r>
            <a:br>
              <a:rPr lang="zh-CN" altLang="en-US" dirty="0"/>
            </a:br>
            <a:endParaRPr lang="zh-CN" altLang="en-US" dirty="0"/>
          </a:p>
          <a:p>
            <a:pPr marL="469900" indent="-469900">
              <a:lnSpc>
                <a:spcPct val="150000"/>
              </a:lnSpc>
            </a:pPr>
            <a:r>
              <a:rPr lang="zh-CN" altLang="en-US" dirty="0"/>
              <a:t>第二十二条 机动车驾驶人应当遵守道路交通安全法律、法规的规定，按照操作规范安全驾驶、文明驾驶。</a:t>
            </a:r>
            <a:endParaRPr lang="zh-CN" altLang="en-US" dirty="0"/>
          </a:p>
          <a:p>
            <a:pPr marL="469900" indent="-469900">
              <a:lnSpc>
                <a:spcPct val="150000"/>
              </a:lnSpc>
            </a:pPr>
            <a:r>
              <a:rPr lang="zh-CN" altLang="en-US" dirty="0"/>
              <a:t>　　饮酒、服用国家管制的精神药品或者麻醉药品，或者患有妨碍安全驾驶机动车的疾病，或者过度疲劳影响安全驾驶的，不得驾驶机动车。</a:t>
            </a:r>
            <a:br>
              <a:rPr lang="zh-CN" altLang="en-US" dirty="0"/>
            </a:br>
            <a:r>
              <a:rPr lang="zh-CN" altLang="en-US" dirty="0"/>
              <a:t>    任何人不得强迫、指使、纵容驾驶人违反道路交通安全法律、法规和机动车安全驾驶要求驾驶机动车。 </a:t>
            </a:r>
            <a:endParaRPr lang="zh-CN" altLang="en-US" dirty="0"/>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99393" y="1648548"/>
            <a:ext cx="1956718" cy="44699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par>
                                <p:cTn id="23" presetID="14" presetClass="entr" presetSubtype="1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randombar(horizont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1">
            <a:extLst>
              <a:ext uri="{28A0092B-C50C-407E-A947-70E740481C1C}">
                <a14:useLocalDpi xmlns:a14="http://schemas.microsoft.com/office/drawing/2010/main" val="0"/>
              </a:ext>
            </a:extLst>
          </a:blip>
          <a:srcRect l="10238" t="24294" r="51134" b="10519"/>
          <a:stretch>
            <a:fillRect/>
          </a:stretch>
        </p:blipFill>
        <p:spPr>
          <a:xfrm rot="5400000">
            <a:off x="388288" y="-388288"/>
            <a:ext cx="4479402" cy="5255980"/>
          </a:xfrm>
          <a:prstGeom prst="rect">
            <a:avLst/>
          </a:prstGeom>
        </p:spPr>
      </p:pic>
      <p:pic>
        <p:nvPicPr>
          <p:cNvPr id="6" name="图片 5"/>
          <p:cNvPicPr>
            <a:picLocks noChangeAspect="1"/>
          </p:cNvPicPr>
          <p:nvPr/>
        </p:nvPicPr>
        <p:blipFill rotWithShape="1">
          <a:blip r:embed="rId1">
            <a:extLst>
              <a:ext uri="{28A0092B-C50C-407E-A947-70E740481C1C}">
                <a14:useLocalDpi xmlns:a14="http://schemas.microsoft.com/office/drawing/2010/main" val="0"/>
              </a:ext>
            </a:extLst>
          </a:blip>
          <a:srcRect l="10238" t="24294" r="51134" b="10519"/>
          <a:stretch>
            <a:fillRect/>
          </a:stretch>
        </p:blipFill>
        <p:spPr>
          <a:xfrm rot="5400000" flipH="1" flipV="1">
            <a:off x="7043021" y="1709021"/>
            <a:ext cx="4738252" cy="5559706"/>
          </a:xfrm>
          <a:prstGeom prst="rect">
            <a:avLst/>
          </a:prstGeom>
        </p:spPr>
      </p:pic>
      <p:grpSp>
        <p:nvGrpSpPr>
          <p:cNvPr id="26" name="组合 25"/>
          <p:cNvGrpSpPr/>
          <p:nvPr/>
        </p:nvGrpSpPr>
        <p:grpSpPr>
          <a:xfrm>
            <a:off x="3086610" y="2644170"/>
            <a:ext cx="6018780" cy="1569660"/>
            <a:chOff x="2372866" y="2478864"/>
            <a:chExt cx="6018780" cy="1569660"/>
          </a:xfrm>
        </p:grpSpPr>
        <p:sp>
          <p:nvSpPr>
            <p:cNvPr id="23" name="矩形 22"/>
            <p:cNvSpPr/>
            <p:nvPr/>
          </p:nvSpPr>
          <p:spPr>
            <a:xfrm>
              <a:off x="2431806" y="3593837"/>
              <a:ext cx="5959840" cy="439838"/>
            </a:xfrm>
            <a:prstGeom prst="rect">
              <a:avLst/>
            </a:prstGeom>
            <a:solidFill>
              <a:srgbClr val="A8A9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dist"/>
              <a:endParaRPr lang="zh-CN" altLang="en-US">
                <a:cs typeface="+mn-ea"/>
                <a:sym typeface="+mn-lt"/>
              </a:endParaRPr>
            </a:p>
          </p:txBody>
        </p:sp>
        <p:sp>
          <p:nvSpPr>
            <p:cNvPr id="24" name="矩形 23"/>
            <p:cNvSpPr/>
            <p:nvPr/>
          </p:nvSpPr>
          <p:spPr>
            <a:xfrm>
              <a:off x="2372866" y="2478864"/>
              <a:ext cx="6018780" cy="1569660"/>
            </a:xfrm>
            <a:prstGeom prst="rect">
              <a:avLst/>
            </a:prstGeom>
          </p:spPr>
          <p:txBody>
            <a:bodyPr wrap="square">
              <a:spAutoFit/>
            </a:bodyPr>
            <a:lstStyle/>
            <a:p>
              <a:pPr algn="dist"/>
              <a:r>
                <a:rPr lang="zh-CN" altLang="en-US" sz="9600" b="1" spc="600" dirty="0">
                  <a:cs typeface="+mn-ea"/>
                  <a:sym typeface="+mn-lt"/>
                </a:rPr>
                <a:t>谢谢欣赏</a:t>
              </a:r>
              <a:endParaRPr lang="zh-CN" altLang="en-US" sz="9600" b="1" spc="600" dirty="0">
                <a:cs typeface="+mn-ea"/>
                <a:sym typeface="+mn-lt"/>
              </a:endParaRPr>
            </a:p>
          </p:txBody>
        </p:sp>
      </p:grpSp>
      <p:cxnSp>
        <p:nvCxnSpPr>
          <p:cNvPr id="29" name="直接连接符 28"/>
          <p:cNvCxnSpPr/>
          <p:nvPr/>
        </p:nvCxnSpPr>
        <p:spPr>
          <a:xfrm>
            <a:off x="8391646" y="1038387"/>
            <a:ext cx="3413971"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a:off x="537152" y="6389225"/>
            <a:ext cx="1161853" cy="0"/>
          </a:xfrm>
          <a:prstGeom prst="line">
            <a:avLst/>
          </a:prstGeom>
          <a:ln w="5715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537152" y="6296628"/>
            <a:ext cx="3789307" cy="0"/>
          </a:xfrm>
          <a:prstGeom prst="line">
            <a:avLst/>
          </a:prstGeom>
          <a:ln w="19050">
            <a:solidFill>
              <a:srgbClr val="818286"/>
            </a:solidFill>
          </a:ln>
        </p:spPr>
        <p:style>
          <a:lnRef idx="1">
            <a:schemeClr val="accent1"/>
          </a:lnRef>
          <a:fillRef idx="0">
            <a:schemeClr val="accent1"/>
          </a:fillRef>
          <a:effectRef idx="0">
            <a:schemeClr val="accent1"/>
          </a:effectRef>
          <a:fontRef idx="minor">
            <a:schemeClr val="tx1"/>
          </a:fontRef>
        </p:style>
      </p:cxnSp>
      <p:sp>
        <p:nvSpPr>
          <p:cNvPr id="38" name="矩形 37"/>
          <p:cNvSpPr/>
          <p:nvPr/>
        </p:nvSpPr>
        <p:spPr>
          <a:xfrm>
            <a:off x="8391646" y="312269"/>
            <a:ext cx="3610740" cy="707886"/>
          </a:xfrm>
          <a:prstGeom prst="rect">
            <a:avLst/>
          </a:prstGeom>
        </p:spPr>
        <p:txBody>
          <a:bodyPr wrap="square">
            <a:spAutoFit/>
          </a:bodyPr>
          <a:lstStyle/>
          <a:p>
            <a:pPr algn="dist"/>
            <a:r>
              <a:rPr lang="en-US" altLang="zh-CN" sz="2000" b="1" spc="600" dirty="0">
                <a:solidFill>
                  <a:schemeClr val="bg1">
                    <a:lumMod val="50000"/>
                  </a:schemeClr>
                </a:solidFill>
                <a:cs typeface="+mn-ea"/>
                <a:sym typeface="+mn-lt"/>
              </a:rPr>
              <a:t>Team security management</a:t>
            </a:r>
            <a:endParaRPr lang="zh-CN" altLang="en-US" sz="8000" b="1" spc="600" dirty="0">
              <a:solidFill>
                <a:schemeClr val="bg1">
                  <a:lumMod val="50000"/>
                </a:schemeClr>
              </a:solidFill>
              <a:cs typeface="+mn-ea"/>
              <a:sym typeface="+mn-lt"/>
            </a:endParaRPr>
          </a:p>
        </p:txBody>
      </p:sp>
      <p:sp>
        <p:nvSpPr>
          <p:cNvPr id="39" name="矩形 38"/>
          <p:cNvSpPr/>
          <p:nvPr/>
        </p:nvSpPr>
        <p:spPr>
          <a:xfrm>
            <a:off x="530251" y="5880998"/>
            <a:ext cx="3796208" cy="369332"/>
          </a:xfrm>
          <a:prstGeom prst="rect">
            <a:avLst/>
          </a:prstGeom>
        </p:spPr>
        <p:txBody>
          <a:bodyPr wrap="square">
            <a:spAutoFit/>
          </a:bodyPr>
          <a:lstStyle/>
          <a:p>
            <a:pPr algn="dist"/>
            <a:r>
              <a:rPr lang="en-US" altLang="zh-CN" b="1" spc="600" dirty="0">
                <a:cs typeface="+mn-ea"/>
                <a:sym typeface="+mn-lt"/>
              </a:rPr>
              <a:t>Xxx</a:t>
            </a:r>
            <a:r>
              <a:rPr lang="zh-CN" altLang="en-US" b="1" spc="600" dirty="0">
                <a:cs typeface="+mn-ea"/>
                <a:sym typeface="+mn-lt"/>
              </a:rPr>
              <a:t>有限责任公司</a:t>
            </a:r>
            <a:endParaRPr lang="zh-CN" altLang="en-US" sz="7200" b="1" spc="600" dirty="0">
              <a:cs typeface="+mn-ea"/>
              <a:sym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1000"/>
                                        <p:tgtEl>
                                          <p:spTgt spid="31"/>
                                        </p:tgtEl>
                                      </p:cBhvr>
                                    </p:animEffect>
                                    <p:anim calcmode="lin" valueType="num">
                                      <p:cBhvr>
                                        <p:cTn id="16" dur="1000" fill="hold"/>
                                        <p:tgtEl>
                                          <p:spTgt spid="31"/>
                                        </p:tgtEl>
                                        <p:attrNameLst>
                                          <p:attrName>ppt_x</p:attrName>
                                        </p:attrNameLst>
                                      </p:cBhvr>
                                      <p:tavLst>
                                        <p:tav tm="0">
                                          <p:val>
                                            <p:strVal val="#ppt_x"/>
                                          </p:val>
                                        </p:tav>
                                        <p:tav tm="100000">
                                          <p:val>
                                            <p:strVal val="#ppt_x"/>
                                          </p:val>
                                        </p:tav>
                                      </p:tavLst>
                                    </p:anim>
                                    <p:anim calcmode="lin" valueType="num">
                                      <p:cBhvr>
                                        <p:cTn id="17" dur="1000" fill="hold"/>
                                        <p:tgtEl>
                                          <p:spTgt spid="31"/>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1000"/>
                                        <p:tgtEl>
                                          <p:spTgt spid="34"/>
                                        </p:tgtEl>
                                      </p:cBhvr>
                                    </p:animEffect>
                                    <p:anim calcmode="lin" valueType="num">
                                      <p:cBhvr>
                                        <p:cTn id="21" dur="1000" fill="hold"/>
                                        <p:tgtEl>
                                          <p:spTgt spid="34"/>
                                        </p:tgtEl>
                                        <p:attrNameLst>
                                          <p:attrName>ppt_x</p:attrName>
                                        </p:attrNameLst>
                                      </p:cBhvr>
                                      <p:tavLst>
                                        <p:tav tm="0">
                                          <p:val>
                                            <p:strVal val="#ppt_x"/>
                                          </p:val>
                                        </p:tav>
                                        <p:tav tm="100000">
                                          <p:val>
                                            <p:strVal val="#ppt_x"/>
                                          </p:val>
                                        </p:tav>
                                      </p:tavLst>
                                    </p:anim>
                                    <p:anim calcmode="lin" valueType="num">
                                      <p:cBhvr>
                                        <p:cTn id="22" dur="1000" fill="hold"/>
                                        <p:tgtEl>
                                          <p:spTgt spid="34"/>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fade">
                                      <p:cBhvr>
                                        <p:cTn id="25" dur="1000"/>
                                        <p:tgtEl>
                                          <p:spTgt spid="39"/>
                                        </p:tgtEl>
                                      </p:cBhvr>
                                    </p:animEffect>
                                    <p:anim calcmode="lin" valueType="num">
                                      <p:cBhvr>
                                        <p:cTn id="26" dur="1000" fill="hold"/>
                                        <p:tgtEl>
                                          <p:spTgt spid="39"/>
                                        </p:tgtEl>
                                        <p:attrNameLst>
                                          <p:attrName>ppt_x</p:attrName>
                                        </p:attrNameLst>
                                      </p:cBhvr>
                                      <p:tavLst>
                                        <p:tav tm="0">
                                          <p:val>
                                            <p:strVal val="#ppt_x"/>
                                          </p:val>
                                        </p:tav>
                                        <p:tav tm="100000">
                                          <p:val>
                                            <p:strVal val="#ppt_x"/>
                                          </p:val>
                                        </p:tav>
                                      </p:tavLst>
                                    </p:anim>
                                    <p:anim calcmode="lin" valueType="num">
                                      <p:cBhvr>
                                        <p:cTn id="27" dur="1000" fill="hold"/>
                                        <p:tgtEl>
                                          <p:spTgt spid="39"/>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1000"/>
                                        <p:tgtEl>
                                          <p:spTgt spid="29"/>
                                        </p:tgtEl>
                                      </p:cBhvr>
                                    </p:animEffect>
                                    <p:anim calcmode="lin" valueType="num">
                                      <p:cBhvr>
                                        <p:cTn id="31" dur="1000" fill="hold"/>
                                        <p:tgtEl>
                                          <p:spTgt spid="29"/>
                                        </p:tgtEl>
                                        <p:attrNameLst>
                                          <p:attrName>ppt_x</p:attrName>
                                        </p:attrNameLst>
                                      </p:cBhvr>
                                      <p:tavLst>
                                        <p:tav tm="0">
                                          <p:val>
                                            <p:strVal val="#ppt_x"/>
                                          </p:val>
                                        </p:tav>
                                        <p:tav tm="100000">
                                          <p:val>
                                            <p:strVal val="#ppt_x"/>
                                          </p:val>
                                        </p:tav>
                                      </p:tavLst>
                                    </p:anim>
                                    <p:anim calcmode="lin" valueType="num">
                                      <p:cBhvr>
                                        <p:cTn id="32" dur="1000" fill="hold"/>
                                        <p:tgtEl>
                                          <p:spTgt spid="29"/>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38"/>
                                        </p:tgtEl>
                                        <p:attrNameLst>
                                          <p:attrName>style.visibility</p:attrName>
                                        </p:attrNameLst>
                                      </p:cBhvr>
                                      <p:to>
                                        <p:strVal val="visible"/>
                                      </p:to>
                                    </p:set>
                                    <p:animEffect transition="in" filter="fade">
                                      <p:cBhvr>
                                        <p:cTn id="35" dur="1000"/>
                                        <p:tgtEl>
                                          <p:spTgt spid="38"/>
                                        </p:tgtEl>
                                      </p:cBhvr>
                                    </p:animEffect>
                                    <p:anim calcmode="lin" valueType="num">
                                      <p:cBhvr>
                                        <p:cTn id="36" dur="1000" fill="hold"/>
                                        <p:tgtEl>
                                          <p:spTgt spid="38"/>
                                        </p:tgtEl>
                                        <p:attrNameLst>
                                          <p:attrName>ppt_x</p:attrName>
                                        </p:attrNameLst>
                                      </p:cBhvr>
                                      <p:tavLst>
                                        <p:tav tm="0">
                                          <p:val>
                                            <p:strVal val="#ppt_x"/>
                                          </p:val>
                                        </p:tav>
                                        <p:tav tm="100000">
                                          <p:val>
                                            <p:strVal val="#ppt_x"/>
                                          </p:val>
                                        </p:tav>
                                      </p:tavLst>
                                    </p:anim>
                                    <p:anim calcmode="lin" valueType="num">
                                      <p:cBhvr>
                                        <p:cTn id="37" dur="1000" fill="hold"/>
                                        <p:tgtEl>
                                          <p:spTgt spid="38"/>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fade">
                                      <p:cBhvr>
                                        <p:cTn id="40" dur="1000"/>
                                        <p:tgtEl>
                                          <p:spTgt spid="26"/>
                                        </p:tgtEl>
                                      </p:cBhvr>
                                    </p:animEffect>
                                    <p:anim calcmode="lin" valueType="num">
                                      <p:cBhvr>
                                        <p:cTn id="41" dur="1000" fill="hold"/>
                                        <p:tgtEl>
                                          <p:spTgt spid="26"/>
                                        </p:tgtEl>
                                        <p:attrNameLst>
                                          <p:attrName>ppt_x</p:attrName>
                                        </p:attrNameLst>
                                      </p:cBhvr>
                                      <p:tavLst>
                                        <p:tav tm="0">
                                          <p:val>
                                            <p:strVal val="#ppt_x"/>
                                          </p:val>
                                        </p:tav>
                                        <p:tav tm="100000">
                                          <p:val>
                                            <p:strVal val="#ppt_x"/>
                                          </p:val>
                                        </p:tav>
                                      </p:tavLst>
                                    </p:anim>
                                    <p:anim calcmode="lin" valueType="num">
                                      <p:cBhvr>
                                        <p:cTn id="42"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班组长安全角色认知 </a:t>
            </a:r>
            <a:endParaRPr lang="zh-CN" altLang="en-US" sz="3200" b="1" spc="600" dirty="0">
              <a:cs typeface="+mn-ea"/>
              <a:sym typeface="+mn-lt"/>
            </a:endParaRPr>
          </a:p>
        </p:txBody>
      </p:sp>
      <p:sp>
        <p:nvSpPr>
          <p:cNvPr id="15" name="矩形 14"/>
          <p:cNvSpPr/>
          <p:nvPr/>
        </p:nvSpPr>
        <p:spPr>
          <a:xfrm>
            <a:off x="982663" y="1999571"/>
            <a:ext cx="5113337" cy="3780202"/>
          </a:xfrm>
          <a:prstGeom prst="rect">
            <a:avLst/>
          </a:prstGeom>
        </p:spPr>
        <p:txBody>
          <a:bodyPr wrap="square">
            <a:spAutoFit/>
          </a:bodyPr>
          <a:lstStyle/>
          <a:p>
            <a:pPr algn="just">
              <a:lnSpc>
                <a:spcPct val="150000"/>
              </a:lnSpc>
            </a:pPr>
            <a:r>
              <a:rPr lang="zh-CN" altLang="zh-CN" dirty="0">
                <a:cs typeface="+mn-ea"/>
                <a:sym typeface="+mn-lt"/>
              </a:rPr>
              <a:t>安全是一个涉及到社会、家庭、个人安危的极为严肃的问题，搞好安全生产从大处讲，是确保企业的生产长周期稳定运行，创造良好经济效益的前提；从小处讲，就是保障每个家庭、每个成员的健康幸福生活。安全贯穿于每个人的日常工作和生活之中，无论是在工作岗位上还是在下班后，一旦发生事故，受到伤害最大的是我们自己，因此要时刻保持安全警觉。新职工要从思想意识上转变观念，由</a:t>
            </a:r>
            <a:r>
              <a:rPr lang="zh-CN" altLang="en-US" dirty="0">
                <a:cs typeface="+mn-ea"/>
                <a:sym typeface="+mn-lt"/>
              </a:rPr>
              <a:t>“</a:t>
            </a:r>
            <a:r>
              <a:rPr lang="zh-CN" altLang="zh-CN" dirty="0">
                <a:cs typeface="+mn-ea"/>
                <a:sym typeface="+mn-lt"/>
              </a:rPr>
              <a:t>要我安全</a:t>
            </a:r>
            <a:r>
              <a:rPr lang="zh-CN" altLang="en-US" dirty="0">
                <a:cs typeface="+mn-ea"/>
                <a:sym typeface="+mn-lt"/>
              </a:rPr>
              <a:t>”</a:t>
            </a:r>
            <a:r>
              <a:rPr lang="zh-CN" altLang="zh-CN" dirty="0">
                <a:cs typeface="+mn-ea"/>
                <a:sym typeface="+mn-lt"/>
              </a:rPr>
              <a:t>转向</a:t>
            </a:r>
            <a:r>
              <a:rPr lang="zh-CN" altLang="en-US" dirty="0">
                <a:cs typeface="+mn-ea"/>
                <a:sym typeface="+mn-lt"/>
              </a:rPr>
              <a:t>“</a:t>
            </a:r>
            <a:r>
              <a:rPr lang="zh-CN" altLang="zh-CN" dirty="0">
                <a:cs typeface="+mn-ea"/>
                <a:sym typeface="+mn-lt"/>
              </a:rPr>
              <a:t>我要安全</a:t>
            </a:r>
            <a:r>
              <a:rPr lang="zh-CN" altLang="en-US" dirty="0">
                <a:cs typeface="+mn-ea"/>
                <a:sym typeface="+mn-lt"/>
              </a:rPr>
              <a:t>”。</a:t>
            </a:r>
            <a:endParaRPr lang="zh-CN" altLang="en-US" dirty="0">
              <a:cs typeface="+mn-ea"/>
              <a:sym typeface="+mn-lt"/>
            </a:endParaRPr>
          </a:p>
        </p:txBody>
      </p:sp>
      <p:pic>
        <p:nvPicPr>
          <p:cNvPr id="17" name="图片 16"/>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5778440" y="1595525"/>
            <a:ext cx="5470018" cy="41032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班组长安全角色认知 </a:t>
            </a:r>
            <a:endParaRPr lang="zh-CN" altLang="en-US" sz="3200" b="1" spc="600" dirty="0">
              <a:cs typeface="+mn-ea"/>
              <a:sym typeface="+mn-lt"/>
            </a:endParaRPr>
          </a:p>
        </p:txBody>
      </p:sp>
      <p:sp>
        <p:nvSpPr>
          <p:cNvPr id="15" name="矩形 14"/>
          <p:cNvSpPr/>
          <p:nvPr/>
        </p:nvSpPr>
        <p:spPr>
          <a:xfrm>
            <a:off x="3437681" y="1109083"/>
            <a:ext cx="7771658" cy="5026697"/>
          </a:xfrm>
          <a:prstGeom prst="rect">
            <a:avLst/>
          </a:prstGeom>
        </p:spPr>
        <p:txBody>
          <a:bodyPr wrap="square">
            <a:spAutoFit/>
          </a:bodyPr>
          <a:lstStyle/>
          <a:p>
            <a:pPr algn="just">
              <a:lnSpc>
                <a:spcPct val="150000"/>
              </a:lnSpc>
            </a:pPr>
            <a:r>
              <a:rPr lang="zh-CN" altLang="en-US" dirty="0">
                <a:cs typeface="+mn-ea"/>
                <a:sym typeface="+mn-lt"/>
              </a:rPr>
              <a:t>公司人身安全“十大禁令”：</a:t>
            </a:r>
            <a:endParaRPr lang="zh-CN" altLang="en-US" dirty="0">
              <a:cs typeface="+mn-ea"/>
              <a:sym typeface="+mn-lt"/>
            </a:endParaRPr>
          </a:p>
          <a:p>
            <a:pPr algn="just">
              <a:lnSpc>
                <a:spcPct val="150000"/>
              </a:lnSpc>
            </a:pPr>
            <a:r>
              <a:rPr lang="zh-CN" altLang="en-US" dirty="0">
                <a:cs typeface="+mn-ea"/>
                <a:sym typeface="+mn-lt"/>
              </a:rPr>
              <a:t>   </a:t>
            </a:r>
            <a:r>
              <a:rPr lang="en-US" altLang="zh-CN" dirty="0">
                <a:cs typeface="+mn-ea"/>
                <a:sym typeface="+mn-lt"/>
              </a:rPr>
              <a:t>(1)</a:t>
            </a:r>
            <a:r>
              <a:rPr lang="zh-CN" altLang="en-US" dirty="0">
                <a:cs typeface="+mn-ea"/>
                <a:sym typeface="+mn-lt"/>
              </a:rPr>
              <a:t>．安全教育和岗位技术考核不合格者，严禁独立顶岗；</a:t>
            </a:r>
            <a:endParaRPr lang="zh-CN" altLang="en-US" dirty="0">
              <a:cs typeface="+mn-ea"/>
              <a:sym typeface="+mn-lt"/>
            </a:endParaRPr>
          </a:p>
          <a:p>
            <a:pPr algn="just">
              <a:lnSpc>
                <a:spcPct val="150000"/>
              </a:lnSpc>
            </a:pPr>
            <a:r>
              <a:rPr lang="zh-CN" altLang="en-US" dirty="0">
                <a:cs typeface="+mn-ea"/>
                <a:sym typeface="+mn-lt"/>
              </a:rPr>
              <a:t>   </a:t>
            </a:r>
            <a:r>
              <a:rPr lang="en-US" altLang="zh-CN" dirty="0">
                <a:cs typeface="+mn-ea"/>
                <a:sym typeface="+mn-lt"/>
              </a:rPr>
              <a:t>(2)</a:t>
            </a:r>
            <a:r>
              <a:rPr lang="zh-CN" altLang="en-US" dirty="0">
                <a:cs typeface="+mn-ea"/>
                <a:sym typeface="+mn-lt"/>
              </a:rPr>
              <a:t>．不按规定着装者，严禁进入生产岗位或施工现场；</a:t>
            </a:r>
            <a:endParaRPr lang="zh-CN" altLang="en-US" dirty="0">
              <a:cs typeface="+mn-ea"/>
              <a:sym typeface="+mn-lt"/>
            </a:endParaRPr>
          </a:p>
          <a:p>
            <a:pPr algn="just">
              <a:lnSpc>
                <a:spcPct val="150000"/>
              </a:lnSpc>
            </a:pPr>
            <a:r>
              <a:rPr lang="zh-CN" altLang="en-US" dirty="0">
                <a:cs typeface="+mn-ea"/>
                <a:sym typeface="+mn-lt"/>
              </a:rPr>
              <a:t>   </a:t>
            </a:r>
            <a:r>
              <a:rPr lang="en-US" altLang="zh-CN" dirty="0">
                <a:cs typeface="+mn-ea"/>
                <a:sym typeface="+mn-lt"/>
              </a:rPr>
              <a:t>(3)</a:t>
            </a:r>
            <a:r>
              <a:rPr lang="zh-CN" altLang="en-US" dirty="0">
                <a:cs typeface="+mn-ea"/>
                <a:sym typeface="+mn-lt"/>
              </a:rPr>
              <a:t>．不戴好安全帽者，严禁进入生产岗位或施工现场；</a:t>
            </a:r>
            <a:endParaRPr lang="zh-CN" altLang="en-US" dirty="0">
              <a:cs typeface="+mn-ea"/>
              <a:sym typeface="+mn-lt"/>
            </a:endParaRPr>
          </a:p>
          <a:p>
            <a:pPr algn="just">
              <a:lnSpc>
                <a:spcPct val="150000"/>
              </a:lnSpc>
            </a:pPr>
            <a:r>
              <a:rPr lang="zh-CN" altLang="en-US" dirty="0">
                <a:cs typeface="+mn-ea"/>
                <a:sym typeface="+mn-lt"/>
              </a:rPr>
              <a:t>   </a:t>
            </a:r>
            <a:r>
              <a:rPr lang="en-US" altLang="zh-CN" dirty="0">
                <a:cs typeface="+mn-ea"/>
                <a:sym typeface="+mn-lt"/>
              </a:rPr>
              <a:t>(4)</a:t>
            </a:r>
            <a:r>
              <a:rPr lang="zh-CN" altLang="en-US" dirty="0">
                <a:cs typeface="+mn-ea"/>
                <a:sym typeface="+mn-lt"/>
              </a:rPr>
              <a:t>．班前饮酒者，严禁进入生产岗位或施工现场；</a:t>
            </a:r>
            <a:endParaRPr lang="zh-CN" altLang="en-US" dirty="0">
              <a:cs typeface="+mn-ea"/>
              <a:sym typeface="+mn-lt"/>
            </a:endParaRPr>
          </a:p>
          <a:p>
            <a:pPr algn="just">
              <a:lnSpc>
                <a:spcPct val="150000"/>
              </a:lnSpc>
            </a:pPr>
            <a:r>
              <a:rPr lang="zh-CN" altLang="en-US" dirty="0">
                <a:cs typeface="+mn-ea"/>
                <a:sym typeface="+mn-lt"/>
              </a:rPr>
              <a:t>   </a:t>
            </a:r>
            <a:r>
              <a:rPr lang="en-US" altLang="zh-CN" dirty="0">
                <a:cs typeface="+mn-ea"/>
                <a:sym typeface="+mn-lt"/>
              </a:rPr>
              <a:t>(5)</a:t>
            </a:r>
            <a:r>
              <a:rPr lang="zh-CN" altLang="en-US" dirty="0">
                <a:cs typeface="+mn-ea"/>
                <a:sym typeface="+mn-lt"/>
              </a:rPr>
              <a:t>．不系安全带者，严禁高空作业；</a:t>
            </a:r>
            <a:endParaRPr lang="zh-CN" altLang="en-US" dirty="0">
              <a:cs typeface="+mn-ea"/>
              <a:sym typeface="+mn-lt"/>
            </a:endParaRPr>
          </a:p>
          <a:p>
            <a:pPr algn="just">
              <a:lnSpc>
                <a:spcPct val="150000"/>
              </a:lnSpc>
            </a:pPr>
            <a:r>
              <a:rPr lang="zh-CN" altLang="en-US" dirty="0">
                <a:cs typeface="+mn-ea"/>
                <a:sym typeface="+mn-lt"/>
              </a:rPr>
              <a:t>   </a:t>
            </a:r>
            <a:r>
              <a:rPr lang="en-US" altLang="zh-CN" dirty="0">
                <a:cs typeface="+mn-ea"/>
                <a:sym typeface="+mn-lt"/>
              </a:rPr>
              <a:t>(6)</a:t>
            </a:r>
            <a:r>
              <a:rPr lang="zh-CN" altLang="en-US" dirty="0">
                <a:cs typeface="+mn-ea"/>
                <a:sym typeface="+mn-lt"/>
              </a:rPr>
              <a:t>．未采取安全措施，严禁进入塔、罐、容器、下水井、电缆沟等有毒、有害、缺氧作业场所作业；</a:t>
            </a:r>
            <a:endParaRPr lang="zh-CN" altLang="en-US" dirty="0">
              <a:cs typeface="+mn-ea"/>
              <a:sym typeface="+mn-lt"/>
            </a:endParaRPr>
          </a:p>
          <a:p>
            <a:pPr algn="just">
              <a:lnSpc>
                <a:spcPct val="150000"/>
              </a:lnSpc>
            </a:pPr>
            <a:r>
              <a:rPr lang="zh-CN" altLang="en-US" dirty="0">
                <a:cs typeface="+mn-ea"/>
                <a:sym typeface="+mn-lt"/>
              </a:rPr>
              <a:t>   </a:t>
            </a:r>
            <a:r>
              <a:rPr lang="en-US" altLang="zh-CN" dirty="0">
                <a:cs typeface="+mn-ea"/>
                <a:sym typeface="+mn-lt"/>
              </a:rPr>
              <a:t>(7)</a:t>
            </a:r>
            <a:r>
              <a:rPr lang="zh-CN" altLang="en-US" dirty="0">
                <a:cs typeface="+mn-ea"/>
                <a:sym typeface="+mn-lt"/>
              </a:rPr>
              <a:t>．未摘牌断电或采取监护措施，严禁进入设备检修或操作；</a:t>
            </a:r>
            <a:endParaRPr lang="zh-CN" altLang="en-US" dirty="0">
              <a:cs typeface="+mn-ea"/>
              <a:sym typeface="+mn-lt"/>
            </a:endParaRPr>
          </a:p>
          <a:p>
            <a:pPr algn="just">
              <a:lnSpc>
                <a:spcPct val="150000"/>
              </a:lnSpc>
            </a:pPr>
            <a:r>
              <a:rPr lang="zh-CN" altLang="en-US" dirty="0">
                <a:cs typeface="+mn-ea"/>
                <a:sym typeface="+mn-lt"/>
              </a:rPr>
              <a:t>   </a:t>
            </a:r>
            <a:r>
              <a:rPr lang="en-US" altLang="zh-CN" dirty="0">
                <a:cs typeface="+mn-ea"/>
                <a:sym typeface="+mn-lt"/>
              </a:rPr>
              <a:t>(8)</a:t>
            </a:r>
            <a:r>
              <a:rPr lang="zh-CN" altLang="en-US" dirty="0">
                <a:cs typeface="+mn-ea"/>
                <a:sym typeface="+mn-lt"/>
              </a:rPr>
              <a:t>．机动设备或压力容器的安全附件、防护装置不齐全完好，严禁启动使用；</a:t>
            </a:r>
            <a:endParaRPr lang="zh-CN" altLang="en-US" dirty="0">
              <a:cs typeface="+mn-ea"/>
              <a:sym typeface="+mn-lt"/>
            </a:endParaRPr>
          </a:p>
          <a:p>
            <a:pPr algn="just">
              <a:lnSpc>
                <a:spcPct val="150000"/>
              </a:lnSpc>
            </a:pPr>
            <a:r>
              <a:rPr lang="zh-CN" altLang="en-US" dirty="0">
                <a:cs typeface="+mn-ea"/>
                <a:sym typeface="+mn-lt"/>
              </a:rPr>
              <a:t>   </a:t>
            </a:r>
            <a:r>
              <a:rPr lang="en-US" altLang="zh-CN" dirty="0">
                <a:cs typeface="+mn-ea"/>
                <a:sym typeface="+mn-lt"/>
              </a:rPr>
              <a:t>(9)</a:t>
            </a:r>
            <a:r>
              <a:rPr lang="zh-CN" altLang="en-US" dirty="0">
                <a:cs typeface="+mn-ea"/>
                <a:sym typeface="+mn-lt"/>
              </a:rPr>
              <a:t>．机动设备的转动部件，严禁在运转中擦洗或拆卸； </a:t>
            </a:r>
            <a:endParaRPr lang="zh-CN" altLang="en-US" dirty="0">
              <a:cs typeface="+mn-ea"/>
              <a:sym typeface="+mn-lt"/>
            </a:endParaRPr>
          </a:p>
          <a:p>
            <a:pPr algn="just">
              <a:lnSpc>
                <a:spcPct val="150000"/>
              </a:lnSpc>
            </a:pPr>
            <a:r>
              <a:rPr lang="zh-CN" altLang="en-US" dirty="0">
                <a:cs typeface="+mn-ea"/>
                <a:sym typeface="+mn-lt"/>
              </a:rPr>
              <a:t>   </a:t>
            </a:r>
            <a:r>
              <a:rPr lang="en-US" altLang="zh-CN" dirty="0">
                <a:cs typeface="+mn-ea"/>
                <a:sym typeface="+mn-lt"/>
              </a:rPr>
              <a:t>(10)</a:t>
            </a:r>
            <a:r>
              <a:rPr lang="zh-CN" altLang="en-US" dirty="0">
                <a:cs typeface="+mn-ea"/>
                <a:sym typeface="+mn-lt"/>
              </a:rPr>
              <a:t>．未测定煤气浓度，严禁进入煤气区域检修或操作。</a:t>
            </a:r>
            <a:endParaRPr lang="zh-CN" altLang="en-US" dirty="0">
              <a:cs typeface="+mn-ea"/>
              <a:sym typeface="+mn-lt"/>
            </a:endParaRPr>
          </a:p>
        </p:txBody>
      </p:sp>
      <p:pic>
        <p:nvPicPr>
          <p:cNvPr id="7" name="图片 6"/>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846031" y="2442262"/>
            <a:ext cx="2728282" cy="272828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heel(1)">
                                      <p:cBhvr>
                                        <p:cTn id="22" dur="2000"/>
                                        <p:tgtEl>
                                          <p:spTgt spid="7"/>
                                        </p:tgtEl>
                                      </p:cBhvr>
                                    </p:animEffect>
                                  </p:childTnLst>
                                </p:cTn>
                              </p:par>
                              <p:par>
                                <p:cTn id="23" presetID="21" presetClass="entr" presetSubtype="1"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heel(1)">
                                      <p:cBhvr>
                                        <p:cTn id="25"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班组长安全角色认知 </a:t>
            </a:r>
            <a:endParaRPr lang="zh-CN" altLang="en-US" sz="3200" b="1" spc="600" dirty="0">
              <a:cs typeface="+mn-ea"/>
              <a:sym typeface="+mn-lt"/>
            </a:endParaRPr>
          </a:p>
        </p:txBody>
      </p:sp>
      <p:sp>
        <p:nvSpPr>
          <p:cNvPr id="9" name="Rectangle 4"/>
          <p:cNvSpPr/>
          <p:nvPr/>
        </p:nvSpPr>
        <p:spPr>
          <a:xfrm>
            <a:off x="6096000" y="1690296"/>
            <a:ext cx="5113337" cy="792162"/>
          </a:xfrm>
          <a:prstGeom prst="rect">
            <a:avLst/>
          </a:prstGeom>
          <a:solidFill>
            <a:srgbClr val="A8A9AD"/>
          </a:solid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en-US" altLang="zh-CN" sz="2000" b="1" dirty="0"/>
              <a:t>“</a:t>
            </a:r>
            <a:r>
              <a:rPr lang="zh-CN" altLang="en-US" sz="2000" b="1" dirty="0"/>
              <a:t>火车跑得快，全靠车头带”</a:t>
            </a:r>
            <a:endParaRPr lang="zh-CN" altLang="en-US" sz="2000" b="1" dirty="0"/>
          </a:p>
        </p:txBody>
      </p:sp>
      <p:sp>
        <p:nvSpPr>
          <p:cNvPr id="11" name="Rectangle 4"/>
          <p:cNvSpPr/>
          <p:nvPr/>
        </p:nvSpPr>
        <p:spPr>
          <a:xfrm>
            <a:off x="6096000" y="2789401"/>
            <a:ext cx="5113337" cy="792162"/>
          </a:xfrm>
          <a:prstGeom prst="rect">
            <a:avLst/>
          </a:prstGeom>
          <a:solidFill>
            <a:srgbClr val="A8A9AD"/>
          </a:solid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t>最基层的管理者、组织者、教育者、</a:t>
            </a:r>
            <a:endParaRPr lang="en-US" altLang="zh-CN" sz="2000" b="1" dirty="0"/>
          </a:p>
          <a:p>
            <a:pPr marL="0" lvl="0" indent="0" algn="ctr" eaLnBrk="1" hangingPunct="1">
              <a:spcBef>
                <a:spcPct val="0"/>
              </a:spcBef>
              <a:buNone/>
            </a:pPr>
            <a:r>
              <a:rPr lang="zh-CN" altLang="en-US" sz="2000" b="1" dirty="0"/>
              <a:t>领导者、指挥者</a:t>
            </a:r>
            <a:endParaRPr lang="zh-CN" altLang="en-US" sz="2000" b="1" dirty="0"/>
          </a:p>
        </p:txBody>
      </p:sp>
      <p:sp>
        <p:nvSpPr>
          <p:cNvPr id="12" name="Rectangle 4"/>
          <p:cNvSpPr/>
          <p:nvPr/>
        </p:nvSpPr>
        <p:spPr>
          <a:xfrm>
            <a:off x="6096000" y="3888506"/>
            <a:ext cx="5113337" cy="792162"/>
          </a:xfrm>
          <a:prstGeom prst="rect">
            <a:avLst/>
          </a:prstGeom>
          <a:solidFill>
            <a:srgbClr val="A8A9AD"/>
          </a:solid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t>班组长是生产一线的指挥者</a:t>
            </a:r>
            <a:endParaRPr lang="zh-CN" altLang="en-US" sz="2000" b="1" dirty="0"/>
          </a:p>
        </p:txBody>
      </p:sp>
      <p:sp>
        <p:nvSpPr>
          <p:cNvPr id="14" name="Rectangle 4"/>
          <p:cNvSpPr/>
          <p:nvPr/>
        </p:nvSpPr>
        <p:spPr>
          <a:xfrm>
            <a:off x="6096000" y="4987611"/>
            <a:ext cx="5113337" cy="792162"/>
          </a:xfrm>
          <a:prstGeom prst="rect">
            <a:avLst/>
          </a:prstGeom>
          <a:solidFill>
            <a:srgbClr val="A8A9AD"/>
          </a:solidFill>
          <a:ln w="9525" cap="flat" cmpd="sng">
            <a:solidFill>
              <a:schemeClr val="tx1"/>
            </a:solidFill>
            <a:prstDash val="solid"/>
            <a:miter/>
            <a:headEnd type="none" w="med" len="med"/>
            <a:tailEnd type="none" w="med" len="med"/>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2000" b="1" dirty="0"/>
              <a:t>班组长是班组建设的组织者</a:t>
            </a:r>
            <a:endParaRPr lang="zh-CN" altLang="en-US" sz="2000" b="1" dirty="0"/>
          </a:p>
        </p:txBody>
      </p:sp>
      <p:pic>
        <p:nvPicPr>
          <p:cNvPr id="4" name="图片 3"/>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491332" y="947038"/>
            <a:ext cx="5708469" cy="57084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randombar(horizontal)">
                                      <p:cBhvr>
                                        <p:cTn id="25" dur="500"/>
                                        <p:tgtEl>
                                          <p:spTgt spid="11"/>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randombar(horizontal)">
                                      <p:cBhvr>
                                        <p:cTn id="3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9" grpId="0" animBg="1"/>
      <p:bldP spid="11" grpId="0" animBg="1"/>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4795777" cy="584775"/>
          </a:xfrm>
          <a:prstGeom prst="rect">
            <a:avLst/>
          </a:prstGeom>
        </p:spPr>
        <p:txBody>
          <a:bodyPr wrap="square">
            <a:spAutoFit/>
          </a:bodyPr>
          <a:lstStyle/>
          <a:p>
            <a:r>
              <a:rPr lang="zh-CN" altLang="en-US" sz="3200" b="1" spc="600" dirty="0">
                <a:cs typeface="+mn-ea"/>
                <a:sym typeface="+mn-lt"/>
              </a:rPr>
              <a:t>班组长安全管理素质 </a:t>
            </a:r>
            <a:endParaRPr lang="zh-CN" altLang="en-US" sz="3200" b="1" spc="600" dirty="0">
              <a:cs typeface="+mn-ea"/>
              <a:sym typeface="+mn-lt"/>
            </a:endParaRPr>
          </a:p>
        </p:txBody>
      </p:sp>
      <p:grpSp>
        <p:nvGrpSpPr>
          <p:cNvPr id="2" name="组合 1"/>
          <p:cNvGrpSpPr/>
          <p:nvPr/>
        </p:nvGrpSpPr>
        <p:grpSpPr>
          <a:xfrm>
            <a:off x="982662" y="1964335"/>
            <a:ext cx="5113337" cy="788103"/>
            <a:chOff x="982662" y="2565408"/>
            <a:chExt cx="5113337" cy="788103"/>
          </a:xfrm>
        </p:grpSpPr>
        <p:sp>
          <p:nvSpPr>
            <p:cNvPr id="9" name="AutoShape 10"/>
            <p:cNvSpPr/>
            <p:nvPr/>
          </p:nvSpPr>
          <p:spPr>
            <a:xfrm>
              <a:off x="982663" y="2565408"/>
              <a:ext cx="1691090" cy="788103"/>
            </a:xfrm>
            <a:prstGeom prst="roundRect">
              <a:avLst>
                <a:gd name="adj" fmla="val 16667"/>
              </a:avLst>
            </a:prstGeom>
            <a:solidFill>
              <a:srgbClr val="A8A9AD"/>
            </a:solidFill>
            <a:ln w="9525">
              <a:noFill/>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latinLnBrk="1" hangingPunct="1">
                <a:spcBef>
                  <a:spcPct val="0"/>
                </a:spcBef>
                <a:buNone/>
              </a:pPr>
              <a:r>
                <a:rPr lang="zh-CN" altLang="en-US" sz="1800" b="1" dirty="0">
                  <a:latin typeface="Harrington" panose="04040505050A02020702" charset="0"/>
                  <a:ea typeface="Harrington" panose="04040505050A02020702" charset="0"/>
                </a:rPr>
                <a:t>思想素质</a:t>
              </a:r>
              <a:r>
                <a:rPr lang="zh-CN" altLang="en-US" sz="1800" b="1" dirty="0">
                  <a:latin typeface="Verdana" panose="020B0604030504040204" pitchFamily="34" charset="0"/>
                </a:rPr>
                <a:t> </a:t>
              </a:r>
              <a:endParaRPr lang="ko-KR" altLang="en-US" sz="1800" b="1" dirty="0">
                <a:latin typeface="Harrington" panose="04040505050A02020702" charset="0"/>
                <a:ea typeface="Harrington" panose="04040505050A02020702" charset="0"/>
              </a:endParaRPr>
            </a:p>
          </p:txBody>
        </p:sp>
        <p:sp>
          <p:nvSpPr>
            <p:cNvPr id="11" name="AutoShape 10"/>
            <p:cNvSpPr/>
            <p:nvPr/>
          </p:nvSpPr>
          <p:spPr>
            <a:xfrm>
              <a:off x="982662" y="2565408"/>
              <a:ext cx="5113337" cy="788103"/>
            </a:xfrm>
            <a:prstGeom prst="roundRect">
              <a:avLst>
                <a:gd name="adj" fmla="val 16667"/>
              </a:avLst>
            </a:prstGeom>
            <a:noFill/>
            <a:ln w="9525">
              <a:solidFill>
                <a:schemeClr val="tx1"/>
              </a:solidFill>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latinLnBrk="1" hangingPunct="1">
                <a:spcBef>
                  <a:spcPct val="0"/>
                </a:spcBef>
                <a:buNone/>
              </a:pPr>
              <a:endParaRPr lang="zh-CN" altLang="zh-CN" sz="1200" b="1" dirty="0">
                <a:latin typeface="Calibri" panose="020F0502020204030204" charset="0"/>
                <a:ea typeface="Calibri" panose="020F0502020204030204" charset="0"/>
              </a:endParaRPr>
            </a:p>
          </p:txBody>
        </p:sp>
      </p:grpSp>
      <p:sp>
        <p:nvSpPr>
          <p:cNvPr id="4" name="矩形 3"/>
          <p:cNvSpPr/>
          <p:nvPr/>
        </p:nvSpPr>
        <p:spPr>
          <a:xfrm>
            <a:off x="2782514" y="2173720"/>
            <a:ext cx="3204723" cy="369332"/>
          </a:xfrm>
          <a:prstGeom prst="rect">
            <a:avLst/>
          </a:prstGeom>
        </p:spPr>
        <p:txBody>
          <a:bodyPr wrap="none">
            <a:spAutoFit/>
          </a:bodyPr>
          <a:lstStyle/>
          <a:p>
            <a:pPr lvl="0" latinLnBrk="1">
              <a:spcBef>
                <a:spcPct val="0"/>
              </a:spcBef>
            </a:pPr>
            <a:r>
              <a:rPr lang="zh-CN" altLang="en-US" dirty="0">
                <a:latin typeface="汉仪黑眼小豆简" panose="02010509060101010101" charset="-122"/>
              </a:rPr>
              <a:t>安全第一、预防为主、以人为本</a:t>
            </a:r>
            <a:endParaRPr lang="zh-CN" altLang="en-US" dirty="0">
              <a:latin typeface="汉仪黑眼小豆简" panose="02010509060101010101" charset="-122"/>
            </a:endParaRPr>
          </a:p>
        </p:txBody>
      </p:sp>
      <p:grpSp>
        <p:nvGrpSpPr>
          <p:cNvPr id="12" name="组合 11"/>
          <p:cNvGrpSpPr/>
          <p:nvPr/>
        </p:nvGrpSpPr>
        <p:grpSpPr>
          <a:xfrm>
            <a:off x="982662" y="3393764"/>
            <a:ext cx="5113337" cy="788103"/>
            <a:chOff x="982662" y="2565408"/>
            <a:chExt cx="5113337" cy="788103"/>
          </a:xfrm>
        </p:grpSpPr>
        <p:sp>
          <p:nvSpPr>
            <p:cNvPr id="14" name="AutoShape 10"/>
            <p:cNvSpPr/>
            <p:nvPr/>
          </p:nvSpPr>
          <p:spPr>
            <a:xfrm>
              <a:off x="982663" y="2565408"/>
              <a:ext cx="1691090" cy="788103"/>
            </a:xfrm>
            <a:prstGeom prst="roundRect">
              <a:avLst>
                <a:gd name="adj" fmla="val 16667"/>
              </a:avLst>
            </a:prstGeom>
            <a:solidFill>
              <a:srgbClr val="A8A9AD"/>
            </a:solidFill>
            <a:ln w="9525">
              <a:noFill/>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latinLnBrk="1" hangingPunct="1">
                <a:spcBef>
                  <a:spcPct val="0"/>
                </a:spcBef>
                <a:buNone/>
              </a:pPr>
              <a:r>
                <a:rPr lang="zh-CN" altLang="en-US" sz="1800" b="1" dirty="0">
                  <a:latin typeface="Harrington" panose="04040505050A02020702" charset="0"/>
                  <a:ea typeface="Harrington" panose="04040505050A02020702" charset="0"/>
                </a:rPr>
                <a:t>技术素质 </a:t>
              </a:r>
              <a:endParaRPr lang="zh-CN" altLang="en-US" sz="1800" b="1" dirty="0">
                <a:latin typeface="Harrington" panose="04040505050A02020702" charset="0"/>
                <a:ea typeface="Harrington" panose="04040505050A02020702" charset="0"/>
              </a:endParaRPr>
            </a:p>
          </p:txBody>
        </p:sp>
        <p:sp>
          <p:nvSpPr>
            <p:cNvPr id="16" name="AutoShape 10"/>
            <p:cNvSpPr/>
            <p:nvPr/>
          </p:nvSpPr>
          <p:spPr>
            <a:xfrm>
              <a:off x="982662" y="2565408"/>
              <a:ext cx="5113337" cy="788103"/>
            </a:xfrm>
            <a:prstGeom prst="roundRect">
              <a:avLst>
                <a:gd name="adj" fmla="val 16667"/>
              </a:avLst>
            </a:prstGeom>
            <a:noFill/>
            <a:ln w="9525">
              <a:solidFill>
                <a:schemeClr val="tx1"/>
              </a:solidFill>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latinLnBrk="1" hangingPunct="1">
                <a:spcBef>
                  <a:spcPct val="0"/>
                </a:spcBef>
                <a:buNone/>
              </a:pPr>
              <a:endParaRPr lang="zh-CN" altLang="zh-CN" sz="1200" b="1" dirty="0">
                <a:latin typeface="Calibri" panose="020F0502020204030204" charset="0"/>
                <a:ea typeface="Calibri" panose="020F0502020204030204" charset="0"/>
              </a:endParaRPr>
            </a:p>
          </p:txBody>
        </p:sp>
      </p:grpSp>
      <p:sp>
        <p:nvSpPr>
          <p:cNvPr id="17" name="矩形 16"/>
          <p:cNvSpPr/>
          <p:nvPr/>
        </p:nvSpPr>
        <p:spPr>
          <a:xfrm>
            <a:off x="2782514" y="3603149"/>
            <a:ext cx="3243196" cy="369332"/>
          </a:xfrm>
          <a:prstGeom prst="rect">
            <a:avLst/>
          </a:prstGeom>
        </p:spPr>
        <p:txBody>
          <a:bodyPr wrap="none">
            <a:spAutoFit/>
          </a:bodyPr>
          <a:lstStyle/>
          <a:p>
            <a:pPr lvl="0" latinLnBrk="1">
              <a:spcBef>
                <a:spcPct val="0"/>
              </a:spcBef>
            </a:pPr>
            <a:r>
              <a:rPr lang="zh-CN" altLang="en-US" dirty="0">
                <a:latin typeface="汉仪黑眼小豆简" panose="02010509060101010101" charset="-122"/>
              </a:rPr>
              <a:t>设备知识、操作知识、应急知识</a:t>
            </a:r>
            <a:endParaRPr lang="zh-CN" altLang="en-US" dirty="0">
              <a:latin typeface="汉仪黑眼小豆简" panose="02010509060101010101" charset="-122"/>
            </a:endParaRPr>
          </a:p>
        </p:txBody>
      </p:sp>
      <p:grpSp>
        <p:nvGrpSpPr>
          <p:cNvPr id="18" name="组合 17"/>
          <p:cNvGrpSpPr/>
          <p:nvPr/>
        </p:nvGrpSpPr>
        <p:grpSpPr>
          <a:xfrm>
            <a:off x="982662" y="4823193"/>
            <a:ext cx="5113337" cy="788103"/>
            <a:chOff x="982662" y="2565408"/>
            <a:chExt cx="5113337" cy="788103"/>
          </a:xfrm>
        </p:grpSpPr>
        <p:sp>
          <p:nvSpPr>
            <p:cNvPr id="19" name="AutoShape 10"/>
            <p:cNvSpPr/>
            <p:nvPr/>
          </p:nvSpPr>
          <p:spPr>
            <a:xfrm>
              <a:off x="982663" y="2565408"/>
              <a:ext cx="1691090" cy="788103"/>
            </a:xfrm>
            <a:prstGeom prst="roundRect">
              <a:avLst>
                <a:gd name="adj" fmla="val 16667"/>
              </a:avLst>
            </a:prstGeom>
            <a:solidFill>
              <a:srgbClr val="A8A9AD"/>
            </a:solidFill>
            <a:ln w="9525">
              <a:noFill/>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indent="0" algn="ctr" eaLnBrk="1" latinLnBrk="1" hangingPunct="1">
                <a:spcBef>
                  <a:spcPct val="0"/>
                </a:spcBef>
                <a:buNone/>
              </a:pPr>
              <a:r>
                <a:rPr lang="zh-CN" altLang="en-US" sz="1800" b="1" dirty="0">
                  <a:latin typeface="Harrington" panose="04040505050A02020702" charset="0"/>
                  <a:ea typeface="Harrington" panose="04040505050A02020702" charset="0"/>
                </a:rPr>
                <a:t>管理素质 </a:t>
              </a:r>
              <a:endParaRPr lang="zh-CN" altLang="en-US" sz="1800" b="1" dirty="0">
                <a:latin typeface="Harrington" panose="04040505050A02020702" charset="0"/>
                <a:ea typeface="Harrington" panose="04040505050A02020702" charset="0"/>
              </a:endParaRPr>
            </a:p>
          </p:txBody>
        </p:sp>
        <p:sp>
          <p:nvSpPr>
            <p:cNvPr id="20" name="AutoShape 10"/>
            <p:cNvSpPr/>
            <p:nvPr/>
          </p:nvSpPr>
          <p:spPr>
            <a:xfrm>
              <a:off x="982662" y="2565408"/>
              <a:ext cx="5113337" cy="788103"/>
            </a:xfrm>
            <a:prstGeom prst="roundRect">
              <a:avLst>
                <a:gd name="adj" fmla="val 16667"/>
              </a:avLst>
            </a:prstGeom>
            <a:noFill/>
            <a:ln w="9525">
              <a:solidFill>
                <a:schemeClr val="tx1"/>
              </a:solidFill>
            </a:ln>
          </p:spPr>
          <p:txBody>
            <a:bodyPr wrap="none" anchor="ct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latinLnBrk="1" hangingPunct="1">
                <a:spcBef>
                  <a:spcPct val="0"/>
                </a:spcBef>
                <a:buNone/>
              </a:pPr>
              <a:endParaRPr lang="zh-CN" altLang="zh-CN" sz="1200" b="1" dirty="0">
                <a:latin typeface="Calibri" panose="020F0502020204030204" charset="0"/>
                <a:ea typeface="Calibri" panose="020F0502020204030204" charset="0"/>
              </a:endParaRPr>
            </a:p>
          </p:txBody>
        </p:sp>
      </p:grpSp>
      <p:sp>
        <p:nvSpPr>
          <p:cNvPr id="21" name="矩形 20"/>
          <p:cNvSpPr/>
          <p:nvPr/>
        </p:nvSpPr>
        <p:spPr>
          <a:xfrm>
            <a:off x="2782514" y="5032578"/>
            <a:ext cx="2954655" cy="369332"/>
          </a:xfrm>
          <a:prstGeom prst="rect">
            <a:avLst/>
          </a:prstGeom>
        </p:spPr>
        <p:txBody>
          <a:bodyPr wrap="none">
            <a:spAutoFit/>
          </a:bodyPr>
          <a:lstStyle/>
          <a:p>
            <a:pPr lvl="0" latinLnBrk="1">
              <a:spcBef>
                <a:spcPct val="0"/>
              </a:spcBef>
            </a:pPr>
            <a:r>
              <a:rPr lang="zh-CN" altLang="en-US" dirty="0">
                <a:latin typeface="汉仪黑眼小豆简" panose="02010509060101010101" charset="-122"/>
              </a:rPr>
              <a:t>安全管理方法、安全管理技巧</a:t>
            </a:r>
            <a:endParaRPr lang="zh-CN" altLang="en-US" dirty="0">
              <a:latin typeface="汉仪黑眼小豆简" panose="02010509060101010101" charset="-122"/>
            </a:endParaRPr>
          </a:p>
        </p:txBody>
      </p:sp>
      <p:pic>
        <p:nvPicPr>
          <p:cNvPr id="7" name="图片 6"/>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6304238" y="1367170"/>
            <a:ext cx="5041402" cy="504140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par>
                                <p:cTn id="30" presetID="53" presetClass="entr" presetSubtype="16" fill="hold"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p:cTn id="37" dur="500" fill="hold"/>
                                        <p:tgtEl>
                                          <p:spTgt spid="17"/>
                                        </p:tgtEl>
                                        <p:attrNameLst>
                                          <p:attrName>ppt_w</p:attrName>
                                        </p:attrNameLst>
                                      </p:cBhvr>
                                      <p:tavLst>
                                        <p:tav tm="0">
                                          <p:val>
                                            <p:fltVal val="0"/>
                                          </p:val>
                                        </p:tav>
                                        <p:tav tm="100000">
                                          <p:val>
                                            <p:strVal val="#ppt_w"/>
                                          </p:val>
                                        </p:tav>
                                      </p:tavLst>
                                    </p:anim>
                                    <p:anim calcmode="lin" valueType="num">
                                      <p:cBhvr>
                                        <p:cTn id="38" dur="500" fill="hold"/>
                                        <p:tgtEl>
                                          <p:spTgt spid="17"/>
                                        </p:tgtEl>
                                        <p:attrNameLst>
                                          <p:attrName>ppt_h</p:attrName>
                                        </p:attrNameLst>
                                      </p:cBhvr>
                                      <p:tavLst>
                                        <p:tav tm="0">
                                          <p:val>
                                            <p:fltVal val="0"/>
                                          </p:val>
                                        </p:tav>
                                        <p:tav tm="100000">
                                          <p:val>
                                            <p:strVal val="#ppt_h"/>
                                          </p:val>
                                        </p:tav>
                                      </p:tavLst>
                                    </p:anim>
                                    <p:animEffect transition="in" filter="fade">
                                      <p:cBhvr>
                                        <p:cTn id="39" dur="500"/>
                                        <p:tgtEl>
                                          <p:spTgt spid="17"/>
                                        </p:tgtEl>
                                      </p:cBhvr>
                                    </p:animEffect>
                                  </p:childTnLst>
                                </p:cTn>
                              </p:par>
                              <p:par>
                                <p:cTn id="40" presetID="53" presetClass="entr" presetSubtype="16" fill="hold" nodeType="with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par>
                                <p:cTn id="45" presetID="53" presetClass="entr" presetSubtype="16" fill="hold" grpId="0" nodeType="with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500" fill="hold"/>
                                        <p:tgtEl>
                                          <p:spTgt spid="21"/>
                                        </p:tgtEl>
                                        <p:attrNameLst>
                                          <p:attrName>ppt_w</p:attrName>
                                        </p:attrNameLst>
                                      </p:cBhvr>
                                      <p:tavLst>
                                        <p:tav tm="0">
                                          <p:val>
                                            <p:fltVal val="0"/>
                                          </p:val>
                                        </p:tav>
                                        <p:tav tm="100000">
                                          <p:val>
                                            <p:strVal val="#ppt_w"/>
                                          </p:val>
                                        </p:tav>
                                      </p:tavLst>
                                    </p:anim>
                                    <p:anim calcmode="lin" valueType="num">
                                      <p:cBhvr>
                                        <p:cTn id="48" dur="500" fill="hold"/>
                                        <p:tgtEl>
                                          <p:spTgt spid="21"/>
                                        </p:tgtEl>
                                        <p:attrNameLst>
                                          <p:attrName>ppt_h</p:attrName>
                                        </p:attrNameLst>
                                      </p:cBhvr>
                                      <p:tavLst>
                                        <p:tav tm="0">
                                          <p:val>
                                            <p:fltVal val="0"/>
                                          </p:val>
                                        </p:tav>
                                        <p:tav tm="100000">
                                          <p:val>
                                            <p:strVal val="#ppt_h"/>
                                          </p:val>
                                        </p:tav>
                                      </p:tavLst>
                                    </p:anim>
                                    <p:animEffect transition="in" filter="fade">
                                      <p:cBhvr>
                                        <p:cTn id="4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4" grpId="0"/>
      <p:bldP spid="17"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360264" cy="584775"/>
          </a:xfrm>
          <a:prstGeom prst="rect">
            <a:avLst/>
          </a:prstGeom>
        </p:spPr>
        <p:txBody>
          <a:bodyPr wrap="square">
            <a:spAutoFit/>
          </a:bodyPr>
          <a:lstStyle/>
          <a:p>
            <a:r>
              <a:rPr lang="zh-CN" altLang="en-US" sz="3200" b="1" spc="600" dirty="0">
                <a:cs typeface="+mn-ea"/>
                <a:sym typeface="+mn-lt"/>
              </a:rPr>
              <a:t>班组基础和现场安全管理</a:t>
            </a:r>
            <a:endParaRPr lang="zh-CN" altLang="en-US" sz="3200" b="1" spc="600" dirty="0">
              <a:cs typeface="+mn-ea"/>
              <a:sym typeface="+mn-lt"/>
            </a:endParaRPr>
          </a:p>
        </p:txBody>
      </p:sp>
      <p:sp>
        <p:nvSpPr>
          <p:cNvPr id="15" name="矩形 14"/>
          <p:cNvSpPr/>
          <p:nvPr/>
        </p:nvSpPr>
        <p:spPr>
          <a:xfrm>
            <a:off x="982663" y="1453951"/>
            <a:ext cx="5113337" cy="4611199"/>
          </a:xfrm>
          <a:prstGeom prst="rect">
            <a:avLst/>
          </a:prstGeom>
        </p:spPr>
        <p:txBody>
          <a:bodyPr wrap="square">
            <a:spAutoFit/>
          </a:bodyPr>
          <a:lstStyle/>
          <a:p>
            <a:pPr marL="285750" indent="-285750" algn="just">
              <a:lnSpc>
                <a:spcPct val="150000"/>
              </a:lnSpc>
              <a:buFont typeface="Arial" panose="020B0604020202020204" pitchFamily="34" charset="0"/>
              <a:buChar char="•"/>
            </a:pPr>
            <a:endParaRPr lang="zh-CN" altLang="en-US" dirty="0">
              <a:cs typeface="+mn-ea"/>
              <a:sym typeface="+mn-lt"/>
            </a:endParaRPr>
          </a:p>
          <a:p>
            <a:pPr marL="285750" indent="-285750" algn="just">
              <a:lnSpc>
                <a:spcPct val="150000"/>
              </a:lnSpc>
              <a:buFont typeface="Arial" panose="020B0604020202020204" pitchFamily="34" charset="0"/>
              <a:buChar char="•"/>
            </a:pPr>
            <a:r>
              <a:rPr lang="zh-CN" altLang="en-US" dirty="0">
                <a:cs typeface="+mn-ea"/>
                <a:sym typeface="+mn-lt"/>
              </a:rPr>
              <a:t>布置任务和人员工作安排</a:t>
            </a:r>
            <a:endParaRPr lang="zh-CN" altLang="en-US" dirty="0">
              <a:cs typeface="+mn-ea"/>
              <a:sym typeface="+mn-lt"/>
            </a:endParaRPr>
          </a:p>
          <a:p>
            <a:pPr marL="285750" indent="-285750" algn="just">
              <a:lnSpc>
                <a:spcPct val="150000"/>
              </a:lnSpc>
              <a:buFont typeface="Arial" panose="020B0604020202020204" pitchFamily="34" charset="0"/>
              <a:buChar char="•"/>
            </a:pPr>
            <a:endParaRPr lang="zh-CN" altLang="en-US" dirty="0">
              <a:cs typeface="+mn-ea"/>
              <a:sym typeface="+mn-lt"/>
            </a:endParaRPr>
          </a:p>
          <a:p>
            <a:pPr marL="285750" indent="-285750" algn="just">
              <a:lnSpc>
                <a:spcPct val="150000"/>
              </a:lnSpc>
              <a:buFont typeface="Arial" panose="020B0604020202020204" pitchFamily="34" charset="0"/>
              <a:buChar char="•"/>
            </a:pPr>
            <a:r>
              <a:rPr lang="zh-CN" altLang="en-US" dirty="0">
                <a:cs typeface="+mn-ea"/>
                <a:sym typeface="+mn-lt"/>
              </a:rPr>
              <a:t>上级有关指示</a:t>
            </a:r>
            <a:endParaRPr lang="zh-CN" altLang="en-US" dirty="0">
              <a:cs typeface="+mn-ea"/>
              <a:sym typeface="+mn-lt"/>
            </a:endParaRPr>
          </a:p>
          <a:p>
            <a:pPr marL="285750" indent="-285750" algn="just">
              <a:lnSpc>
                <a:spcPct val="150000"/>
              </a:lnSpc>
              <a:buFont typeface="Arial" panose="020B0604020202020204" pitchFamily="34" charset="0"/>
              <a:buChar char="•"/>
            </a:pPr>
            <a:endParaRPr lang="zh-CN" altLang="en-US" dirty="0">
              <a:cs typeface="+mn-ea"/>
              <a:sym typeface="+mn-lt"/>
            </a:endParaRPr>
          </a:p>
          <a:p>
            <a:pPr marL="285750" indent="-285750" algn="just">
              <a:lnSpc>
                <a:spcPct val="150000"/>
              </a:lnSpc>
              <a:buFont typeface="Arial" panose="020B0604020202020204" pitchFamily="34" charset="0"/>
              <a:buChar char="•"/>
            </a:pPr>
            <a:r>
              <a:rPr lang="zh-CN" altLang="en-US" dirty="0">
                <a:cs typeface="+mn-ea"/>
                <a:sym typeface="+mn-lt"/>
              </a:rPr>
              <a:t>提出特殊或重要岗位要求注意事项</a:t>
            </a:r>
            <a:endParaRPr lang="zh-CN" altLang="en-US" dirty="0">
              <a:cs typeface="+mn-ea"/>
              <a:sym typeface="+mn-lt"/>
            </a:endParaRPr>
          </a:p>
          <a:p>
            <a:pPr marL="285750" indent="-285750" algn="just">
              <a:lnSpc>
                <a:spcPct val="150000"/>
              </a:lnSpc>
              <a:buFont typeface="Arial" panose="020B0604020202020204" pitchFamily="34" charset="0"/>
              <a:buChar char="•"/>
            </a:pPr>
            <a:endParaRPr lang="zh-CN" altLang="en-US" dirty="0">
              <a:cs typeface="+mn-ea"/>
              <a:sym typeface="+mn-lt"/>
            </a:endParaRPr>
          </a:p>
          <a:p>
            <a:pPr marL="285750" indent="-285750" algn="just">
              <a:lnSpc>
                <a:spcPct val="150000"/>
              </a:lnSpc>
              <a:buFont typeface="Arial" panose="020B0604020202020204" pitchFamily="34" charset="0"/>
              <a:buChar char="•"/>
            </a:pPr>
            <a:r>
              <a:rPr lang="zh-CN" altLang="en-US" dirty="0">
                <a:cs typeface="+mn-ea"/>
                <a:sym typeface="+mn-lt"/>
              </a:rPr>
              <a:t>结合具体任务、设备、作业环境情况布置安全工作</a:t>
            </a:r>
            <a:endParaRPr lang="zh-CN" altLang="en-US" dirty="0">
              <a:cs typeface="+mn-ea"/>
              <a:sym typeface="+mn-lt"/>
            </a:endParaRPr>
          </a:p>
          <a:p>
            <a:pPr marL="285750" indent="-285750" algn="just">
              <a:lnSpc>
                <a:spcPct val="150000"/>
              </a:lnSpc>
              <a:buFont typeface="Arial" panose="020B0604020202020204" pitchFamily="34" charset="0"/>
              <a:buChar char="•"/>
            </a:pPr>
            <a:endParaRPr lang="zh-CN" altLang="en-US" dirty="0">
              <a:cs typeface="+mn-ea"/>
              <a:sym typeface="+mn-lt"/>
            </a:endParaRPr>
          </a:p>
          <a:p>
            <a:pPr marL="285750" indent="-285750" algn="just">
              <a:lnSpc>
                <a:spcPct val="150000"/>
              </a:lnSpc>
              <a:buFont typeface="Arial" panose="020B0604020202020204" pitchFamily="34" charset="0"/>
              <a:buChar char="•"/>
            </a:pPr>
            <a:r>
              <a:rPr lang="zh-CN" altLang="en-US" dirty="0">
                <a:cs typeface="+mn-ea"/>
                <a:sym typeface="+mn-lt"/>
              </a:rPr>
              <a:t>解决班组成员的问题</a:t>
            </a:r>
            <a:endParaRPr lang="zh-CN" altLang="en-US" dirty="0">
              <a:cs typeface="+mn-ea"/>
              <a:sym typeface="+mn-lt"/>
            </a:endParaRPr>
          </a:p>
        </p:txBody>
      </p:sp>
      <p:pic>
        <p:nvPicPr>
          <p:cNvPr id="5" name="图片 4"/>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5747954" y="1290330"/>
            <a:ext cx="5750751" cy="535329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l="10238" t="57094" r="60192" b="10519"/>
          <a:stretch>
            <a:fillRect/>
          </a:stretch>
        </p:blipFill>
        <p:spPr>
          <a:xfrm rot="5400000">
            <a:off x="-153833" y="153834"/>
            <a:ext cx="1290330" cy="982662"/>
          </a:xfrm>
          <a:prstGeom prst="rect">
            <a:avLst/>
          </a:prstGeom>
        </p:spPr>
      </p:pic>
      <p:grpSp>
        <p:nvGrpSpPr>
          <p:cNvPr id="10" name="组合 9"/>
          <p:cNvGrpSpPr/>
          <p:nvPr/>
        </p:nvGrpSpPr>
        <p:grpSpPr>
          <a:xfrm>
            <a:off x="1084263" y="778714"/>
            <a:ext cx="4795777" cy="48152"/>
            <a:chOff x="982663" y="659757"/>
            <a:chExt cx="5113337" cy="81024"/>
          </a:xfrm>
        </p:grpSpPr>
        <p:cxnSp>
          <p:nvCxnSpPr>
            <p:cNvPr id="6" name="直接连接符 5"/>
            <p:cNvCxnSpPr/>
            <p:nvPr/>
          </p:nvCxnSpPr>
          <p:spPr>
            <a:xfrm>
              <a:off x="982663" y="659757"/>
              <a:ext cx="1285975" cy="0"/>
            </a:xfrm>
            <a:prstGeom prst="line">
              <a:avLst/>
            </a:prstGeom>
            <a:ln w="38100">
              <a:solidFill>
                <a:srgbClr val="818286"/>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982663" y="740781"/>
              <a:ext cx="5113337" cy="0"/>
            </a:xfrm>
            <a:prstGeom prst="line">
              <a:avLst/>
            </a:prstGeom>
            <a:ln>
              <a:solidFill>
                <a:srgbClr val="818286"/>
              </a:solidFill>
            </a:ln>
          </p:spPr>
          <p:style>
            <a:lnRef idx="1">
              <a:schemeClr val="accent1"/>
            </a:lnRef>
            <a:fillRef idx="0">
              <a:schemeClr val="accent1"/>
            </a:fillRef>
            <a:effectRef idx="0">
              <a:schemeClr val="accent1"/>
            </a:effectRef>
            <a:fontRef idx="minor">
              <a:schemeClr val="tx1"/>
            </a:fontRef>
          </p:style>
        </p:cxnSp>
      </p:grpSp>
      <p:sp>
        <p:nvSpPr>
          <p:cNvPr id="13" name="矩形 12"/>
          <p:cNvSpPr/>
          <p:nvPr/>
        </p:nvSpPr>
        <p:spPr>
          <a:xfrm>
            <a:off x="982663" y="121920"/>
            <a:ext cx="5476010" cy="584775"/>
          </a:xfrm>
          <a:prstGeom prst="rect">
            <a:avLst/>
          </a:prstGeom>
        </p:spPr>
        <p:txBody>
          <a:bodyPr wrap="square">
            <a:spAutoFit/>
          </a:bodyPr>
          <a:lstStyle/>
          <a:p>
            <a:r>
              <a:rPr lang="zh-CN" altLang="en-US" sz="3200" b="1" spc="600" dirty="0">
                <a:cs typeface="+mn-ea"/>
                <a:sym typeface="+mn-lt"/>
              </a:rPr>
              <a:t>班组基础和现场安全管理</a:t>
            </a:r>
            <a:endParaRPr lang="zh-CN" altLang="en-US" sz="3200" b="1" spc="600" dirty="0">
              <a:cs typeface="+mn-ea"/>
              <a:sym typeface="+mn-lt"/>
            </a:endParaRPr>
          </a:p>
        </p:txBody>
      </p:sp>
      <p:sp>
        <p:nvSpPr>
          <p:cNvPr id="15" name="矩形 14"/>
          <p:cNvSpPr/>
          <p:nvPr/>
        </p:nvSpPr>
        <p:spPr>
          <a:xfrm>
            <a:off x="982663" y="2614268"/>
            <a:ext cx="5113337" cy="2118209"/>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zh-CN" altLang="en-US" dirty="0">
                <a:cs typeface="+mn-ea"/>
                <a:sym typeface="+mn-lt"/>
              </a:rPr>
              <a:t>总结、讲评当班工作的执行完成情况</a:t>
            </a:r>
            <a:endParaRPr lang="zh-CN" altLang="en-US" dirty="0">
              <a:cs typeface="+mn-ea"/>
              <a:sym typeface="+mn-lt"/>
            </a:endParaRPr>
          </a:p>
          <a:p>
            <a:pPr marL="285750" indent="-285750" algn="just">
              <a:lnSpc>
                <a:spcPct val="150000"/>
              </a:lnSpc>
              <a:buFont typeface="Arial" panose="020B0604020202020204" pitchFamily="34" charset="0"/>
              <a:buChar char="•"/>
            </a:pPr>
            <a:endParaRPr lang="zh-CN" altLang="en-US" dirty="0">
              <a:cs typeface="+mn-ea"/>
              <a:sym typeface="+mn-lt"/>
            </a:endParaRPr>
          </a:p>
          <a:p>
            <a:pPr marL="285750" indent="-285750" algn="just">
              <a:lnSpc>
                <a:spcPct val="150000"/>
              </a:lnSpc>
              <a:buFont typeface="Arial" panose="020B0604020202020204" pitchFamily="34" charset="0"/>
              <a:buChar char="•"/>
            </a:pPr>
            <a:r>
              <a:rPr lang="zh-CN" altLang="en-US" dirty="0">
                <a:cs typeface="+mn-ea"/>
                <a:sym typeface="+mn-lt"/>
              </a:rPr>
              <a:t>表扬好人好事</a:t>
            </a:r>
            <a:endParaRPr lang="zh-CN" altLang="en-US" dirty="0">
              <a:cs typeface="+mn-ea"/>
              <a:sym typeface="+mn-lt"/>
            </a:endParaRPr>
          </a:p>
          <a:p>
            <a:pPr marL="285750" indent="-285750" algn="just">
              <a:lnSpc>
                <a:spcPct val="150000"/>
              </a:lnSpc>
              <a:buFont typeface="Arial" panose="020B0604020202020204" pitchFamily="34" charset="0"/>
              <a:buChar char="•"/>
            </a:pPr>
            <a:endParaRPr lang="zh-CN" altLang="en-US" dirty="0">
              <a:cs typeface="+mn-ea"/>
              <a:sym typeface="+mn-lt"/>
            </a:endParaRPr>
          </a:p>
          <a:p>
            <a:pPr marL="285750" indent="-285750" algn="just">
              <a:lnSpc>
                <a:spcPct val="150000"/>
              </a:lnSpc>
              <a:buFont typeface="Arial" panose="020B0604020202020204" pitchFamily="34" charset="0"/>
              <a:buChar char="•"/>
            </a:pPr>
            <a:r>
              <a:rPr lang="zh-CN" altLang="en-US" dirty="0">
                <a:cs typeface="+mn-ea"/>
                <a:sym typeface="+mn-lt"/>
              </a:rPr>
              <a:t>批评、纠正工作中问题，及时制定整改措施</a:t>
            </a:r>
            <a:endParaRPr lang="zh-CN" altLang="en-US" dirty="0">
              <a:cs typeface="+mn-ea"/>
              <a:sym typeface="+mn-lt"/>
            </a:endParaRPr>
          </a:p>
        </p:txBody>
      </p:sp>
      <p:pic>
        <p:nvPicPr>
          <p:cNvPr id="4" name="图片 3"/>
          <p:cNvPicPr>
            <a:picLocks noChangeAspect="1"/>
          </p:cNvPicPr>
          <p:nvPr/>
        </p:nvPicPr>
        <p:blipFill>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tretch>
            <a:fillRect/>
          </a:stretch>
        </p:blipFill>
        <p:spPr>
          <a:xfrm>
            <a:off x="5636972" y="826002"/>
            <a:ext cx="5205995" cy="52059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1+#ppt_w/2"/>
                                          </p:val>
                                        </p:tav>
                                        <p:tav tm="100000">
                                          <p:val>
                                            <p:strVal val="#ppt_x"/>
                                          </p:val>
                                        </p:tav>
                                      </p:tavLst>
                                    </p:anim>
                                    <p:anim calcmode="lin" valueType="num">
                                      <p:cBhvr additive="base">
                                        <p:cTn id="13" dur="500" fill="hold"/>
                                        <p:tgtEl>
                                          <p:spTgt spid="13"/>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500" fill="hold"/>
                                        <p:tgtEl>
                                          <p:spTgt spid="10"/>
                                        </p:tgtEl>
                                        <p:attrNameLst>
                                          <p:attrName>ppt_x</p:attrName>
                                        </p:attrNameLst>
                                      </p:cBhvr>
                                      <p:tavLst>
                                        <p:tav tm="0">
                                          <p:val>
                                            <p:strVal val="1+#ppt_w/2"/>
                                          </p:val>
                                        </p:tav>
                                        <p:tav tm="100000">
                                          <p:val>
                                            <p:strVal val="#ppt_x"/>
                                          </p:val>
                                        </p:tav>
                                      </p:tavLst>
                                    </p:anim>
                                    <p:anim calcmode="lin" valueType="num">
                                      <p:cBhvr additive="base">
                                        <p:cTn id="1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randombar(horizontal)">
                                      <p:cBhvr>
                                        <p:cTn id="22" dur="500"/>
                                        <p:tgtEl>
                                          <p:spTgt spid="4"/>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randombar(horizontal)">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5"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hgiqnafy">
      <a:majorFont>
        <a:latin typeface="造字工房朗倩体 常规体"/>
        <a:ea typeface="造字工房朗倩体 常规体"/>
        <a:cs typeface=""/>
      </a:majorFont>
      <a:minorFont>
        <a:latin typeface="造字工房朗倩体 常规体"/>
        <a:ea typeface="造字工房朗倩体 常规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4828</Words>
  <Application>WPS 演示</Application>
  <PresentationFormat>宽屏</PresentationFormat>
  <Paragraphs>399</Paragraphs>
  <Slides>39</Slides>
  <Notes>0</Notes>
  <HiddenSlides>0</HiddenSlides>
  <MMClips>1</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39</vt:i4>
      </vt:variant>
    </vt:vector>
  </HeadingPairs>
  <TitlesOfParts>
    <vt:vector size="58" baseType="lpstr">
      <vt:lpstr>Arial</vt:lpstr>
      <vt:lpstr>宋体</vt:lpstr>
      <vt:lpstr>Wingdings</vt:lpstr>
      <vt:lpstr>HY헤드라인M</vt:lpstr>
      <vt:lpstr>Malgun Gothic</vt:lpstr>
      <vt:lpstr>Verdana</vt:lpstr>
      <vt:lpstr>Gulim</vt:lpstr>
      <vt:lpstr>HY견고딕</vt:lpstr>
      <vt:lpstr>庞门正道标题体</vt:lpstr>
      <vt:lpstr>Segoe Print</vt:lpstr>
      <vt:lpstr>微软雅黑</vt:lpstr>
      <vt:lpstr>Arial Unicode MS</vt:lpstr>
      <vt:lpstr>Calibri</vt:lpstr>
      <vt:lpstr>Times New Roman</vt:lpstr>
      <vt:lpstr>华文新魏</vt:lpstr>
      <vt:lpstr>Harrington</vt:lpstr>
      <vt:lpstr>造字工房朗倩体 常规体</vt:lpstr>
      <vt:lpstr>汉仪黑眼小豆简</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A呀土豆baby</cp:lastModifiedBy>
  <cp:revision>3</cp:revision>
  <dcterms:created xsi:type="dcterms:W3CDTF">2021-07-02T23:10:00Z</dcterms:created>
  <dcterms:modified xsi:type="dcterms:W3CDTF">2021-07-02T23:19:35Z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85FB60A9926E4F7EB6BF1CC53A112143</vt:lpwstr>
  </property>
  <property fmtid="{D5CDD505-2E9C-101B-9397-08002B2CF9AE}" pid="3" name="KSOProductBuildVer">
    <vt:lpwstr>2052-11.1.0.10578</vt:lpwstr>
  </property>
</Properties>
</file>