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41"/>
  </p:handoutMasterIdLst>
  <p:sldIdLst>
    <p:sldId id="256" r:id="rId3"/>
    <p:sldId id="258" r:id="rId4"/>
    <p:sldId id="311" r:id="rId5"/>
    <p:sldId id="261" r:id="rId6"/>
    <p:sldId id="312" r:id="rId8"/>
    <p:sldId id="313" r:id="rId9"/>
    <p:sldId id="314" r:id="rId10"/>
    <p:sldId id="315" r:id="rId11"/>
    <p:sldId id="316" r:id="rId12"/>
    <p:sldId id="331" r:id="rId13"/>
    <p:sldId id="318" r:id="rId14"/>
    <p:sldId id="319" r:id="rId15"/>
    <p:sldId id="320" r:id="rId16"/>
    <p:sldId id="321" r:id="rId17"/>
    <p:sldId id="332" r:id="rId18"/>
    <p:sldId id="323" r:id="rId19"/>
    <p:sldId id="324" r:id="rId20"/>
    <p:sldId id="325" r:id="rId21"/>
    <p:sldId id="326" r:id="rId22"/>
    <p:sldId id="327" r:id="rId23"/>
    <p:sldId id="328" r:id="rId24"/>
    <p:sldId id="329" r:id="rId25"/>
    <p:sldId id="330" r:id="rId26"/>
    <p:sldId id="333" r:id="rId27"/>
    <p:sldId id="291" r:id="rId28"/>
    <p:sldId id="292" r:id="rId29"/>
    <p:sldId id="293" r:id="rId30"/>
    <p:sldId id="294" r:id="rId31"/>
    <p:sldId id="335" r:id="rId32"/>
    <p:sldId id="336" r:id="rId33"/>
    <p:sldId id="337" r:id="rId34"/>
    <p:sldId id="338" r:id="rId35"/>
    <p:sldId id="334" r:id="rId36"/>
    <p:sldId id="339" r:id="rId37"/>
    <p:sldId id="340" r:id="rId38"/>
    <p:sldId id="341" r:id="rId39"/>
    <p:sldId id="342" r:id="rId40"/>
  </p:sldIdLst>
  <p:sldSz cx="11220450" cy="6311900"/>
  <p:notesSz cx="6858000" cy="9144000"/>
  <p:custDataLst>
    <p:tags r:id="rId45"/>
  </p:custDataLst>
  <p:defaultTextStyle>
    <a:defPPr>
      <a:defRPr lang="zh-CN"/>
    </a:defPPr>
    <a:lvl1pPr algn="l" rtl="0" fontAlgn="base">
      <a:spcBef>
        <a:spcPct val="0"/>
      </a:spcBef>
      <a:spcAft>
        <a:spcPct val="0"/>
      </a:spcAft>
      <a:defRPr kern="1200">
        <a:solidFill>
          <a:schemeClr val="tx1"/>
        </a:solidFill>
        <a:latin typeface="Arial" panose="020B0604020202020204"/>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9FD"/>
    <a:srgbClr val="5289E4"/>
    <a:srgbClr val="A0CFFB"/>
    <a:srgbClr val="16438C"/>
    <a:srgbClr val="5E92E6"/>
    <a:srgbClr val="FFB337"/>
    <a:srgbClr val="FFD581"/>
    <a:srgbClr val="FFEFD8"/>
    <a:srgbClr val="FFDE75"/>
    <a:srgbClr val="FFBA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89375" autoAdjust="0"/>
  </p:normalViewPr>
  <p:slideViewPr>
    <p:cSldViewPr>
      <p:cViewPr varScale="1">
        <p:scale>
          <a:sx n="81" d="100"/>
          <a:sy n="81" d="100"/>
        </p:scale>
        <p:origin x="82" y="274"/>
      </p:cViewPr>
      <p:guideLst>
        <p:guide orient="horz" pos="1988"/>
        <p:guide pos="3535"/>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gs" Target="tags/tag14.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141D237-E92D-4134-998D-DC19B83C96E0}"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CN" altLang="en-US"/>
        </a:p>
      </dgm:t>
    </dgm:pt>
    <dgm:pt modelId="{696C5285-23A8-4393-BCDF-D4764A604D42}" cxnId="{37CE68D5-0766-4DC9-8507-910871DC9A87}"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CF4AD20D-1E3E-4D7A-B887-8AE792F65160}">
      <dgm:prSet phldrT="[文本]" custT="1"/>
      <dgm:spPr>
        <a:solidFill>
          <a:srgbClr val="5289E4"/>
        </a:solidFill>
      </dgm:spPr>
      <dgm:t>
        <a:bodyPr/>
        <a:lstStyle/>
        <a:p>
          <a:r>
            <a:rPr lang="zh-CN" altLang="en-US" sz="1600" b="1" smtClean="0">
              <a:solidFill>
                <a:schemeClr val="bg1"/>
              </a:solidFill>
              <a:latin typeface="微软雅黑" panose="020B0503020204020204" pitchFamily="34" charset="-122"/>
              <a:ea typeface="微软雅黑" panose="020B0503020204020204" pitchFamily="34" charset="-122"/>
            </a:rPr>
            <a:t>甲类传染病</a:t>
          </a:r>
          <a:endParaRPr lang="zh-CN" altLang="en-US" sz="1600" b="1">
            <a:solidFill>
              <a:schemeClr val="bg1"/>
            </a:solidFill>
            <a:latin typeface="微软雅黑" panose="020B0503020204020204" pitchFamily="34" charset="-122"/>
            <a:ea typeface="微软雅黑" panose="020B0503020204020204" pitchFamily="34" charset="-122"/>
          </a:endParaRPr>
        </a:p>
      </dgm:t>
    </dgm:pt>
    <dgm:pt modelId="{489248B8-8495-4016-B982-AB2714EBCC09}" cxnId="{EBBD5903-97C8-4FA5-8532-3DE616EB52A1}"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44F69B0B-B1AD-4198-84AF-070776C1A2F5}">
      <dgm:prSet phldrT="[文本]" custT="1"/>
      <dgm:spPr>
        <a:solidFill>
          <a:srgbClr val="5289E4"/>
        </a:solidFill>
      </dgm:spPr>
      <dgm:t>
        <a:bodyPr/>
        <a:lstStyle/>
        <a:p>
          <a:r>
            <a:rPr lang="zh-CN" altLang="en-US" sz="1400" smtClean="0">
              <a:solidFill>
                <a:schemeClr val="bg1"/>
              </a:solidFill>
              <a:latin typeface="微软雅黑" panose="020B0503020204020204" pitchFamily="34" charset="-122"/>
              <a:ea typeface="微软雅黑" panose="020B0503020204020204" pitchFamily="34" charset="-122"/>
            </a:rPr>
            <a:t>鼠疫</a:t>
          </a:r>
          <a:endParaRPr lang="zh-CN" altLang="en-US" sz="1400">
            <a:solidFill>
              <a:schemeClr val="bg1"/>
            </a:solidFill>
            <a:latin typeface="微软雅黑" panose="020B0503020204020204" pitchFamily="34" charset="-122"/>
            <a:ea typeface="微软雅黑" panose="020B0503020204020204" pitchFamily="34" charset="-122"/>
          </a:endParaRPr>
        </a:p>
      </dgm:t>
    </dgm:pt>
    <dgm:pt modelId="{E22AF45E-65F8-4665-B897-C517811B8FCF}" cxnId="{EBBD5903-97C8-4FA5-8532-3DE616EB52A1}"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90580557-F537-4054-84C7-C482CEF5DA26}" cxnId="{45E1B88C-6F09-48E0-A133-467035D9608D}"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2D25CAE8-9694-4D74-BDB9-533C91EF4983}">
      <dgm:prSet phldrT="[文本]" custT="1"/>
      <dgm:spPr>
        <a:solidFill>
          <a:srgbClr val="5289E4"/>
        </a:solidFill>
      </dgm:spPr>
      <dgm:t>
        <a:bodyPr/>
        <a:lstStyle/>
        <a:p>
          <a:r>
            <a:rPr lang="zh-CN" altLang="en-US" sz="1400" smtClean="0">
              <a:solidFill>
                <a:schemeClr val="bg1"/>
              </a:solidFill>
              <a:latin typeface="微软雅黑" panose="020B0503020204020204" pitchFamily="34" charset="-122"/>
              <a:ea typeface="微软雅黑" panose="020B0503020204020204" pitchFamily="34" charset="-122"/>
            </a:rPr>
            <a:t>霍乱</a:t>
          </a:r>
          <a:endParaRPr lang="zh-CN" altLang="en-US" sz="1400">
            <a:solidFill>
              <a:schemeClr val="bg1"/>
            </a:solidFill>
            <a:latin typeface="微软雅黑" panose="020B0503020204020204" pitchFamily="34" charset="-122"/>
            <a:ea typeface="微软雅黑" panose="020B0503020204020204" pitchFamily="34" charset="-122"/>
          </a:endParaRPr>
        </a:p>
      </dgm:t>
    </dgm:pt>
    <dgm:pt modelId="{5CE43C35-B059-46F8-B98E-67F3610C53CF}" cxnId="{45E1B88C-6F09-48E0-A133-467035D9608D}"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8221E7D2-69E0-4BF8-A862-81061DCECD36}" cxnId="{37CE68D5-0766-4DC9-8507-910871DC9A87}"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C81590C6-66B8-42AE-950C-4F69114B4C78}" cxnId="{A4AE785B-76DC-4AB9-AB08-A5AF68530067}"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9C98FFB8-5EC6-4112-A13F-CBA7360A1850}">
      <dgm:prSet phldrT="[文本]" custT="1"/>
      <dgm:spPr>
        <a:solidFill>
          <a:srgbClr val="5289E4"/>
        </a:solidFill>
      </dgm:spPr>
      <dgm: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乙类传染病</a:t>
          </a:r>
          <a:endParaRPr lang="zh-CN" altLang="en-US" sz="1600" b="1" dirty="0">
            <a:solidFill>
              <a:schemeClr val="bg1"/>
            </a:solidFill>
            <a:latin typeface="微软雅黑" panose="020B0503020204020204" pitchFamily="34" charset="-122"/>
            <a:ea typeface="微软雅黑" panose="020B0503020204020204" pitchFamily="34" charset="-122"/>
          </a:endParaRPr>
        </a:p>
      </dgm:t>
    </dgm:pt>
    <dgm:pt modelId="{E0A2BBAA-20AD-4F7E-B74E-3BD2DACC3D69}" cxnId="{F3857A3C-54DD-4076-AEAA-BE5845414832}"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B64CDB1C-5196-4E59-9BA6-5C4D73C6D810}">
      <dgm:prSet phldrT="[文本]" custT="1"/>
      <dgm:spPr>
        <a:solidFill>
          <a:srgbClr val="5289E4"/>
        </a:solidFill>
      </dgm:spPr>
      <dgm:t>
        <a:bodyPr/>
        <a:lstStyle/>
        <a:p>
          <a:r>
            <a:rPr lang="zh-CN" altLang="en-US" sz="1400" smtClean="0">
              <a:solidFill>
                <a:schemeClr val="bg1"/>
              </a:solidFill>
              <a:latin typeface="微软雅黑" panose="020B0503020204020204" pitchFamily="34" charset="-122"/>
              <a:ea typeface="微软雅黑" panose="020B0503020204020204" pitchFamily="34" charset="-122"/>
            </a:rPr>
            <a:t>肺结核</a:t>
          </a:r>
          <a:endParaRPr lang="zh-CN" altLang="en-US" sz="1400">
            <a:solidFill>
              <a:schemeClr val="bg1"/>
            </a:solidFill>
            <a:latin typeface="微软雅黑" panose="020B0503020204020204" pitchFamily="34" charset="-122"/>
            <a:ea typeface="微软雅黑" panose="020B0503020204020204" pitchFamily="34" charset="-122"/>
          </a:endParaRPr>
        </a:p>
      </dgm:t>
    </dgm:pt>
    <dgm:pt modelId="{05838566-A32F-43BE-BDEE-81416F704269}" cxnId="{F3857A3C-54DD-4076-AEAA-BE5845414832}"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83E078E2-8CB9-439F-BCEA-E0D14BB5CEA1}" cxnId="{CA135361-9F7B-49B1-B047-87E8B4B788B8}"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3BE6ACCC-DB3A-40F1-9D5C-5ADCF526A89B}">
      <dgm:prSet phldrT="[文本]" custT="1"/>
      <dgm:spPr>
        <a:solidFill>
          <a:srgbClr val="5289E4"/>
        </a:solidFill>
      </dgm:spPr>
      <dgm:t>
        <a:bodyPr/>
        <a:lstStyle/>
        <a:p>
          <a:r>
            <a:rPr lang="zh-CN" altLang="en-US" sz="1400" smtClean="0">
              <a:solidFill>
                <a:schemeClr val="bg1"/>
              </a:solidFill>
              <a:latin typeface="微软雅黑" panose="020B0503020204020204" pitchFamily="34" charset="-122"/>
              <a:ea typeface="微软雅黑" panose="020B0503020204020204" pitchFamily="34" charset="-122"/>
            </a:rPr>
            <a:t>禽流感</a:t>
          </a:r>
          <a:endParaRPr lang="zh-CN" altLang="en-US" sz="1400">
            <a:solidFill>
              <a:schemeClr val="bg1"/>
            </a:solidFill>
            <a:latin typeface="微软雅黑" panose="020B0503020204020204" pitchFamily="34" charset="-122"/>
            <a:ea typeface="微软雅黑" panose="020B0503020204020204" pitchFamily="34" charset="-122"/>
          </a:endParaRPr>
        </a:p>
      </dgm:t>
    </dgm:pt>
    <dgm:pt modelId="{8531AF30-BFD4-4C56-BE35-7E47ECE12F5F}" cxnId="{CA135361-9F7B-49B1-B047-87E8B4B788B8}"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F6E0A507-771D-4B7E-8C40-E30F1FD02A02}" cxnId="{A4AE785B-76DC-4AB9-AB08-A5AF68530067}"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D735731B-11C1-40F5-B705-1703F6DEEE3F}" cxnId="{6D77DC1E-4E10-4186-AF21-87821863D274}"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C7FE31E1-5FB3-49E2-A1DB-644A525C11F6}">
      <dgm:prSet phldrT="[文本]" custT="1"/>
      <dgm:spPr>
        <a:solidFill>
          <a:srgbClr val="5289E4"/>
        </a:solidFill>
      </dgm:spPr>
      <dgm:t>
        <a:bodyPr/>
        <a:lstStyle/>
        <a:p>
          <a:r>
            <a:rPr lang="zh-CN" altLang="en-US" sz="1600" b="1" smtClean="0">
              <a:solidFill>
                <a:schemeClr val="bg1"/>
              </a:solidFill>
              <a:latin typeface="微软雅黑" panose="020B0503020204020204" pitchFamily="34" charset="-122"/>
              <a:ea typeface="微软雅黑" panose="020B0503020204020204" pitchFamily="34" charset="-122"/>
            </a:rPr>
            <a:t>丙类传染病</a:t>
          </a:r>
          <a:endParaRPr lang="zh-CN" altLang="en-US" sz="1600" b="1">
            <a:solidFill>
              <a:schemeClr val="bg1"/>
            </a:solidFill>
            <a:latin typeface="微软雅黑" panose="020B0503020204020204" pitchFamily="34" charset="-122"/>
            <a:ea typeface="微软雅黑" panose="020B0503020204020204" pitchFamily="34" charset="-122"/>
          </a:endParaRPr>
        </a:p>
      </dgm:t>
    </dgm:pt>
    <dgm:pt modelId="{14465864-6748-4E50-BCE1-8BA43C220D5D}" cxnId="{7D08BEA5-D7CA-4583-BE28-14F7867FAAAF}"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58C0F0D0-1D6A-427A-B7DD-C928EFC331D3}">
      <dgm:prSet phldrT="[文本]" custT="1"/>
      <dgm:spPr>
        <a:solidFill>
          <a:srgbClr val="5289E4"/>
        </a:solidFill>
      </dgm:spPr>
      <dgm: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流行性感冒</a:t>
          </a:r>
          <a:endParaRPr lang="zh-CN" altLang="en-US" sz="1400" dirty="0">
            <a:solidFill>
              <a:schemeClr val="bg1"/>
            </a:solidFill>
            <a:latin typeface="微软雅黑" panose="020B0503020204020204" pitchFamily="34" charset="-122"/>
            <a:ea typeface="微软雅黑" panose="020B0503020204020204" pitchFamily="34" charset="-122"/>
          </a:endParaRPr>
        </a:p>
      </dgm:t>
    </dgm:pt>
    <dgm:pt modelId="{3102E634-08F5-4FC0-85DD-9E22EE535EE1}" cxnId="{7D08BEA5-D7CA-4583-BE28-14F7867FAAAF}"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6FF613AF-0A1C-4A0C-BA06-59E056508DB5}" cxnId="{CFB36704-9408-45E8-A51A-9D24CD22CB12}"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86CC6071-99F9-4C9F-8CBA-B219CEC4C067}">
      <dgm:prSet phldrT="[文本]" custT="1"/>
      <dgm:spPr>
        <a:solidFill>
          <a:srgbClr val="5289E4"/>
        </a:solidFill>
      </dgm:spPr>
      <dgm:t>
        <a:bodyPr/>
        <a:lstStyle/>
        <a:p>
          <a:r>
            <a:rPr lang="zh-CN" altLang="en-US" sz="1400" smtClean="0">
              <a:solidFill>
                <a:schemeClr val="bg1"/>
              </a:solidFill>
              <a:latin typeface="微软雅黑" panose="020B0503020204020204" pitchFamily="34" charset="-122"/>
              <a:ea typeface="微软雅黑" panose="020B0503020204020204" pitchFamily="34" charset="-122"/>
            </a:rPr>
            <a:t>风疹</a:t>
          </a:r>
          <a:endParaRPr lang="zh-CN" altLang="en-US" sz="1400">
            <a:solidFill>
              <a:schemeClr val="bg1"/>
            </a:solidFill>
            <a:latin typeface="微软雅黑" panose="020B0503020204020204" pitchFamily="34" charset="-122"/>
            <a:ea typeface="微软雅黑" panose="020B0503020204020204" pitchFamily="34" charset="-122"/>
          </a:endParaRPr>
        </a:p>
      </dgm:t>
    </dgm:pt>
    <dgm:pt modelId="{7DD4CF73-0661-4DC0-B0B3-396647268085}" cxnId="{CFB36704-9408-45E8-A51A-9D24CD22CB12}"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03152415-FFD4-40F4-99D7-898118BEB5A0}" cxnId="{88FD276F-7175-4BE5-8B08-4C97F77A8061}" type="par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B1EF8163-D084-4E2F-A183-5BED7AD27058}">
      <dgm:prSet phldrT="[文本]" custT="1"/>
      <dgm:spPr>
        <a:solidFill>
          <a:srgbClr val="5289E4"/>
        </a:solidFill>
      </dgm:spPr>
      <dgm: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结膜炎</a:t>
          </a:r>
          <a:endParaRPr lang="zh-CN" altLang="en-US" sz="1400" dirty="0">
            <a:solidFill>
              <a:schemeClr val="bg1"/>
            </a:solidFill>
            <a:latin typeface="微软雅黑" panose="020B0503020204020204" pitchFamily="34" charset="-122"/>
            <a:ea typeface="微软雅黑" panose="020B0503020204020204" pitchFamily="34" charset="-122"/>
          </a:endParaRPr>
        </a:p>
      </dgm:t>
    </dgm:pt>
    <dgm:pt modelId="{47D6C7AA-4732-42AC-9479-18778FF04A36}" cxnId="{88FD276F-7175-4BE5-8B08-4C97F77A8061}"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59EE4153-4115-4FA4-A59F-3F6D6B1CD585}" cxnId="{6D77DC1E-4E10-4186-AF21-87821863D274}" type="sibTrans">
      <dgm:prSet/>
      <dgm:spPr/>
      <dgm:t>
        <a:bodyPr/>
        <a:lstStyle/>
        <a:p>
          <a:endParaRPr lang="zh-CN" altLang="en-US">
            <a:solidFill>
              <a:schemeClr val="tx1"/>
            </a:solidFill>
            <a:latin typeface="华文楷体" panose="02010600040101010101" pitchFamily="2" charset="-122"/>
            <a:ea typeface="华文楷体" panose="02010600040101010101" pitchFamily="2" charset="-122"/>
          </a:endParaRPr>
        </a:p>
      </dgm:t>
    </dgm:pt>
    <dgm:pt modelId="{8AD793FA-7D18-4203-B650-B877C4DA78BA}" type="pres">
      <dgm:prSet presAssocID="{8141D237-E92D-4134-998D-DC19B83C96E0}" presName="Name0" presStyleCnt="0">
        <dgm:presLayoutVars>
          <dgm:chPref val="1"/>
          <dgm:dir/>
          <dgm:animOne val="branch"/>
          <dgm:animLvl val="lvl"/>
          <dgm:resizeHandles/>
        </dgm:presLayoutVars>
      </dgm:prSet>
      <dgm:spPr/>
      <dgm:t>
        <a:bodyPr/>
        <a:lstStyle/>
        <a:p>
          <a:endParaRPr lang="zh-CN" altLang="en-US"/>
        </a:p>
      </dgm:t>
    </dgm:pt>
    <dgm:pt modelId="{4A29AE3B-AA43-4A05-998F-E3D5515E7062}" type="pres">
      <dgm:prSet presAssocID="{CF4AD20D-1E3E-4D7A-B887-8AE792F65160}" presName="vertOne" presStyleCnt="0"/>
      <dgm:spPr/>
      <dgm:t>
        <a:bodyPr/>
        <a:lstStyle/>
        <a:p>
          <a:endParaRPr/>
        </a:p>
      </dgm:t>
    </dgm:pt>
    <dgm:pt modelId="{B7AAFD5C-A64F-4177-82F2-A0BBABE78278}" type="pres">
      <dgm:prSet presAssocID="{CF4AD20D-1E3E-4D7A-B887-8AE792F65160}" presName="txOne" presStyleLbl="node0" presStyleIdx="0" presStyleCnt="3" custScaleY="32993">
        <dgm:presLayoutVars>
          <dgm:chPref val="3"/>
        </dgm:presLayoutVars>
      </dgm:prSet>
      <dgm:spPr/>
      <dgm:t>
        <a:bodyPr/>
        <a:lstStyle/>
        <a:p>
          <a:endParaRPr lang="zh-CN" altLang="en-US"/>
        </a:p>
      </dgm:t>
    </dgm:pt>
    <dgm:pt modelId="{65BB567A-B3C4-40F4-B5B6-4EE59CB5C4F8}" type="pres">
      <dgm:prSet presAssocID="{CF4AD20D-1E3E-4D7A-B887-8AE792F65160}" presName="parTransOne" presStyleCnt="0"/>
      <dgm:spPr/>
      <dgm:t>
        <a:bodyPr/>
        <a:lstStyle/>
        <a:p>
          <a:endParaRPr/>
        </a:p>
      </dgm:t>
    </dgm:pt>
    <dgm:pt modelId="{8F8B79E9-F183-4ED0-A1F3-F8E0BDC34191}" type="pres">
      <dgm:prSet presAssocID="{CF4AD20D-1E3E-4D7A-B887-8AE792F65160}" presName="horzOne" presStyleCnt="0"/>
      <dgm:spPr/>
      <dgm:t>
        <a:bodyPr/>
        <a:lstStyle/>
        <a:p>
          <a:endParaRPr/>
        </a:p>
      </dgm:t>
    </dgm:pt>
    <dgm:pt modelId="{CA9EC6BA-B136-4B70-B9A7-83576A5E4588}" type="pres">
      <dgm:prSet presAssocID="{44F69B0B-B1AD-4198-84AF-070776C1A2F5}" presName="vertTwo" presStyleCnt="0"/>
      <dgm:spPr/>
      <dgm:t>
        <a:bodyPr/>
        <a:lstStyle/>
        <a:p>
          <a:endParaRPr/>
        </a:p>
      </dgm:t>
    </dgm:pt>
    <dgm:pt modelId="{E53F3C57-E80D-4C22-A8FF-5E9AD1B95F08}" type="pres">
      <dgm:prSet presAssocID="{44F69B0B-B1AD-4198-84AF-070776C1A2F5}" presName="txTwo" presStyleLbl="node2" presStyleIdx="0" presStyleCnt="7" custScaleY="30514" custLinFactNeighborY="-10602">
        <dgm:presLayoutVars>
          <dgm:chPref val="3"/>
        </dgm:presLayoutVars>
      </dgm:prSet>
      <dgm:spPr/>
      <dgm:t>
        <a:bodyPr/>
        <a:lstStyle/>
        <a:p>
          <a:endParaRPr lang="zh-CN" altLang="en-US"/>
        </a:p>
      </dgm:t>
    </dgm:pt>
    <dgm:pt modelId="{47FD0868-C920-43EB-A169-B864A96AEE90}" type="pres">
      <dgm:prSet presAssocID="{44F69B0B-B1AD-4198-84AF-070776C1A2F5}" presName="horzTwo" presStyleCnt="0"/>
      <dgm:spPr/>
      <dgm:t>
        <a:bodyPr/>
        <a:lstStyle/>
        <a:p>
          <a:endParaRPr/>
        </a:p>
      </dgm:t>
    </dgm:pt>
    <dgm:pt modelId="{6EE723A5-073D-4F74-AEE2-307701AE4DF5}" type="pres">
      <dgm:prSet presAssocID="{E22AF45E-65F8-4665-B897-C517811B8FCF}" presName="sibSpaceTwo" presStyleCnt="0"/>
      <dgm:spPr/>
      <dgm:t>
        <a:bodyPr/>
        <a:lstStyle/>
        <a:p>
          <a:endParaRPr/>
        </a:p>
      </dgm:t>
    </dgm:pt>
    <dgm:pt modelId="{0F9E6D0A-03C5-4B02-A9AA-90DE21697BC8}" type="pres">
      <dgm:prSet presAssocID="{2D25CAE8-9694-4D74-BDB9-533C91EF4983}" presName="vertTwo" presStyleCnt="0"/>
      <dgm:spPr/>
      <dgm:t>
        <a:bodyPr/>
        <a:lstStyle/>
        <a:p>
          <a:endParaRPr/>
        </a:p>
      </dgm:t>
    </dgm:pt>
    <dgm:pt modelId="{CE024E20-6C00-4B68-93CF-2686E300D87E}" type="pres">
      <dgm:prSet presAssocID="{2D25CAE8-9694-4D74-BDB9-533C91EF4983}" presName="txTwo" presStyleLbl="node2" presStyleIdx="1" presStyleCnt="7" custScaleY="30514" custLinFactNeighborY="-10602">
        <dgm:presLayoutVars>
          <dgm:chPref val="3"/>
        </dgm:presLayoutVars>
      </dgm:prSet>
      <dgm:spPr/>
      <dgm:t>
        <a:bodyPr/>
        <a:lstStyle/>
        <a:p>
          <a:endParaRPr lang="zh-CN" altLang="en-US"/>
        </a:p>
      </dgm:t>
    </dgm:pt>
    <dgm:pt modelId="{AF5B7122-A3B0-494F-BF34-839EF265B9ED}" type="pres">
      <dgm:prSet presAssocID="{2D25CAE8-9694-4D74-BDB9-533C91EF4983}" presName="horzTwo" presStyleCnt="0"/>
      <dgm:spPr/>
      <dgm:t>
        <a:bodyPr/>
        <a:lstStyle/>
        <a:p>
          <a:endParaRPr/>
        </a:p>
      </dgm:t>
    </dgm:pt>
    <dgm:pt modelId="{DB7DC456-F4FD-46F2-9C2B-E03DD8EC3600}" type="pres">
      <dgm:prSet presAssocID="{8221E7D2-69E0-4BF8-A862-81061DCECD36}" presName="sibSpaceOne" presStyleCnt="0"/>
      <dgm:spPr/>
      <dgm:t>
        <a:bodyPr/>
        <a:lstStyle/>
        <a:p>
          <a:endParaRPr/>
        </a:p>
      </dgm:t>
    </dgm:pt>
    <dgm:pt modelId="{0D1B6356-DEB7-471F-B83F-33548D52B40B}" type="pres">
      <dgm:prSet presAssocID="{9C98FFB8-5EC6-4112-A13F-CBA7360A1850}" presName="vertOne" presStyleCnt="0"/>
      <dgm:spPr/>
      <dgm:t>
        <a:bodyPr/>
        <a:lstStyle/>
        <a:p>
          <a:endParaRPr/>
        </a:p>
      </dgm:t>
    </dgm:pt>
    <dgm:pt modelId="{40728526-E315-473B-BE4C-97873382B1DE}" type="pres">
      <dgm:prSet presAssocID="{9C98FFB8-5EC6-4112-A13F-CBA7360A1850}" presName="txOne" presStyleLbl="node0" presStyleIdx="1" presStyleCnt="3" custScaleX="139617" custScaleY="32993" custLinFactNeighborX="8221" custLinFactNeighborY="2521">
        <dgm:presLayoutVars>
          <dgm:chPref val="3"/>
        </dgm:presLayoutVars>
      </dgm:prSet>
      <dgm:spPr/>
      <dgm:t>
        <a:bodyPr/>
        <a:lstStyle/>
        <a:p>
          <a:endParaRPr lang="zh-CN" altLang="en-US"/>
        </a:p>
      </dgm:t>
    </dgm:pt>
    <dgm:pt modelId="{285A767D-DE22-4CFD-8749-3FD4B8CAA23B}" type="pres">
      <dgm:prSet presAssocID="{9C98FFB8-5EC6-4112-A13F-CBA7360A1850}" presName="parTransOne" presStyleCnt="0"/>
      <dgm:spPr/>
      <dgm:t>
        <a:bodyPr/>
        <a:lstStyle/>
        <a:p>
          <a:endParaRPr/>
        </a:p>
      </dgm:t>
    </dgm:pt>
    <dgm:pt modelId="{8F96A2ED-030D-4162-8082-014D49F0F6C8}" type="pres">
      <dgm:prSet presAssocID="{9C98FFB8-5EC6-4112-A13F-CBA7360A1850}" presName="horzOne" presStyleCnt="0"/>
      <dgm:spPr/>
      <dgm:t>
        <a:bodyPr/>
        <a:lstStyle/>
        <a:p>
          <a:endParaRPr/>
        </a:p>
      </dgm:t>
    </dgm:pt>
    <dgm:pt modelId="{F53739C2-627C-4EB1-891D-B2881960458D}" type="pres">
      <dgm:prSet presAssocID="{B64CDB1C-5196-4E59-9BA6-5C4D73C6D810}" presName="vertTwo" presStyleCnt="0"/>
      <dgm:spPr/>
      <dgm:t>
        <a:bodyPr/>
        <a:lstStyle/>
        <a:p>
          <a:endParaRPr/>
        </a:p>
      </dgm:t>
    </dgm:pt>
    <dgm:pt modelId="{97E57022-39FF-4016-B6B7-9D6668A5C833}" type="pres">
      <dgm:prSet presAssocID="{B64CDB1C-5196-4E59-9BA6-5C4D73C6D810}" presName="txTwo" presStyleLbl="node2" presStyleIdx="2" presStyleCnt="7" custScaleY="30514" custLinFactNeighborY="-10602">
        <dgm:presLayoutVars>
          <dgm:chPref val="3"/>
        </dgm:presLayoutVars>
      </dgm:prSet>
      <dgm:spPr/>
      <dgm:t>
        <a:bodyPr/>
        <a:lstStyle/>
        <a:p>
          <a:endParaRPr lang="zh-CN" altLang="en-US"/>
        </a:p>
      </dgm:t>
    </dgm:pt>
    <dgm:pt modelId="{F8EFDCF3-C843-4711-9045-512F62F1FB3D}" type="pres">
      <dgm:prSet presAssocID="{B64CDB1C-5196-4E59-9BA6-5C4D73C6D810}" presName="horzTwo" presStyleCnt="0"/>
      <dgm:spPr/>
      <dgm:t>
        <a:bodyPr/>
        <a:lstStyle/>
        <a:p>
          <a:endParaRPr/>
        </a:p>
      </dgm:t>
    </dgm:pt>
    <dgm:pt modelId="{4A01B581-D081-4220-B74A-8FB5BF5B1070}" type="pres">
      <dgm:prSet presAssocID="{05838566-A32F-43BE-BDEE-81416F704269}" presName="sibSpaceTwo" presStyleCnt="0"/>
      <dgm:spPr/>
      <dgm:t>
        <a:bodyPr/>
        <a:lstStyle/>
        <a:p>
          <a:endParaRPr/>
        </a:p>
      </dgm:t>
    </dgm:pt>
    <dgm:pt modelId="{DC385A91-4143-4DAB-8F46-1F3473193BBC}" type="pres">
      <dgm:prSet presAssocID="{3BE6ACCC-DB3A-40F1-9D5C-5ADCF526A89B}" presName="vertTwo" presStyleCnt="0"/>
      <dgm:spPr/>
      <dgm:t>
        <a:bodyPr/>
        <a:lstStyle/>
        <a:p>
          <a:endParaRPr/>
        </a:p>
      </dgm:t>
    </dgm:pt>
    <dgm:pt modelId="{EA0AFFC2-7B50-4902-A2D4-297769625139}" type="pres">
      <dgm:prSet presAssocID="{3BE6ACCC-DB3A-40F1-9D5C-5ADCF526A89B}" presName="txTwo" presStyleLbl="node2" presStyleIdx="3" presStyleCnt="7" custScaleY="30514" custLinFactNeighborY="-10602">
        <dgm:presLayoutVars>
          <dgm:chPref val="3"/>
        </dgm:presLayoutVars>
      </dgm:prSet>
      <dgm:spPr/>
      <dgm:t>
        <a:bodyPr/>
        <a:lstStyle/>
        <a:p>
          <a:endParaRPr lang="zh-CN" altLang="en-US"/>
        </a:p>
      </dgm:t>
    </dgm:pt>
    <dgm:pt modelId="{86725C9A-EFC2-42B8-A657-C6DE04347DBE}" type="pres">
      <dgm:prSet presAssocID="{3BE6ACCC-DB3A-40F1-9D5C-5ADCF526A89B}" presName="horzTwo" presStyleCnt="0"/>
      <dgm:spPr/>
      <dgm:t>
        <a:bodyPr/>
        <a:lstStyle/>
        <a:p>
          <a:endParaRPr/>
        </a:p>
      </dgm:t>
    </dgm:pt>
    <dgm:pt modelId="{95D4B2C0-F5E7-4DC4-9B4E-AE679AE31918}" type="pres">
      <dgm:prSet presAssocID="{F6E0A507-771D-4B7E-8C40-E30F1FD02A02}" presName="sibSpaceOne" presStyleCnt="0"/>
      <dgm:spPr/>
      <dgm:t>
        <a:bodyPr/>
        <a:lstStyle/>
        <a:p>
          <a:endParaRPr/>
        </a:p>
      </dgm:t>
    </dgm:pt>
    <dgm:pt modelId="{2E6FB6AD-FF9B-453C-AE18-C9F330341044}" type="pres">
      <dgm:prSet presAssocID="{C7FE31E1-5FB3-49E2-A1DB-644A525C11F6}" presName="vertOne" presStyleCnt="0"/>
      <dgm:spPr/>
      <dgm:t>
        <a:bodyPr/>
        <a:lstStyle/>
        <a:p>
          <a:endParaRPr/>
        </a:p>
      </dgm:t>
    </dgm:pt>
    <dgm:pt modelId="{50DF9EC9-7F57-49ED-97E0-FE924B44EAEC}" type="pres">
      <dgm:prSet presAssocID="{C7FE31E1-5FB3-49E2-A1DB-644A525C11F6}" presName="txOne" presStyleLbl="node0" presStyleIdx="2" presStyleCnt="3" custScaleX="82384" custScaleY="32993">
        <dgm:presLayoutVars>
          <dgm:chPref val="3"/>
        </dgm:presLayoutVars>
      </dgm:prSet>
      <dgm:spPr/>
      <dgm:t>
        <a:bodyPr/>
        <a:lstStyle/>
        <a:p>
          <a:endParaRPr lang="zh-CN" altLang="en-US"/>
        </a:p>
      </dgm:t>
    </dgm:pt>
    <dgm:pt modelId="{9C80BEAC-542A-4186-BBDE-7B388D8398C7}" type="pres">
      <dgm:prSet presAssocID="{C7FE31E1-5FB3-49E2-A1DB-644A525C11F6}" presName="parTransOne" presStyleCnt="0"/>
      <dgm:spPr/>
      <dgm:t>
        <a:bodyPr/>
        <a:lstStyle/>
        <a:p>
          <a:endParaRPr/>
        </a:p>
      </dgm:t>
    </dgm:pt>
    <dgm:pt modelId="{90D054B2-8FCF-4727-AC9E-F7DC8480A42C}" type="pres">
      <dgm:prSet presAssocID="{C7FE31E1-5FB3-49E2-A1DB-644A525C11F6}" presName="horzOne" presStyleCnt="0"/>
      <dgm:spPr/>
      <dgm:t>
        <a:bodyPr/>
        <a:lstStyle/>
        <a:p>
          <a:endParaRPr/>
        </a:p>
      </dgm:t>
    </dgm:pt>
    <dgm:pt modelId="{32639B5C-8A40-4E35-A853-3346DAAD73D9}" type="pres">
      <dgm:prSet presAssocID="{58C0F0D0-1D6A-427A-B7DD-C928EFC331D3}" presName="vertTwo" presStyleCnt="0"/>
      <dgm:spPr/>
      <dgm:t>
        <a:bodyPr/>
        <a:lstStyle/>
        <a:p>
          <a:endParaRPr/>
        </a:p>
      </dgm:t>
    </dgm:pt>
    <dgm:pt modelId="{DFECFADC-1A9D-41B5-B1C8-6BBDAE8C641F}" type="pres">
      <dgm:prSet presAssocID="{58C0F0D0-1D6A-427A-B7DD-C928EFC331D3}" presName="txTwo" presStyleLbl="node2" presStyleIdx="4" presStyleCnt="7" custScaleX="121726" custScaleY="30514" custLinFactNeighborY="-10602">
        <dgm:presLayoutVars>
          <dgm:chPref val="3"/>
        </dgm:presLayoutVars>
      </dgm:prSet>
      <dgm:spPr/>
      <dgm:t>
        <a:bodyPr/>
        <a:lstStyle/>
        <a:p>
          <a:endParaRPr lang="zh-CN" altLang="en-US"/>
        </a:p>
      </dgm:t>
    </dgm:pt>
    <dgm:pt modelId="{48B0785E-12E5-4626-B1AC-0208E7CD9F1E}" type="pres">
      <dgm:prSet presAssocID="{58C0F0D0-1D6A-427A-B7DD-C928EFC331D3}" presName="horzTwo" presStyleCnt="0"/>
      <dgm:spPr/>
      <dgm:t>
        <a:bodyPr/>
        <a:lstStyle/>
        <a:p>
          <a:endParaRPr/>
        </a:p>
      </dgm:t>
    </dgm:pt>
    <dgm:pt modelId="{67EEE0A0-311D-4B31-83DE-A58B6FC9DE0D}" type="pres">
      <dgm:prSet presAssocID="{3102E634-08F5-4FC0-85DD-9E22EE535EE1}" presName="sibSpaceTwo" presStyleCnt="0"/>
      <dgm:spPr/>
      <dgm:t>
        <a:bodyPr/>
        <a:lstStyle/>
        <a:p>
          <a:endParaRPr/>
        </a:p>
      </dgm:t>
    </dgm:pt>
    <dgm:pt modelId="{CD3F9638-E37F-4AFA-AD8F-744F70E7F531}" type="pres">
      <dgm:prSet presAssocID="{86CC6071-99F9-4C9F-8CBA-B219CEC4C067}" presName="vertTwo" presStyleCnt="0"/>
      <dgm:spPr/>
      <dgm:t>
        <a:bodyPr/>
        <a:lstStyle/>
        <a:p>
          <a:endParaRPr/>
        </a:p>
      </dgm:t>
    </dgm:pt>
    <dgm:pt modelId="{3FA6B120-3D73-4BFB-9205-DEC51F27BD65}" type="pres">
      <dgm:prSet presAssocID="{86CC6071-99F9-4C9F-8CBA-B219CEC4C067}" presName="txTwo" presStyleLbl="node2" presStyleIdx="5" presStyleCnt="7" custScaleY="30514" custLinFactNeighborY="-10602">
        <dgm:presLayoutVars>
          <dgm:chPref val="3"/>
        </dgm:presLayoutVars>
      </dgm:prSet>
      <dgm:spPr/>
      <dgm:t>
        <a:bodyPr/>
        <a:lstStyle/>
        <a:p>
          <a:endParaRPr lang="zh-CN" altLang="en-US"/>
        </a:p>
      </dgm:t>
    </dgm:pt>
    <dgm:pt modelId="{73990229-807B-43E7-B81F-54591D2C74A8}" type="pres">
      <dgm:prSet presAssocID="{86CC6071-99F9-4C9F-8CBA-B219CEC4C067}" presName="horzTwo" presStyleCnt="0"/>
      <dgm:spPr/>
      <dgm:t>
        <a:bodyPr/>
        <a:lstStyle/>
        <a:p>
          <a:endParaRPr/>
        </a:p>
      </dgm:t>
    </dgm:pt>
    <dgm:pt modelId="{58AECEDA-247E-4C5D-8964-3BBCD9A6B72D}" type="pres">
      <dgm:prSet presAssocID="{7DD4CF73-0661-4DC0-B0B3-396647268085}" presName="sibSpaceTwo" presStyleCnt="0"/>
      <dgm:spPr/>
      <dgm:t>
        <a:bodyPr/>
        <a:lstStyle/>
        <a:p>
          <a:endParaRPr/>
        </a:p>
      </dgm:t>
    </dgm:pt>
    <dgm:pt modelId="{A5B95BE1-E5EA-409C-9308-79FE89162CFC}" type="pres">
      <dgm:prSet presAssocID="{B1EF8163-D084-4E2F-A183-5BED7AD27058}" presName="vertTwo" presStyleCnt="0"/>
      <dgm:spPr/>
      <dgm:t>
        <a:bodyPr/>
        <a:lstStyle/>
        <a:p>
          <a:endParaRPr/>
        </a:p>
      </dgm:t>
    </dgm:pt>
    <dgm:pt modelId="{0B6FD4F0-F6E6-4E2A-AD67-7FCFD059716C}" type="pres">
      <dgm:prSet presAssocID="{B1EF8163-D084-4E2F-A183-5BED7AD27058}" presName="txTwo" presStyleLbl="node2" presStyleIdx="6" presStyleCnt="7" custScaleY="30514" custLinFactNeighborY="-10602">
        <dgm:presLayoutVars>
          <dgm:chPref val="3"/>
        </dgm:presLayoutVars>
      </dgm:prSet>
      <dgm:spPr/>
      <dgm:t>
        <a:bodyPr/>
        <a:lstStyle/>
        <a:p>
          <a:endParaRPr lang="zh-CN" altLang="en-US"/>
        </a:p>
      </dgm:t>
    </dgm:pt>
    <dgm:pt modelId="{8886EA6E-4112-47E9-8CD5-16D606ED35AC}" type="pres">
      <dgm:prSet presAssocID="{B1EF8163-D084-4E2F-A183-5BED7AD27058}" presName="horzTwo" presStyleCnt="0"/>
      <dgm:spPr/>
      <dgm:t>
        <a:bodyPr/>
        <a:lstStyle/>
        <a:p>
          <a:endParaRPr/>
        </a:p>
      </dgm:t>
    </dgm:pt>
  </dgm:ptLst>
  <dgm:cxnLst>
    <dgm:cxn modelId="{CFB36704-9408-45E8-A51A-9D24CD22CB12}" srcId="{C7FE31E1-5FB3-49E2-A1DB-644A525C11F6}" destId="{86CC6071-99F9-4C9F-8CBA-B219CEC4C067}" srcOrd="1" destOrd="0" parTransId="{6FF613AF-0A1C-4A0C-BA06-59E056508DB5}" sibTransId="{7DD4CF73-0661-4DC0-B0B3-396647268085}"/>
    <dgm:cxn modelId="{9D4B09E7-F632-4AEC-AE6E-A95F09E670A0}" type="presOf" srcId="{CF4AD20D-1E3E-4D7A-B887-8AE792F65160}" destId="{B7AAFD5C-A64F-4177-82F2-A0BBABE78278}" srcOrd="0" destOrd="0" presId="urn:microsoft.com/office/officeart/2005/8/layout/hierarchy4"/>
    <dgm:cxn modelId="{5594E4F7-2D7D-4A3F-86C6-38516ADE34B2}" type="presOf" srcId="{B1EF8163-D084-4E2F-A183-5BED7AD27058}" destId="{0B6FD4F0-F6E6-4E2A-AD67-7FCFD059716C}" srcOrd="0" destOrd="0" presId="urn:microsoft.com/office/officeart/2005/8/layout/hierarchy4"/>
    <dgm:cxn modelId="{A4AE785B-76DC-4AB9-AB08-A5AF68530067}" srcId="{8141D237-E92D-4134-998D-DC19B83C96E0}" destId="{9C98FFB8-5EC6-4112-A13F-CBA7360A1850}" srcOrd="1" destOrd="0" parTransId="{C81590C6-66B8-42AE-950C-4F69114B4C78}" sibTransId="{F6E0A507-771D-4B7E-8C40-E30F1FD02A02}"/>
    <dgm:cxn modelId="{45E1B88C-6F09-48E0-A133-467035D9608D}" srcId="{CF4AD20D-1E3E-4D7A-B887-8AE792F65160}" destId="{2D25CAE8-9694-4D74-BDB9-533C91EF4983}" srcOrd="1" destOrd="0" parTransId="{90580557-F537-4054-84C7-C482CEF5DA26}" sibTransId="{5CE43C35-B059-46F8-B98E-67F3610C53CF}"/>
    <dgm:cxn modelId="{6ABF1BF1-351F-4BBF-8D40-8D162767B274}" type="presOf" srcId="{58C0F0D0-1D6A-427A-B7DD-C928EFC331D3}" destId="{DFECFADC-1A9D-41B5-B1C8-6BBDAE8C641F}" srcOrd="0" destOrd="0" presId="urn:microsoft.com/office/officeart/2005/8/layout/hierarchy4"/>
    <dgm:cxn modelId="{5C7B33E1-9798-45E3-9C6A-E0C4BE1EF4C3}" type="presOf" srcId="{9C98FFB8-5EC6-4112-A13F-CBA7360A1850}" destId="{40728526-E315-473B-BE4C-97873382B1DE}" srcOrd="0" destOrd="0" presId="urn:microsoft.com/office/officeart/2005/8/layout/hierarchy4"/>
    <dgm:cxn modelId="{086B92D1-5274-41E1-9227-8EABE9C9029D}" type="presOf" srcId="{86CC6071-99F9-4C9F-8CBA-B219CEC4C067}" destId="{3FA6B120-3D73-4BFB-9205-DEC51F27BD65}" srcOrd="0" destOrd="0" presId="urn:microsoft.com/office/officeart/2005/8/layout/hierarchy4"/>
    <dgm:cxn modelId="{CA135361-9F7B-49B1-B047-87E8B4B788B8}" srcId="{9C98FFB8-5EC6-4112-A13F-CBA7360A1850}" destId="{3BE6ACCC-DB3A-40F1-9D5C-5ADCF526A89B}" srcOrd="1" destOrd="0" parTransId="{83E078E2-8CB9-439F-BCEA-E0D14BB5CEA1}" sibTransId="{8531AF30-BFD4-4C56-BE35-7E47ECE12F5F}"/>
    <dgm:cxn modelId="{E393D34E-80B5-411D-976B-F5F22ADABB63}" type="presOf" srcId="{8141D237-E92D-4134-998D-DC19B83C96E0}" destId="{8AD793FA-7D18-4203-B650-B877C4DA78BA}" srcOrd="0" destOrd="0" presId="urn:microsoft.com/office/officeart/2005/8/layout/hierarchy4"/>
    <dgm:cxn modelId="{37CE68D5-0766-4DC9-8507-910871DC9A87}" srcId="{8141D237-E92D-4134-998D-DC19B83C96E0}" destId="{CF4AD20D-1E3E-4D7A-B887-8AE792F65160}" srcOrd="0" destOrd="0" parTransId="{696C5285-23A8-4393-BCDF-D4764A604D42}" sibTransId="{8221E7D2-69E0-4BF8-A862-81061DCECD36}"/>
    <dgm:cxn modelId="{488B603F-CE9C-46A6-A485-CAE0AD75B7B6}" type="presOf" srcId="{B64CDB1C-5196-4E59-9BA6-5C4D73C6D810}" destId="{97E57022-39FF-4016-B6B7-9D6668A5C833}" srcOrd="0" destOrd="0" presId="urn:microsoft.com/office/officeart/2005/8/layout/hierarchy4"/>
    <dgm:cxn modelId="{6D77DC1E-4E10-4186-AF21-87821863D274}" srcId="{8141D237-E92D-4134-998D-DC19B83C96E0}" destId="{C7FE31E1-5FB3-49E2-A1DB-644A525C11F6}" srcOrd="2" destOrd="0" parTransId="{D735731B-11C1-40F5-B705-1703F6DEEE3F}" sibTransId="{59EE4153-4115-4FA4-A59F-3F6D6B1CD585}"/>
    <dgm:cxn modelId="{D50F2B4E-C725-4558-B4A0-C9CAFAE3B2BB}" type="presOf" srcId="{3BE6ACCC-DB3A-40F1-9D5C-5ADCF526A89B}" destId="{EA0AFFC2-7B50-4902-A2D4-297769625139}" srcOrd="0" destOrd="0" presId="urn:microsoft.com/office/officeart/2005/8/layout/hierarchy4"/>
    <dgm:cxn modelId="{C7A1348A-C92A-437D-99DB-44D549EF4F37}" type="presOf" srcId="{2D25CAE8-9694-4D74-BDB9-533C91EF4983}" destId="{CE024E20-6C00-4B68-93CF-2686E300D87E}" srcOrd="0" destOrd="0" presId="urn:microsoft.com/office/officeart/2005/8/layout/hierarchy4"/>
    <dgm:cxn modelId="{019F2FCA-F708-4C3E-B8AE-9C2FFD0C4FDB}" type="presOf" srcId="{44F69B0B-B1AD-4198-84AF-070776C1A2F5}" destId="{E53F3C57-E80D-4C22-A8FF-5E9AD1B95F08}" srcOrd="0" destOrd="0" presId="urn:microsoft.com/office/officeart/2005/8/layout/hierarchy4"/>
    <dgm:cxn modelId="{7D08BEA5-D7CA-4583-BE28-14F7867FAAAF}" srcId="{C7FE31E1-5FB3-49E2-A1DB-644A525C11F6}" destId="{58C0F0D0-1D6A-427A-B7DD-C928EFC331D3}" srcOrd="0" destOrd="0" parTransId="{14465864-6748-4E50-BCE1-8BA43C220D5D}" sibTransId="{3102E634-08F5-4FC0-85DD-9E22EE535EE1}"/>
    <dgm:cxn modelId="{F3857A3C-54DD-4076-AEAA-BE5845414832}" srcId="{9C98FFB8-5EC6-4112-A13F-CBA7360A1850}" destId="{B64CDB1C-5196-4E59-9BA6-5C4D73C6D810}" srcOrd="0" destOrd="0" parTransId="{E0A2BBAA-20AD-4F7E-B74E-3BD2DACC3D69}" sibTransId="{05838566-A32F-43BE-BDEE-81416F704269}"/>
    <dgm:cxn modelId="{EBBD5903-97C8-4FA5-8532-3DE616EB52A1}" srcId="{CF4AD20D-1E3E-4D7A-B887-8AE792F65160}" destId="{44F69B0B-B1AD-4198-84AF-070776C1A2F5}" srcOrd="0" destOrd="0" parTransId="{489248B8-8495-4016-B982-AB2714EBCC09}" sibTransId="{E22AF45E-65F8-4665-B897-C517811B8FCF}"/>
    <dgm:cxn modelId="{EE44472F-4978-4F4A-8ABD-135776DFE0DA}" type="presOf" srcId="{C7FE31E1-5FB3-49E2-A1DB-644A525C11F6}" destId="{50DF9EC9-7F57-49ED-97E0-FE924B44EAEC}" srcOrd="0" destOrd="0" presId="urn:microsoft.com/office/officeart/2005/8/layout/hierarchy4"/>
    <dgm:cxn modelId="{88FD276F-7175-4BE5-8B08-4C97F77A8061}" srcId="{C7FE31E1-5FB3-49E2-A1DB-644A525C11F6}" destId="{B1EF8163-D084-4E2F-A183-5BED7AD27058}" srcOrd="2" destOrd="0" parTransId="{03152415-FFD4-40F4-99D7-898118BEB5A0}" sibTransId="{47D6C7AA-4732-42AC-9479-18778FF04A36}"/>
    <dgm:cxn modelId="{3AFAC20F-9359-4918-84F6-C7EE030AF91F}" type="presParOf" srcId="{8AD793FA-7D18-4203-B650-B877C4DA78BA}" destId="{4A29AE3B-AA43-4A05-998F-E3D5515E7062}" srcOrd="0" destOrd="0" presId="urn:microsoft.com/office/officeart/2005/8/layout/hierarchy4"/>
    <dgm:cxn modelId="{A0CF45A0-5E43-4965-8298-E1E5E64AC6C4}" type="presParOf" srcId="{4A29AE3B-AA43-4A05-998F-E3D5515E7062}" destId="{B7AAFD5C-A64F-4177-82F2-A0BBABE78278}" srcOrd="0" destOrd="0" presId="urn:microsoft.com/office/officeart/2005/8/layout/hierarchy4"/>
    <dgm:cxn modelId="{526FB1D2-D5B6-42FE-949F-882843DCE969}" type="presParOf" srcId="{4A29AE3B-AA43-4A05-998F-E3D5515E7062}" destId="{65BB567A-B3C4-40F4-B5B6-4EE59CB5C4F8}" srcOrd="1" destOrd="0" presId="urn:microsoft.com/office/officeart/2005/8/layout/hierarchy4"/>
    <dgm:cxn modelId="{E4EF4A24-AD10-4871-94FC-D43F8E984396}" type="presParOf" srcId="{4A29AE3B-AA43-4A05-998F-E3D5515E7062}" destId="{8F8B79E9-F183-4ED0-A1F3-F8E0BDC34191}" srcOrd="2" destOrd="0" presId="urn:microsoft.com/office/officeart/2005/8/layout/hierarchy4"/>
    <dgm:cxn modelId="{9F52C8AC-C368-4600-943C-06B44121F76F}" type="presParOf" srcId="{8F8B79E9-F183-4ED0-A1F3-F8E0BDC34191}" destId="{CA9EC6BA-B136-4B70-B9A7-83576A5E4588}" srcOrd="0" destOrd="0" presId="urn:microsoft.com/office/officeart/2005/8/layout/hierarchy4"/>
    <dgm:cxn modelId="{E76016AD-29B5-48AB-B6B4-F166810B2AFF}" type="presParOf" srcId="{CA9EC6BA-B136-4B70-B9A7-83576A5E4588}" destId="{E53F3C57-E80D-4C22-A8FF-5E9AD1B95F08}" srcOrd="0" destOrd="0" presId="urn:microsoft.com/office/officeart/2005/8/layout/hierarchy4"/>
    <dgm:cxn modelId="{85435606-1FD1-4511-A646-3972EAE63DCB}" type="presParOf" srcId="{CA9EC6BA-B136-4B70-B9A7-83576A5E4588}" destId="{47FD0868-C920-43EB-A169-B864A96AEE90}" srcOrd="1" destOrd="0" presId="urn:microsoft.com/office/officeart/2005/8/layout/hierarchy4"/>
    <dgm:cxn modelId="{93FE5467-072F-409D-8761-EE1232C9FFA1}" type="presParOf" srcId="{8F8B79E9-F183-4ED0-A1F3-F8E0BDC34191}" destId="{6EE723A5-073D-4F74-AEE2-307701AE4DF5}" srcOrd="1" destOrd="0" presId="urn:microsoft.com/office/officeart/2005/8/layout/hierarchy4"/>
    <dgm:cxn modelId="{F1FAF5FB-B3A6-450A-BEDC-579DCB6BBCBF}" type="presParOf" srcId="{8F8B79E9-F183-4ED0-A1F3-F8E0BDC34191}" destId="{0F9E6D0A-03C5-4B02-A9AA-90DE21697BC8}" srcOrd="2" destOrd="0" presId="urn:microsoft.com/office/officeart/2005/8/layout/hierarchy4"/>
    <dgm:cxn modelId="{64536007-68A3-4EF1-B26F-9F57084C2FB6}" type="presParOf" srcId="{0F9E6D0A-03C5-4B02-A9AA-90DE21697BC8}" destId="{CE024E20-6C00-4B68-93CF-2686E300D87E}" srcOrd="0" destOrd="0" presId="urn:microsoft.com/office/officeart/2005/8/layout/hierarchy4"/>
    <dgm:cxn modelId="{FF85863F-8530-4370-A812-189A6160E913}" type="presParOf" srcId="{0F9E6D0A-03C5-4B02-A9AA-90DE21697BC8}" destId="{AF5B7122-A3B0-494F-BF34-839EF265B9ED}" srcOrd="1" destOrd="0" presId="urn:microsoft.com/office/officeart/2005/8/layout/hierarchy4"/>
    <dgm:cxn modelId="{5ECABD8C-828F-43F9-B481-93AFB029320B}" type="presParOf" srcId="{8AD793FA-7D18-4203-B650-B877C4DA78BA}" destId="{DB7DC456-F4FD-46F2-9C2B-E03DD8EC3600}" srcOrd="1" destOrd="0" presId="urn:microsoft.com/office/officeart/2005/8/layout/hierarchy4"/>
    <dgm:cxn modelId="{4205F7FE-FDD8-4142-BA0F-E7B735A910F9}" type="presParOf" srcId="{8AD793FA-7D18-4203-B650-B877C4DA78BA}" destId="{0D1B6356-DEB7-471F-B83F-33548D52B40B}" srcOrd="2" destOrd="0" presId="urn:microsoft.com/office/officeart/2005/8/layout/hierarchy4"/>
    <dgm:cxn modelId="{878F27F6-39AE-41C6-8EEF-53A0BDF7CA72}" type="presParOf" srcId="{0D1B6356-DEB7-471F-B83F-33548D52B40B}" destId="{40728526-E315-473B-BE4C-97873382B1DE}" srcOrd="0" destOrd="0" presId="urn:microsoft.com/office/officeart/2005/8/layout/hierarchy4"/>
    <dgm:cxn modelId="{C51C09A4-ECAA-4602-8DAE-94C03F88CD13}" type="presParOf" srcId="{0D1B6356-DEB7-471F-B83F-33548D52B40B}" destId="{285A767D-DE22-4CFD-8749-3FD4B8CAA23B}" srcOrd="1" destOrd="0" presId="urn:microsoft.com/office/officeart/2005/8/layout/hierarchy4"/>
    <dgm:cxn modelId="{70487091-A439-41A3-AC53-BAB509C2161A}" type="presParOf" srcId="{0D1B6356-DEB7-471F-B83F-33548D52B40B}" destId="{8F96A2ED-030D-4162-8082-014D49F0F6C8}" srcOrd="2" destOrd="0" presId="urn:microsoft.com/office/officeart/2005/8/layout/hierarchy4"/>
    <dgm:cxn modelId="{384F9C8E-DF10-40ED-A014-EEBAA34E4FDD}" type="presParOf" srcId="{8F96A2ED-030D-4162-8082-014D49F0F6C8}" destId="{F53739C2-627C-4EB1-891D-B2881960458D}" srcOrd="0" destOrd="0" presId="urn:microsoft.com/office/officeart/2005/8/layout/hierarchy4"/>
    <dgm:cxn modelId="{E0A43795-30E8-4A22-A8F6-C2E3F6BA3F0A}" type="presParOf" srcId="{F53739C2-627C-4EB1-891D-B2881960458D}" destId="{97E57022-39FF-4016-B6B7-9D6668A5C833}" srcOrd="0" destOrd="0" presId="urn:microsoft.com/office/officeart/2005/8/layout/hierarchy4"/>
    <dgm:cxn modelId="{87EAE89F-BA3C-4ECB-BAE5-8613035DB170}" type="presParOf" srcId="{F53739C2-627C-4EB1-891D-B2881960458D}" destId="{F8EFDCF3-C843-4711-9045-512F62F1FB3D}" srcOrd="1" destOrd="0" presId="urn:microsoft.com/office/officeart/2005/8/layout/hierarchy4"/>
    <dgm:cxn modelId="{5F83A008-D305-4FDF-A134-42019DEE939E}" type="presParOf" srcId="{8F96A2ED-030D-4162-8082-014D49F0F6C8}" destId="{4A01B581-D081-4220-B74A-8FB5BF5B1070}" srcOrd="1" destOrd="0" presId="urn:microsoft.com/office/officeart/2005/8/layout/hierarchy4"/>
    <dgm:cxn modelId="{D8CDBC71-7F1E-45AF-B074-086FDCD532E1}" type="presParOf" srcId="{8F96A2ED-030D-4162-8082-014D49F0F6C8}" destId="{DC385A91-4143-4DAB-8F46-1F3473193BBC}" srcOrd="2" destOrd="0" presId="urn:microsoft.com/office/officeart/2005/8/layout/hierarchy4"/>
    <dgm:cxn modelId="{376B4386-337D-467F-B64A-0B781CD06C66}" type="presParOf" srcId="{DC385A91-4143-4DAB-8F46-1F3473193BBC}" destId="{EA0AFFC2-7B50-4902-A2D4-297769625139}" srcOrd="0" destOrd="0" presId="urn:microsoft.com/office/officeart/2005/8/layout/hierarchy4"/>
    <dgm:cxn modelId="{B5A86867-5B49-44B7-A614-D55719C37AB1}" type="presParOf" srcId="{DC385A91-4143-4DAB-8F46-1F3473193BBC}" destId="{86725C9A-EFC2-42B8-A657-C6DE04347DBE}" srcOrd="1" destOrd="0" presId="urn:microsoft.com/office/officeart/2005/8/layout/hierarchy4"/>
    <dgm:cxn modelId="{675AA639-368F-4972-B95E-665AD25AEC96}" type="presParOf" srcId="{8AD793FA-7D18-4203-B650-B877C4DA78BA}" destId="{95D4B2C0-F5E7-4DC4-9B4E-AE679AE31918}" srcOrd="3" destOrd="0" presId="urn:microsoft.com/office/officeart/2005/8/layout/hierarchy4"/>
    <dgm:cxn modelId="{7D4F8CEF-61F9-4F4C-B67E-ACD2F95911CC}" type="presParOf" srcId="{8AD793FA-7D18-4203-B650-B877C4DA78BA}" destId="{2E6FB6AD-FF9B-453C-AE18-C9F330341044}" srcOrd="4" destOrd="0" presId="urn:microsoft.com/office/officeart/2005/8/layout/hierarchy4"/>
    <dgm:cxn modelId="{AB36EF6B-296C-4916-8474-1E1FB817151F}" type="presParOf" srcId="{2E6FB6AD-FF9B-453C-AE18-C9F330341044}" destId="{50DF9EC9-7F57-49ED-97E0-FE924B44EAEC}" srcOrd="0" destOrd="0" presId="urn:microsoft.com/office/officeart/2005/8/layout/hierarchy4"/>
    <dgm:cxn modelId="{7CFC1FDA-C568-4EBC-9173-59C757BEAC9A}" type="presParOf" srcId="{2E6FB6AD-FF9B-453C-AE18-C9F330341044}" destId="{9C80BEAC-542A-4186-BBDE-7B388D8398C7}" srcOrd="1" destOrd="0" presId="urn:microsoft.com/office/officeart/2005/8/layout/hierarchy4"/>
    <dgm:cxn modelId="{BB547B20-1F5D-4566-A3F9-5BC9433039F5}" type="presParOf" srcId="{2E6FB6AD-FF9B-453C-AE18-C9F330341044}" destId="{90D054B2-8FCF-4727-AC9E-F7DC8480A42C}" srcOrd="2" destOrd="0" presId="urn:microsoft.com/office/officeart/2005/8/layout/hierarchy4"/>
    <dgm:cxn modelId="{6049FEBC-1098-47F7-B9E8-F4ADE137E5D7}" type="presParOf" srcId="{90D054B2-8FCF-4727-AC9E-F7DC8480A42C}" destId="{32639B5C-8A40-4E35-A853-3346DAAD73D9}" srcOrd="0" destOrd="0" presId="urn:microsoft.com/office/officeart/2005/8/layout/hierarchy4"/>
    <dgm:cxn modelId="{3884311D-2160-44B5-B6F8-290A43D3AB0A}" type="presParOf" srcId="{32639B5C-8A40-4E35-A853-3346DAAD73D9}" destId="{DFECFADC-1A9D-41B5-B1C8-6BBDAE8C641F}" srcOrd="0" destOrd="0" presId="urn:microsoft.com/office/officeart/2005/8/layout/hierarchy4"/>
    <dgm:cxn modelId="{007C4DF1-1EF0-47BC-B367-BAD2E9DA9560}" type="presParOf" srcId="{32639B5C-8A40-4E35-A853-3346DAAD73D9}" destId="{48B0785E-12E5-4626-B1AC-0208E7CD9F1E}" srcOrd="1" destOrd="0" presId="urn:microsoft.com/office/officeart/2005/8/layout/hierarchy4"/>
    <dgm:cxn modelId="{7CE95267-7BC6-4A45-98C9-B516EDA81285}" type="presParOf" srcId="{90D054B2-8FCF-4727-AC9E-F7DC8480A42C}" destId="{67EEE0A0-311D-4B31-83DE-A58B6FC9DE0D}" srcOrd="1" destOrd="0" presId="urn:microsoft.com/office/officeart/2005/8/layout/hierarchy4"/>
    <dgm:cxn modelId="{2AE82DA8-FAE4-4541-BB49-5A94D28B5B69}" type="presParOf" srcId="{90D054B2-8FCF-4727-AC9E-F7DC8480A42C}" destId="{CD3F9638-E37F-4AFA-AD8F-744F70E7F531}" srcOrd="2" destOrd="0" presId="urn:microsoft.com/office/officeart/2005/8/layout/hierarchy4"/>
    <dgm:cxn modelId="{E9FCA08E-1B5F-40CB-BF42-8E2EC93A8169}" type="presParOf" srcId="{CD3F9638-E37F-4AFA-AD8F-744F70E7F531}" destId="{3FA6B120-3D73-4BFB-9205-DEC51F27BD65}" srcOrd="0" destOrd="0" presId="urn:microsoft.com/office/officeart/2005/8/layout/hierarchy4"/>
    <dgm:cxn modelId="{255EC9B6-015A-4FB4-9B5C-F9B8CE969CD6}" type="presParOf" srcId="{CD3F9638-E37F-4AFA-AD8F-744F70E7F531}" destId="{73990229-807B-43E7-B81F-54591D2C74A8}" srcOrd="1" destOrd="0" presId="urn:microsoft.com/office/officeart/2005/8/layout/hierarchy4"/>
    <dgm:cxn modelId="{3F6443E9-54F8-4A4B-9ADA-CFC20F47B9DE}" type="presParOf" srcId="{90D054B2-8FCF-4727-AC9E-F7DC8480A42C}" destId="{58AECEDA-247E-4C5D-8964-3BBCD9A6B72D}" srcOrd="3" destOrd="0" presId="urn:microsoft.com/office/officeart/2005/8/layout/hierarchy4"/>
    <dgm:cxn modelId="{7062F3A6-F419-43F1-8292-CE46BB1050CE}" type="presParOf" srcId="{90D054B2-8FCF-4727-AC9E-F7DC8480A42C}" destId="{A5B95BE1-E5EA-409C-9308-79FE89162CFC}" srcOrd="4" destOrd="0" presId="urn:microsoft.com/office/officeart/2005/8/layout/hierarchy4"/>
    <dgm:cxn modelId="{BCD3E39E-3FA0-42D0-8B01-125201829154}" type="presParOf" srcId="{A5B95BE1-E5EA-409C-9308-79FE89162CFC}" destId="{0B6FD4F0-F6E6-4E2A-AD67-7FCFD059716C}" srcOrd="0" destOrd="0" presId="urn:microsoft.com/office/officeart/2005/8/layout/hierarchy4"/>
    <dgm:cxn modelId="{46FD69D5-A12A-4E38-A42B-49D28473EE6A}" type="presParOf" srcId="{A5B95BE1-E5EA-409C-9308-79FE89162CFC}" destId="{8886EA6E-4112-47E9-8CD5-16D606ED35AC}" srcOrd="1" destOrd="0" presId="urn:microsoft.com/office/officeart/2005/8/layout/hierarchy4"/>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AFD5C-A64F-4177-82F2-A0BBABE78278}">
      <dsp:nvSpPr>
        <dsp:cNvPr id="0" name=""/>
        <dsp:cNvSpPr/>
      </dsp:nvSpPr>
      <dsp:spPr>
        <a:xfrm>
          <a:off x="6" y="71306"/>
          <a:ext cx="1859739" cy="522681"/>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smtClean="0">
              <a:solidFill>
                <a:schemeClr val="bg1"/>
              </a:solidFill>
              <a:latin typeface="微软雅黑" panose="020B0503020204020204" pitchFamily="34" charset="-122"/>
              <a:ea typeface="微软雅黑" panose="020B0503020204020204" pitchFamily="34" charset="-122"/>
            </a:rPr>
            <a:t>甲类传染病</a:t>
          </a:r>
          <a:endParaRPr lang="zh-CN" altLang="en-US" sz="1600" b="1" kern="1200">
            <a:solidFill>
              <a:schemeClr val="bg1"/>
            </a:solidFill>
            <a:latin typeface="微软雅黑" panose="020B0503020204020204" pitchFamily="34" charset="-122"/>
            <a:ea typeface="微软雅黑" panose="020B0503020204020204" pitchFamily="34" charset="-122"/>
          </a:endParaRPr>
        </a:p>
      </dsp:txBody>
      <dsp:txXfrm>
        <a:off x="15315" y="86615"/>
        <a:ext cx="1829121" cy="492063"/>
      </dsp:txXfrm>
    </dsp:sp>
    <dsp:sp modelId="{E53F3C57-E80D-4C22-A8FF-5E9AD1B95F08}">
      <dsp:nvSpPr>
        <dsp:cNvPr id="0" name=""/>
        <dsp:cNvSpPr/>
      </dsp:nvSpPr>
      <dsp:spPr>
        <a:xfrm>
          <a:off x="6" y="861545"/>
          <a:ext cx="892389" cy="483408"/>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kern="1200" smtClean="0">
              <a:solidFill>
                <a:schemeClr val="bg1"/>
              </a:solidFill>
              <a:latin typeface="微软雅黑" panose="020B0503020204020204" pitchFamily="34" charset="-122"/>
              <a:ea typeface="微软雅黑" panose="020B0503020204020204" pitchFamily="34" charset="-122"/>
            </a:rPr>
            <a:t>鼠疫</a:t>
          </a:r>
          <a:endParaRPr lang="zh-CN" altLang="en-US" sz="1400" kern="1200">
            <a:solidFill>
              <a:schemeClr val="bg1"/>
            </a:solidFill>
            <a:latin typeface="微软雅黑" panose="020B0503020204020204" pitchFamily="34" charset="-122"/>
            <a:ea typeface="微软雅黑" panose="020B0503020204020204" pitchFamily="34" charset="-122"/>
          </a:endParaRPr>
        </a:p>
      </dsp:txBody>
      <dsp:txXfrm>
        <a:off x="14165" y="875704"/>
        <a:ext cx="864071" cy="455090"/>
      </dsp:txXfrm>
    </dsp:sp>
    <dsp:sp modelId="{CE024E20-6C00-4B68-93CF-2686E300D87E}">
      <dsp:nvSpPr>
        <dsp:cNvPr id="0" name=""/>
        <dsp:cNvSpPr/>
      </dsp:nvSpPr>
      <dsp:spPr>
        <a:xfrm>
          <a:off x="967357" y="861545"/>
          <a:ext cx="892389" cy="483408"/>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kern="1200" smtClean="0">
              <a:solidFill>
                <a:schemeClr val="bg1"/>
              </a:solidFill>
              <a:latin typeface="微软雅黑" panose="020B0503020204020204" pitchFamily="34" charset="-122"/>
              <a:ea typeface="微软雅黑" panose="020B0503020204020204" pitchFamily="34" charset="-122"/>
            </a:rPr>
            <a:t>霍乱</a:t>
          </a:r>
          <a:endParaRPr lang="zh-CN" altLang="en-US" sz="1400" kern="1200">
            <a:solidFill>
              <a:schemeClr val="bg1"/>
            </a:solidFill>
            <a:latin typeface="微软雅黑" panose="020B0503020204020204" pitchFamily="34" charset="-122"/>
            <a:ea typeface="微软雅黑" panose="020B0503020204020204" pitchFamily="34" charset="-122"/>
          </a:endParaRPr>
        </a:p>
      </dsp:txBody>
      <dsp:txXfrm>
        <a:off x="981516" y="875704"/>
        <a:ext cx="864071" cy="455090"/>
      </dsp:txXfrm>
    </dsp:sp>
    <dsp:sp modelId="{40728526-E315-473B-BE4C-97873382B1DE}">
      <dsp:nvSpPr>
        <dsp:cNvPr id="0" name=""/>
        <dsp:cNvSpPr/>
      </dsp:nvSpPr>
      <dsp:spPr>
        <a:xfrm>
          <a:off x="2162557" y="82285"/>
          <a:ext cx="2596512" cy="522681"/>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微软雅黑" panose="020B0503020204020204" pitchFamily="34" charset="-122"/>
              <a:ea typeface="微软雅黑" panose="020B0503020204020204" pitchFamily="34" charset="-122"/>
            </a:rPr>
            <a:t>乙类传染病</a:t>
          </a:r>
          <a:endParaRPr lang="zh-CN" altLang="en-US" sz="1600" b="1" kern="1200" dirty="0">
            <a:solidFill>
              <a:schemeClr val="bg1"/>
            </a:solidFill>
            <a:latin typeface="微软雅黑" panose="020B0503020204020204" pitchFamily="34" charset="-122"/>
            <a:ea typeface="微软雅黑" panose="020B0503020204020204" pitchFamily="34" charset="-122"/>
          </a:endParaRPr>
        </a:p>
      </dsp:txBody>
      <dsp:txXfrm>
        <a:off x="2177866" y="97594"/>
        <a:ext cx="2565894" cy="492063"/>
      </dsp:txXfrm>
    </dsp:sp>
    <dsp:sp modelId="{97E57022-39FF-4016-B6B7-9D6668A5C833}">
      <dsp:nvSpPr>
        <dsp:cNvPr id="0" name=""/>
        <dsp:cNvSpPr/>
      </dsp:nvSpPr>
      <dsp:spPr>
        <a:xfrm>
          <a:off x="2378054" y="861545"/>
          <a:ext cx="892389" cy="483408"/>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kern="1200" smtClean="0">
              <a:solidFill>
                <a:schemeClr val="bg1"/>
              </a:solidFill>
              <a:latin typeface="微软雅黑" panose="020B0503020204020204" pitchFamily="34" charset="-122"/>
              <a:ea typeface="微软雅黑" panose="020B0503020204020204" pitchFamily="34" charset="-122"/>
            </a:rPr>
            <a:t>肺结核</a:t>
          </a:r>
          <a:endParaRPr lang="zh-CN" altLang="en-US" sz="1400" kern="1200">
            <a:solidFill>
              <a:schemeClr val="bg1"/>
            </a:solidFill>
            <a:latin typeface="微软雅黑" panose="020B0503020204020204" pitchFamily="34" charset="-122"/>
            <a:ea typeface="微软雅黑" panose="020B0503020204020204" pitchFamily="34" charset="-122"/>
          </a:endParaRPr>
        </a:p>
      </dsp:txBody>
      <dsp:txXfrm>
        <a:off x="2392213" y="875704"/>
        <a:ext cx="864071" cy="455090"/>
      </dsp:txXfrm>
    </dsp:sp>
    <dsp:sp modelId="{EA0AFFC2-7B50-4902-A2D4-297769625139}">
      <dsp:nvSpPr>
        <dsp:cNvPr id="0" name=""/>
        <dsp:cNvSpPr/>
      </dsp:nvSpPr>
      <dsp:spPr>
        <a:xfrm>
          <a:off x="3345404" y="861545"/>
          <a:ext cx="892389" cy="483408"/>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kern="1200" smtClean="0">
              <a:solidFill>
                <a:schemeClr val="bg1"/>
              </a:solidFill>
              <a:latin typeface="微软雅黑" panose="020B0503020204020204" pitchFamily="34" charset="-122"/>
              <a:ea typeface="微软雅黑" panose="020B0503020204020204" pitchFamily="34" charset="-122"/>
            </a:rPr>
            <a:t>禽流感</a:t>
          </a:r>
          <a:endParaRPr lang="zh-CN" altLang="en-US" sz="1400" kern="1200">
            <a:solidFill>
              <a:schemeClr val="bg1"/>
            </a:solidFill>
            <a:latin typeface="微软雅黑" panose="020B0503020204020204" pitchFamily="34" charset="-122"/>
            <a:ea typeface="微软雅黑" panose="020B0503020204020204" pitchFamily="34" charset="-122"/>
          </a:endParaRPr>
        </a:p>
      </dsp:txBody>
      <dsp:txXfrm>
        <a:off x="3359563" y="875704"/>
        <a:ext cx="864071" cy="455090"/>
      </dsp:txXfrm>
    </dsp:sp>
    <dsp:sp modelId="{50DF9EC9-7F57-49ED-97E0-FE924B44EAEC}">
      <dsp:nvSpPr>
        <dsp:cNvPr id="0" name=""/>
        <dsp:cNvSpPr/>
      </dsp:nvSpPr>
      <dsp:spPr>
        <a:xfrm>
          <a:off x="5022189" y="71306"/>
          <a:ext cx="2488796" cy="522681"/>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smtClean="0">
              <a:solidFill>
                <a:schemeClr val="bg1"/>
              </a:solidFill>
              <a:latin typeface="微软雅黑" panose="020B0503020204020204" pitchFamily="34" charset="-122"/>
              <a:ea typeface="微软雅黑" panose="020B0503020204020204" pitchFamily="34" charset="-122"/>
            </a:rPr>
            <a:t>丙类传染病</a:t>
          </a:r>
          <a:endParaRPr lang="zh-CN" altLang="en-US" sz="1600" b="1" kern="1200">
            <a:solidFill>
              <a:schemeClr val="bg1"/>
            </a:solidFill>
            <a:latin typeface="微软雅黑" panose="020B0503020204020204" pitchFamily="34" charset="-122"/>
            <a:ea typeface="微软雅黑" panose="020B0503020204020204" pitchFamily="34" charset="-122"/>
          </a:endParaRPr>
        </a:p>
      </dsp:txBody>
      <dsp:txXfrm>
        <a:off x="5037498" y="86615"/>
        <a:ext cx="2458178" cy="492063"/>
      </dsp:txXfrm>
    </dsp:sp>
    <dsp:sp modelId="{DFECFADC-1A9D-41B5-B1C8-6BBDAE8C641F}">
      <dsp:nvSpPr>
        <dsp:cNvPr id="0" name=""/>
        <dsp:cNvSpPr/>
      </dsp:nvSpPr>
      <dsp:spPr>
        <a:xfrm>
          <a:off x="4756102" y="861545"/>
          <a:ext cx="1086270" cy="483408"/>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kern="1200" dirty="0" smtClean="0">
              <a:solidFill>
                <a:schemeClr val="bg1"/>
              </a:solidFill>
              <a:latin typeface="微软雅黑" panose="020B0503020204020204" pitchFamily="34" charset="-122"/>
              <a:ea typeface="微软雅黑" panose="020B0503020204020204" pitchFamily="34" charset="-122"/>
            </a:rPr>
            <a:t>流行性感冒</a:t>
          </a:r>
          <a:endParaRPr lang="zh-CN" altLang="en-US" sz="1400" kern="1200" dirty="0">
            <a:solidFill>
              <a:schemeClr val="bg1"/>
            </a:solidFill>
            <a:latin typeface="微软雅黑" panose="020B0503020204020204" pitchFamily="34" charset="-122"/>
            <a:ea typeface="微软雅黑" panose="020B0503020204020204" pitchFamily="34" charset="-122"/>
          </a:endParaRPr>
        </a:p>
      </dsp:txBody>
      <dsp:txXfrm>
        <a:off x="4770261" y="875704"/>
        <a:ext cx="1057952" cy="455090"/>
      </dsp:txXfrm>
    </dsp:sp>
    <dsp:sp modelId="{3FA6B120-3D73-4BFB-9205-DEC51F27BD65}">
      <dsp:nvSpPr>
        <dsp:cNvPr id="0" name=""/>
        <dsp:cNvSpPr/>
      </dsp:nvSpPr>
      <dsp:spPr>
        <a:xfrm>
          <a:off x="5917333" y="861545"/>
          <a:ext cx="892389" cy="483408"/>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kern="1200" smtClean="0">
              <a:solidFill>
                <a:schemeClr val="bg1"/>
              </a:solidFill>
              <a:latin typeface="微软雅黑" panose="020B0503020204020204" pitchFamily="34" charset="-122"/>
              <a:ea typeface="微软雅黑" panose="020B0503020204020204" pitchFamily="34" charset="-122"/>
            </a:rPr>
            <a:t>风疹</a:t>
          </a:r>
          <a:endParaRPr lang="zh-CN" altLang="en-US" sz="1400" kern="1200">
            <a:solidFill>
              <a:schemeClr val="bg1"/>
            </a:solidFill>
            <a:latin typeface="微软雅黑" panose="020B0503020204020204" pitchFamily="34" charset="-122"/>
            <a:ea typeface="微软雅黑" panose="020B0503020204020204" pitchFamily="34" charset="-122"/>
          </a:endParaRPr>
        </a:p>
      </dsp:txBody>
      <dsp:txXfrm>
        <a:off x="5931492" y="875704"/>
        <a:ext cx="864071" cy="455090"/>
      </dsp:txXfrm>
    </dsp:sp>
    <dsp:sp modelId="{0B6FD4F0-F6E6-4E2A-AD67-7FCFD059716C}">
      <dsp:nvSpPr>
        <dsp:cNvPr id="0" name=""/>
        <dsp:cNvSpPr/>
      </dsp:nvSpPr>
      <dsp:spPr>
        <a:xfrm>
          <a:off x="6884683" y="861545"/>
          <a:ext cx="892389" cy="483408"/>
        </a:xfrm>
        <a:prstGeom prst="roundRect">
          <a:avLst>
            <a:gd name="adj" fmla="val 10000"/>
          </a:avLst>
        </a:prstGeom>
        <a:solidFill>
          <a:srgbClr val="5289E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kern="1200" dirty="0" smtClean="0">
              <a:solidFill>
                <a:schemeClr val="bg1"/>
              </a:solidFill>
              <a:latin typeface="微软雅黑" panose="020B0503020204020204" pitchFamily="34" charset="-122"/>
              <a:ea typeface="微软雅黑" panose="020B0503020204020204" pitchFamily="34" charset="-122"/>
            </a:rPr>
            <a:t>结膜炎</a:t>
          </a:r>
          <a:endParaRPr lang="zh-CN" altLang="en-US" sz="1400" kern="1200" dirty="0">
            <a:solidFill>
              <a:schemeClr val="bg1"/>
            </a:solidFill>
            <a:latin typeface="微软雅黑" panose="020B0503020204020204" pitchFamily="34" charset="-122"/>
            <a:ea typeface="微软雅黑" panose="020B0503020204020204" pitchFamily="34" charset="-122"/>
          </a:endParaRPr>
        </a:p>
      </dsp:txBody>
      <dsp:txXfrm>
        <a:off x="6898842" y="875704"/>
        <a:ext cx="864071" cy="4550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9024BB72-87CD-44E8-94FC-2F3D8411C91D}" type="datetimeFigureOut">
              <a:rPr lang="zh-CN" altLang="en-US"/>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41835EF3-00C3-4947-8788-0A41F554FE66}"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smtClean="0"/>
              <a:t>工作压力对企业和员工双方都有严重的后果。个人后果是焦虑、沮丧、愤怒、心却管疾病、头痛、事故、甚至早期的老年痴呆。对于组织而言后果则是工作成果的质量和数量下降，缺勤率和人员流动率上升。</a:t>
            </a:r>
            <a:endParaRPr lang="en-US" altLang="zh-CN" smtClean="0"/>
          </a:p>
          <a:p>
            <a:r>
              <a:rPr lang="zh-CN" altLang="en-US" smtClean="0"/>
              <a:t>找一个安静适宜、灯光柔和的地方坐下，集中精力思考，或者数深呼吸的次数，或者想象一个安静的地方，如沙滩。当你走神的时候，及时把你的思路收回到你的呼吸或者那个沙滩上。</a:t>
            </a:r>
            <a:endParaRPr lang="zh-CN" altLang="en-US"/>
          </a:p>
        </p:txBody>
      </p:sp>
      <p:sp>
        <p:nvSpPr>
          <p:cNvPr id="4" name="灯片编号占位符 3"/>
          <p:cNvSpPr>
            <a:spLocks noGrp="1"/>
          </p:cNvSpPr>
          <p:nvPr>
            <p:ph type="sldNum" sz="quarter" idx="10"/>
          </p:nvPr>
        </p:nvSpPr>
        <p:spPr/>
        <p:txBody>
          <a:bodyPr/>
          <a:lstStyle/>
          <a:p>
            <a:pPr>
              <a:defRPr/>
            </a:pPr>
            <a:fld id="{41835EF3-00C3-4947-8788-0A41F554FE6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ln>
        </p:spPr>
      </p:sp>
      <p:sp>
        <p:nvSpPr>
          <p:cNvPr id="11267"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ln>
        </p:spPr>
        <p:txBody>
          <a:bodyPr wrap="square" numCol="1" anchorCtr="0" compatLnSpc="1"/>
          <a:lstStyle/>
          <a:p>
            <a:fld id="{3638B348-1B3F-4B2C-98ED-1D99DCB66BAF}"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3904" y="1716089"/>
            <a:ext cx="10067836" cy="1368425"/>
          </a:xfrm>
        </p:spPr>
        <p:txBody>
          <a:bodyPr/>
          <a:lstStyle>
            <a:lvl1pPr algn="ctr">
              <a:defRPr sz="4500"/>
            </a:lvl1pPr>
          </a:lstStyle>
          <a:p>
            <a:r>
              <a:rPr lang="zh-CN" altLang="en-US"/>
              <a:t>单击此处编辑母版标题样式</a:t>
            </a:r>
            <a:endParaRPr lang="zh-CN" altLang="en-US"/>
          </a:p>
        </p:txBody>
      </p:sp>
      <p:sp>
        <p:nvSpPr>
          <p:cNvPr id="6147" name="Rectangle 3"/>
          <p:cNvSpPr>
            <a:spLocks noGrp="1" noChangeArrowheads="1"/>
          </p:cNvSpPr>
          <p:nvPr>
            <p:ph type="subTitle" idx="1"/>
          </p:nvPr>
        </p:nvSpPr>
        <p:spPr>
          <a:xfrm>
            <a:off x="576307" y="3300413"/>
            <a:ext cx="8212364" cy="1871662"/>
          </a:xfrm>
        </p:spPr>
        <p:txBody>
          <a:bodyPr/>
          <a:lstStyle>
            <a:lvl1pPr marL="0" indent="0" algn="ctr">
              <a:buFontTx/>
              <a:buNone/>
              <a:defRPr sz="2500"/>
            </a:lvl1pPr>
          </a:lstStyle>
          <a:p>
            <a:r>
              <a:rPr lang="zh-CN" altLang="en-US"/>
              <a:t>单击此处编辑母版副标题样式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1D98A41-C285-4ED2-8BE1-42E19390A66B}" type="slidenum">
              <a:rPr lang="en-US" altLang="zh-CN"/>
            </a:fld>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136433" y="614364"/>
            <a:ext cx="2523287" cy="49799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60731" y="614364"/>
            <a:ext cx="7388792" cy="497998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EBA42D7-B8C2-4941-A714-86A434061885}" type="slidenum">
              <a:rPr lang="en-US" altLang="zh-CN"/>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accent2">
                    <a:lumMod val="50000"/>
                  </a:schemeClr>
                </a:solidFill>
                <a:latin typeface="华文新魏" panose="02010800040101010101" pitchFamily="2" charset="-122"/>
                <a:ea typeface="华文新魏" panose="02010800040101010101" pitchFamily="2"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buClr>
                <a:srgbClr val="C00000"/>
              </a:buClr>
              <a:defRPr>
                <a:latin typeface="华文楷体" panose="02010600040101010101" pitchFamily="2" charset="-122"/>
                <a:ea typeface="华文楷体" panose="02010600040101010101" pitchFamily="2" charset="-122"/>
              </a:defRPr>
            </a:lvl1pPr>
            <a:lvl2pPr>
              <a:buClr>
                <a:srgbClr val="C00000"/>
              </a:buClr>
              <a:defRPr>
                <a:latin typeface="华文楷体" panose="02010600040101010101" pitchFamily="2" charset="-122"/>
                <a:ea typeface="华文楷体" panose="02010600040101010101" pitchFamily="2" charset="-122"/>
              </a:defRPr>
            </a:lvl2pPr>
            <a:lvl3pPr>
              <a:buClr>
                <a:srgbClr val="C00000"/>
              </a:buClr>
              <a:defRPr>
                <a:latin typeface="华文楷体" panose="02010600040101010101" pitchFamily="2" charset="-122"/>
                <a:ea typeface="华文楷体" panose="02010600040101010101" pitchFamily="2" charset="-122"/>
              </a:defRPr>
            </a:lvl3pPr>
            <a:lvl4pPr>
              <a:buClr>
                <a:srgbClr val="C00000"/>
              </a:buClr>
              <a:defRPr>
                <a:latin typeface="华文楷体" panose="02010600040101010101" pitchFamily="2" charset="-122"/>
                <a:ea typeface="华文楷体" panose="02010600040101010101" pitchFamily="2" charset="-122"/>
              </a:defRPr>
            </a:lvl4pPr>
            <a:lvl5pPr>
              <a:buClr>
                <a:srgbClr val="C00000"/>
              </a:buClr>
              <a:defRPr>
                <a:latin typeface="华文楷体" panose="02010600040101010101" pitchFamily="2" charset="-122"/>
                <a:ea typeface="华文楷体" panose="02010600040101010101" pitchFamily="2"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0C5B7E3-006D-4EDE-B97F-F39A32407091}" type="slidenum">
              <a:rPr lang="en-US" altLang="zh-CN"/>
            </a:fld>
            <a:endParaRPr lang="en-US" altLang="zh-CN"/>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5127"/>
          <a:stretch>
            <a:fillRect/>
          </a:stretch>
        </p:blipFill>
        <p:spPr>
          <a:xfrm>
            <a:off x="-8446" y="-16782"/>
            <a:ext cx="11246717" cy="6328682"/>
          </a:xfrm>
          <a:prstGeom prst="rect">
            <a:avLst/>
          </a:prstGeom>
        </p:spPr>
      </p:pic>
      <p:sp>
        <p:nvSpPr>
          <p:cNvPr id="8" name="圆角矩形 7"/>
          <p:cNvSpPr/>
          <p:nvPr userDrawn="1"/>
        </p:nvSpPr>
        <p:spPr>
          <a:xfrm>
            <a:off x="281484" y="347560"/>
            <a:ext cx="10657481" cy="55447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5877" y="4056064"/>
            <a:ext cx="9538258" cy="125412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5877" y="2674939"/>
            <a:ext cx="9538258" cy="13811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7ACC563A-2170-4510-A08B-7B5E6B740BE8}" type="slidenum">
              <a:rPr lang="en-US" altLang="zh-CN"/>
            </a:fld>
            <a:endParaRPr lang="en-US" altLang="zh-C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60731" y="1500188"/>
            <a:ext cx="4955066" cy="4094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702707" y="1500188"/>
            <a:ext cx="4957013" cy="4094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EFE14F15-EF02-4200-9FF0-E3D14A38B718}" type="slidenum">
              <a:rPr lang="en-US" altLang="zh-CN"/>
            </a:fld>
            <a:endParaRPr lang="en-US" altLang="zh-C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60731" y="252413"/>
            <a:ext cx="10098989" cy="1052512"/>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60731" y="1412876"/>
            <a:ext cx="4957013" cy="5889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560731" y="2001838"/>
            <a:ext cx="4957013" cy="36369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700760" y="1412876"/>
            <a:ext cx="4958960" cy="5889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700760" y="2001838"/>
            <a:ext cx="4958960" cy="36369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3B5DA8B2-D3B9-4741-BC30-9473D9FC2652}" type="slidenum">
              <a:rPr lang="en-US" altLang="zh-CN"/>
            </a:fld>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26F1D32E-8FAF-4D51-BC18-ED9B56FC9601}" type="slidenum">
              <a:rPr lang="en-US" altLang="zh-CN"/>
            </a:fld>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B293BE95-8DDD-4F2C-B328-DE5F3C18CCD0}" type="slidenum">
              <a:rPr lang="en-US" altLang="zh-CN"/>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60731" y="250826"/>
            <a:ext cx="3691475" cy="10699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86548" y="250826"/>
            <a:ext cx="6273172" cy="5387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560731" y="1320800"/>
            <a:ext cx="3691475" cy="4318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C7083ED6-882E-442E-B1C4-7E16E878A887}" type="slidenum">
              <a:rPr lang="en-US" altLang="zh-CN"/>
            </a:fld>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00088" y="4418014"/>
            <a:ext cx="6730713" cy="52228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200088" y="563564"/>
            <a:ext cx="6730713" cy="3787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200088" y="4940301"/>
            <a:ext cx="6730713" cy="739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603063EB-6C1D-4EFC-B412-00DA7C151A5E}" type="slidenum">
              <a:rPr lang="en-US" altLang="zh-CN"/>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635464" y="614363"/>
            <a:ext cx="7063646" cy="525462"/>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8" name="Rectangle 3"/>
          <p:cNvSpPr>
            <a:spLocks noGrp="1" noChangeArrowheads="1"/>
          </p:cNvSpPr>
          <p:nvPr>
            <p:ph type="body" idx="1"/>
          </p:nvPr>
        </p:nvSpPr>
        <p:spPr bwMode="auto">
          <a:xfrm>
            <a:off x="560731" y="1500188"/>
            <a:ext cx="10098989" cy="4094162"/>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2" name="Rectangle 4"/>
          <p:cNvSpPr>
            <a:spLocks noGrp="1" noChangeArrowheads="1"/>
          </p:cNvSpPr>
          <p:nvPr>
            <p:ph type="dt" sz="half" idx="2"/>
          </p:nvPr>
        </p:nvSpPr>
        <p:spPr bwMode="auto">
          <a:xfrm>
            <a:off x="560730" y="5748338"/>
            <a:ext cx="2618690" cy="438150"/>
          </a:xfrm>
          <a:prstGeom prst="rect">
            <a:avLst/>
          </a:prstGeom>
          <a:noFill/>
          <a:ln w="9525">
            <a:noFill/>
            <a:miter lim="800000"/>
          </a:ln>
          <a:effectLst/>
        </p:spPr>
        <p:txBody>
          <a:bodyPr vert="horz" wrap="square" lIns="91440" tIns="45720" rIns="91440" bIns="45720" numCol="1" anchor="t" anchorCtr="0" compatLnSpc="1"/>
          <a:lstStyle>
            <a:lvl1pPr>
              <a:defRPr sz="1400">
                <a:latin typeface="+mn-lt"/>
                <a:ea typeface="+mn-ea"/>
              </a:defRPr>
            </a:lvl1pPr>
          </a:lstStyle>
          <a:p>
            <a:pPr>
              <a:defRPr/>
            </a:pPr>
            <a:endParaRPr lang="en-US" altLang="zh-CN"/>
          </a:p>
        </p:txBody>
      </p:sp>
      <p:sp>
        <p:nvSpPr>
          <p:cNvPr id="1029" name="Rectangle 5"/>
          <p:cNvSpPr>
            <a:spLocks noGrp="1" noChangeArrowheads="1"/>
          </p:cNvSpPr>
          <p:nvPr>
            <p:ph type="ftr" sz="quarter" idx="3"/>
          </p:nvPr>
        </p:nvSpPr>
        <p:spPr bwMode="auto">
          <a:xfrm>
            <a:off x="3833606" y="5748338"/>
            <a:ext cx="3553239" cy="4381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mn-lt"/>
                <a:ea typeface="+mn-ea"/>
              </a:defRPr>
            </a:lvl1pPr>
          </a:lstStyle>
          <a:p>
            <a:pPr>
              <a:defRPr/>
            </a:pPr>
            <a:endParaRPr lang="en-US" altLang="zh-CN"/>
          </a:p>
        </p:txBody>
      </p:sp>
      <p:sp>
        <p:nvSpPr>
          <p:cNvPr id="1030" name="Rectangle 6"/>
          <p:cNvSpPr>
            <a:spLocks noGrp="1" noChangeArrowheads="1"/>
          </p:cNvSpPr>
          <p:nvPr>
            <p:ph type="sldNum" sz="quarter" idx="4"/>
          </p:nvPr>
        </p:nvSpPr>
        <p:spPr bwMode="auto">
          <a:xfrm>
            <a:off x="8041030" y="5748338"/>
            <a:ext cx="2618690" cy="4381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mn-lt"/>
                <a:ea typeface="+mn-ea"/>
              </a:defRPr>
            </a:lvl1pPr>
          </a:lstStyle>
          <a:p>
            <a:pPr>
              <a:defRPr/>
            </a:pPr>
            <a:fld id="{81A85D5A-C2FB-433D-95CB-AFE876932CF1}"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MHeiTGB-Medium-U" pitchFamily="34" charset="-122"/>
          <a:ea typeface="MHeiTGB-Medium-U" pitchFamily="34" charset="-122"/>
        </a:defRPr>
      </a:lvl2pPr>
      <a:lvl3pPr algn="l" rtl="0" eaLnBrk="0" fontAlgn="base" hangingPunct="0">
        <a:spcBef>
          <a:spcPct val="0"/>
        </a:spcBef>
        <a:spcAft>
          <a:spcPct val="0"/>
        </a:spcAft>
        <a:defRPr sz="3000">
          <a:solidFill>
            <a:schemeClr val="tx2"/>
          </a:solidFill>
          <a:latin typeface="MHeiTGB-Medium-U" pitchFamily="34" charset="-122"/>
          <a:ea typeface="MHeiTGB-Medium-U" pitchFamily="34" charset="-122"/>
        </a:defRPr>
      </a:lvl3pPr>
      <a:lvl4pPr algn="l" rtl="0" eaLnBrk="0" fontAlgn="base" hangingPunct="0">
        <a:spcBef>
          <a:spcPct val="0"/>
        </a:spcBef>
        <a:spcAft>
          <a:spcPct val="0"/>
        </a:spcAft>
        <a:defRPr sz="3000">
          <a:solidFill>
            <a:schemeClr val="tx2"/>
          </a:solidFill>
          <a:latin typeface="MHeiTGB-Medium-U" pitchFamily="34" charset="-122"/>
          <a:ea typeface="MHeiTGB-Medium-U" pitchFamily="34" charset="-122"/>
        </a:defRPr>
      </a:lvl4pPr>
      <a:lvl5pPr algn="l" rtl="0" eaLnBrk="0" fontAlgn="base" hangingPunct="0">
        <a:spcBef>
          <a:spcPct val="0"/>
        </a:spcBef>
        <a:spcAft>
          <a:spcPct val="0"/>
        </a:spcAft>
        <a:defRPr sz="3000">
          <a:solidFill>
            <a:schemeClr val="tx2"/>
          </a:solidFill>
          <a:latin typeface="MHeiTGB-Medium-U" pitchFamily="34" charset="-122"/>
          <a:ea typeface="MHeiTGB-Medium-U" pitchFamily="34" charset="-122"/>
        </a:defRPr>
      </a:lvl5pPr>
      <a:lvl6pPr marL="457200" algn="l" rtl="0" fontAlgn="base">
        <a:spcBef>
          <a:spcPct val="0"/>
        </a:spcBef>
        <a:spcAft>
          <a:spcPct val="0"/>
        </a:spcAft>
        <a:defRPr sz="3000">
          <a:solidFill>
            <a:schemeClr val="tx2"/>
          </a:solidFill>
          <a:latin typeface="MHeiTGB-Medium-U" pitchFamily="34" charset="-122"/>
          <a:ea typeface="MHeiTGB-Medium-U" pitchFamily="34" charset="-122"/>
        </a:defRPr>
      </a:lvl6pPr>
      <a:lvl7pPr marL="914400" algn="l" rtl="0" fontAlgn="base">
        <a:spcBef>
          <a:spcPct val="0"/>
        </a:spcBef>
        <a:spcAft>
          <a:spcPct val="0"/>
        </a:spcAft>
        <a:defRPr sz="3000">
          <a:solidFill>
            <a:schemeClr val="tx2"/>
          </a:solidFill>
          <a:latin typeface="MHeiTGB-Medium-U" pitchFamily="34" charset="-122"/>
          <a:ea typeface="MHeiTGB-Medium-U" pitchFamily="34" charset="-122"/>
        </a:defRPr>
      </a:lvl7pPr>
      <a:lvl8pPr marL="1371600" algn="l" rtl="0" fontAlgn="base">
        <a:spcBef>
          <a:spcPct val="0"/>
        </a:spcBef>
        <a:spcAft>
          <a:spcPct val="0"/>
        </a:spcAft>
        <a:defRPr sz="3000">
          <a:solidFill>
            <a:schemeClr val="tx2"/>
          </a:solidFill>
          <a:latin typeface="MHeiTGB-Medium-U" pitchFamily="34" charset="-122"/>
          <a:ea typeface="MHeiTGB-Medium-U" pitchFamily="34" charset="-122"/>
        </a:defRPr>
      </a:lvl8pPr>
      <a:lvl9pPr marL="1828800" algn="l" rtl="0" fontAlgn="base">
        <a:spcBef>
          <a:spcPct val="0"/>
        </a:spcBef>
        <a:spcAft>
          <a:spcPct val="0"/>
        </a:spcAft>
        <a:defRPr sz="3000">
          <a:solidFill>
            <a:schemeClr val="tx2"/>
          </a:solidFill>
          <a:latin typeface="MHeiTGB-Medium-U" pitchFamily="34" charset="-122"/>
          <a:ea typeface="MHeiTGB-Medium-U" pitchFamily="34"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r="5127"/>
          <a:stretch>
            <a:fillRect/>
          </a:stretch>
        </p:blipFill>
        <p:spPr>
          <a:xfrm>
            <a:off x="-8446" y="-16782"/>
            <a:ext cx="11214745" cy="6328682"/>
          </a:xfrm>
          <a:prstGeom prst="rect">
            <a:avLst/>
          </a:prstGeom>
        </p:spPr>
      </p:pic>
      <p:grpSp>
        <p:nvGrpSpPr>
          <p:cNvPr id="42" name="组合 41"/>
          <p:cNvGrpSpPr/>
          <p:nvPr/>
        </p:nvGrpSpPr>
        <p:grpSpPr>
          <a:xfrm>
            <a:off x="671330" y="1427710"/>
            <a:ext cx="7564594" cy="2945480"/>
            <a:chOff x="671330" y="1427710"/>
            <a:chExt cx="7564594" cy="2945480"/>
          </a:xfrm>
        </p:grpSpPr>
        <p:cxnSp>
          <p:nvCxnSpPr>
            <p:cNvPr id="40" name="直接连接符 39"/>
            <p:cNvCxnSpPr/>
            <p:nvPr/>
          </p:nvCxnSpPr>
          <p:spPr>
            <a:xfrm>
              <a:off x="5262264" y="142771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71330" y="437319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736563" y="48614"/>
            <a:ext cx="5718859" cy="6107480"/>
            <a:chOff x="2164516" y="1557390"/>
            <a:chExt cx="2559956" cy="2844230"/>
          </a:xfrm>
          <a:solidFill>
            <a:srgbClr val="5289E4"/>
          </a:solidFill>
          <a:effectLst>
            <a:glow rad="698500">
              <a:schemeClr val="tx1">
                <a:lumMod val="95000"/>
                <a:lumOff val="5000"/>
                <a:alpha val="2000"/>
              </a:schemeClr>
            </a:glow>
          </a:effectLst>
        </p:grpSpPr>
        <p:sp>
          <p:nvSpPr>
            <p:cNvPr id="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p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ïślíḋê"/>
            <p:cNvSpPr/>
            <p:nvPr/>
          </p:nvSpPr>
          <p:spPr bwMode="auto">
            <a:xfrm rot="5400000">
              <a:off x="2231572" y="1883880"/>
              <a:ext cx="2434579" cy="2191249"/>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lumMod val="95000"/>
              </a:schemeClr>
            </a:soli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1" name="标题 3"/>
          <p:cNvSpPr txBox="1"/>
          <p:nvPr/>
        </p:nvSpPr>
        <p:spPr>
          <a:xfrm>
            <a:off x="2917505" y="3938456"/>
            <a:ext cx="3427179" cy="4347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base" latinLnBrk="0" hangingPunct="1">
              <a:lnSpc>
                <a:spcPct val="100000"/>
              </a:lnSpc>
              <a:spcBef>
                <a:spcPct val="0"/>
              </a:spcBef>
              <a:spcAft>
                <a:spcPct val="0"/>
              </a:spcAft>
              <a:buClrTx/>
              <a:buSzTx/>
              <a:buFontTx/>
              <a:buNone/>
            </a:pPr>
            <a:r>
              <a:rPr lang="zh-CN" altLang="en-US" sz="2400" dirty="0" smtClean="0">
                <a:ln>
                  <a:noFill/>
                </a:ln>
                <a:solidFill>
                  <a:schemeClr val="tx1">
                    <a:lumMod val="95000"/>
                    <a:lumOff val="5000"/>
                  </a:schemeClr>
                </a:solidFill>
                <a:effectLst/>
                <a:latin typeface="微软雅黑" panose="020B0503020204020204" pitchFamily="34" charset="-122"/>
                <a:ea typeface="微软雅黑" panose="020B0503020204020204" pitchFamily="34" charset="-122"/>
                <a:cs typeface="黑体" panose="02010609060101010101" charset="-122"/>
                <a:sym typeface="+mn-ea"/>
              </a:rPr>
              <a:t>企业</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sym typeface="+mn-ea"/>
              </a:rPr>
              <a:t>安全与健康</a:t>
            </a:r>
            <a:r>
              <a:rPr lang="zh-CN" altLang="en-US" sz="2400" dirty="0" smtClean="0">
                <a:ln>
                  <a:noFill/>
                </a:ln>
                <a:solidFill>
                  <a:schemeClr val="tx1">
                    <a:lumMod val="95000"/>
                    <a:lumOff val="5000"/>
                  </a:schemeClr>
                </a:solidFill>
                <a:effectLst/>
                <a:latin typeface="微软雅黑" panose="020B0503020204020204" pitchFamily="34" charset="-122"/>
                <a:ea typeface="微软雅黑" panose="020B0503020204020204" pitchFamily="34" charset="-122"/>
                <a:cs typeface="黑体" panose="02010609060101010101" charset="-122"/>
                <a:sym typeface="+mn-ea"/>
              </a:rPr>
              <a:t>培训</a:t>
            </a:r>
            <a:endParaRPr lang="zh-CN" altLang="zh-CN" sz="2400" dirty="0" smtClean="0">
              <a:ln>
                <a:noFill/>
              </a:ln>
              <a:solidFill>
                <a:schemeClr val="tx1">
                  <a:lumMod val="95000"/>
                  <a:lumOff val="5000"/>
                </a:schemeClr>
              </a:solidFill>
              <a:effectLst/>
              <a:latin typeface="微软雅黑" panose="020B0503020204020204" pitchFamily="34" charset="-122"/>
              <a:ea typeface="微软雅黑" panose="020B0503020204020204" pitchFamily="34" charset="-122"/>
              <a:cs typeface="黑体" panose="02010609060101010101" charset="-122"/>
              <a:sym typeface="+mn-ea"/>
            </a:endParaRPr>
          </a:p>
        </p:txBody>
      </p:sp>
      <p:sp>
        <p:nvSpPr>
          <p:cNvPr id="18" name="矩形 17"/>
          <p:cNvSpPr/>
          <p:nvPr/>
        </p:nvSpPr>
        <p:spPr>
          <a:xfrm>
            <a:off x="3089362" y="4536016"/>
            <a:ext cx="2856230" cy="275590"/>
          </a:xfrm>
          <a:prstGeom prst="rect">
            <a:avLst/>
          </a:prstGeom>
        </p:spPr>
        <p:txBody>
          <a:bodyPr wrap="none">
            <a:spAutoFit/>
          </a:bodyPr>
          <a:lstStyle/>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培训</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时间：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XXXX</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.10.1      </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培训人：XXX</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nvGrpSpPr>
          <p:cNvPr id="21" name="组合 20"/>
          <p:cNvGrpSpPr/>
          <p:nvPr/>
        </p:nvGrpSpPr>
        <p:grpSpPr>
          <a:xfrm>
            <a:off x="6919734" y="4709730"/>
            <a:ext cx="1072315" cy="1191390"/>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318974" y="420324"/>
            <a:ext cx="724974" cy="805478"/>
            <a:chOff x="7952073" y="4600260"/>
            <a:chExt cx="1426254" cy="1584632"/>
          </a:xfrm>
        </p:grpSpPr>
        <p:grpSp>
          <p:nvGrpSpPr>
            <p:cNvPr id="29" name="组合 28"/>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30" name="直接连接符 29"/>
            <p:cNvCxnSpPr>
              <a:endCxn id="34"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34"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4"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8235924" y="2256214"/>
            <a:ext cx="2957485" cy="4050511"/>
          </a:xfrm>
          <a:prstGeom prst="rect">
            <a:avLst/>
          </a:prstGeom>
        </p:spPr>
      </p:pic>
      <p:sp>
        <p:nvSpPr>
          <p:cNvPr id="4" name="矩形 3"/>
          <p:cNvSpPr/>
          <p:nvPr/>
        </p:nvSpPr>
        <p:spPr>
          <a:xfrm>
            <a:off x="2372033" y="2030827"/>
            <a:ext cx="4447920" cy="707886"/>
          </a:xfrm>
          <a:prstGeom prst="rect">
            <a:avLst/>
          </a:prstGeom>
        </p:spPr>
        <p:txBody>
          <a:bodyPr/>
          <a:lstStyle/>
          <a:p>
            <a:pPr algn="ctr"/>
            <a:r>
              <a:rPr lang="zh-CN" altLang="en-US" sz="5400" b="1" dirty="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rPr>
              <a:t>职业</a:t>
            </a:r>
            <a:r>
              <a:rPr lang="zh-CN" altLang="en-US" sz="5400" b="1" dirty="0">
                <a:solidFill>
                  <a:srgbClr val="C00000"/>
                </a:solidFill>
                <a:latin typeface="微软雅黑" panose="020B0503020204020204" pitchFamily="34" charset="-122"/>
                <a:ea typeface="微软雅黑" panose="020B0503020204020204" pitchFamily="34" charset="-122"/>
                <a:cs typeface="黑体" panose="02010609060101010101" charset="-122"/>
              </a:rPr>
              <a:t>安全</a:t>
            </a:r>
            <a:r>
              <a:rPr lang="zh-CN" altLang="en-US" sz="5400" b="1" dirty="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rPr>
              <a:t>与健康</a:t>
            </a:r>
            <a:r>
              <a:rPr lang="zh-CN" altLang="en-US" sz="5400" b="1" dirty="0">
                <a:solidFill>
                  <a:srgbClr val="C00000"/>
                </a:solidFill>
                <a:latin typeface="微软雅黑" panose="020B0503020204020204" pitchFamily="34" charset="-122"/>
                <a:ea typeface="微软雅黑" panose="020B0503020204020204" pitchFamily="34" charset="-122"/>
                <a:cs typeface="黑体" panose="02010609060101010101" charset="-122"/>
              </a:rPr>
              <a:t>管理</a:t>
            </a:r>
            <a:r>
              <a:rPr lang="zh-CN" altLang="en-US" sz="5400" b="1" dirty="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rPr>
              <a:t>培训</a:t>
            </a:r>
            <a:endParaRPr lang="zh-CN" altLang="en-US" sz="5400" b="1" dirty="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endParaRPr>
          </a:p>
        </p:txBody>
      </p:sp>
      <p:grpSp>
        <p:nvGrpSpPr>
          <p:cNvPr id="36" name="组合 35"/>
          <p:cNvGrpSpPr/>
          <p:nvPr/>
        </p:nvGrpSpPr>
        <p:grpSpPr>
          <a:xfrm>
            <a:off x="1408451" y="1597513"/>
            <a:ext cx="6218053" cy="2572944"/>
            <a:chOff x="2405239" y="2299766"/>
            <a:chExt cx="7381523" cy="2091156"/>
          </a:xfrm>
        </p:grpSpPr>
        <p:cxnSp>
          <p:nvCxnSpPr>
            <p:cNvPr id="37" name="直接连接符 36"/>
            <p:cNvCxnSpPr/>
            <p:nvPr/>
          </p:nvCxnSpPr>
          <p:spPr>
            <a:xfrm>
              <a:off x="2405239" y="2299766"/>
              <a:ext cx="738152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405239" y="4390922"/>
              <a:ext cx="1467129"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537559" y="4390922"/>
              <a:ext cx="124920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grpSp>
      <p:pic>
        <p:nvPicPr>
          <p:cNvPr id="17" name="51miz-S294034-A5BE9FCC">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27648" y="-50414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37"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outVertical)">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7" repeatCount="indefinite" fill="remove" display="0">
                  <p:stCondLst>
                    <p:cond delay="indefinite"/>
                  </p:stCondLst>
                  <p:endCondLst>
                    <p:cond evt="onStopAudio" delay="0">
                      <p:tgtEl>
                        <p:sldTgt/>
                      </p:tgtEl>
                    </p:cond>
                  </p:endCondLst>
                </p:cTn>
                <p:tgtEl>
                  <p:spTgt spid="17"/>
                </p:tgtEl>
              </p:cMediaNode>
            </p:audio>
          </p:childTnLst>
        </p:cTn>
      </p:par>
    </p:tnLst>
    <p:bldLst>
      <p:bldP spid="11" grpId="0"/>
      <p:bldP spid="18"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print">
            <a:extLst>
              <a:ext uri="{28A0092B-C50C-407E-A947-70E740481C1C}">
                <a14:useLocalDpi xmlns:a14="http://schemas.microsoft.com/office/drawing/2010/main" val="0"/>
              </a:ext>
            </a:extLst>
          </a:blip>
          <a:srcRect r="5127"/>
          <a:stretch>
            <a:fillRect/>
          </a:stretch>
        </p:blipFill>
        <p:spPr>
          <a:xfrm>
            <a:off x="-8446" y="-16782"/>
            <a:ext cx="11214745" cy="6328682"/>
          </a:xfrm>
          <a:prstGeom prst="rect">
            <a:avLst/>
          </a:prstGeom>
        </p:spPr>
      </p:pic>
      <p:grpSp>
        <p:nvGrpSpPr>
          <p:cNvPr id="5" name="组合 4"/>
          <p:cNvGrpSpPr/>
          <p:nvPr/>
        </p:nvGrpSpPr>
        <p:grpSpPr>
          <a:xfrm>
            <a:off x="671330" y="1427710"/>
            <a:ext cx="7428924" cy="2945480"/>
            <a:chOff x="671330" y="1427710"/>
            <a:chExt cx="7428924" cy="2945480"/>
          </a:xfrm>
        </p:grpSpPr>
        <p:cxnSp>
          <p:nvCxnSpPr>
            <p:cNvPr id="38" name="直接连接符 37"/>
            <p:cNvCxnSpPr/>
            <p:nvPr/>
          </p:nvCxnSpPr>
          <p:spPr>
            <a:xfrm>
              <a:off x="671330" y="437319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126594" y="142771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736564" y="48614"/>
            <a:ext cx="5497060" cy="6107480"/>
            <a:chOff x="2164516" y="1557390"/>
            <a:chExt cx="2559956" cy="2844230"/>
          </a:xfrm>
          <a:effectLst>
            <a:glow rad="698500">
              <a:schemeClr val="tx1">
                <a:lumMod val="95000"/>
                <a:lumOff val="5000"/>
                <a:alpha val="2000"/>
              </a:schemeClr>
            </a:glow>
          </a:effectLst>
        </p:grpSpPr>
        <p:sp>
          <p:nvSpPr>
            <p:cNvPr id="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rgbClr val="5289E4"/>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ïślíḋê"/>
            <p:cNvSpPr/>
            <p:nvPr/>
          </p:nvSpPr>
          <p:spPr bwMode="auto">
            <a:xfrm rot="5400000">
              <a:off x="2248742" y="1886664"/>
              <a:ext cx="2428393" cy="218568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21" name="组合 20"/>
          <p:cNvGrpSpPr/>
          <p:nvPr/>
        </p:nvGrpSpPr>
        <p:grpSpPr>
          <a:xfrm>
            <a:off x="6919734" y="4709730"/>
            <a:ext cx="1072315" cy="1191390"/>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318974" y="420324"/>
            <a:ext cx="724974" cy="805478"/>
            <a:chOff x="7952073" y="4600260"/>
            <a:chExt cx="1426254" cy="1584632"/>
          </a:xfrm>
        </p:grpSpPr>
        <p:grpSp>
          <p:nvGrpSpPr>
            <p:cNvPr id="29" name="组合 28"/>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30" name="直接连接符 29"/>
            <p:cNvCxnSpPr>
              <a:endCxn id="34"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34"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4"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8235924" y="2256214"/>
            <a:ext cx="2957485" cy="4050511"/>
          </a:xfrm>
          <a:prstGeom prst="rect">
            <a:avLst/>
          </a:prstGeom>
        </p:spPr>
      </p:pic>
      <p:sp>
        <p:nvSpPr>
          <p:cNvPr id="4" name="矩形 3"/>
          <p:cNvSpPr/>
          <p:nvPr/>
        </p:nvSpPr>
        <p:spPr>
          <a:xfrm>
            <a:off x="3130695" y="2674878"/>
            <a:ext cx="2853393" cy="683581"/>
          </a:xfrm>
          <a:prstGeom prst="rect">
            <a:avLst/>
          </a:prstGeom>
        </p:spPr>
        <p:txBody>
          <a:bodyPr/>
          <a:lstStyle/>
          <a:p>
            <a:pPr algn="ct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rPr>
              <a:t>引发事故的原因</a:t>
            </a:r>
            <a:endPar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黑体" panose="02010609060101010101" charset="-122"/>
            </a:endParaRPr>
          </a:p>
        </p:txBody>
      </p:sp>
      <p:sp>
        <p:nvSpPr>
          <p:cNvPr id="35" name="矩形 34"/>
          <p:cNvSpPr/>
          <p:nvPr/>
        </p:nvSpPr>
        <p:spPr>
          <a:xfrm>
            <a:off x="3492310" y="1949201"/>
            <a:ext cx="2268833" cy="580942"/>
          </a:xfrm>
          <a:prstGeom prst="rect">
            <a:avLst/>
          </a:prstGeom>
        </p:spPr>
        <p:txBody>
          <a:bodyPr/>
          <a:lstStyle/>
          <a:p>
            <a:pPr algn="ctr"/>
            <a:r>
              <a:rPr lang="zh-CN" altLang="en-US" sz="3200" b="1" dirty="0" smtClean="0">
                <a:solidFill>
                  <a:srgbClr val="C00000"/>
                </a:solidFill>
                <a:latin typeface="微软雅黑" panose="020B0503020204020204" pitchFamily="34" charset="-122"/>
                <a:ea typeface="微软雅黑" panose="020B0503020204020204" pitchFamily="34" charset="-122"/>
              </a:rPr>
              <a:t>第</a:t>
            </a:r>
            <a:r>
              <a:rPr lang="zh-CN" altLang="en-US" sz="3200" b="1" dirty="0">
                <a:solidFill>
                  <a:srgbClr val="C00000"/>
                </a:solidFill>
                <a:latin typeface="微软雅黑" panose="020B0503020204020204" pitchFamily="34" charset="-122"/>
                <a:ea typeface="微软雅黑" panose="020B0503020204020204" pitchFamily="34" charset="-122"/>
              </a:rPr>
              <a:t>二</a:t>
            </a:r>
            <a:r>
              <a:rPr lang="zh-CN" altLang="en-US" sz="3200" b="1" dirty="0" smtClean="0">
                <a:solidFill>
                  <a:srgbClr val="C00000"/>
                </a:solidFill>
                <a:latin typeface="微软雅黑" panose="020B0503020204020204" pitchFamily="34" charset="-122"/>
                <a:ea typeface="微软雅黑" panose="020B0503020204020204" pitchFamily="34" charset="-122"/>
              </a:rPr>
              <a:t>部分</a:t>
            </a:r>
            <a:endParaRPr lang="zh-CN" altLang="en-US" sz="3200" b="1" dirty="0">
              <a:solidFill>
                <a:srgbClr val="C00000"/>
              </a:solidFill>
              <a:latin typeface="微软雅黑" panose="020B0503020204020204" pitchFamily="34" charset="-122"/>
              <a:ea typeface="微软雅黑" panose="020B0503020204020204" pitchFamily="34" charset="-122"/>
              <a:cs typeface="黑体" panose="02010609060101010101" charset="-122"/>
            </a:endParaRPr>
          </a:p>
        </p:txBody>
      </p:sp>
      <p:grpSp>
        <p:nvGrpSpPr>
          <p:cNvPr id="39" name="组合 38"/>
          <p:cNvGrpSpPr/>
          <p:nvPr/>
        </p:nvGrpSpPr>
        <p:grpSpPr>
          <a:xfrm>
            <a:off x="1408451" y="1597513"/>
            <a:ext cx="6218053" cy="2572944"/>
            <a:chOff x="2405239" y="2299766"/>
            <a:chExt cx="7381523" cy="2091156"/>
          </a:xfrm>
        </p:grpSpPr>
        <p:cxnSp>
          <p:nvCxnSpPr>
            <p:cNvPr id="40" name="直接连接符 39"/>
            <p:cNvCxnSpPr/>
            <p:nvPr/>
          </p:nvCxnSpPr>
          <p:spPr>
            <a:xfrm>
              <a:off x="2405239" y="2299766"/>
              <a:ext cx="738152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2405239" y="4390922"/>
              <a:ext cx="1467129"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537559" y="4390922"/>
              <a:ext cx="124920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out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2495548" cy="515772"/>
            <a:chOff x="704824" y="706593"/>
            <a:chExt cx="2495548" cy="515772"/>
          </a:xfrm>
        </p:grpSpPr>
        <p:sp>
          <p:nvSpPr>
            <p:cNvPr id="32" name="矩形 31"/>
            <p:cNvSpPr/>
            <p:nvPr/>
          </p:nvSpPr>
          <p:spPr>
            <a:xfrm>
              <a:off x="1169047" y="779813"/>
              <a:ext cx="2031325"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不安全的工作条件</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2</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2" name="矩形 1"/>
          <p:cNvSpPr/>
          <p:nvPr/>
        </p:nvSpPr>
        <p:spPr>
          <a:xfrm>
            <a:off x="1351981" y="1521213"/>
            <a:ext cx="7816927" cy="3662541"/>
          </a:xfrm>
          <a:prstGeom prst="rect">
            <a:avLst/>
          </a:prstGeom>
        </p:spPr>
        <p:txBody>
          <a:bodyPr wrap="square">
            <a:spAutoFit/>
          </a:bodyPr>
          <a:lstStyle/>
          <a:p>
            <a:pPr>
              <a:lnSpc>
                <a:spcPct val="200000"/>
              </a:lnSpc>
            </a:pPr>
            <a:r>
              <a:rPr lang="zh-CN" altLang="en-US" sz="2000" b="1" dirty="0">
                <a:solidFill>
                  <a:srgbClr val="C00000"/>
                </a:solidFill>
                <a:latin typeface="微软雅黑" panose="020B0503020204020204" pitchFamily="34" charset="-122"/>
                <a:ea typeface="微软雅黑" panose="020B0503020204020204" pitchFamily="34" charset="-122"/>
              </a:rPr>
              <a:t>不安全的工作条件</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是引发事故的一个主要原因。它包括：</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设备防护不当；</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设备本身缺陷；</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在机器设备内部、表面以及周围存在的一些危险操作程序；</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不安全的储存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挤压、超载；</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不当照明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光线炫目或光线不足；</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不当通风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通风不足、空气源收到污染。</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914545" y="2027240"/>
            <a:ext cx="2178405" cy="3093335"/>
          </a:xfrm>
          <a:prstGeom prst="rect">
            <a:avLst/>
          </a:prstGeom>
        </p:spPr>
      </p:pic>
      <p:sp>
        <p:nvSpPr>
          <p:cNvPr id="4" name="燕尾形 3"/>
          <p:cNvSpPr/>
          <p:nvPr/>
        </p:nvSpPr>
        <p:spPr>
          <a:xfrm>
            <a:off x="1515870" y="2385333"/>
            <a:ext cx="216030" cy="216030"/>
          </a:xfrm>
          <a:prstGeom prst="chevron">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燕尾形 18"/>
          <p:cNvSpPr/>
          <p:nvPr/>
        </p:nvSpPr>
        <p:spPr>
          <a:xfrm>
            <a:off x="1515870" y="2849524"/>
            <a:ext cx="216030" cy="216030"/>
          </a:xfrm>
          <a:prstGeom prst="chevron">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a:off x="1515870" y="3320352"/>
            <a:ext cx="216030" cy="216030"/>
          </a:xfrm>
          <a:prstGeom prst="chevron">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燕尾形 20"/>
          <p:cNvSpPr/>
          <p:nvPr/>
        </p:nvSpPr>
        <p:spPr>
          <a:xfrm>
            <a:off x="1515870" y="3784543"/>
            <a:ext cx="216030" cy="216030"/>
          </a:xfrm>
          <a:prstGeom prst="chevron">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a:off x="1515870" y="4248734"/>
            <a:ext cx="216030" cy="216030"/>
          </a:xfrm>
          <a:prstGeom prst="chevron">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燕尾形 22"/>
          <p:cNvSpPr/>
          <p:nvPr/>
        </p:nvSpPr>
        <p:spPr>
          <a:xfrm>
            <a:off x="1515870" y="4712925"/>
            <a:ext cx="216030" cy="216030"/>
          </a:xfrm>
          <a:prstGeom prst="chevron">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0-#ppt_w/2"/>
                                          </p:val>
                                        </p:tav>
                                        <p:tav tm="100000">
                                          <p:val>
                                            <p:strVal val="#ppt_x"/>
                                          </p:val>
                                        </p:tav>
                                      </p:tavLst>
                                    </p:anim>
                                    <p:anim calcmode="lin" valueType="num">
                                      <p:cBhvr additive="base">
                                        <p:cTn id="4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2495548" cy="515772"/>
            <a:chOff x="704824" y="706593"/>
            <a:chExt cx="2495548" cy="515772"/>
          </a:xfrm>
        </p:grpSpPr>
        <p:sp>
          <p:nvSpPr>
            <p:cNvPr id="32" name="矩形 31"/>
            <p:cNvSpPr/>
            <p:nvPr/>
          </p:nvSpPr>
          <p:spPr>
            <a:xfrm>
              <a:off x="1169047" y="779813"/>
              <a:ext cx="2031325"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不安全的工作条件</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2</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5" name="矩形 4"/>
          <p:cNvSpPr/>
          <p:nvPr/>
        </p:nvSpPr>
        <p:spPr>
          <a:xfrm>
            <a:off x="2084840" y="1426628"/>
            <a:ext cx="1512210" cy="400110"/>
          </a:xfrm>
          <a:prstGeom prst="rect">
            <a:avLst/>
          </a:prstGeom>
        </p:spPr>
        <p:txBody>
          <a:bodyPr wrap="square">
            <a:spAutoFit/>
          </a:bodyPr>
          <a:lstStyle/>
          <a:p>
            <a:pPr algn="dist"/>
            <a:r>
              <a:rPr lang="zh-CN" altLang="en-US" sz="2000" b="1" dirty="0">
                <a:solidFill>
                  <a:srgbClr val="C00000"/>
                </a:solidFill>
                <a:latin typeface="微软雅黑" panose="020B0503020204020204" pitchFamily="34" charset="-122"/>
                <a:ea typeface="微软雅黑" panose="020B0503020204020204" pitchFamily="34" charset="-122"/>
              </a:rPr>
              <a:t>危险区域</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24" name="矩形 23"/>
          <p:cNvSpPr/>
          <p:nvPr/>
        </p:nvSpPr>
        <p:spPr>
          <a:xfrm>
            <a:off x="2081735" y="2109823"/>
            <a:ext cx="2160300" cy="646330"/>
          </a:xfrm>
          <a:prstGeom prst="rect">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最严重的事故</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2081735" y="3241564"/>
            <a:ext cx="2160300" cy="646330"/>
          </a:xfrm>
          <a:prstGeom prst="rect">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latin typeface="微软雅黑" panose="020B0503020204020204" pitchFamily="34" charset="-122"/>
                <a:ea typeface="微软雅黑" panose="020B0503020204020204" pitchFamily="34" charset="-122"/>
              </a:rPr>
              <a:t>最普遍的原因</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6" name="TextBox 8"/>
          <p:cNvSpPr txBox="1"/>
          <p:nvPr/>
        </p:nvSpPr>
        <p:spPr>
          <a:xfrm>
            <a:off x="4530076" y="2171378"/>
            <a:ext cx="3888539" cy="584775"/>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通常发生在金属和木工机器和锯附近，或者齿轮、滑轮、飞轮之类的传送机械周围</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9"/>
          <p:cNvSpPr txBox="1"/>
          <p:nvPr/>
        </p:nvSpPr>
        <p:spPr>
          <a:xfrm>
            <a:off x="4530075" y="4639453"/>
            <a:ext cx="3888539"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楼梯、梯子、走道以及脚手架坍塌。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2081735" y="4426900"/>
            <a:ext cx="2160300" cy="646330"/>
          </a:xfrm>
          <a:prstGeom prst="rect">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latin typeface="微软雅黑" panose="020B0503020204020204" pitchFamily="34" charset="-122"/>
                <a:ea typeface="微软雅黑" panose="020B0503020204020204" pitchFamily="34" charset="-122"/>
              </a:rPr>
              <a:t>重要原因</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9" name="TextBox 11"/>
          <p:cNvSpPr txBox="1"/>
          <p:nvPr/>
        </p:nvSpPr>
        <p:spPr>
          <a:xfrm>
            <a:off x="4530075" y="3528526"/>
            <a:ext cx="3888539" cy="338554"/>
          </a:xfrm>
          <a:prstGeom prst="rect">
            <a:avLst/>
          </a:prstGeom>
          <a:noFill/>
        </p:spPr>
        <p:txBody>
          <a:bodyPr wrap="square" rtlCol="0">
            <a:spAutoFit/>
          </a:bodyPr>
          <a:lstStyle/>
          <a:p>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手工工具和电工设备</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2081735" y="2889718"/>
            <a:ext cx="69849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081735" y="4041878"/>
            <a:ext cx="69849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081735" y="5194038"/>
            <a:ext cx="69849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22" presetClass="entr" presetSubtype="8"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par>
                                <p:cTn id="54" presetID="22" presetClass="entr" presetSubtype="8"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5" grpId="0" animBg="1"/>
      <p:bldP spid="26" grpId="0"/>
      <p:bldP spid="27" grpId="0"/>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2495548" cy="515772"/>
            <a:chOff x="704824" y="706593"/>
            <a:chExt cx="2495548" cy="515772"/>
          </a:xfrm>
        </p:grpSpPr>
        <p:sp>
          <p:nvSpPr>
            <p:cNvPr id="32" name="矩形 31"/>
            <p:cNvSpPr/>
            <p:nvPr/>
          </p:nvSpPr>
          <p:spPr>
            <a:xfrm>
              <a:off x="1169047" y="779813"/>
              <a:ext cx="2031325"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不安全的工作条件</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2</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5" name="矩形 4"/>
          <p:cNvSpPr/>
          <p:nvPr/>
        </p:nvSpPr>
        <p:spPr>
          <a:xfrm>
            <a:off x="5150694" y="2795900"/>
            <a:ext cx="553998" cy="1562937"/>
          </a:xfrm>
          <a:prstGeom prst="rect">
            <a:avLst/>
          </a:prstGeom>
        </p:spPr>
        <p:txBody>
          <a:bodyPr vert="eaVert" wrap="square">
            <a:spAutoFit/>
          </a:bodyPr>
          <a:lstStyle/>
          <a:p>
            <a:pPr algn="dist"/>
            <a:r>
              <a:rPr lang="zh-CN" altLang="en-US" sz="2400" b="1" dirty="0" smtClean="0">
                <a:solidFill>
                  <a:srgbClr val="C00000"/>
                </a:solidFill>
                <a:latin typeface="微软雅黑" panose="020B0503020204020204" pitchFamily="34" charset="-122"/>
                <a:ea typeface="微软雅黑" panose="020B0503020204020204" pitchFamily="34" charset="-122"/>
              </a:rPr>
              <a:t>工作环境</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1577665" y="1931780"/>
            <a:ext cx="3159928" cy="570772"/>
          </a:xfrm>
          <a:prstGeom prst="rect">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bg1"/>
                </a:solidFill>
                <a:latin typeface="微软雅黑" panose="020B0503020204020204" pitchFamily="34" charset="-122"/>
                <a:ea typeface="微软雅黑" panose="020B0503020204020204" pitchFamily="34" charset="-122"/>
              </a:rPr>
              <a:t>工作进度和疲劳</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5898265" y="1931780"/>
            <a:ext cx="3672510" cy="570772"/>
          </a:xfrm>
          <a:prstGeom prst="rect">
            <a:avLst/>
          </a:prstGeom>
          <a:solidFill>
            <a:srgbClr val="5E9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工作场所中的“氛围”和心理状态</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183845" y="2723065"/>
            <a:ext cx="3386930" cy="2189553"/>
          </a:xfrm>
          <a:prstGeom prst="rect">
            <a:avLst/>
          </a:prstGeom>
        </p:spPr>
      </p:pic>
      <p:pic>
        <p:nvPicPr>
          <p:cNvPr id="6" name="图片 5"/>
          <p:cNvPicPr>
            <a:picLocks noChangeAspect="1"/>
          </p:cNvPicPr>
          <p:nvPr/>
        </p:nvPicPr>
        <p:blipFill>
          <a:blip r:embed="rId2"/>
          <a:stretch>
            <a:fillRect/>
          </a:stretch>
        </p:blipFill>
        <p:spPr>
          <a:xfrm>
            <a:off x="1634207" y="2718456"/>
            <a:ext cx="2952410" cy="2466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2033883" cy="515772"/>
            <a:chOff x="704824" y="706593"/>
            <a:chExt cx="2033883" cy="515772"/>
          </a:xfrm>
        </p:grpSpPr>
        <p:sp>
          <p:nvSpPr>
            <p:cNvPr id="32" name="矩形 31"/>
            <p:cNvSpPr/>
            <p:nvPr/>
          </p:nvSpPr>
          <p:spPr>
            <a:xfrm>
              <a:off x="1169047" y="779813"/>
              <a:ext cx="1569660"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不安全</a:t>
              </a:r>
              <a:r>
                <a:rPr lang="zh-CN" altLang="en-US" b="1" dirty="0" smtClean="0">
                  <a:latin typeface="微软雅黑" panose="020B0503020204020204" pitchFamily="34" charset="-122"/>
                  <a:ea typeface="微软雅黑" panose="020B0503020204020204" pitchFamily="34" charset="-122"/>
                </a:rPr>
                <a:t>的行为</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704824" y="706593"/>
              <a:ext cx="464223" cy="515772"/>
              <a:chOff x="7952073" y="4600260"/>
              <a:chExt cx="1426254" cy="1584632"/>
            </a:xfrm>
          </p:grpSpPr>
          <p:grpSp>
            <p:nvGrpSpPr>
              <p:cNvPr id="37" name="组合 36"/>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2</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cxnSp>
            <p:nvCxnSpPr>
              <p:cNvPr id="40" name="直接连接符 39"/>
              <p:cNvCxnSpPr>
                <a:endCxn id="45" idx="0"/>
              </p:cNvCxnSpPr>
              <p:nvPr/>
            </p:nvCxnSpPr>
            <p:spPr>
              <a:xfrm>
                <a:off x="8128103" y="5109029"/>
                <a:ext cx="537071" cy="284171"/>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16" name="表格 15"/>
          <p:cNvGraphicFramePr>
            <a:graphicFrameLocks noGrp="1"/>
          </p:cNvGraphicFramePr>
          <p:nvPr/>
        </p:nvGraphicFramePr>
        <p:xfrm>
          <a:off x="1089668" y="1787760"/>
          <a:ext cx="9201207" cy="3275680"/>
        </p:xfrm>
        <a:graphic>
          <a:graphicData uri="http://schemas.openxmlformats.org/drawingml/2006/table">
            <a:tbl>
              <a:tblPr firstRow="1" bandRow="1"/>
              <a:tblGrid>
                <a:gridCol w="1227855"/>
                <a:gridCol w="3986676"/>
                <a:gridCol w="3986676"/>
              </a:tblGrid>
              <a:tr h="868478">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区别</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E92E6"/>
                    </a:solidFill>
                  </a:tcPr>
                </a:tc>
                <a:tc>
                  <a:txBody>
                    <a:bodyPr/>
                    <a:lstStyle>
                      <a:defPPr>
                        <a:defRPr lang="zh-CN"/>
                      </a:defPPr>
                      <a:lvl1pPr marL="0" algn="l" defTabSz="914400" rtl="0" eaLnBrk="1" latinLnBrk="0" hangingPunct="1">
                        <a:defRPr sz="1800" b="1" kern="1200">
                          <a:solidFill>
                            <a:schemeClr val="lt1"/>
                          </a:solidFill>
                          <a:latin typeface="Arial" panose="020B0604020202020204"/>
                          <a:ea typeface="华文楷体" panose="02010600040101010101" pitchFamily="2" charset="-122"/>
                        </a:defRPr>
                      </a:lvl1pPr>
                      <a:lvl2pPr marL="457200" algn="l" defTabSz="914400" rtl="0" eaLnBrk="1" latinLnBrk="0" hangingPunct="1">
                        <a:defRPr sz="1800" b="1" kern="1200">
                          <a:solidFill>
                            <a:schemeClr val="lt1"/>
                          </a:solidFill>
                          <a:latin typeface="Arial" panose="020B0604020202020204"/>
                          <a:ea typeface="华文楷体" panose="02010600040101010101" pitchFamily="2" charset="-122"/>
                        </a:defRPr>
                      </a:lvl2pPr>
                      <a:lvl3pPr marL="914400" algn="l" defTabSz="914400" rtl="0" eaLnBrk="1" latinLnBrk="0" hangingPunct="1">
                        <a:defRPr sz="1800" b="1" kern="1200">
                          <a:solidFill>
                            <a:schemeClr val="lt1"/>
                          </a:solidFill>
                          <a:latin typeface="Arial" panose="020B0604020202020204"/>
                          <a:ea typeface="华文楷体" panose="02010600040101010101" pitchFamily="2" charset="-122"/>
                        </a:defRPr>
                      </a:lvl3pPr>
                      <a:lvl4pPr marL="1371600" algn="l" defTabSz="914400" rtl="0" eaLnBrk="1" latinLnBrk="0" hangingPunct="1">
                        <a:defRPr sz="1800" b="1" kern="1200">
                          <a:solidFill>
                            <a:schemeClr val="lt1"/>
                          </a:solidFill>
                          <a:latin typeface="Arial" panose="020B0604020202020204"/>
                          <a:ea typeface="华文楷体" panose="02010600040101010101" pitchFamily="2" charset="-122"/>
                        </a:defRPr>
                      </a:lvl4pPr>
                      <a:lvl5pPr marL="1828800" algn="l" defTabSz="914400" rtl="0" eaLnBrk="1" latinLnBrk="0" hangingPunct="1">
                        <a:defRPr sz="1800" b="1" kern="1200">
                          <a:solidFill>
                            <a:schemeClr val="lt1"/>
                          </a:solidFill>
                          <a:latin typeface="Arial" panose="020B0604020202020204"/>
                          <a:ea typeface="华文楷体" panose="02010600040101010101" pitchFamily="2" charset="-122"/>
                        </a:defRPr>
                      </a:lvl5pPr>
                      <a:lvl6pPr marL="2286000" algn="l" defTabSz="914400" rtl="0" eaLnBrk="1" latinLnBrk="0" hangingPunct="1">
                        <a:defRPr sz="1800" b="1" kern="1200">
                          <a:solidFill>
                            <a:schemeClr val="lt1"/>
                          </a:solidFill>
                          <a:latin typeface="Arial" panose="020B0604020202020204"/>
                          <a:ea typeface="华文楷体" panose="02010600040101010101" pitchFamily="2" charset="-122"/>
                        </a:defRPr>
                      </a:lvl6pPr>
                      <a:lvl7pPr marL="2743200" algn="l" defTabSz="914400" rtl="0" eaLnBrk="1" latinLnBrk="0" hangingPunct="1">
                        <a:defRPr sz="1800" b="1" kern="1200">
                          <a:solidFill>
                            <a:schemeClr val="lt1"/>
                          </a:solidFill>
                          <a:latin typeface="Arial" panose="020B0604020202020204"/>
                          <a:ea typeface="华文楷体" panose="02010600040101010101" pitchFamily="2" charset="-122"/>
                        </a:defRPr>
                      </a:lvl7pPr>
                      <a:lvl8pPr marL="3200400" algn="l" defTabSz="914400" rtl="0" eaLnBrk="1" latinLnBrk="0" hangingPunct="1">
                        <a:defRPr sz="1800" b="1" kern="1200">
                          <a:solidFill>
                            <a:schemeClr val="lt1"/>
                          </a:solidFill>
                          <a:latin typeface="Arial" panose="020B0604020202020204"/>
                          <a:ea typeface="华文楷体" panose="02010600040101010101" pitchFamily="2" charset="-122"/>
                        </a:defRPr>
                      </a:lvl8pPr>
                      <a:lvl9pPr marL="3657600" algn="l" defTabSz="914400" rtl="0" eaLnBrk="1" latinLnBrk="0" hangingPunct="1">
                        <a:defRPr sz="1800" b="1" kern="1200">
                          <a:solidFill>
                            <a:schemeClr val="lt1"/>
                          </a:solidFill>
                          <a:latin typeface="Arial" panose="020B0604020202020204"/>
                          <a:ea typeface="华文楷体" panose="02010600040101010101" pitchFamily="2" charset="-122"/>
                        </a:defRPr>
                      </a:lvl9p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有意的不安全行为</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E92E6"/>
                    </a:solidFill>
                  </a:tcPr>
                </a:tc>
                <a:tc>
                  <a:txBody>
                    <a:bodyPr/>
                    <a:lstStyle>
                      <a:defPPr>
                        <a:defRPr lang="zh-CN"/>
                      </a:defPPr>
                      <a:lvl1pPr marL="0" algn="l" defTabSz="914400" rtl="0" eaLnBrk="1" latinLnBrk="0" hangingPunct="1">
                        <a:defRPr sz="1800" b="1" kern="1200">
                          <a:solidFill>
                            <a:schemeClr val="lt1"/>
                          </a:solidFill>
                          <a:latin typeface="Arial" panose="020B0604020202020204"/>
                          <a:ea typeface="华文楷体" panose="02010600040101010101" pitchFamily="2" charset="-122"/>
                        </a:defRPr>
                      </a:lvl1pPr>
                      <a:lvl2pPr marL="457200" algn="l" defTabSz="914400" rtl="0" eaLnBrk="1" latinLnBrk="0" hangingPunct="1">
                        <a:defRPr sz="1800" b="1" kern="1200">
                          <a:solidFill>
                            <a:schemeClr val="lt1"/>
                          </a:solidFill>
                          <a:latin typeface="Arial" panose="020B0604020202020204"/>
                          <a:ea typeface="华文楷体" panose="02010600040101010101" pitchFamily="2" charset="-122"/>
                        </a:defRPr>
                      </a:lvl2pPr>
                      <a:lvl3pPr marL="914400" algn="l" defTabSz="914400" rtl="0" eaLnBrk="1" latinLnBrk="0" hangingPunct="1">
                        <a:defRPr sz="1800" b="1" kern="1200">
                          <a:solidFill>
                            <a:schemeClr val="lt1"/>
                          </a:solidFill>
                          <a:latin typeface="Arial" panose="020B0604020202020204"/>
                          <a:ea typeface="华文楷体" panose="02010600040101010101" pitchFamily="2" charset="-122"/>
                        </a:defRPr>
                      </a:lvl3pPr>
                      <a:lvl4pPr marL="1371600" algn="l" defTabSz="914400" rtl="0" eaLnBrk="1" latinLnBrk="0" hangingPunct="1">
                        <a:defRPr sz="1800" b="1" kern="1200">
                          <a:solidFill>
                            <a:schemeClr val="lt1"/>
                          </a:solidFill>
                          <a:latin typeface="Arial" panose="020B0604020202020204"/>
                          <a:ea typeface="华文楷体" panose="02010600040101010101" pitchFamily="2" charset="-122"/>
                        </a:defRPr>
                      </a:lvl4pPr>
                      <a:lvl5pPr marL="1828800" algn="l" defTabSz="914400" rtl="0" eaLnBrk="1" latinLnBrk="0" hangingPunct="1">
                        <a:defRPr sz="1800" b="1" kern="1200">
                          <a:solidFill>
                            <a:schemeClr val="lt1"/>
                          </a:solidFill>
                          <a:latin typeface="Arial" panose="020B0604020202020204"/>
                          <a:ea typeface="华文楷体" panose="02010600040101010101" pitchFamily="2" charset="-122"/>
                        </a:defRPr>
                      </a:lvl5pPr>
                      <a:lvl6pPr marL="2286000" algn="l" defTabSz="914400" rtl="0" eaLnBrk="1" latinLnBrk="0" hangingPunct="1">
                        <a:defRPr sz="1800" b="1" kern="1200">
                          <a:solidFill>
                            <a:schemeClr val="lt1"/>
                          </a:solidFill>
                          <a:latin typeface="Arial" panose="020B0604020202020204"/>
                          <a:ea typeface="华文楷体" panose="02010600040101010101" pitchFamily="2" charset="-122"/>
                        </a:defRPr>
                      </a:lvl6pPr>
                      <a:lvl7pPr marL="2743200" algn="l" defTabSz="914400" rtl="0" eaLnBrk="1" latinLnBrk="0" hangingPunct="1">
                        <a:defRPr sz="1800" b="1" kern="1200">
                          <a:solidFill>
                            <a:schemeClr val="lt1"/>
                          </a:solidFill>
                          <a:latin typeface="Arial" panose="020B0604020202020204"/>
                          <a:ea typeface="华文楷体" panose="02010600040101010101" pitchFamily="2" charset="-122"/>
                        </a:defRPr>
                      </a:lvl7pPr>
                      <a:lvl8pPr marL="3200400" algn="l" defTabSz="914400" rtl="0" eaLnBrk="1" latinLnBrk="0" hangingPunct="1">
                        <a:defRPr sz="1800" b="1" kern="1200">
                          <a:solidFill>
                            <a:schemeClr val="lt1"/>
                          </a:solidFill>
                          <a:latin typeface="Arial" panose="020B0604020202020204"/>
                          <a:ea typeface="华文楷体" panose="02010600040101010101" pitchFamily="2" charset="-122"/>
                        </a:defRPr>
                      </a:lvl8pPr>
                      <a:lvl9pPr marL="3657600" algn="l" defTabSz="914400" rtl="0" eaLnBrk="1" latinLnBrk="0" hangingPunct="1">
                        <a:defRPr sz="1800" b="1" kern="1200">
                          <a:solidFill>
                            <a:schemeClr val="lt1"/>
                          </a:solidFill>
                          <a:latin typeface="Arial" panose="020B0604020202020204"/>
                          <a:ea typeface="华文楷体" panose="02010600040101010101" pitchFamily="2" charset="-122"/>
                        </a:defRPr>
                      </a:lvl9p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无意的不安全行为</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E92E6"/>
                    </a:solidFill>
                  </a:tcPr>
                </a:tc>
              </a:tr>
              <a:tr h="631620">
                <a:tc>
                  <a:txBody>
                    <a:bodyPr/>
                    <a:lstStyle/>
                    <a:p>
                      <a:pPr algn="ctr"/>
                      <a:r>
                        <a:rPr lang="zh-CN" altLang="en-US" sz="1600" b="1" dirty="0" smtClean="0">
                          <a:solidFill>
                            <a:schemeClr val="tx2">
                              <a:lumMod val="75000"/>
                              <a:lumOff val="25000"/>
                            </a:schemeClr>
                          </a:solidFill>
                          <a:latin typeface="微软雅黑" panose="020B0503020204020204" pitchFamily="34" charset="-122"/>
                          <a:ea typeface="微软雅黑" panose="020B0503020204020204" pitchFamily="34" charset="-122"/>
                        </a:rPr>
                        <a:t>说明</a:t>
                      </a:r>
                      <a:endParaRPr lang="zh-CN" altLang="en-US" sz="1600" b="1" dirty="0">
                        <a:solidFill>
                          <a:schemeClr val="tx2">
                            <a:lumMod val="75000"/>
                            <a:lumOff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algn="l"/>
                      <a:endParaRPr lang="en-US" altLang="zh-CN" sz="1400" b="0" dirty="0" smtClean="0">
                        <a:solidFill>
                          <a:schemeClr val="tx2">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0" dirty="0" smtClean="0">
                          <a:solidFill>
                            <a:schemeClr val="tx2">
                              <a:lumMod val="75000"/>
                              <a:lumOff val="25000"/>
                            </a:schemeClr>
                          </a:solidFill>
                          <a:latin typeface="微软雅黑" panose="020B0503020204020204" pitchFamily="34" charset="-122"/>
                          <a:ea typeface="微软雅黑" panose="020B0503020204020204" pitchFamily="34" charset="-122"/>
                        </a:rPr>
                        <a:t>违章指挥、违章作业、违反劳动</a:t>
                      </a:r>
                      <a:endParaRPr lang="zh-CN" altLang="en-US" sz="1400" b="0" dirty="0">
                        <a:solidFill>
                          <a:schemeClr val="tx2">
                            <a:lumMod val="75000"/>
                            <a:lumOff val="25000"/>
                          </a:schemeClr>
                        </a:solidFill>
                        <a:latin typeface="微软雅黑" panose="020B0503020204020204" pitchFamily="34" charset="-122"/>
                        <a:ea typeface="微软雅黑" panose="020B0503020204020204" pitchFamily="34" charset="-122"/>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lvl="0" algn="l"/>
                      <a:endParaRPr lang="en-US" altLang="zh-CN" sz="1400" b="0" dirty="0" smtClean="0">
                        <a:solidFill>
                          <a:schemeClr val="tx2">
                            <a:lumMod val="75000"/>
                            <a:lumOff val="25000"/>
                          </a:schemeClr>
                        </a:solidFill>
                        <a:latin typeface="微软雅黑" panose="020B0503020204020204" pitchFamily="34" charset="-122"/>
                        <a:ea typeface="微软雅黑" panose="020B0503020204020204" pitchFamily="34" charset="-122"/>
                      </a:endParaRPr>
                    </a:p>
                    <a:p>
                      <a:pPr lvl="0" algn="l"/>
                      <a:r>
                        <a:rPr lang="zh-CN" altLang="en-US" sz="1400" b="0" dirty="0" smtClean="0">
                          <a:solidFill>
                            <a:schemeClr val="tx2">
                              <a:lumMod val="75000"/>
                              <a:lumOff val="25000"/>
                            </a:schemeClr>
                          </a:solidFill>
                          <a:latin typeface="微软雅黑" panose="020B0503020204020204" pitchFamily="34" charset="-122"/>
                          <a:ea typeface="微软雅黑" panose="020B0503020204020204" pitchFamily="34" charset="-122"/>
                        </a:rPr>
                        <a:t>安全技能经验缺失</a:t>
                      </a:r>
                      <a:r>
                        <a:rPr lang="en-US" altLang="zh-CN" sz="1400" b="0" dirty="0" smtClean="0">
                          <a:solidFill>
                            <a:schemeClr val="tx2">
                              <a:lumMod val="75000"/>
                              <a:lumOff val="25000"/>
                            </a:schemeClr>
                          </a:solidFill>
                          <a:latin typeface="微软雅黑" panose="020B0503020204020204" pitchFamily="34" charset="-122"/>
                          <a:ea typeface="微软雅黑" panose="020B0503020204020204" pitchFamily="34" charset="-122"/>
                        </a:rPr>
                        <a:t>/</a:t>
                      </a:r>
                      <a:r>
                        <a:rPr lang="zh-CN" altLang="en-US" sz="1400" b="0" dirty="0" smtClean="0">
                          <a:solidFill>
                            <a:schemeClr val="tx2">
                              <a:lumMod val="75000"/>
                              <a:lumOff val="25000"/>
                            </a:schemeClr>
                          </a:solidFill>
                          <a:latin typeface="微软雅黑" panose="020B0503020204020204" pitchFamily="34" charset="-122"/>
                          <a:ea typeface="微软雅黑" panose="020B0503020204020204" pitchFamily="34" charset="-122"/>
                        </a:rPr>
                        <a:t>生理缺陷导致的</a:t>
                      </a:r>
                      <a:endParaRPr lang="en-US" altLang="zh-CN" sz="1400" b="0" dirty="0" smtClean="0">
                        <a:solidFill>
                          <a:schemeClr val="tx2">
                            <a:lumMod val="75000"/>
                            <a:lumOff val="25000"/>
                          </a:schemeClr>
                        </a:solidFill>
                        <a:latin typeface="微软雅黑" panose="020B0503020204020204" pitchFamily="34" charset="-122"/>
                        <a:ea typeface="微软雅黑" panose="020B0503020204020204" pitchFamily="34" charset="-122"/>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10573">
                <a:tc>
                  <a:txBody>
                    <a:bodyPr/>
                    <a:lstStyle/>
                    <a:p>
                      <a:pPr algn="ctr"/>
                      <a:r>
                        <a:rPr lang="zh-CN" altLang="en-US" sz="1600" b="1" dirty="0" smtClean="0">
                          <a:solidFill>
                            <a:schemeClr val="tx2">
                              <a:lumMod val="75000"/>
                              <a:lumOff val="25000"/>
                            </a:schemeClr>
                          </a:solidFill>
                          <a:latin typeface="微软雅黑" panose="020B0503020204020204" pitchFamily="34" charset="-122"/>
                          <a:ea typeface="微软雅黑" panose="020B0503020204020204" pitchFamily="34" charset="-122"/>
                        </a:rPr>
                        <a:t>举例</a:t>
                      </a:r>
                      <a:endParaRPr lang="zh-CN" altLang="en-US" sz="1600" b="1" dirty="0">
                        <a:solidFill>
                          <a:schemeClr val="tx2">
                            <a:lumMod val="75000"/>
                            <a:lumOff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algn="l"/>
                      <a:endParaRPr lang="en-US" altLang="zh-CN" sz="1400" b="0" dirty="0" smtClean="0">
                        <a:solidFill>
                          <a:schemeClr val="tx2">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0" dirty="0" smtClean="0">
                          <a:solidFill>
                            <a:schemeClr val="tx2">
                              <a:lumMod val="75000"/>
                              <a:lumOff val="25000"/>
                            </a:schemeClr>
                          </a:solidFill>
                          <a:latin typeface="微软雅黑" panose="020B0503020204020204" pitchFamily="34" charset="-122"/>
                          <a:ea typeface="微软雅黑" panose="020B0503020204020204" pitchFamily="34" charset="-122"/>
                        </a:rPr>
                        <a:t>酒后驾驶</a:t>
                      </a:r>
                      <a:endParaRPr lang="zh-CN" altLang="en-US" sz="1400" b="0" dirty="0">
                        <a:solidFill>
                          <a:schemeClr val="tx2">
                            <a:lumMod val="75000"/>
                            <a:lumOff val="25000"/>
                          </a:schemeClr>
                        </a:solidFill>
                        <a:latin typeface="微软雅黑" panose="020B0503020204020204" pitchFamily="34" charset="-122"/>
                        <a:ea typeface="微软雅黑" panose="020B0503020204020204" pitchFamily="34" charset="-122"/>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sz="1400" b="0" dirty="0" smtClean="0">
                        <a:solidFill>
                          <a:schemeClr val="tx2">
                            <a:lumMod val="75000"/>
                            <a:lumOff val="2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400" b="0" dirty="0" smtClean="0">
                          <a:solidFill>
                            <a:schemeClr val="tx2">
                              <a:lumMod val="75000"/>
                              <a:lumOff val="25000"/>
                            </a:schemeClr>
                          </a:solidFill>
                          <a:latin typeface="微软雅黑" panose="020B0503020204020204" pitchFamily="34" charset="-122"/>
                          <a:ea typeface="微软雅黑" panose="020B0503020204020204" pitchFamily="34" charset="-122"/>
                        </a:rPr>
                        <a:t>误用化学用品</a:t>
                      </a:r>
                      <a:endParaRPr lang="zh-CN" altLang="en-US" sz="1400" b="0" dirty="0" smtClean="0">
                        <a:solidFill>
                          <a:schemeClr val="tx2">
                            <a:lumMod val="75000"/>
                            <a:lumOff val="25000"/>
                          </a:schemeClr>
                        </a:solidFill>
                        <a:latin typeface="微软雅黑" panose="020B0503020204020204" pitchFamily="34" charset="-122"/>
                        <a:ea typeface="微软雅黑" panose="020B0503020204020204" pitchFamily="34" charset="-122"/>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065009">
                <a:tc>
                  <a:txBody>
                    <a:bodyPr/>
                    <a:lstStyle/>
                    <a:p>
                      <a:pPr algn="l"/>
                      <a:r>
                        <a:rPr lang="zh-CN" altLang="en-US" sz="1600" b="1" dirty="0" smtClean="0">
                          <a:solidFill>
                            <a:schemeClr val="tx2">
                              <a:lumMod val="75000"/>
                              <a:lumOff val="25000"/>
                            </a:schemeClr>
                          </a:solidFill>
                          <a:latin typeface="微软雅黑" panose="020B0503020204020204" pitchFamily="34" charset="-122"/>
                          <a:ea typeface="微软雅黑" panose="020B0503020204020204" pitchFamily="34" charset="-122"/>
                        </a:rPr>
                        <a:t>人格特质</a:t>
                      </a:r>
                      <a:endParaRPr lang="zh-CN" altLang="en-US" sz="1600" b="1" dirty="0">
                        <a:solidFill>
                          <a:schemeClr val="tx2">
                            <a:lumMod val="75000"/>
                            <a:lumOff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algn="l"/>
                      <a:r>
                        <a:rPr lang="zh-CN" altLang="en-US" sz="1400" b="0" dirty="0" smtClean="0">
                          <a:solidFill>
                            <a:schemeClr val="tx2">
                              <a:lumMod val="75000"/>
                              <a:lumOff val="25000"/>
                            </a:schemeClr>
                          </a:solidFill>
                          <a:latin typeface="微软雅黑" panose="020B0503020204020204" pitchFamily="34" charset="-122"/>
                          <a:ea typeface="微软雅黑" panose="020B0503020204020204" pitchFamily="34" charset="-122"/>
                        </a:rPr>
                        <a:t>易冲动的、追求刺激的、极度外向的以及不认真（不太讲究、不值得信任）的员工更容易引发事故。</a:t>
                      </a:r>
                      <a:endParaRPr lang="zh-CN" altLang="en-US" sz="1400" b="0" dirty="0">
                        <a:solidFill>
                          <a:schemeClr val="tx2">
                            <a:lumMod val="75000"/>
                            <a:lumOff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D581">
                        <a:tint val="40000"/>
                      </a:srgb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print">
            <a:extLst>
              <a:ext uri="{28A0092B-C50C-407E-A947-70E740481C1C}">
                <a14:useLocalDpi xmlns:a14="http://schemas.microsoft.com/office/drawing/2010/main" val="0"/>
              </a:ext>
            </a:extLst>
          </a:blip>
          <a:srcRect r="5127"/>
          <a:stretch>
            <a:fillRect/>
          </a:stretch>
        </p:blipFill>
        <p:spPr>
          <a:xfrm>
            <a:off x="-8446" y="-16782"/>
            <a:ext cx="11214745" cy="6328682"/>
          </a:xfrm>
          <a:prstGeom prst="rect">
            <a:avLst/>
          </a:prstGeom>
        </p:spPr>
      </p:pic>
      <p:grpSp>
        <p:nvGrpSpPr>
          <p:cNvPr id="6" name="组合 5"/>
          <p:cNvGrpSpPr/>
          <p:nvPr/>
        </p:nvGrpSpPr>
        <p:grpSpPr>
          <a:xfrm>
            <a:off x="671330" y="1386331"/>
            <a:ext cx="7320720" cy="2986859"/>
            <a:chOff x="671330" y="1386331"/>
            <a:chExt cx="7320720" cy="2986859"/>
          </a:xfrm>
        </p:grpSpPr>
        <p:cxnSp>
          <p:nvCxnSpPr>
            <p:cNvPr id="38" name="直接连接符 37"/>
            <p:cNvCxnSpPr/>
            <p:nvPr/>
          </p:nvCxnSpPr>
          <p:spPr>
            <a:xfrm>
              <a:off x="671330" y="437319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721662" y="1386331"/>
              <a:ext cx="2270388"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736564" y="48614"/>
            <a:ext cx="5497060" cy="6107480"/>
            <a:chOff x="2164516" y="1557390"/>
            <a:chExt cx="2559956" cy="2844230"/>
          </a:xfrm>
          <a:effectLst>
            <a:glow rad="698500">
              <a:schemeClr val="tx1">
                <a:lumMod val="95000"/>
                <a:lumOff val="5000"/>
                <a:alpha val="2000"/>
              </a:schemeClr>
            </a:glow>
          </a:effectLst>
        </p:grpSpPr>
        <p:sp>
          <p:nvSpPr>
            <p:cNvPr id="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rgbClr val="5289E4"/>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ïślíḋê"/>
            <p:cNvSpPr/>
            <p:nvPr/>
          </p:nvSpPr>
          <p:spPr bwMode="auto">
            <a:xfrm rot="5400000">
              <a:off x="2248742" y="1886664"/>
              <a:ext cx="2428393" cy="218568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21" name="组合 20"/>
          <p:cNvGrpSpPr/>
          <p:nvPr/>
        </p:nvGrpSpPr>
        <p:grpSpPr>
          <a:xfrm>
            <a:off x="6919734" y="4709730"/>
            <a:ext cx="1072315" cy="1191390"/>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318974" y="420324"/>
            <a:ext cx="724974" cy="805478"/>
            <a:chOff x="7952073" y="4600260"/>
            <a:chExt cx="1426254" cy="1584632"/>
          </a:xfrm>
        </p:grpSpPr>
        <p:grpSp>
          <p:nvGrpSpPr>
            <p:cNvPr id="29" name="组合 28"/>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30" name="直接连接符 29"/>
            <p:cNvCxnSpPr>
              <a:endCxn id="34"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34"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4"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8235924" y="2256214"/>
            <a:ext cx="2957485" cy="4050511"/>
          </a:xfrm>
          <a:prstGeom prst="rect">
            <a:avLst/>
          </a:prstGeom>
        </p:spPr>
      </p:pic>
      <p:sp>
        <p:nvSpPr>
          <p:cNvPr id="4" name="矩形 3"/>
          <p:cNvSpPr/>
          <p:nvPr/>
        </p:nvSpPr>
        <p:spPr>
          <a:xfrm>
            <a:off x="2830149" y="2593440"/>
            <a:ext cx="3309889" cy="683581"/>
          </a:xfrm>
          <a:prstGeom prst="rect">
            <a:avLst/>
          </a:prstGeom>
        </p:spPr>
        <p:txBody>
          <a:bodyPr/>
          <a:lstStyle/>
          <a:p>
            <a:pPr algn="ctr"/>
            <a:r>
              <a:rPr lang="zh-CN" altLang="en-US" sz="4800" b="1" dirty="0" smtClean="0">
                <a:solidFill>
                  <a:schemeClr val="tx1">
                    <a:lumMod val="75000"/>
                    <a:lumOff val="25000"/>
                  </a:schemeClr>
                </a:solidFill>
                <a:latin typeface="微软雅黑" panose="020B0503020204020204" pitchFamily="34" charset="-122"/>
                <a:ea typeface="微软雅黑" panose="020B0503020204020204" pitchFamily="34" charset="-122"/>
                <a:cs typeface="黑体" panose="02010609060101010101" charset="-122"/>
              </a:rPr>
              <a:t>预防事故发生的办法</a:t>
            </a:r>
            <a:endPar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黑体" panose="02010609060101010101" charset="-122"/>
            </a:endParaRPr>
          </a:p>
        </p:txBody>
      </p:sp>
      <p:sp>
        <p:nvSpPr>
          <p:cNvPr id="35" name="矩形 34"/>
          <p:cNvSpPr/>
          <p:nvPr/>
        </p:nvSpPr>
        <p:spPr>
          <a:xfrm>
            <a:off x="3492310" y="1928083"/>
            <a:ext cx="2268833" cy="580942"/>
          </a:xfrm>
          <a:prstGeom prst="rect">
            <a:avLst/>
          </a:prstGeom>
        </p:spPr>
        <p:txBody>
          <a:bodyPr/>
          <a:lstStyle/>
          <a:p>
            <a:pPr algn="ctr"/>
            <a:r>
              <a:rPr lang="zh-CN" altLang="en-US" sz="3200" b="1" dirty="0" smtClean="0">
                <a:solidFill>
                  <a:srgbClr val="C00000"/>
                </a:solidFill>
                <a:latin typeface="微软雅黑" panose="020B0503020204020204" pitchFamily="34" charset="-122"/>
                <a:ea typeface="微软雅黑" panose="020B0503020204020204" pitchFamily="34" charset="-122"/>
              </a:rPr>
              <a:t>第三部分</a:t>
            </a:r>
            <a:endParaRPr lang="zh-CN" altLang="en-US" sz="3200" b="1" dirty="0">
              <a:solidFill>
                <a:srgbClr val="C00000"/>
              </a:solidFill>
              <a:latin typeface="微软雅黑" panose="020B0503020204020204" pitchFamily="34" charset="-122"/>
              <a:ea typeface="微软雅黑" panose="020B0503020204020204" pitchFamily="34" charset="-122"/>
              <a:cs typeface="黑体" panose="02010609060101010101" charset="-122"/>
            </a:endParaRPr>
          </a:p>
        </p:txBody>
      </p:sp>
      <p:grpSp>
        <p:nvGrpSpPr>
          <p:cNvPr id="39" name="组合 38"/>
          <p:cNvGrpSpPr/>
          <p:nvPr/>
        </p:nvGrpSpPr>
        <p:grpSpPr>
          <a:xfrm>
            <a:off x="1408451" y="1597513"/>
            <a:ext cx="6218053" cy="2572944"/>
            <a:chOff x="2405239" y="2299766"/>
            <a:chExt cx="7381523" cy="2091156"/>
          </a:xfrm>
        </p:grpSpPr>
        <p:cxnSp>
          <p:nvCxnSpPr>
            <p:cNvPr id="40" name="直接连接符 39"/>
            <p:cNvCxnSpPr/>
            <p:nvPr/>
          </p:nvCxnSpPr>
          <p:spPr>
            <a:xfrm>
              <a:off x="2405239" y="2299766"/>
              <a:ext cx="738152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2405239" y="4390922"/>
              <a:ext cx="1467129"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537559" y="4390922"/>
              <a:ext cx="124920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out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2726381" cy="515772"/>
            <a:chOff x="704824" y="706593"/>
            <a:chExt cx="2726381" cy="515772"/>
          </a:xfrm>
        </p:grpSpPr>
        <p:sp>
          <p:nvSpPr>
            <p:cNvPr id="32" name="矩形 31"/>
            <p:cNvSpPr/>
            <p:nvPr/>
          </p:nvSpPr>
          <p:spPr>
            <a:xfrm>
              <a:off x="1169047" y="779813"/>
              <a:ext cx="2262158"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减少不安全工作条件</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2" name="矩形 1"/>
          <p:cNvSpPr/>
          <p:nvPr/>
        </p:nvSpPr>
        <p:spPr>
          <a:xfrm>
            <a:off x="1505655" y="1638591"/>
            <a:ext cx="7921100" cy="400110"/>
          </a:xfrm>
          <a:prstGeom prst="rect">
            <a:avLst/>
          </a:prstGeom>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减少不安全的工作条件永远是企业预防事故发生的第一道防线。</a:t>
            </a:r>
            <a:endParaRPr lang="en-US" altLang="zh-CN" sz="2000" b="1" dirty="0">
              <a:solidFill>
                <a:srgbClr val="C000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505655" y="2291830"/>
            <a:ext cx="8241682" cy="642942"/>
            <a:chOff x="1761153" y="2219820"/>
            <a:chExt cx="7286676" cy="642942"/>
          </a:xfrm>
        </p:grpSpPr>
        <p:sp>
          <p:nvSpPr>
            <p:cNvPr id="13" name="五边形 12"/>
            <p:cNvSpPr/>
            <p:nvPr>
              <p:custDataLst>
                <p:tags r:id="rId1"/>
              </p:custDataLst>
            </p:nvPr>
          </p:nvSpPr>
          <p:spPr>
            <a:xfrm>
              <a:off x="6690375" y="2219820"/>
              <a:ext cx="2357454" cy="642942"/>
            </a:xfrm>
            <a:prstGeom prst="homePlate">
              <a:avLst/>
            </a:prstGeom>
            <a:solidFill>
              <a:srgbClr val="5E92E6"/>
            </a:solidFill>
            <a:ln w="25400" cap="flat" cmpd="sng" algn="ctr">
              <a:solidFill>
                <a:schemeClr val="bg1"/>
              </a:solidFill>
              <a:prstDash val="solid"/>
            </a:ln>
            <a:effectLst/>
          </p:spPr>
          <p:txBody>
            <a:bodyPr rtlCol="0" anchor="ctr"/>
            <a:lstStyle/>
            <a:p>
              <a:pPr algn="ctr" fontAlgn="auto">
                <a:spcBef>
                  <a:spcPct val="0"/>
                </a:spcBef>
                <a:spcAft>
                  <a:spcPct val="0"/>
                </a:spcAft>
              </a:pPr>
              <a:r>
                <a:rPr lang="zh-CN" altLang="en-US" b="1" kern="0" smtClean="0">
                  <a:solidFill>
                    <a:schemeClr val="bg1"/>
                  </a:solidFill>
                  <a:latin typeface="微软雅黑" panose="020B0503020204020204" pitchFamily="34" charset="-122"/>
                  <a:ea typeface="微软雅黑" panose="020B0503020204020204" pitchFamily="34" charset="-122"/>
                </a:rPr>
                <a:t>个人防护</a:t>
              </a:r>
              <a:endParaRPr lang="zh-CN" altLang="en-US" b="1" kern="0">
                <a:solidFill>
                  <a:schemeClr val="bg1"/>
                </a:solidFill>
                <a:latin typeface="微软雅黑" panose="020B0503020204020204" pitchFamily="34" charset="-122"/>
                <a:ea typeface="微软雅黑" panose="020B0503020204020204" pitchFamily="34" charset="-122"/>
              </a:endParaRPr>
            </a:p>
          </p:txBody>
        </p:sp>
        <p:sp>
          <p:nvSpPr>
            <p:cNvPr id="14" name="五边形 13"/>
            <p:cNvSpPr/>
            <p:nvPr>
              <p:custDataLst>
                <p:tags r:id="rId2"/>
              </p:custDataLst>
            </p:nvPr>
          </p:nvSpPr>
          <p:spPr>
            <a:xfrm>
              <a:off x="4084441" y="2219820"/>
              <a:ext cx="3034562" cy="642942"/>
            </a:xfrm>
            <a:prstGeom prst="homePlate">
              <a:avLst/>
            </a:prstGeom>
            <a:solidFill>
              <a:srgbClr val="5E92E6"/>
            </a:solidFill>
            <a:ln w="25400" cap="flat" cmpd="sng" algn="ctr">
              <a:solidFill>
                <a:schemeClr val="bg1"/>
              </a:solidFill>
              <a:prstDash val="solid"/>
            </a:ln>
            <a:effectLst/>
          </p:spPr>
          <p:txBody>
            <a:bodyPr rtlCol="0" anchor="ctr"/>
            <a:lstStyle/>
            <a:p>
              <a:pPr algn="ctr" fontAlgn="auto">
                <a:defRPr/>
              </a:pPr>
              <a:r>
                <a:rPr lang="zh-CN" altLang="en-US" b="1" kern="0">
                  <a:solidFill>
                    <a:schemeClr val="bg1"/>
                  </a:solidFill>
                  <a:latin typeface="微软雅黑" panose="020B0503020204020204" pitchFamily="34" charset="-122"/>
                  <a:ea typeface="微软雅黑" panose="020B0503020204020204" pitchFamily="34" charset="-122"/>
                </a:rPr>
                <a:t>管理控制</a:t>
              </a:r>
              <a:endParaRPr lang="zh-CN" altLang="en-US" b="1" kern="0">
                <a:solidFill>
                  <a:schemeClr val="bg1"/>
                </a:solidFill>
                <a:latin typeface="微软雅黑" panose="020B0503020204020204" pitchFamily="34" charset="-122"/>
                <a:ea typeface="微软雅黑" panose="020B0503020204020204" pitchFamily="34" charset="-122"/>
              </a:endParaRPr>
            </a:p>
          </p:txBody>
        </p:sp>
        <p:sp>
          <p:nvSpPr>
            <p:cNvPr id="15" name="五边形 14"/>
            <p:cNvSpPr/>
            <p:nvPr>
              <p:custDataLst>
                <p:tags r:id="rId3"/>
              </p:custDataLst>
            </p:nvPr>
          </p:nvSpPr>
          <p:spPr>
            <a:xfrm>
              <a:off x="1761153" y="2219820"/>
              <a:ext cx="2714644" cy="642942"/>
            </a:xfrm>
            <a:prstGeom prst="homePlate">
              <a:avLst/>
            </a:prstGeom>
            <a:solidFill>
              <a:srgbClr val="5E92E6"/>
            </a:solidFill>
            <a:ln w="25400" cap="flat" cmpd="sng" algn="ctr">
              <a:solidFill>
                <a:schemeClr val="bg1"/>
              </a:solidFill>
              <a:prstDash val="solid"/>
            </a:ln>
            <a:effectLst/>
          </p:spPr>
          <p:txBody>
            <a:bodyPr rtlCol="0" anchor="ctr"/>
            <a:lstStyle/>
            <a:p>
              <a:pPr algn="ctr" fontAlgn="auto">
                <a:defRPr/>
              </a:pPr>
              <a:r>
                <a:rPr lang="zh-CN" altLang="en-US" b="1" kern="0">
                  <a:solidFill>
                    <a:schemeClr val="bg1"/>
                  </a:solidFill>
                  <a:latin typeface="微软雅黑" panose="020B0503020204020204" pitchFamily="34" charset="-122"/>
                  <a:ea typeface="微软雅黑" panose="020B0503020204020204" pitchFamily="34" charset="-122"/>
                </a:rPr>
                <a:t>工业设计</a:t>
              </a:r>
              <a:endParaRPr lang="zh-CN" altLang="en-US" b="1" kern="0">
                <a:solidFill>
                  <a:schemeClr val="bg1"/>
                </a:solidFill>
                <a:latin typeface="微软雅黑" panose="020B0503020204020204" pitchFamily="34" charset="-122"/>
                <a:ea typeface="微软雅黑" panose="020B0503020204020204" pitchFamily="34" charset="-122"/>
              </a:endParaRPr>
            </a:p>
          </p:txBody>
        </p:sp>
      </p:grpSp>
      <p:sp>
        <p:nvSpPr>
          <p:cNvPr id="17" name="TextBox 36"/>
          <p:cNvSpPr txBox="1"/>
          <p:nvPr>
            <p:custDataLst>
              <p:tags r:id="rId4"/>
            </p:custDataLst>
          </p:nvPr>
        </p:nvSpPr>
        <p:spPr>
          <a:xfrm>
            <a:off x="1649675" y="3299970"/>
            <a:ext cx="2160300" cy="1708160"/>
          </a:xfrm>
          <a:prstGeom prst="rect">
            <a:avLst/>
          </a:prstGeom>
          <a:noFill/>
        </p:spPr>
        <p:txBody>
          <a:bodyPr wrap="square" rtlCol="0">
            <a:spAutoFit/>
          </a:bodyPr>
          <a:lstStyle/>
          <a:p>
            <a:pPr marL="82550" lvl="1" indent="-81280" algn="just" defTabSz="678180" fontAlgn="auto">
              <a:lnSpc>
                <a:spcPct val="250000"/>
              </a:lnSpc>
              <a:buSzPct val="120000"/>
              <a:buFontTx/>
              <a:buChar char="•"/>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自我检查清单</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识别危险。</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82550" lvl="1" indent="-81280" algn="just" defTabSz="678180" fontAlgn="auto">
              <a:lnSpc>
                <a:spcPct val="250000"/>
              </a:lnSpc>
              <a:buSzPct val="120000"/>
              <a:buFontTx/>
              <a:buChar char="•"/>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通过工作设计来消除或减少工作中的物理风险。</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TextBox 37"/>
          <p:cNvSpPr txBox="1"/>
          <p:nvPr>
            <p:custDataLst>
              <p:tags r:id="rId5"/>
            </p:custDataLst>
          </p:nvPr>
        </p:nvSpPr>
        <p:spPr>
          <a:xfrm>
            <a:off x="4458065" y="3246109"/>
            <a:ext cx="2160300" cy="1815882"/>
          </a:xfrm>
          <a:prstGeom prst="rect">
            <a:avLst/>
          </a:prstGeom>
          <a:noFill/>
        </p:spPr>
        <p:txBody>
          <a:bodyPr wrap="square" rtlCol="0">
            <a:spAutoFit/>
          </a:bodyPr>
          <a:lstStyle/>
          <a:p>
            <a:pPr marL="82550" lvl="1" indent="-81280" algn="just" defTabSz="678180" fontAlgn="auto">
              <a:lnSpc>
                <a:spcPct val="200000"/>
              </a:lnSpc>
              <a:buSzPct val="120000"/>
              <a:buFontTx/>
              <a:buChar char="•"/>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如工作轮换可以减少接触危险的控制。</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82550" lvl="1" indent="-81280" algn="just" defTabSz="678180" fontAlgn="auto">
              <a:lnSpc>
                <a:spcPct val="200000"/>
              </a:lnSpc>
              <a:buSzPct val="120000"/>
              <a:buFontTx/>
              <a:buChar char="•"/>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保护容易受伤害的员工（女性、老人）</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TextBox 38"/>
          <p:cNvSpPr txBox="1"/>
          <p:nvPr>
            <p:custDataLst>
              <p:tags r:id="rId6"/>
            </p:custDataLst>
          </p:nvPr>
        </p:nvSpPr>
        <p:spPr>
          <a:xfrm>
            <a:off x="7266455" y="3218356"/>
            <a:ext cx="2160300" cy="1815882"/>
          </a:xfrm>
          <a:prstGeom prst="rect">
            <a:avLst/>
          </a:prstGeom>
          <a:noFill/>
        </p:spPr>
        <p:txBody>
          <a:bodyPr wrap="square" rtlCol="0">
            <a:spAutoFit/>
          </a:bodyPr>
          <a:lstStyle/>
          <a:p>
            <a:pPr marL="82550" lvl="1" indent="-81280" algn="just" defTabSz="678180" fontAlgn="auto">
              <a:lnSpc>
                <a:spcPct val="200000"/>
              </a:lnSpc>
              <a:buSzPct val="120000"/>
              <a:buFontTx/>
              <a:buChar char="•"/>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通过个人防护设备来保证安全，实际上降低了工人的危机意识，因此导致不安全的行为增加。</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4133438" y="3516000"/>
            <a:ext cx="0" cy="12961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978415" y="3516000"/>
            <a:ext cx="0" cy="12961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22" presetClass="entr" presetSubtype="4"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srcRect l="4537" r="4742"/>
          <a:stretch>
            <a:fillRect/>
          </a:stretch>
        </p:blipFill>
        <p:spPr>
          <a:xfrm>
            <a:off x="5754245" y="2003790"/>
            <a:ext cx="4032560" cy="2960370"/>
          </a:xfrm>
          <a:prstGeom prst="rect">
            <a:avLst/>
          </a:prstGeom>
          <a:ln w="88900" cap="sq" cmpd="thickThin">
            <a:solidFill>
              <a:srgbClr val="D3E9FD"/>
            </a:solidFill>
            <a:prstDash val="solid"/>
            <a:miter lim="800000"/>
            <a:headEnd/>
            <a:tailEnd/>
          </a:ln>
          <a:effectLst/>
        </p:spPr>
      </p:pic>
      <p:sp>
        <p:nvSpPr>
          <p:cNvPr id="9" name="矩形 8"/>
          <p:cNvSpPr/>
          <p:nvPr/>
        </p:nvSpPr>
        <p:spPr>
          <a:xfrm>
            <a:off x="1321788" y="1732506"/>
            <a:ext cx="4122442" cy="3231654"/>
          </a:xfrm>
          <a:prstGeom prst="rect">
            <a:avLst/>
          </a:prstGeom>
        </p:spPr>
        <p:txBody>
          <a:bodyPr wrap="square">
            <a:spAutoFit/>
          </a:bodyPr>
          <a:lstStyle/>
          <a:p>
            <a:pPr marL="342900" indent="-342900">
              <a:lnSpc>
                <a:spcPct val="150000"/>
              </a:lnSpc>
              <a:buClr>
                <a:srgbClr val="5E92E6"/>
              </a:buClr>
              <a:buFont typeface="Wingdings" panose="05000000000000000000" pitchFamily="2" charset="2"/>
              <a:buChar char="l"/>
            </a:pPr>
            <a:r>
              <a:rPr lang="zh-CN" altLang="en-US" sz="2400" b="1" dirty="0">
                <a:solidFill>
                  <a:srgbClr val="5289E4"/>
                </a:solidFill>
                <a:latin typeface="微软雅黑" panose="020B0503020204020204" pitchFamily="34" charset="-122"/>
                <a:ea typeface="微软雅黑" panose="020B0503020204020204" pitchFamily="34" charset="-122"/>
              </a:rPr>
              <a:t>个人防护设备</a:t>
            </a:r>
            <a:endParaRPr lang="zh-CN" altLang="en-US" sz="2400" b="1" dirty="0">
              <a:solidFill>
                <a:srgbClr val="5289E4"/>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大小合身</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易于保管和维修；</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灵活轻巧；</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给人舒适感并具有良好的散热性</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纹理粗糙；</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比较容易穿脱；</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容易清洁、处理和回收。</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857565" y="700992"/>
            <a:ext cx="2726381" cy="515772"/>
            <a:chOff x="704824" y="706593"/>
            <a:chExt cx="2726381" cy="515772"/>
          </a:xfrm>
        </p:grpSpPr>
        <p:sp>
          <p:nvSpPr>
            <p:cNvPr id="14" name="矩形 13"/>
            <p:cNvSpPr/>
            <p:nvPr/>
          </p:nvSpPr>
          <p:spPr>
            <a:xfrm>
              <a:off x="1169047" y="779813"/>
              <a:ext cx="2262158"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减少不安全工作条件</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1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17"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rot="19468644">
            <a:off x="3831272" y="3013756"/>
            <a:ext cx="3039395" cy="338554"/>
          </a:xfrm>
          <a:prstGeom prst="rect">
            <a:avLst/>
          </a:prstGeom>
        </p:spPr>
        <p:txBody>
          <a:bodyPr wrap="square">
            <a:spAutoFit/>
          </a:bodyPr>
          <a:lstStyle>
            <a:defPPr>
              <a:defRPr lang="zh-CN"/>
            </a:defPPr>
            <a:lvl1pPr algn="ctr">
              <a:defRPr sz="2000" b="1">
                <a:solidFill>
                  <a:srgbClr val="C00000"/>
                </a:solidFill>
                <a:latin typeface="微软雅黑" panose="020B0503020204020204" pitchFamily="34" charset="-122"/>
                <a:ea typeface="微软雅黑" panose="020B0503020204020204" pitchFamily="34" charset="-122"/>
              </a:defRPr>
            </a:lvl1pPr>
          </a:lstStyle>
          <a:p>
            <a:pPr algn="l"/>
            <a:r>
              <a:rPr lang="zh-CN" altLang="en-US" sz="1600" dirty="0"/>
              <a:t>选择风险控制措施时的优先顺序</a:t>
            </a:r>
            <a:endParaRPr lang="zh-CN" altLang="en-US" sz="1600" dirty="0"/>
          </a:p>
        </p:txBody>
      </p:sp>
      <p:grpSp>
        <p:nvGrpSpPr>
          <p:cNvPr id="15" name="Group 5"/>
          <p:cNvGrpSpPr/>
          <p:nvPr/>
        </p:nvGrpSpPr>
        <p:grpSpPr>
          <a:xfrm>
            <a:off x="1433645" y="1787760"/>
            <a:ext cx="8000781" cy="3421473"/>
            <a:chOff x="-593" y="1542"/>
            <a:chExt cx="4936" cy="2000"/>
          </a:xfrm>
        </p:grpSpPr>
        <p:sp>
          <p:nvSpPr>
            <p:cNvPr id="16" name="Text Box 6"/>
            <p:cNvSpPr txBox="1">
              <a:spLocks noChangeArrowheads="1"/>
            </p:cNvSpPr>
            <p:nvPr/>
          </p:nvSpPr>
          <p:spPr bwMode="auto">
            <a:xfrm>
              <a:off x="-543" y="3270"/>
              <a:ext cx="1068" cy="234"/>
            </a:xfrm>
            <a:prstGeom prst="rect">
              <a:avLst/>
            </a:prstGeom>
            <a:noFill/>
            <a:ln w="9525">
              <a:noFill/>
              <a:miter lim="800000"/>
              <a:headEnd type="none" w="sm" len="sm"/>
              <a:tailEnd type="none" w="sm" len="sm"/>
            </a:ln>
          </p:spPr>
          <p:txBody>
            <a:bodyPr wrap="square">
              <a:spAutoFit/>
            </a:bodyPr>
            <a:lstStyle>
              <a:defPPr>
                <a:defRPr lang="zh-CN"/>
              </a:defPPr>
              <a:lvl1pPr algn="ctr" eaLnBrk="0" hangingPunct="0">
                <a:lnSpc>
                  <a:spcPct val="100000"/>
                </a:lnSpc>
                <a:defRPr kumimoji="1" sz="2000"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75000"/>
                      <a:lumOff val="25000"/>
                    </a:schemeClr>
                  </a:solidFill>
                </a:rPr>
                <a:t>消除风险</a:t>
              </a:r>
              <a:endParaRPr lang="zh-TW" altLang="en-US" dirty="0">
                <a:solidFill>
                  <a:schemeClr val="tx1">
                    <a:lumMod val="75000"/>
                    <a:lumOff val="25000"/>
                  </a:schemeClr>
                </a:solidFill>
              </a:endParaRPr>
            </a:p>
          </p:txBody>
        </p:sp>
        <p:grpSp>
          <p:nvGrpSpPr>
            <p:cNvPr id="17" name="Group 9"/>
            <p:cNvGrpSpPr/>
            <p:nvPr/>
          </p:nvGrpSpPr>
          <p:grpSpPr>
            <a:xfrm>
              <a:off x="669" y="1624"/>
              <a:ext cx="3674" cy="1918"/>
              <a:chOff x="672" y="1654"/>
              <a:chExt cx="3674" cy="1918"/>
            </a:xfrm>
          </p:grpSpPr>
          <p:sp>
            <p:nvSpPr>
              <p:cNvPr id="27" name="Rectangle 25"/>
              <p:cNvSpPr>
                <a:spLocks noChangeArrowheads="1"/>
              </p:cNvSpPr>
              <p:nvPr/>
            </p:nvSpPr>
            <p:spPr bwMode="auto">
              <a:xfrm>
                <a:off x="1080" y="3300"/>
                <a:ext cx="3265" cy="272"/>
              </a:xfrm>
              <a:prstGeom prst="rect">
                <a:avLst/>
              </a:prstGeom>
              <a:solidFill>
                <a:srgbClr val="5E92E6"/>
              </a:solidFill>
              <a:ln w="25400">
                <a:noFill/>
                <a:miter lim="800000"/>
              </a:ln>
              <a:effectLst/>
            </p:spPr>
            <p:txBody>
              <a:bodyPr wrap="none" anchor="ct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Rectangle 26"/>
              <p:cNvSpPr>
                <a:spLocks noChangeArrowheads="1"/>
              </p:cNvSpPr>
              <p:nvPr/>
            </p:nvSpPr>
            <p:spPr bwMode="auto">
              <a:xfrm>
                <a:off x="1527" y="3023"/>
                <a:ext cx="2819" cy="272"/>
              </a:xfrm>
              <a:prstGeom prst="rect">
                <a:avLst/>
              </a:prstGeom>
              <a:solidFill>
                <a:srgbClr val="5E92E6"/>
              </a:solidFill>
              <a:ln w="25400">
                <a:solidFill>
                  <a:schemeClr val="bg1"/>
                </a:solidFill>
                <a:miter lim="800000"/>
              </a:ln>
              <a:effectLst/>
            </p:spPr>
            <p:txBody>
              <a:bodyPr wrap="none" anchor="ct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Rectangle 27"/>
              <p:cNvSpPr>
                <a:spLocks noChangeArrowheads="1"/>
              </p:cNvSpPr>
              <p:nvPr/>
            </p:nvSpPr>
            <p:spPr bwMode="auto">
              <a:xfrm>
                <a:off x="1960" y="2748"/>
                <a:ext cx="2385" cy="272"/>
              </a:xfrm>
              <a:prstGeom prst="rect">
                <a:avLst/>
              </a:prstGeom>
              <a:solidFill>
                <a:srgbClr val="5E92E6"/>
              </a:solidFill>
              <a:ln w="25400">
                <a:solidFill>
                  <a:schemeClr val="bg1"/>
                </a:solidFill>
                <a:miter lim="800000"/>
              </a:ln>
              <a:effectLst/>
            </p:spPr>
            <p:txBody>
              <a:bodyPr wrap="none" anchor="ct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Rectangle 28"/>
              <p:cNvSpPr>
                <a:spLocks noChangeArrowheads="1"/>
              </p:cNvSpPr>
              <p:nvPr/>
            </p:nvSpPr>
            <p:spPr bwMode="auto">
              <a:xfrm>
                <a:off x="2376" y="2472"/>
                <a:ext cx="1970" cy="272"/>
              </a:xfrm>
              <a:prstGeom prst="rect">
                <a:avLst/>
              </a:prstGeom>
              <a:solidFill>
                <a:srgbClr val="5E92E6"/>
              </a:solidFill>
              <a:ln w="25400">
                <a:solidFill>
                  <a:schemeClr val="bg1"/>
                </a:solidFill>
                <a:miter lim="800000"/>
              </a:ln>
              <a:effectLst/>
            </p:spPr>
            <p:txBody>
              <a:bodyPr wrap="none" anchor="ct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Rectangle 29"/>
              <p:cNvSpPr>
                <a:spLocks noChangeArrowheads="1"/>
              </p:cNvSpPr>
              <p:nvPr/>
            </p:nvSpPr>
            <p:spPr bwMode="auto">
              <a:xfrm>
                <a:off x="2762" y="2196"/>
                <a:ext cx="1584" cy="272"/>
              </a:xfrm>
              <a:prstGeom prst="rect">
                <a:avLst/>
              </a:prstGeom>
              <a:solidFill>
                <a:srgbClr val="5E92E6"/>
              </a:solidFill>
              <a:ln w="25400">
                <a:solidFill>
                  <a:schemeClr val="bg1"/>
                </a:solidFill>
                <a:miter lim="800000"/>
              </a:ln>
              <a:effectLst/>
            </p:spPr>
            <p:txBody>
              <a:bodyPr wrap="none" anchor="ct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Rectangle 30"/>
              <p:cNvSpPr>
                <a:spLocks noChangeArrowheads="1"/>
              </p:cNvSpPr>
              <p:nvPr/>
            </p:nvSpPr>
            <p:spPr bwMode="auto">
              <a:xfrm>
                <a:off x="3112" y="1925"/>
                <a:ext cx="1234" cy="272"/>
              </a:xfrm>
              <a:prstGeom prst="rect">
                <a:avLst/>
              </a:prstGeom>
              <a:solidFill>
                <a:srgbClr val="5E92E6"/>
              </a:solidFill>
              <a:ln w="25400">
                <a:solidFill>
                  <a:schemeClr val="bg1"/>
                </a:solidFill>
                <a:miter lim="800000"/>
              </a:ln>
              <a:effectLst/>
            </p:spPr>
            <p:txBody>
              <a:bodyPr wrap="none" anchor="ct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Rectangle 32"/>
              <p:cNvSpPr>
                <a:spLocks noChangeArrowheads="1"/>
              </p:cNvSpPr>
              <p:nvPr/>
            </p:nvSpPr>
            <p:spPr bwMode="auto">
              <a:xfrm>
                <a:off x="3400" y="1654"/>
                <a:ext cx="945" cy="272"/>
              </a:xfrm>
              <a:prstGeom prst="rect">
                <a:avLst/>
              </a:prstGeom>
              <a:solidFill>
                <a:srgbClr val="5E92E6"/>
              </a:solidFill>
              <a:ln w="25400">
                <a:solidFill>
                  <a:schemeClr val="bg1"/>
                </a:solidFill>
                <a:miter lim="800000"/>
              </a:ln>
              <a:effectLst/>
            </p:spPr>
            <p:txBody>
              <a:bodyPr wrap="none" anchor="ct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Rectangle 11"/>
              <p:cNvSpPr>
                <a:spLocks noChangeArrowheads="1"/>
              </p:cNvSpPr>
              <p:nvPr/>
            </p:nvSpPr>
            <p:spPr bwMode="auto">
              <a:xfrm>
                <a:off x="1031" y="3314"/>
                <a:ext cx="3125" cy="216"/>
              </a:xfrm>
              <a:prstGeom prst="rect">
                <a:avLst/>
              </a:prstGeom>
              <a:noFill/>
              <a:ln w="9525">
                <a:noFill/>
                <a:miter lim="800000"/>
              </a:ln>
            </p:spPr>
            <p:txBody>
              <a:bodyPr wrap="none" lIns="92075" tIns="46038" rIns="92075" bIns="46038">
                <a:spAutoFit/>
              </a:bodyPr>
              <a:lstStyle/>
              <a:p>
                <a:pPr eaLnBrk="0" hangingPunct="0"/>
                <a:r>
                  <a:rPr kumimoji="1" lang="zh-CN" altLang="en-US" smtClean="0">
                    <a:solidFill>
                      <a:schemeClr val="bg1"/>
                    </a:solidFill>
                    <a:latin typeface="微软雅黑" panose="020B0503020204020204" pitchFamily="34" charset="-122"/>
                    <a:ea typeface="微软雅黑" panose="020B0503020204020204" pitchFamily="34" charset="-122"/>
                  </a:rPr>
                  <a:t>  停止使用危害性物质，改用</a:t>
                </a:r>
                <a:r>
                  <a:rPr kumimoji="1" lang="zh-CN" altLang="en-US">
                    <a:solidFill>
                      <a:schemeClr val="bg1"/>
                    </a:solidFill>
                    <a:latin typeface="微软雅黑" panose="020B0503020204020204" pitchFamily="34" charset="-122"/>
                    <a:ea typeface="微软雅黑" panose="020B0503020204020204" pitchFamily="34" charset="-122"/>
                  </a:rPr>
                  <a:t>危害性较低的物质</a:t>
                </a:r>
                <a:endParaRPr kumimoji="1" lang="zh-TW" altLang="en-US">
                  <a:solidFill>
                    <a:schemeClr val="bg1"/>
                  </a:solidFill>
                  <a:latin typeface="微软雅黑" panose="020B0503020204020204" pitchFamily="34" charset="-122"/>
                  <a:ea typeface="微软雅黑" panose="020B0503020204020204" pitchFamily="34" charset="-122"/>
                </a:endParaRPr>
              </a:p>
            </p:txBody>
          </p:sp>
          <p:sp>
            <p:nvSpPr>
              <p:cNvPr id="20" name="Rectangle 12"/>
              <p:cNvSpPr>
                <a:spLocks noChangeArrowheads="1"/>
              </p:cNvSpPr>
              <p:nvPr/>
            </p:nvSpPr>
            <p:spPr bwMode="auto">
              <a:xfrm>
                <a:off x="1552" y="3061"/>
                <a:ext cx="1580" cy="216"/>
              </a:xfrm>
              <a:prstGeom prst="rect">
                <a:avLst/>
              </a:prstGeom>
              <a:noFill/>
              <a:ln w="9525">
                <a:noFill/>
                <a:miter lim="800000"/>
              </a:ln>
            </p:spPr>
            <p:txBody>
              <a:bodyPr wrap="square" lIns="92075" tIns="46038" rIns="92075" bIns="46038">
                <a:spAutoFit/>
              </a:bodyPr>
              <a:lstStyle/>
              <a:p>
                <a:pPr eaLnBrk="0" hangingPunct="0">
                  <a:lnSpc>
                    <a:spcPct val="100000"/>
                  </a:lnSpc>
                </a:pPr>
                <a:r>
                  <a:rPr kumimoji="1" lang="zh-CN" altLang="en-US" dirty="0" smtClean="0">
                    <a:solidFill>
                      <a:schemeClr val="bg1"/>
                    </a:solidFill>
                    <a:latin typeface="微软雅黑" panose="020B0503020204020204" pitchFamily="34" charset="-122"/>
                    <a:ea typeface="微软雅黑" panose="020B0503020204020204" pitchFamily="34" charset="-122"/>
                  </a:rPr>
                  <a:t> 改变</a:t>
                </a:r>
                <a:r>
                  <a:rPr kumimoji="1" lang="zh-CN" altLang="en-US" dirty="0">
                    <a:solidFill>
                      <a:schemeClr val="bg1"/>
                    </a:solidFill>
                    <a:latin typeface="微软雅黑" panose="020B0503020204020204" pitchFamily="34" charset="-122"/>
                    <a:ea typeface="微软雅黑" panose="020B0503020204020204" pitchFamily="34" charset="-122"/>
                  </a:rPr>
                  <a:t>工艺减轻危害性</a:t>
                </a:r>
                <a:endParaRPr kumimoji="1" lang="zh-TW" altLang="en-US" dirty="0">
                  <a:solidFill>
                    <a:schemeClr val="bg1"/>
                  </a:solidFill>
                  <a:latin typeface="微软雅黑" panose="020B0503020204020204" pitchFamily="34" charset="-122"/>
                  <a:ea typeface="微软雅黑" panose="020B0503020204020204" pitchFamily="34" charset="-122"/>
                </a:endParaRPr>
              </a:p>
            </p:txBody>
          </p:sp>
          <p:sp>
            <p:nvSpPr>
              <p:cNvPr id="22" name="Rectangle 13"/>
              <p:cNvSpPr>
                <a:spLocks noChangeArrowheads="1"/>
              </p:cNvSpPr>
              <p:nvPr/>
            </p:nvSpPr>
            <p:spPr bwMode="auto">
              <a:xfrm>
                <a:off x="2183" y="2772"/>
                <a:ext cx="1119" cy="216"/>
              </a:xfrm>
              <a:prstGeom prst="rect">
                <a:avLst/>
              </a:prstGeom>
              <a:noFill/>
              <a:ln w="9525">
                <a:noFill/>
                <a:miter lim="800000"/>
              </a:ln>
            </p:spPr>
            <p:txBody>
              <a:bodyPr wrap="none" lIns="92075" tIns="46038" rIns="92075" bIns="46038">
                <a:spAutoFit/>
              </a:bodyPr>
              <a:lstStyle/>
              <a:p>
                <a:pPr eaLnBrk="0" hangingPunct="0"/>
                <a:r>
                  <a:rPr kumimoji="1" lang="zh-CN" altLang="en-US">
                    <a:solidFill>
                      <a:schemeClr val="bg1"/>
                    </a:solidFill>
                    <a:latin typeface="微软雅黑" panose="020B0503020204020204" pitchFamily="34" charset="-122"/>
                    <a:ea typeface="微软雅黑" panose="020B0503020204020204" pitchFamily="34" charset="-122"/>
                  </a:rPr>
                  <a:t>隔离人员或危害</a:t>
                </a:r>
                <a:endParaRPr kumimoji="1" lang="zh-TW" altLang="en-US">
                  <a:solidFill>
                    <a:schemeClr val="bg1"/>
                  </a:solidFill>
                  <a:latin typeface="微软雅黑" panose="020B0503020204020204" pitchFamily="34" charset="-122"/>
                  <a:ea typeface="微软雅黑" panose="020B0503020204020204" pitchFamily="34" charset="-122"/>
                </a:endParaRPr>
              </a:p>
            </p:txBody>
          </p:sp>
          <p:sp>
            <p:nvSpPr>
              <p:cNvPr id="23" name="Rectangle 14"/>
              <p:cNvSpPr>
                <a:spLocks noChangeArrowheads="1"/>
              </p:cNvSpPr>
              <p:nvPr/>
            </p:nvSpPr>
            <p:spPr bwMode="auto">
              <a:xfrm>
                <a:off x="2689" y="2505"/>
                <a:ext cx="1008" cy="216"/>
              </a:xfrm>
              <a:prstGeom prst="rect">
                <a:avLst/>
              </a:prstGeom>
              <a:noFill/>
              <a:ln w="9525">
                <a:noFill/>
                <a:miter lim="800000"/>
              </a:ln>
            </p:spPr>
            <p:txBody>
              <a:bodyPr lIns="92075" tIns="46038" rIns="92075" bIns="46038">
                <a:spAutoFit/>
              </a:bodyPr>
              <a:lstStyle/>
              <a:p>
                <a:pPr eaLnBrk="0" hangingPunct="0">
                  <a:lnSpc>
                    <a:spcPct val="100000"/>
                  </a:lnSpc>
                </a:pPr>
                <a:r>
                  <a:rPr kumimoji="1" lang="zh-CN" altLang="en-US">
                    <a:solidFill>
                      <a:schemeClr val="bg1"/>
                    </a:solidFill>
                    <a:latin typeface="微软雅黑" panose="020B0503020204020204" pitchFamily="34" charset="-122"/>
                    <a:ea typeface="微软雅黑" panose="020B0503020204020204" pitchFamily="34" charset="-122"/>
                  </a:rPr>
                  <a:t>限制危害</a:t>
                </a:r>
                <a:endParaRPr kumimoji="1" lang="zh-TW" altLang="en-US">
                  <a:solidFill>
                    <a:schemeClr val="bg1"/>
                  </a:solidFill>
                  <a:latin typeface="微软雅黑" panose="020B0503020204020204" pitchFamily="34" charset="-122"/>
                  <a:ea typeface="微软雅黑" panose="020B0503020204020204" pitchFamily="34" charset="-122"/>
                </a:endParaRPr>
              </a:p>
            </p:txBody>
          </p:sp>
          <p:sp>
            <p:nvSpPr>
              <p:cNvPr id="24" name="Rectangle 15"/>
              <p:cNvSpPr>
                <a:spLocks noChangeArrowheads="1"/>
              </p:cNvSpPr>
              <p:nvPr/>
            </p:nvSpPr>
            <p:spPr bwMode="auto">
              <a:xfrm>
                <a:off x="3002" y="2253"/>
                <a:ext cx="975" cy="216"/>
              </a:xfrm>
              <a:prstGeom prst="rect">
                <a:avLst/>
              </a:prstGeom>
              <a:noFill/>
              <a:ln w="9525">
                <a:noFill/>
                <a:miter lim="800000"/>
              </a:ln>
            </p:spPr>
            <p:txBody>
              <a:bodyPr wrap="none" lIns="92075" tIns="46038" rIns="92075" bIns="46038">
                <a:spAutoFit/>
              </a:bodyPr>
              <a:lstStyle/>
              <a:p>
                <a:pPr eaLnBrk="0" hangingPunct="0"/>
                <a:r>
                  <a:rPr kumimoji="1" lang="zh-CN" altLang="en-US">
                    <a:solidFill>
                      <a:schemeClr val="bg1"/>
                    </a:solidFill>
                    <a:latin typeface="微软雅黑" panose="020B0503020204020204" pitchFamily="34" charset="-122"/>
                    <a:ea typeface="微软雅黑" panose="020B0503020204020204" pitchFamily="34" charset="-122"/>
                  </a:rPr>
                  <a:t>工程技术控制</a:t>
                </a:r>
                <a:endParaRPr kumimoji="1" lang="zh-TW" altLang="en-US">
                  <a:solidFill>
                    <a:schemeClr val="bg1"/>
                  </a:solidFill>
                  <a:latin typeface="微软雅黑" panose="020B0503020204020204" pitchFamily="34" charset="-122"/>
                  <a:ea typeface="微软雅黑" panose="020B0503020204020204" pitchFamily="34" charset="-122"/>
                </a:endParaRPr>
              </a:p>
            </p:txBody>
          </p:sp>
          <p:sp>
            <p:nvSpPr>
              <p:cNvPr id="25" name="Rectangle 16"/>
              <p:cNvSpPr>
                <a:spLocks noChangeArrowheads="1"/>
              </p:cNvSpPr>
              <p:nvPr/>
            </p:nvSpPr>
            <p:spPr bwMode="auto">
              <a:xfrm>
                <a:off x="3315" y="1958"/>
                <a:ext cx="689" cy="216"/>
              </a:xfrm>
              <a:prstGeom prst="rect">
                <a:avLst/>
              </a:prstGeom>
              <a:noFill/>
              <a:ln w="9525">
                <a:noFill/>
                <a:miter lim="800000"/>
              </a:ln>
            </p:spPr>
            <p:txBody>
              <a:bodyPr wrap="none" lIns="92075" tIns="46038" rIns="92075" bIns="46038">
                <a:spAutoFit/>
              </a:bodyPr>
              <a:lstStyle/>
              <a:p>
                <a:pPr eaLnBrk="0" hangingPunct="0">
                  <a:lnSpc>
                    <a:spcPct val="100000"/>
                  </a:lnSpc>
                </a:pPr>
                <a:r>
                  <a:rPr kumimoji="1" lang="zh-CN" altLang="en-US">
                    <a:solidFill>
                      <a:schemeClr val="bg1"/>
                    </a:solidFill>
                    <a:latin typeface="微软雅黑" panose="020B0503020204020204" pitchFamily="34" charset="-122"/>
                    <a:ea typeface="微软雅黑" panose="020B0503020204020204" pitchFamily="34" charset="-122"/>
                  </a:rPr>
                  <a:t>管理控制</a:t>
                </a:r>
                <a:endParaRPr kumimoji="1" lang="zh-TW" altLang="en-US">
                  <a:solidFill>
                    <a:schemeClr val="bg1"/>
                  </a:solidFill>
                  <a:latin typeface="微软雅黑" panose="020B0503020204020204" pitchFamily="34" charset="-122"/>
                  <a:ea typeface="微软雅黑" panose="020B0503020204020204" pitchFamily="34" charset="-122"/>
                </a:endParaRPr>
              </a:p>
            </p:txBody>
          </p:sp>
          <p:sp>
            <p:nvSpPr>
              <p:cNvPr id="26" name="Rectangle 17"/>
              <p:cNvSpPr>
                <a:spLocks noChangeArrowheads="1"/>
              </p:cNvSpPr>
              <p:nvPr/>
            </p:nvSpPr>
            <p:spPr bwMode="auto">
              <a:xfrm>
                <a:off x="3520" y="1678"/>
                <a:ext cx="689" cy="216"/>
              </a:xfrm>
              <a:prstGeom prst="rect">
                <a:avLst/>
              </a:prstGeom>
              <a:noFill/>
              <a:ln w="9525">
                <a:noFill/>
                <a:miter lim="800000"/>
              </a:ln>
            </p:spPr>
            <p:txBody>
              <a:bodyPr wrap="none" lIns="92075" tIns="46038" rIns="92075" bIns="46038">
                <a:spAutoFit/>
              </a:bodyPr>
              <a:lstStyle/>
              <a:p>
                <a:pPr eaLnBrk="0" hangingPunct="0"/>
                <a:r>
                  <a:rPr kumimoji="1" lang="zh-CN" altLang="en-US" dirty="0">
                    <a:solidFill>
                      <a:schemeClr val="bg1"/>
                    </a:solidFill>
                    <a:latin typeface="微软雅黑" panose="020B0503020204020204" pitchFamily="34" charset="-122"/>
                    <a:ea typeface="微软雅黑" panose="020B0503020204020204" pitchFamily="34" charset="-122"/>
                  </a:rPr>
                  <a:t>个体防护</a:t>
                </a:r>
                <a:endParaRPr kumimoji="1" lang="zh-TW" altLang="en-US" dirty="0">
                  <a:solidFill>
                    <a:schemeClr val="bg1"/>
                  </a:solidFill>
                  <a:latin typeface="微软雅黑" panose="020B0503020204020204" pitchFamily="34" charset="-122"/>
                  <a:ea typeface="微软雅黑" panose="020B0503020204020204" pitchFamily="34" charset="-122"/>
                </a:endParaRPr>
              </a:p>
            </p:txBody>
          </p:sp>
          <p:sp>
            <p:nvSpPr>
              <p:cNvPr id="38" name="Line 36"/>
              <p:cNvSpPr>
                <a:spLocks noChangeShapeType="1"/>
              </p:cNvSpPr>
              <p:nvPr/>
            </p:nvSpPr>
            <p:spPr bwMode="auto">
              <a:xfrm flipH="1">
                <a:off x="716" y="1687"/>
                <a:ext cx="2235" cy="0"/>
              </a:xfrm>
              <a:prstGeom prst="line">
                <a:avLst/>
              </a:prstGeom>
              <a:noFill/>
              <a:ln w="12700">
                <a:solidFill>
                  <a:schemeClr val="bg1">
                    <a:lumMod val="65000"/>
                  </a:schemeClr>
                </a:solidFill>
                <a:prstDash val="dash"/>
                <a:round/>
                <a:tailEnd type="triangle" w="med" len="med"/>
              </a:ln>
              <a:effectLst/>
            </p:spPr>
            <p:txBody>
              <a:bodyPr/>
              <a:lstStyle/>
              <a:p>
                <a:pPr>
                  <a:defRPr/>
                </a:pPr>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1" name="Line 37"/>
              <p:cNvSpPr>
                <a:spLocks noChangeShapeType="1"/>
              </p:cNvSpPr>
              <p:nvPr/>
            </p:nvSpPr>
            <p:spPr bwMode="auto">
              <a:xfrm flipH="1">
                <a:off x="672" y="3454"/>
                <a:ext cx="192" cy="0"/>
              </a:xfrm>
              <a:prstGeom prst="line">
                <a:avLst/>
              </a:prstGeom>
              <a:noFill/>
              <a:ln w="12700">
                <a:solidFill>
                  <a:schemeClr val="bg1">
                    <a:lumMod val="65000"/>
                  </a:schemeClr>
                </a:solidFill>
                <a:prstDash val="dash"/>
                <a:round/>
                <a:tailEnd type="triangle" w="med" len="med"/>
              </a:ln>
              <a:effectLst/>
            </p:spPr>
            <p:txBody>
              <a:bodyPr/>
              <a:lstStyle/>
              <a:p>
                <a:endParaRPr lang="zh-CN" altLang="en-US">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8" name="Text Box 6"/>
            <p:cNvSpPr txBox="1">
              <a:spLocks noChangeArrowheads="1"/>
            </p:cNvSpPr>
            <p:nvPr/>
          </p:nvSpPr>
          <p:spPr bwMode="auto">
            <a:xfrm>
              <a:off x="-593" y="1542"/>
              <a:ext cx="1068" cy="234"/>
            </a:xfrm>
            <a:prstGeom prst="rect">
              <a:avLst/>
            </a:prstGeom>
            <a:noFill/>
            <a:ln w="9525">
              <a:noFill/>
              <a:miter lim="800000"/>
              <a:headEnd type="none" w="sm" len="sm"/>
              <a:tailEnd type="none" w="sm" len="sm"/>
            </a:ln>
          </p:spPr>
          <p:txBody>
            <a:bodyPr wrap="square">
              <a:spAutoFit/>
            </a:bodyPr>
            <a:lstStyle/>
            <a:p>
              <a:pPr algn="ctr" eaLnBrk="0" hangingPunct="0">
                <a:lnSpc>
                  <a:spcPct val="100000"/>
                </a:lnSpc>
                <a:spcBef>
                  <a:spcPct val="0"/>
                </a:spcBef>
              </a:pPr>
              <a:r>
                <a:rPr kumimoji="1"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风险补救</a:t>
              </a:r>
              <a:endParaRPr kumimoji="1" lang="zh-TW"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cxnSp>
        <p:nvCxnSpPr>
          <p:cNvPr id="6" name="直接箭头连接符 5"/>
          <p:cNvCxnSpPr/>
          <p:nvPr/>
        </p:nvCxnSpPr>
        <p:spPr>
          <a:xfrm flipV="1">
            <a:off x="4024926" y="2177658"/>
            <a:ext cx="3299627" cy="230373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857565" y="700992"/>
            <a:ext cx="2726381" cy="515772"/>
            <a:chOff x="704824" y="706593"/>
            <a:chExt cx="2726381" cy="515772"/>
          </a:xfrm>
        </p:grpSpPr>
        <p:sp>
          <p:nvSpPr>
            <p:cNvPr id="46" name="矩形 45"/>
            <p:cNvSpPr/>
            <p:nvPr/>
          </p:nvSpPr>
          <p:spPr>
            <a:xfrm>
              <a:off x="1169047" y="779813"/>
              <a:ext cx="2262158"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减少不安全工作条件</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8"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9"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流程图: 离页连接符 45"/>
          <p:cNvSpPr/>
          <p:nvPr/>
        </p:nvSpPr>
        <p:spPr>
          <a:xfrm>
            <a:off x="2045730" y="2363840"/>
            <a:ext cx="1152160" cy="576080"/>
          </a:xfrm>
          <a:prstGeom prst="flowChartOffpageConnector">
            <a:avLst/>
          </a:prstGeom>
          <a:solidFill>
            <a:srgbClr val="5289E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首先</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7" name="流程图: 离页连接符 46"/>
          <p:cNvSpPr/>
          <p:nvPr/>
        </p:nvSpPr>
        <p:spPr>
          <a:xfrm>
            <a:off x="2045730" y="3417793"/>
            <a:ext cx="1152160" cy="576080"/>
          </a:xfrm>
          <a:prstGeom prst="flowChartOffpageConnector">
            <a:avLst/>
          </a:prstGeom>
          <a:solidFill>
            <a:srgbClr val="5289E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其次</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8" name="流程图: 离页连接符 47"/>
          <p:cNvSpPr/>
          <p:nvPr/>
        </p:nvSpPr>
        <p:spPr>
          <a:xfrm>
            <a:off x="2045730" y="4538177"/>
            <a:ext cx="1152160" cy="576080"/>
          </a:xfrm>
          <a:prstGeom prst="flowChartOffpageConnector">
            <a:avLst/>
          </a:prstGeom>
          <a:solidFill>
            <a:srgbClr val="5289E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最后</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9" name="TextBox 8"/>
          <p:cNvSpPr txBox="1"/>
          <p:nvPr/>
        </p:nvSpPr>
        <p:spPr>
          <a:xfrm>
            <a:off x="3543290" y="2435850"/>
            <a:ext cx="4493538" cy="338554"/>
          </a:xfrm>
          <a:prstGeom prst="rect">
            <a:avLst/>
          </a:prstGeom>
          <a:noFill/>
        </p:spPr>
        <p:txBody>
          <a:bodyPr wrap="none" rtlCol="0">
            <a:spAutoFit/>
          </a:bodyPr>
          <a:lstStyle/>
          <a:p>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识别并努力消除潜在的危险，如没有防护的设备</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9"/>
          <p:cNvSpPr txBox="1"/>
          <p:nvPr/>
        </p:nvSpPr>
        <p:spPr>
          <a:xfrm>
            <a:off x="3543289" y="3480521"/>
            <a:ext cx="5314275" cy="338554"/>
          </a:xfrm>
          <a:prstGeom prst="rect">
            <a:avLst/>
          </a:prstGeom>
          <a:noFill/>
        </p:spPr>
        <p:txBody>
          <a:bodyPr wrap="none" rtlCol="0">
            <a:spAutoFit/>
          </a:bodyPr>
          <a:lstStyle/>
          <a:p>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应减少可能导致员工分心的因素，如噪音、热度和压力等</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TextBox 10"/>
          <p:cNvSpPr txBox="1"/>
          <p:nvPr/>
        </p:nvSpPr>
        <p:spPr>
          <a:xfrm>
            <a:off x="3543289" y="4610187"/>
            <a:ext cx="2236510" cy="338554"/>
          </a:xfrm>
          <a:prstGeom prst="rect">
            <a:avLst/>
          </a:prstGeom>
          <a:noFill/>
        </p:spPr>
        <p:txBody>
          <a:bodyPr wrap="none" rtlCol="0">
            <a:spAutoFit/>
          </a:bodyPr>
          <a:lstStyle/>
          <a:p>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仔细地筛选和培训员工</a:t>
            </a:r>
            <a:endParaRPr lang="en-US" altLang="zh-CN" sz="160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1649675" y="1464651"/>
            <a:ext cx="4031874" cy="400110"/>
          </a:xfrm>
          <a:prstGeom prst="rect">
            <a:avLst/>
          </a:prstGeom>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减少不安全的行为需要一个过程。</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2045730" y="3083940"/>
            <a:ext cx="713271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2045730" y="4209903"/>
            <a:ext cx="713271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045730" y="5258277"/>
            <a:ext cx="713271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857565" y="700992"/>
            <a:ext cx="2264716" cy="515772"/>
            <a:chOff x="704824" y="706593"/>
            <a:chExt cx="2264716" cy="515772"/>
          </a:xfrm>
        </p:grpSpPr>
        <p:sp>
          <p:nvSpPr>
            <p:cNvPr id="22" name="矩形 21"/>
            <p:cNvSpPr/>
            <p:nvPr/>
          </p:nvSpPr>
          <p:spPr>
            <a:xfrm>
              <a:off x="1169047" y="779813"/>
              <a:ext cx="180049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a:t>
              </a:r>
              <a:r>
                <a:rPr lang="zh-CN" altLang="en-US" b="1" dirty="0" smtClean="0">
                  <a:latin typeface="微软雅黑" panose="020B0503020204020204" pitchFamily="34" charset="-122"/>
                  <a:ea typeface="微软雅黑" panose="020B0503020204020204" pitchFamily="34" charset="-122"/>
                </a:rPr>
                <a:t>安全</a:t>
              </a:r>
              <a:r>
                <a:rPr lang="zh-CN" altLang="en-US" b="1" dirty="0" smtClean="0">
                  <a:latin typeface="微软雅黑" panose="020B0503020204020204" pitchFamily="34" charset="-122"/>
                  <a:ea typeface="微软雅黑" panose="020B0503020204020204" pitchFamily="34" charset="-122"/>
                </a:rPr>
                <a:t>行为</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2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p:bldP spid="50" grpId="0"/>
      <p:bldP spid="5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281" r="9216" b="11181"/>
          <a:stretch>
            <a:fillRect/>
          </a:stretch>
        </p:blipFill>
        <p:spPr>
          <a:xfrm>
            <a:off x="0" y="-16783"/>
            <a:ext cx="11220450" cy="6323507"/>
          </a:xfrm>
          <a:prstGeom prst="rect">
            <a:avLst/>
          </a:prstGeom>
        </p:spPr>
      </p:pic>
      <p:grpSp>
        <p:nvGrpSpPr>
          <p:cNvPr id="6" name="组合 5"/>
          <p:cNvGrpSpPr/>
          <p:nvPr/>
        </p:nvGrpSpPr>
        <p:grpSpPr>
          <a:xfrm>
            <a:off x="2383559" y="1024366"/>
            <a:ext cx="5003831" cy="681150"/>
            <a:chOff x="2405239" y="2299766"/>
            <a:chExt cx="7381523" cy="2091156"/>
          </a:xfrm>
        </p:grpSpPr>
        <p:cxnSp>
          <p:nvCxnSpPr>
            <p:cNvPr id="7" name="直接连接符 6"/>
            <p:cNvCxnSpPr/>
            <p:nvPr/>
          </p:nvCxnSpPr>
          <p:spPr>
            <a:xfrm>
              <a:off x="2405239" y="2299766"/>
              <a:ext cx="7381523"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405239" y="4390922"/>
              <a:ext cx="4535078"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940317" y="4390922"/>
              <a:ext cx="2846445"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7122435" y="5132782"/>
            <a:ext cx="932080" cy="1017213"/>
            <a:chOff x="7952073" y="4600260"/>
            <a:chExt cx="1426254" cy="1584632"/>
          </a:xfrm>
        </p:grpSpPr>
        <p:grpSp>
          <p:nvGrpSpPr>
            <p:cNvPr id="15" name="组合 14"/>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1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b="1">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0"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cxnSp>
          <p:nvCxnSpPr>
            <p:cNvPr id="16" name="直接连接符 15"/>
            <p:cNvCxnSpPr>
              <a:endCxn id="20"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20"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20"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977775" y="621627"/>
            <a:ext cx="724974" cy="805478"/>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b="1">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8" name="图片 27"/>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7984395" y="2261389"/>
            <a:ext cx="2957485" cy="4050511"/>
          </a:xfrm>
          <a:prstGeom prst="rect">
            <a:avLst/>
          </a:prstGeom>
        </p:spPr>
      </p:pic>
      <p:sp>
        <p:nvSpPr>
          <p:cNvPr id="30" name="矩形 29"/>
          <p:cNvSpPr/>
          <p:nvPr/>
        </p:nvSpPr>
        <p:spPr>
          <a:xfrm>
            <a:off x="1122707" y="2042912"/>
            <a:ext cx="800219" cy="2090671"/>
          </a:xfrm>
          <a:prstGeom prst="rect">
            <a:avLst/>
          </a:prstGeom>
          <a:solidFill>
            <a:srgbClr val="5289E4"/>
          </a:solidFill>
        </p:spPr>
        <p:txBody>
          <a:bodyPr vert="eaVert" wrap="square">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目 录</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33" name="TextBox 45"/>
          <p:cNvSpPr txBox="1"/>
          <p:nvPr>
            <p:custDataLst>
              <p:tags r:id="rId3"/>
            </p:custDataLst>
          </p:nvPr>
        </p:nvSpPr>
        <p:spPr>
          <a:xfrm>
            <a:off x="2680524" y="1110073"/>
            <a:ext cx="3474008" cy="461657"/>
          </a:xfrm>
          <a:prstGeom prst="rect">
            <a:avLst/>
          </a:prstGeom>
          <a:noFill/>
        </p:spPr>
        <p:txBody>
          <a:bodyPr wrap="none" lIns="91430" tIns="45716" rIns="91430" bIns="45716">
            <a:spAutoFit/>
          </a:bodyPr>
          <a:lstStyle/>
          <a:p>
            <a:pPr marL="514350" indent="-514350">
              <a:buClr>
                <a:srgbClr val="C00000"/>
              </a:buClr>
              <a:buFont typeface="Wingdings" panose="05000000000000000000" pitchFamily="2" charset="2"/>
              <a:buChar char="u"/>
              <a:defRPr/>
            </a:pPr>
            <a:r>
              <a:rPr lang="zh-CN" altLang="en-US" sz="2400" b="1" dirty="0">
                <a:solidFill>
                  <a:srgbClr val="000000"/>
                </a:solidFill>
                <a:latin typeface="微软雅黑" panose="020B0503020204020204" pitchFamily="34" charset="-122"/>
                <a:ea typeface="微软雅黑" panose="020B0503020204020204" pitchFamily="34" charset="-122"/>
              </a:rPr>
              <a:t>职业安全与健康现状</a:t>
            </a:r>
            <a:endParaRPr lang="en-US" altLang="zh-CN" sz="2400" b="1" dirty="0">
              <a:latin typeface="微软雅黑" panose="020B0503020204020204" pitchFamily="34" charset="-122"/>
              <a:ea typeface="微软雅黑" panose="020B0503020204020204" pitchFamily="34" charset="-122"/>
            </a:endParaRPr>
          </a:p>
        </p:txBody>
      </p:sp>
      <p:sp>
        <p:nvSpPr>
          <p:cNvPr id="34" name="TextBox 45"/>
          <p:cNvSpPr txBox="1"/>
          <p:nvPr>
            <p:custDataLst>
              <p:tags r:id="rId4"/>
            </p:custDataLst>
          </p:nvPr>
        </p:nvSpPr>
        <p:spPr>
          <a:xfrm>
            <a:off x="2680524" y="2003790"/>
            <a:ext cx="2858455" cy="461657"/>
          </a:xfrm>
          <a:prstGeom prst="rect">
            <a:avLst/>
          </a:prstGeom>
          <a:noFill/>
        </p:spPr>
        <p:txBody>
          <a:bodyPr wrap="none" lIns="91430" tIns="45716" rIns="91430" bIns="45716">
            <a:spAutoFit/>
          </a:bodyPr>
          <a:lstStyle/>
          <a:p>
            <a:pPr marL="514350" indent="-514350">
              <a:buClr>
                <a:srgbClr val="C00000"/>
              </a:buClr>
              <a:buFont typeface="Wingdings" panose="05000000000000000000" pitchFamily="2" charset="2"/>
              <a:buChar char="u"/>
              <a:defRPr/>
            </a:pPr>
            <a:r>
              <a:rPr lang="zh-CN" altLang="en-US" sz="2400" b="1" dirty="0">
                <a:solidFill>
                  <a:srgbClr val="000000"/>
                </a:solidFill>
                <a:latin typeface="微软雅黑" panose="020B0503020204020204" pitchFamily="34" charset="-122"/>
                <a:ea typeface="微软雅黑" panose="020B0503020204020204" pitchFamily="34" charset="-122"/>
              </a:rPr>
              <a:t>引发事故的原因</a:t>
            </a:r>
            <a:endParaRPr lang="en-US" altLang="zh-CN" sz="2400" b="1" dirty="0">
              <a:latin typeface="微软雅黑" panose="020B0503020204020204" pitchFamily="34" charset="-122"/>
              <a:ea typeface="微软雅黑" panose="020B0503020204020204" pitchFamily="34" charset="-122"/>
            </a:endParaRPr>
          </a:p>
        </p:txBody>
      </p:sp>
      <p:sp>
        <p:nvSpPr>
          <p:cNvPr id="35" name="TextBox 45"/>
          <p:cNvSpPr txBox="1"/>
          <p:nvPr>
            <p:custDataLst>
              <p:tags r:id="rId5"/>
            </p:custDataLst>
          </p:nvPr>
        </p:nvSpPr>
        <p:spPr>
          <a:xfrm>
            <a:off x="2680524" y="2838313"/>
            <a:ext cx="3474008" cy="461657"/>
          </a:xfrm>
          <a:prstGeom prst="rect">
            <a:avLst/>
          </a:prstGeom>
          <a:noFill/>
        </p:spPr>
        <p:txBody>
          <a:bodyPr wrap="none" lIns="91430" tIns="45716" rIns="91430" bIns="45716">
            <a:spAutoFit/>
          </a:bodyPr>
          <a:lstStyle/>
          <a:p>
            <a:pPr marL="514350" indent="-514350">
              <a:buClr>
                <a:srgbClr val="C00000"/>
              </a:buClr>
              <a:buFont typeface="Wingdings" panose="05000000000000000000" pitchFamily="2" charset="2"/>
              <a:buChar char="u"/>
              <a:defRPr/>
            </a:pPr>
            <a:r>
              <a:rPr lang="zh-CN" altLang="en-US" sz="2400" b="1" dirty="0">
                <a:solidFill>
                  <a:srgbClr val="000000"/>
                </a:solidFill>
                <a:latin typeface="微软雅黑" panose="020B0503020204020204" pitchFamily="34" charset="-122"/>
                <a:ea typeface="微软雅黑" panose="020B0503020204020204" pitchFamily="34" charset="-122"/>
              </a:rPr>
              <a:t>预防事故发生的办法</a:t>
            </a:r>
            <a:endParaRPr lang="en-US" altLang="zh-CN" sz="2400" b="1" dirty="0">
              <a:latin typeface="微软雅黑" panose="020B0503020204020204" pitchFamily="34" charset="-122"/>
              <a:ea typeface="微软雅黑" panose="020B0503020204020204" pitchFamily="34" charset="-122"/>
            </a:endParaRPr>
          </a:p>
        </p:txBody>
      </p:sp>
      <p:sp>
        <p:nvSpPr>
          <p:cNvPr id="36" name="TextBox 45"/>
          <p:cNvSpPr txBox="1"/>
          <p:nvPr>
            <p:custDataLst>
              <p:tags r:id="rId6"/>
            </p:custDataLst>
          </p:nvPr>
        </p:nvSpPr>
        <p:spPr>
          <a:xfrm>
            <a:off x="2680524" y="3660020"/>
            <a:ext cx="5012891" cy="461657"/>
          </a:xfrm>
          <a:prstGeom prst="rect">
            <a:avLst/>
          </a:prstGeom>
          <a:noFill/>
        </p:spPr>
        <p:txBody>
          <a:bodyPr wrap="none" lIns="91430" tIns="45716" rIns="91430" bIns="45716">
            <a:spAutoFit/>
          </a:bodyPr>
          <a:lstStyle/>
          <a:p>
            <a:pPr marL="514350" indent="-514350">
              <a:buClr>
                <a:srgbClr val="C00000"/>
              </a:buClr>
              <a:buFont typeface="Wingdings" panose="05000000000000000000" pitchFamily="2" charset="2"/>
              <a:buChar char="u"/>
              <a:defRPr/>
            </a:pPr>
            <a:r>
              <a:rPr lang="zh-CN" altLang="en-US" sz="2400" b="1" dirty="0" smtClean="0">
                <a:latin typeface="微软雅黑" panose="020B0503020204020204" pitchFamily="34" charset="-122"/>
                <a:ea typeface="微软雅黑" panose="020B0503020204020204" pitchFamily="34" charset="-122"/>
              </a:rPr>
              <a:t>工作场所健康风险：问题与对策</a:t>
            </a:r>
            <a:endParaRPr lang="en-US" altLang="zh-CN" sz="2400" b="1" dirty="0">
              <a:latin typeface="微软雅黑" panose="020B0503020204020204" pitchFamily="34" charset="-122"/>
              <a:ea typeface="微软雅黑" panose="020B0503020204020204" pitchFamily="34" charset="-122"/>
            </a:endParaRPr>
          </a:p>
        </p:txBody>
      </p:sp>
      <p:sp>
        <p:nvSpPr>
          <p:cNvPr id="37" name="TextBox 45"/>
          <p:cNvSpPr txBox="1"/>
          <p:nvPr>
            <p:custDataLst>
              <p:tags r:id="rId7"/>
            </p:custDataLst>
          </p:nvPr>
        </p:nvSpPr>
        <p:spPr>
          <a:xfrm>
            <a:off x="2680524" y="4508629"/>
            <a:ext cx="2550678" cy="461657"/>
          </a:xfrm>
          <a:prstGeom prst="rect">
            <a:avLst/>
          </a:prstGeom>
          <a:noFill/>
        </p:spPr>
        <p:txBody>
          <a:bodyPr wrap="none" lIns="91430" tIns="45716" rIns="91430" bIns="45716">
            <a:spAutoFit/>
          </a:bodyPr>
          <a:lstStyle/>
          <a:p>
            <a:pPr marL="514350" indent="-514350">
              <a:buClr>
                <a:srgbClr val="C00000"/>
              </a:buClr>
              <a:buFont typeface="Wingdings" panose="05000000000000000000" pitchFamily="2" charset="2"/>
              <a:buChar char="u"/>
              <a:defRPr/>
            </a:pPr>
            <a:r>
              <a:rPr lang="zh-CN" altLang="en-US" sz="2400" b="1" dirty="0">
                <a:solidFill>
                  <a:srgbClr val="000000"/>
                </a:solidFill>
                <a:latin typeface="微软雅黑" panose="020B0503020204020204" pitchFamily="34" charset="-122"/>
                <a:ea typeface="微软雅黑" panose="020B0503020204020204" pitchFamily="34" charset="-122"/>
              </a:rPr>
              <a:t>建立安全计划</a:t>
            </a:r>
            <a:endParaRPr lang="en-US" altLang="zh-CN" sz="2400" b="1" dirty="0">
              <a:latin typeface="微软雅黑" panose="020B0503020204020204" pitchFamily="34" charset="-122"/>
              <a:ea typeface="微软雅黑" panose="020B0503020204020204" pitchFamily="34" charset="-122"/>
            </a:endParaRPr>
          </a:p>
        </p:txBody>
      </p:sp>
      <p:grpSp>
        <p:nvGrpSpPr>
          <p:cNvPr id="32" name="组合 31"/>
          <p:cNvGrpSpPr/>
          <p:nvPr/>
        </p:nvGrpSpPr>
        <p:grpSpPr>
          <a:xfrm>
            <a:off x="2383559" y="1893624"/>
            <a:ext cx="5003831" cy="681150"/>
            <a:chOff x="2405239" y="2299766"/>
            <a:chExt cx="7381523" cy="2091156"/>
          </a:xfrm>
        </p:grpSpPr>
        <p:cxnSp>
          <p:nvCxnSpPr>
            <p:cNvPr id="38" name="直接连接符 37"/>
            <p:cNvCxnSpPr/>
            <p:nvPr/>
          </p:nvCxnSpPr>
          <p:spPr>
            <a:xfrm>
              <a:off x="2405239" y="2299766"/>
              <a:ext cx="7381523"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405239" y="4390922"/>
              <a:ext cx="4535078"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940317" y="4390922"/>
              <a:ext cx="2846445"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2383559" y="2734590"/>
            <a:ext cx="5003831" cy="681150"/>
            <a:chOff x="2405239" y="2299766"/>
            <a:chExt cx="7381523" cy="2091156"/>
          </a:xfrm>
        </p:grpSpPr>
        <p:cxnSp>
          <p:nvCxnSpPr>
            <p:cNvPr id="42" name="直接连接符 41"/>
            <p:cNvCxnSpPr/>
            <p:nvPr/>
          </p:nvCxnSpPr>
          <p:spPr>
            <a:xfrm>
              <a:off x="2405239" y="2299766"/>
              <a:ext cx="7381523"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2405239" y="4390922"/>
              <a:ext cx="4535078"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940317" y="4390922"/>
              <a:ext cx="2846445"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2383559" y="3556958"/>
            <a:ext cx="5003831" cy="681150"/>
            <a:chOff x="2405239" y="2299766"/>
            <a:chExt cx="7381523" cy="2091156"/>
          </a:xfrm>
        </p:grpSpPr>
        <p:cxnSp>
          <p:nvCxnSpPr>
            <p:cNvPr id="46" name="直接连接符 45"/>
            <p:cNvCxnSpPr/>
            <p:nvPr/>
          </p:nvCxnSpPr>
          <p:spPr>
            <a:xfrm>
              <a:off x="2405239" y="2299766"/>
              <a:ext cx="7381523"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405239" y="4390922"/>
              <a:ext cx="4535078"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940317" y="4390922"/>
              <a:ext cx="2846445"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2383559" y="4410980"/>
            <a:ext cx="5003831" cy="681150"/>
            <a:chOff x="2405239" y="2299766"/>
            <a:chExt cx="7381523" cy="2091156"/>
          </a:xfrm>
        </p:grpSpPr>
        <p:cxnSp>
          <p:nvCxnSpPr>
            <p:cNvPr id="50" name="直接连接符 49"/>
            <p:cNvCxnSpPr/>
            <p:nvPr/>
          </p:nvCxnSpPr>
          <p:spPr>
            <a:xfrm>
              <a:off x="2405239" y="2299766"/>
              <a:ext cx="7381523"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2405239" y="4390922"/>
              <a:ext cx="4535078"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6940317" y="4390922"/>
              <a:ext cx="2846445" cy="0"/>
            </a:xfrm>
            <a:prstGeom prst="line">
              <a:avLst/>
            </a:prstGeom>
            <a:ln w="12700">
              <a:solidFill>
                <a:srgbClr val="5289E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par>
                                <p:cTn id="58" presetID="22" presetClass="entr" presetSubtype="8"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left)">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34" grpId="0"/>
      <p:bldP spid="35"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505655" y="2435850"/>
            <a:ext cx="2952410" cy="108015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基于行为的面试题目</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1505655" y="3948060"/>
            <a:ext cx="2952410" cy="108015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工作模拟测试</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4674095" y="2435850"/>
            <a:ext cx="5616780" cy="108015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如：如果你的上级交给你一项工作任务，但是不为你提供有关如何安全执行该任务的培训，你会怎么做？</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4674095" y="3948060"/>
            <a:ext cx="5616780" cy="108015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通过试工及面试测试求职者的运功能力、生理缺陷等。</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1505655" y="1602528"/>
            <a:ext cx="4544835" cy="400110"/>
          </a:xfrm>
          <a:prstGeom prst="rect">
            <a:avLst/>
          </a:prstGeom>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通过人员甄选和配置减少不安全的行为</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857565" y="700992"/>
            <a:ext cx="2264716" cy="515772"/>
            <a:chOff x="704824" y="706593"/>
            <a:chExt cx="2264716" cy="515772"/>
          </a:xfrm>
        </p:grpSpPr>
        <p:sp>
          <p:nvSpPr>
            <p:cNvPr id="17" name="矩形 16"/>
            <p:cNvSpPr/>
            <p:nvPr/>
          </p:nvSpPr>
          <p:spPr>
            <a:xfrm>
              <a:off x="1169047" y="779813"/>
              <a:ext cx="180049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a:t>
              </a:r>
              <a:r>
                <a:rPr lang="zh-CN" altLang="en-US" b="1" dirty="0" smtClean="0">
                  <a:latin typeface="微软雅黑" panose="020B0503020204020204" pitchFamily="34" charset="-122"/>
                  <a:ea typeface="微软雅黑" panose="020B0503020204020204" pitchFamily="34" charset="-122"/>
                </a:rPr>
                <a:t>安全</a:t>
              </a:r>
              <a:r>
                <a:rPr lang="zh-CN" altLang="en-US" b="1" dirty="0" smtClean="0">
                  <a:latin typeface="微软雅黑" panose="020B0503020204020204" pitchFamily="34" charset="-122"/>
                  <a:ea typeface="微软雅黑" panose="020B0503020204020204" pitchFamily="34" charset="-122"/>
                </a:rPr>
                <a:t>行为</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1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0"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9305" y="1359574"/>
            <a:ext cx="3005951" cy="400110"/>
          </a:xfrm>
          <a:prstGeom prst="rect">
            <a:avLst/>
          </a:prstGeom>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通过培训减少不安全行为</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1721685" y="2002101"/>
            <a:ext cx="2304320" cy="79211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34" charset="-122"/>
                <a:ea typeface="微软雅黑" panose="020B0503020204020204" pitchFamily="34" charset="-122"/>
              </a:rPr>
              <a:t>入职培训</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1721685" y="3226271"/>
            <a:ext cx="2304320" cy="79211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日常培训</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4242035" y="1999756"/>
            <a:ext cx="5328740" cy="794455"/>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对于新员工，安全培训能够有效减少不安全行为的发生；应教会他们安全工作规定和程序，警告他们潜在的威胁，帮助他们树立安全意识。</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4242035" y="3226271"/>
            <a:ext cx="5328740" cy="79211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rPr>
              <a:t>对新技术、新设备的操作培训。</a:t>
            </a:r>
            <a:endPar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rPr>
              <a:t>对文化水平较低的员工应注重实际操作。</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1721685" y="4450441"/>
            <a:ext cx="2304320" cy="79211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行为安全教育</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4242035" y="4450441"/>
            <a:ext cx="5328740" cy="79211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rPr>
              <a:t>首先确定造成工伤事故的员工行为，然后对员工进行培训，使他们避免再出现这些行为。</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857565" y="700992"/>
            <a:ext cx="2264716" cy="515772"/>
            <a:chOff x="704824" y="706593"/>
            <a:chExt cx="2264716" cy="515772"/>
          </a:xfrm>
        </p:grpSpPr>
        <p:sp>
          <p:nvSpPr>
            <p:cNvPr id="23" name="矩形 22"/>
            <p:cNvSpPr/>
            <p:nvPr/>
          </p:nvSpPr>
          <p:spPr>
            <a:xfrm>
              <a:off x="1169047" y="779813"/>
              <a:ext cx="180049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a:t>
              </a:r>
              <a:r>
                <a:rPr lang="zh-CN" altLang="en-US" b="1" dirty="0" smtClean="0">
                  <a:latin typeface="微软雅黑" panose="020B0503020204020204" pitchFamily="34" charset="-122"/>
                  <a:ea typeface="微软雅黑" panose="020B0503020204020204" pitchFamily="34" charset="-122"/>
                </a:rPr>
                <a:t>安全</a:t>
              </a:r>
              <a:r>
                <a:rPr lang="zh-CN" altLang="en-US" b="1" dirty="0" smtClean="0">
                  <a:latin typeface="微软雅黑" panose="020B0503020204020204" pitchFamily="34" charset="-122"/>
                  <a:ea typeface="微软雅黑" panose="020B0503020204020204" pitchFamily="34" charset="-122"/>
                </a:rPr>
                <a:t>行为</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25"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7"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05655" y="1499720"/>
            <a:ext cx="3518912" cy="400110"/>
          </a:xfrm>
          <a:prstGeom prst="rect">
            <a:avLst/>
          </a:prstGeom>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通过激励手段减少不安全行为</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3121090" y="2363839"/>
            <a:ext cx="6624920" cy="57608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将海报与其他手段（培训）结合使用，同时还要经常更新这些海报。</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3106317" y="3361383"/>
            <a:ext cx="6624920" cy="57608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员工通过参加安全会议、应急培训等累积积分并获得礼品卡等。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3106317" y="4409793"/>
            <a:ext cx="6624920" cy="57608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对执行安全制度或识别危险的员工给予表扬，从而增加此类行为的发生。</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流程图: 离页连接符 24"/>
          <p:cNvSpPr/>
          <p:nvPr/>
        </p:nvSpPr>
        <p:spPr>
          <a:xfrm rot="16200000">
            <a:off x="1908042" y="2033463"/>
            <a:ext cx="635427" cy="1296180"/>
          </a:xfrm>
          <a:prstGeom prst="flowChartOffpageConnector">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海报</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7" name="流程图: 离页连接符 26"/>
          <p:cNvSpPr/>
          <p:nvPr/>
        </p:nvSpPr>
        <p:spPr>
          <a:xfrm rot="16200000">
            <a:off x="1908042" y="3041603"/>
            <a:ext cx="635427" cy="1296180"/>
          </a:xfrm>
          <a:prstGeom prst="flowChartOffpageConnector">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奖励计划</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8" name="流程图: 离页连接符 27"/>
          <p:cNvSpPr/>
          <p:nvPr/>
        </p:nvSpPr>
        <p:spPr>
          <a:xfrm rot="16200000">
            <a:off x="1908042" y="4049743"/>
            <a:ext cx="635427" cy="1296180"/>
          </a:xfrm>
          <a:prstGeom prst="flowChartOffpageConnector">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正强化</a:t>
            </a:r>
            <a:endParaRPr lang="zh-CN" altLang="en-US" b="1">
              <a:solidFill>
                <a:schemeClr val="bg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857565" y="700992"/>
            <a:ext cx="2264716" cy="515772"/>
            <a:chOff x="704824" y="706593"/>
            <a:chExt cx="2264716" cy="515772"/>
          </a:xfrm>
        </p:grpSpPr>
        <p:sp>
          <p:nvSpPr>
            <p:cNvPr id="19" name="矩形 18"/>
            <p:cNvSpPr/>
            <p:nvPr/>
          </p:nvSpPr>
          <p:spPr>
            <a:xfrm>
              <a:off x="1169047" y="779813"/>
              <a:ext cx="180049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a:t>
              </a:r>
              <a:r>
                <a:rPr lang="zh-CN" altLang="en-US" b="1" dirty="0" smtClean="0">
                  <a:latin typeface="微软雅黑" panose="020B0503020204020204" pitchFamily="34" charset="-122"/>
                  <a:ea typeface="微软雅黑" panose="020B0503020204020204" pitchFamily="34" charset="-122"/>
                </a:rPr>
                <a:t>安全</a:t>
              </a:r>
              <a:r>
                <a:rPr lang="zh-CN" altLang="en-US" b="1" dirty="0" smtClean="0">
                  <a:latin typeface="微软雅黑" panose="020B0503020204020204" pitchFamily="34" charset="-122"/>
                  <a:ea typeface="微软雅黑" panose="020B0503020204020204" pitchFamily="34" charset="-122"/>
                </a:rPr>
                <a:t>行为</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21"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6"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0-#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3" grpId="0" animBg="1"/>
      <p:bldP spid="24" grpId="0" animBg="1"/>
      <p:bldP spid="25"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内容占位符 2"/>
          <p:cNvSpPr txBox="1"/>
          <p:nvPr/>
        </p:nvSpPr>
        <p:spPr bwMode="auto">
          <a:xfrm>
            <a:off x="1577665" y="2507860"/>
            <a:ext cx="4261201" cy="3001897"/>
          </a:xfrm>
          <a:prstGeom prst="rect">
            <a:avLst/>
          </a:prstGeom>
          <a:noFill/>
          <a:ln w="9525">
            <a:noFill/>
            <a:miter lim="800000"/>
          </a:ln>
        </p:spPr>
        <p:txBody>
          <a:bodyPr vert="horz" wrap="square" lIns="91440" tIns="45720" rIns="91440" bIns="45720" numCol="1" anchor="t" anchorCtr="0" compatLnSpc="1"/>
          <a:lstStyle/>
          <a:p>
            <a:pPr marL="342900" indent="-342900" eaLnBrk="0" hangingPunct="0">
              <a:spcBef>
                <a:spcPct val="20000"/>
              </a:spcBef>
              <a:buClr>
                <a:srgbClr val="C00000"/>
              </a:buClr>
              <a:defRPr/>
            </a:pPr>
            <a:r>
              <a:rPr lang="zh-CN" altLang="en-US" b="1" kern="0" dirty="0">
                <a:solidFill>
                  <a:srgbClr val="C00000"/>
                </a:solidFill>
                <a:latin typeface="微软雅黑" panose="020B0503020204020204" pitchFamily="34" charset="-122"/>
                <a:ea typeface="微软雅黑" panose="020B0503020204020204" pitchFamily="34" charset="-122"/>
              </a:rPr>
              <a:t>减少不安全的行为</a:t>
            </a:r>
            <a:endParaRPr lang="en-US" altLang="zh-CN" b="1" kern="0" dirty="0">
              <a:solidFill>
                <a:srgbClr val="C00000"/>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强调高层管理人员的重视和投入</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强调安全</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制定安全政策</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通过人员甄选减少不安全的行为</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提供安全培训</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利用海报和其他宣传手段</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利用正强化手段</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利用基于行为的安全计划</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鼓励员工参与</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C00000"/>
              </a:buClr>
              <a:buFontTx/>
              <a:buChar char="•"/>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rPr>
              <a:t>定期进行安全和健康检查</a:t>
            </a:r>
            <a:endParaRPr lang="en-US" altLang="zh-CN" sz="14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1577665" y="1427710"/>
            <a:ext cx="3528490" cy="1015663"/>
          </a:xfrm>
          <a:prstGeom prst="rect">
            <a:avLst/>
          </a:prstGeom>
        </p:spPr>
        <p:txBody>
          <a:bodyPr wrap="square">
            <a:spAutoFit/>
          </a:bodyPr>
          <a:lstStyle/>
          <a:p>
            <a:pPr>
              <a:buNone/>
            </a:pPr>
            <a:r>
              <a:rPr lang="zh-CN" altLang="en-US" b="1" dirty="0">
                <a:solidFill>
                  <a:srgbClr val="C00000"/>
                </a:solidFill>
                <a:latin typeface="微软雅黑" panose="020B0503020204020204" pitchFamily="34" charset="-122"/>
                <a:ea typeface="微软雅黑" panose="020B0503020204020204" pitchFamily="34" charset="-122"/>
              </a:rPr>
              <a:t>减少不安全的工作条件</a:t>
            </a:r>
            <a:endParaRPr lang="en-US" altLang="zh-CN" b="1" dirty="0">
              <a:solidFill>
                <a:srgbClr val="C0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识别并清除不安全的工作条件</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运用管理手段，如实行工作轮换</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使用个人防护设备</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072105" y="1571730"/>
            <a:ext cx="4314825" cy="3600450"/>
          </a:xfrm>
          <a:prstGeom prst="rect">
            <a:avLst/>
          </a:prstGeom>
        </p:spPr>
      </p:pic>
      <p:grpSp>
        <p:nvGrpSpPr>
          <p:cNvPr id="14" name="组合 13"/>
          <p:cNvGrpSpPr/>
          <p:nvPr/>
        </p:nvGrpSpPr>
        <p:grpSpPr>
          <a:xfrm>
            <a:off x="857565" y="700992"/>
            <a:ext cx="2264716" cy="515772"/>
            <a:chOff x="704824" y="706593"/>
            <a:chExt cx="2264716" cy="515772"/>
          </a:xfrm>
        </p:grpSpPr>
        <p:sp>
          <p:nvSpPr>
            <p:cNvPr id="15" name="矩形 14"/>
            <p:cNvSpPr/>
            <p:nvPr/>
          </p:nvSpPr>
          <p:spPr>
            <a:xfrm>
              <a:off x="1169047" y="779813"/>
              <a:ext cx="180049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减少不</a:t>
              </a:r>
              <a:r>
                <a:rPr lang="zh-CN" altLang="en-US" b="1" dirty="0" smtClean="0">
                  <a:latin typeface="微软雅黑" panose="020B0503020204020204" pitchFamily="34" charset="-122"/>
                  <a:ea typeface="微软雅黑" panose="020B0503020204020204" pitchFamily="34" charset="-122"/>
                </a:rPr>
                <a:t>安全</a:t>
              </a:r>
              <a:r>
                <a:rPr lang="zh-CN" altLang="en-US" b="1" dirty="0" smtClean="0">
                  <a:latin typeface="微软雅黑" panose="020B0503020204020204" pitchFamily="34" charset="-122"/>
                  <a:ea typeface="微软雅黑" panose="020B0503020204020204" pitchFamily="34" charset="-122"/>
                </a:rPr>
                <a:t>行为</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17"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18"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3</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print">
            <a:extLst>
              <a:ext uri="{28A0092B-C50C-407E-A947-70E740481C1C}">
                <a14:useLocalDpi xmlns:a14="http://schemas.microsoft.com/office/drawing/2010/main" val="0"/>
              </a:ext>
            </a:extLst>
          </a:blip>
          <a:srcRect r="5127"/>
          <a:stretch>
            <a:fillRect/>
          </a:stretch>
        </p:blipFill>
        <p:spPr>
          <a:xfrm>
            <a:off x="-8446" y="-16782"/>
            <a:ext cx="11214745" cy="6328682"/>
          </a:xfrm>
          <a:prstGeom prst="rect">
            <a:avLst/>
          </a:prstGeom>
        </p:spPr>
      </p:pic>
      <p:grpSp>
        <p:nvGrpSpPr>
          <p:cNvPr id="6" name="组合 5"/>
          <p:cNvGrpSpPr/>
          <p:nvPr/>
        </p:nvGrpSpPr>
        <p:grpSpPr>
          <a:xfrm>
            <a:off x="671330" y="1386331"/>
            <a:ext cx="7564594" cy="2986859"/>
            <a:chOff x="671330" y="1386331"/>
            <a:chExt cx="7564594" cy="2986859"/>
          </a:xfrm>
        </p:grpSpPr>
        <p:cxnSp>
          <p:nvCxnSpPr>
            <p:cNvPr id="37" name="直接连接符 36"/>
            <p:cNvCxnSpPr/>
            <p:nvPr/>
          </p:nvCxnSpPr>
          <p:spPr>
            <a:xfrm>
              <a:off x="671330" y="437319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721662" y="1386331"/>
              <a:ext cx="2514262"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736564" y="48614"/>
            <a:ext cx="5497060" cy="6107480"/>
            <a:chOff x="2164516" y="1557390"/>
            <a:chExt cx="2559956" cy="2844230"/>
          </a:xfrm>
          <a:effectLst>
            <a:glow rad="698500">
              <a:schemeClr val="tx1">
                <a:lumMod val="95000"/>
                <a:lumOff val="5000"/>
                <a:alpha val="2000"/>
              </a:schemeClr>
            </a:glow>
          </a:effectLst>
        </p:grpSpPr>
        <p:sp>
          <p:nvSpPr>
            <p:cNvPr id="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rgbClr val="5289E4"/>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ïślíḋê"/>
            <p:cNvSpPr/>
            <p:nvPr/>
          </p:nvSpPr>
          <p:spPr bwMode="auto">
            <a:xfrm rot="5400000">
              <a:off x="2248742" y="1886664"/>
              <a:ext cx="2428393" cy="218568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21" name="组合 20"/>
          <p:cNvGrpSpPr/>
          <p:nvPr/>
        </p:nvGrpSpPr>
        <p:grpSpPr>
          <a:xfrm>
            <a:off x="6919734" y="4709730"/>
            <a:ext cx="1072315" cy="1191390"/>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318974" y="420324"/>
            <a:ext cx="724974" cy="805478"/>
            <a:chOff x="7952073" y="4600260"/>
            <a:chExt cx="1426254" cy="1584632"/>
          </a:xfrm>
        </p:grpSpPr>
        <p:grpSp>
          <p:nvGrpSpPr>
            <p:cNvPr id="29" name="组合 28"/>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30" name="直接连接符 29"/>
            <p:cNvCxnSpPr>
              <a:endCxn id="34"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34"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4"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8235924" y="2256214"/>
            <a:ext cx="2957485" cy="4050511"/>
          </a:xfrm>
          <a:prstGeom prst="rect">
            <a:avLst/>
          </a:prstGeom>
        </p:spPr>
      </p:pic>
      <p:sp>
        <p:nvSpPr>
          <p:cNvPr id="4" name="矩形 3"/>
          <p:cNvSpPr/>
          <p:nvPr/>
        </p:nvSpPr>
        <p:spPr>
          <a:xfrm>
            <a:off x="2421711" y="2571331"/>
            <a:ext cx="4298561" cy="683581"/>
          </a:xfrm>
          <a:prstGeom prst="rect">
            <a:avLst/>
          </a:prstGeom>
        </p:spPr>
        <p:txBody>
          <a:bodyPr/>
          <a:lstStyle/>
          <a:p>
            <a:pPr algn="ctr"/>
            <a:r>
              <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rPr>
              <a:t>工作场所健康风险：问题与对策</a:t>
            </a:r>
            <a:br>
              <a:rPr lang="en-US" altLang="zh-CN" sz="4400" b="1" dirty="0">
                <a:solidFill>
                  <a:schemeClr val="tx1">
                    <a:lumMod val="75000"/>
                    <a:lumOff val="25000"/>
                  </a:schemeClr>
                </a:solidFill>
                <a:latin typeface="微软雅黑" panose="020B0503020204020204" pitchFamily="34" charset="-122"/>
                <a:ea typeface="微软雅黑" panose="020B0503020204020204" pitchFamily="34" charset="-122"/>
              </a:rPr>
            </a:br>
            <a:endPar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cs typeface="黑体" panose="02010609060101010101" charset="-122"/>
            </a:endParaRPr>
          </a:p>
        </p:txBody>
      </p:sp>
      <p:sp>
        <p:nvSpPr>
          <p:cNvPr id="35" name="矩形 34"/>
          <p:cNvSpPr/>
          <p:nvPr/>
        </p:nvSpPr>
        <p:spPr>
          <a:xfrm>
            <a:off x="3485036" y="1845725"/>
            <a:ext cx="2268833" cy="580942"/>
          </a:xfrm>
          <a:prstGeom prst="rect">
            <a:avLst/>
          </a:prstGeom>
        </p:spPr>
        <p:txBody>
          <a:bodyPr/>
          <a:lstStyle/>
          <a:p>
            <a:pPr algn="ctr"/>
            <a:r>
              <a:rPr lang="zh-CN" altLang="en-US" sz="3200" b="1" dirty="0" smtClean="0">
                <a:solidFill>
                  <a:srgbClr val="C00000"/>
                </a:solidFill>
                <a:latin typeface="微软雅黑" panose="020B0503020204020204" pitchFamily="34" charset="-122"/>
                <a:ea typeface="微软雅黑" panose="020B0503020204020204" pitchFamily="34" charset="-122"/>
              </a:rPr>
              <a:t>第四部分</a:t>
            </a:r>
            <a:endParaRPr lang="zh-CN" altLang="en-US" sz="3200" b="1" dirty="0">
              <a:solidFill>
                <a:srgbClr val="C00000"/>
              </a:solidFill>
              <a:latin typeface="微软雅黑" panose="020B0503020204020204" pitchFamily="34" charset="-122"/>
              <a:ea typeface="微软雅黑" panose="020B0503020204020204" pitchFamily="34" charset="-122"/>
              <a:cs typeface="黑体" panose="02010609060101010101" charset="-122"/>
            </a:endParaRPr>
          </a:p>
        </p:txBody>
      </p:sp>
      <p:grpSp>
        <p:nvGrpSpPr>
          <p:cNvPr id="39" name="组合 38"/>
          <p:cNvGrpSpPr/>
          <p:nvPr/>
        </p:nvGrpSpPr>
        <p:grpSpPr>
          <a:xfrm>
            <a:off x="1408451" y="1597513"/>
            <a:ext cx="6218053" cy="2572944"/>
            <a:chOff x="2405239" y="2299766"/>
            <a:chExt cx="7381523" cy="2091156"/>
          </a:xfrm>
        </p:grpSpPr>
        <p:cxnSp>
          <p:nvCxnSpPr>
            <p:cNvPr id="40" name="直接连接符 39"/>
            <p:cNvCxnSpPr/>
            <p:nvPr/>
          </p:nvCxnSpPr>
          <p:spPr>
            <a:xfrm>
              <a:off x="2405239" y="2299766"/>
              <a:ext cx="738152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2405239" y="4390922"/>
              <a:ext cx="1467129"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537559" y="4390922"/>
              <a:ext cx="124920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out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721685" y="2456557"/>
            <a:ext cx="2088290" cy="688173"/>
          </a:xfrm>
          <a:prstGeom prst="roundRect">
            <a:avLst/>
          </a:prstGeom>
          <a:solidFill>
            <a:srgbClr val="5289E4"/>
          </a:solidFill>
          <a:ln>
            <a:solidFill>
              <a:srgbClr val="5289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化学物质</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7626505" y="2467777"/>
            <a:ext cx="2088290" cy="688173"/>
          </a:xfrm>
          <a:prstGeom prst="roundRect">
            <a:avLst/>
          </a:prstGeom>
          <a:solidFill>
            <a:srgbClr val="5289E4"/>
          </a:solidFill>
          <a:ln>
            <a:solidFill>
              <a:srgbClr val="5289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传染病</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7" name="圆角矩形 6"/>
          <p:cNvSpPr/>
          <p:nvPr/>
        </p:nvSpPr>
        <p:spPr>
          <a:xfrm>
            <a:off x="7626505" y="4092080"/>
            <a:ext cx="2088290" cy="688173"/>
          </a:xfrm>
          <a:prstGeom prst="roundRect">
            <a:avLst/>
          </a:prstGeom>
          <a:solidFill>
            <a:srgbClr val="5289E4"/>
          </a:solidFill>
          <a:ln>
            <a:solidFill>
              <a:srgbClr val="5289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人力工程学风险</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1748107" y="4092080"/>
            <a:ext cx="2088290" cy="688173"/>
          </a:xfrm>
          <a:prstGeom prst="roundRect">
            <a:avLst/>
          </a:prstGeom>
          <a:solidFill>
            <a:srgbClr val="5289E4"/>
          </a:solidFill>
          <a:ln>
            <a:solidFill>
              <a:srgbClr val="5289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暴力</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4354791" y="3155950"/>
            <a:ext cx="2714777" cy="936130"/>
          </a:xfrm>
          <a:prstGeom prst="roundRect">
            <a:avLst/>
          </a:prstGeom>
          <a:solidFill>
            <a:srgbClr val="5289E4"/>
          </a:solidFill>
          <a:ln>
            <a:solidFill>
              <a:srgbClr val="5289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工作压力、工作倦怠</a:t>
            </a:r>
            <a:endParaRPr lang="zh-CN" altLang="en-US" b="1">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857565" y="700992"/>
            <a:ext cx="3880543" cy="515772"/>
            <a:chOff x="704824" y="706593"/>
            <a:chExt cx="3880543" cy="515772"/>
          </a:xfrm>
        </p:grpSpPr>
        <p:sp>
          <p:nvSpPr>
            <p:cNvPr id="17" name="矩形 16"/>
            <p:cNvSpPr/>
            <p:nvPr/>
          </p:nvSpPr>
          <p:spPr>
            <a:xfrm>
              <a:off x="1169047" y="779813"/>
              <a:ext cx="3416320"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工作场所健康风险：</a:t>
              </a:r>
              <a:r>
                <a:rPr lang="zh-CN" altLang="en-US" dirty="0">
                  <a:latin typeface="微软雅黑" panose="020B0503020204020204" pitchFamily="34" charset="-122"/>
                  <a:ea typeface="微软雅黑" panose="020B0503020204020204" pitchFamily="34" charset="-122"/>
                </a:rPr>
                <a:t>问题与对策</a:t>
              </a:r>
              <a:endParaRPr lang="zh-CN" altLang="en-US"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2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4"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4" name="矩形 3"/>
          <p:cNvSpPr/>
          <p:nvPr/>
        </p:nvSpPr>
        <p:spPr>
          <a:xfrm>
            <a:off x="1577665" y="1538603"/>
            <a:ext cx="9001250" cy="400110"/>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大多数职业健康问题并不像没有“防护设备”或“地板湿滑）那么明显。</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618365" y="1931780"/>
            <a:ext cx="3592955" cy="2304320"/>
            <a:chOff x="6618365" y="1931780"/>
            <a:chExt cx="3592955" cy="2304320"/>
          </a:xfrm>
        </p:grpSpPr>
        <p:sp>
          <p:nvSpPr>
            <p:cNvPr id="11" name="AutoShape 6"/>
            <p:cNvSpPr txBox="1">
              <a:spLocks noChangeArrowheads="1"/>
            </p:cNvSpPr>
            <p:nvPr/>
          </p:nvSpPr>
          <p:spPr bwMode="auto">
            <a:xfrm rot="10800000">
              <a:off x="6618365" y="1931780"/>
              <a:ext cx="3528490" cy="2304320"/>
            </a:xfrm>
            <a:prstGeom prst="homePlate">
              <a:avLst>
                <a:gd name="adj" fmla="val 36908"/>
              </a:avLst>
            </a:prstGeom>
            <a:solidFill>
              <a:srgbClr val="5289E4"/>
            </a:solidFill>
            <a:ln w="9525">
              <a:solidFill>
                <a:srgbClr val="5289E4"/>
              </a:solidFill>
              <a:miter lim="800000"/>
            </a:ln>
            <a:effectLst/>
          </p:spPr>
          <p:txBody>
            <a:bodyPr vert="horz" wrap="none" lIns="91430" tIns="45716" rIns="91430" bIns="45716" numCol="1" anchor="ctr" anchorCtr="0" compatLnSpc="1"/>
            <a:lstStyle/>
            <a:p>
              <a:pPr fontAlgn="auto">
                <a:lnSpc>
                  <a:spcPct val="150000"/>
                </a:lnSpc>
                <a:spcBef>
                  <a:spcPct val="0"/>
                </a:spcBef>
                <a:spcAft>
                  <a:spcPct val="0"/>
                </a:spcAft>
                <a:buFont typeface="Wingdings" panose="05000000000000000000" pitchFamily="2" charset="2"/>
                <a:buChar char="l"/>
              </a:pPr>
              <a:endParaRPr lang="zh-CN" altLang="en-US" sz="2000" kern="0">
                <a:solidFill>
                  <a:sysClr val="windowText" lastClr="000000"/>
                </a:solidFill>
                <a:latin typeface="华文楷体" panose="02010600040101010101" pitchFamily="2" charset="-122"/>
                <a:ea typeface="华文楷体" panose="02010600040101010101" pitchFamily="2" charset="-122"/>
              </a:endParaRPr>
            </a:p>
          </p:txBody>
        </p:sp>
        <p:sp>
          <p:nvSpPr>
            <p:cNvPr id="16" name="TextBox 15"/>
            <p:cNvSpPr txBox="1"/>
            <p:nvPr/>
          </p:nvSpPr>
          <p:spPr>
            <a:xfrm>
              <a:off x="7186900" y="2278342"/>
              <a:ext cx="3024420" cy="1512211"/>
            </a:xfrm>
            <a:prstGeom prst="rect">
              <a:avLst/>
            </a:prstGeom>
            <a:noFill/>
          </p:spPr>
          <p:txBody>
            <a:bodyPr wrap="square" rtlCol="0" anchor="ctr">
              <a:noAutofit/>
            </a:bodyPr>
            <a:lstStyle/>
            <a:p>
              <a:pPr marL="285750" indent="-285750">
                <a:lnSpc>
                  <a:spcPct val="150000"/>
                </a:lnSpc>
                <a:buFont typeface="Wingdings" panose="05000000000000000000" pitchFamily="2" charset="2"/>
                <a:buChar char="l"/>
              </a:pPr>
              <a:r>
                <a:rPr lang="zh-CN" altLang="en-US" sz="1600" dirty="0">
                  <a:solidFill>
                    <a:schemeClr val="bg1"/>
                  </a:solidFill>
                  <a:latin typeface="微软雅黑" panose="020B0503020204020204" pitchFamily="34" charset="-122"/>
                  <a:ea typeface="微软雅黑" panose="020B0503020204020204" pitchFamily="34" charset="-122"/>
                </a:rPr>
                <a:t>密封或通风设施</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600" dirty="0">
                  <a:solidFill>
                    <a:schemeClr val="bg1"/>
                  </a:solidFill>
                  <a:latin typeface="微软雅黑" panose="020B0503020204020204" pitchFamily="34" charset="-122"/>
                  <a:ea typeface="微软雅黑" panose="020B0503020204020204" pitchFamily="34" charset="-122"/>
                </a:rPr>
                <a:t>培训、改善整理和清洁工作</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600" dirty="0">
                  <a:solidFill>
                    <a:schemeClr val="bg1"/>
                  </a:solidFill>
                  <a:latin typeface="微软雅黑" panose="020B0503020204020204" pitchFamily="34" charset="-122"/>
                  <a:ea typeface="微软雅黑" panose="020B0503020204020204" pitchFamily="34" charset="-122"/>
                </a:rPr>
                <a:t>个人防护用具</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17" name="TextBox 16"/>
          <p:cNvSpPr txBox="1"/>
          <p:nvPr/>
        </p:nvSpPr>
        <p:spPr>
          <a:xfrm>
            <a:off x="3125880" y="4849362"/>
            <a:ext cx="5256730" cy="400110"/>
          </a:xfrm>
          <a:prstGeom prst="rect">
            <a:avLst/>
          </a:prstGeom>
        </p:spPr>
        <p:txBody>
          <a:bodyPr wrap="square">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危险管理：识别危险、评估危险和控制危险</a:t>
            </a:r>
            <a:endParaRPr lang="zh-CN" altLang="en-US" dirty="0"/>
          </a:p>
        </p:txBody>
      </p:sp>
      <p:grpSp>
        <p:nvGrpSpPr>
          <p:cNvPr id="7" name="组合 6"/>
          <p:cNvGrpSpPr/>
          <p:nvPr/>
        </p:nvGrpSpPr>
        <p:grpSpPr>
          <a:xfrm>
            <a:off x="1064906" y="1931780"/>
            <a:ext cx="3528490" cy="2304320"/>
            <a:chOff x="1064906" y="1931780"/>
            <a:chExt cx="3528490" cy="2304320"/>
          </a:xfrm>
        </p:grpSpPr>
        <p:sp>
          <p:nvSpPr>
            <p:cNvPr id="9" name="AutoShape 6"/>
            <p:cNvSpPr txBox="1">
              <a:spLocks noChangeArrowheads="1"/>
            </p:cNvSpPr>
            <p:nvPr/>
          </p:nvSpPr>
          <p:spPr bwMode="auto">
            <a:xfrm rot="10800000" flipH="1">
              <a:off x="1064906" y="1931780"/>
              <a:ext cx="3528490" cy="2304320"/>
            </a:xfrm>
            <a:prstGeom prst="homePlate">
              <a:avLst>
                <a:gd name="adj" fmla="val 36908"/>
              </a:avLst>
            </a:prstGeom>
            <a:solidFill>
              <a:srgbClr val="5289E4"/>
            </a:solidFill>
            <a:ln w="9525">
              <a:solidFill>
                <a:srgbClr val="5289E4"/>
              </a:solidFill>
              <a:miter lim="800000"/>
            </a:ln>
            <a:effectLst/>
          </p:spPr>
          <p:txBody>
            <a:bodyPr vert="horz" wrap="none" lIns="91430" tIns="45716" rIns="91430" bIns="45716" numCol="1" anchor="ctr" anchorCtr="0" compatLnSpc="1"/>
            <a:lstStyle/>
            <a:p>
              <a:pPr fontAlgn="auto">
                <a:lnSpc>
                  <a:spcPct val="150000"/>
                </a:lnSpc>
                <a:spcBef>
                  <a:spcPct val="0"/>
                </a:spcBef>
                <a:spcAft>
                  <a:spcPct val="0"/>
                </a:spcAft>
                <a:buFont typeface="Wingdings" panose="05000000000000000000" pitchFamily="2" charset="2"/>
                <a:buChar char="l"/>
              </a:pPr>
              <a:endParaRPr lang="zh-CN" altLang="en-US" sz="2000" kern="0">
                <a:solidFill>
                  <a:sysClr val="windowText" lastClr="000000"/>
                </a:solidFill>
                <a:latin typeface="华文楷体" panose="02010600040101010101" pitchFamily="2" charset="-122"/>
                <a:ea typeface="华文楷体" panose="02010600040101010101" pitchFamily="2" charset="-122"/>
              </a:endParaRPr>
            </a:p>
          </p:txBody>
        </p:sp>
        <p:sp>
          <p:nvSpPr>
            <p:cNvPr id="3" name="矩形 2"/>
            <p:cNvSpPr/>
            <p:nvPr/>
          </p:nvSpPr>
          <p:spPr>
            <a:xfrm>
              <a:off x="1433646" y="2450608"/>
              <a:ext cx="2088290" cy="1338828"/>
            </a:xfrm>
            <a:prstGeom prst="rect">
              <a:avLst/>
            </a:prstGeom>
          </p:spPr>
          <p:txBody>
            <a:bodyPr wrap="square">
              <a:spAutoFit/>
            </a:bodyPr>
            <a:lstStyle/>
            <a:p>
              <a:pPr marL="285750" indent="-285750" fontAlgn="auto">
                <a:lnSpc>
                  <a:spcPct val="150000"/>
                </a:lnSpc>
                <a:buFont typeface="Wingdings" panose="05000000000000000000" pitchFamily="2" charset="2"/>
                <a:buChar char="l"/>
              </a:pPr>
              <a:r>
                <a:rPr lang="zh-CN" altLang="en-US" dirty="0">
                  <a:solidFill>
                    <a:schemeClr val="bg1"/>
                  </a:solidFill>
                  <a:latin typeface="微软雅黑" panose="020B0503020204020204" pitchFamily="34" charset="-122"/>
                  <a:ea typeface="微软雅黑" panose="020B0503020204020204" pitchFamily="34" charset="-122"/>
                </a:rPr>
                <a:t>涂料和粉刷颜料</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l"/>
              </a:pPr>
              <a:r>
                <a:rPr lang="zh-CN" altLang="en-US" dirty="0">
                  <a:solidFill>
                    <a:schemeClr val="bg1"/>
                  </a:solidFill>
                  <a:latin typeface="微软雅黑" panose="020B0503020204020204" pitchFamily="34" charset="-122"/>
                  <a:ea typeface="微软雅黑" panose="020B0503020204020204" pitchFamily="34" charset="-122"/>
                </a:rPr>
                <a:t>装潢材料</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l"/>
              </a:pPr>
              <a:r>
                <a:rPr lang="zh-CN" altLang="en-US" dirty="0">
                  <a:solidFill>
                    <a:schemeClr val="bg1"/>
                  </a:solidFill>
                  <a:latin typeface="微软雅黑" panose="020B0503020204020204" pitchFamily="34" charset="-122"/>
                  <a:ea typeface="微软雅黑" panose="020B0503020204020204" pitchFamily="34" charset="-122"/>
                </a:rPr>
                <a:t>清洁剂</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857565" y="700992"/>
            <a:ext cx="2726381" cy="515772"/>
            <a:chOff x="704824" y="706593"/>
            <a:chExt cx="2726381" cy="515772"/>
          </a:xfrm>
        </p:grpSpPr>
        <p:sp>
          <p:nvSpPr>
            <p:cNvPr id="13" name="矩形 12"/>
            <p:cNvSpPr/>
            <p:nvPr/>
          </p:nvSpPr>
          <p:spPr>
            <a:xfrm>
              <a:off x="1169047" y="779813"/>
              <a:ext cx="2262158"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化学和其他危险物质</a:t>
              </a:r>
              <a:endParaRPr lang="zh-CN" altLang="en-US" b="1"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22"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3"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2917" t="2703" r="-1502" b="2703"/>
          <a:stretch>
            <a:fillRect/>
          </a:stretch>
        </p:blipFill>
        <p:spPr>
          <a:xfrm>
            <a:off x="4746105" y="1931781"/>
            <a:ext cx="1800249" cy="2304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46105" y="3770464"/>
            <a:ext cx="5400750" cy="1270444"/>
          </a:xfrm>
          <a:prstGeom prst="rect">
            <a:avLst/>
          </a:prstGeom>
          <a:noFill/>
        </p:spPr>
        <p:txBody>
          <a:bodyPr wrap="square" rtlCol="0" anchor="ctr">
            <a:noAutofit/>
          </a:bodyPr>
          <a:lstStyle/>
          <a:p>
            <a:pPr marL="342900" indent="-342900">
              <a:lnSpc>
                <a:spcPct val="200000"/>
              </a:lnSpc>
              <a:buClr>
                <a:srgbClr val="5289E4"/>
              </a:buClr>
              <a:buFont typeface="Wingdings" panose="05000000000000000000" pitchFamily="2" charset="2"/>
              <a:buChar char="u"/>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如果员工有发烧或呼吸道感染症状，请他们呆在家里。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200000"/>
              </a:lnSpc>
              <a:buClr>
                <a:srgbClr val="5289E4"/>
              </a:buClr>
              <a:buFont typeface="Wingdings" panose="05000000000000000000" pitchFamily="2" charset="2"/>
              <a:buChar char="u"/>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定期清洁工作场所和设备的表面</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200000"/>
              </a:lnSpc>
              <a:buClr>
                <a:srgbClr val="5289E4"/>
              </a:buClr>
              <a:buFont typeface="Wingdings" panose="05000000000000000000" pitchFamily="2" charset="2"/>
              <a:buChar char="u"/>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向员工强调经常洗手的重要性。</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200000"/>
              </a:lnSpc>
              <a:buClr>
                <a:srgbClr val="5289E4"/>
              </a:buClr>
              <a:buFont typeface="Wingdings" panose="05000000000000000000" pitchFamily="2" charset="2"/>
              <a:buChar char="u"/>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按时更新健康证</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11" name="内容占位符 10"/>
          <p:cNvGraphicFramePr>
            <a:graphicFrameLocks noGrp="1"/>
          </p:cNvGraphicFramePr>
          <p:nvPr>
            <p:ph idx="1"/>
          </p:nvPr>
        </p:nvGraphicFramePr>
        <p:xfrm>
          <a:off x="1533720" y="1579209"/>
          <a:ext cx="7777080" cy="15842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5" name="流程图: 离页连接符 14"/>
          <p:cNvSpPr/>
          <p:nvPr/>
        </p:nvSpPr>
        <p:spPr>
          <a:xfrm>
            <a:off x="1145605" y="1488271"/>
            <a:ext cx="8553311" cy="1937466"/>
          </a:xfrm>
          <a:prstGeom prst="flowChartOffpageConnector">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857565" y="700992"/>
            <a:ext cx="1341386" cy="515772"/>
            <a:chOff x="704824" y="706593"/>
            <a:chExt cx="1341386" cy="515772"/>
          </a:xfrm>
        </p:grpSpPr>
        <p:sp>
          <p:nvSpPr>
            <p:cNvPr id="9" name="矩形 8"/>
            <p:cNvSpPr/>
            <p:nvPr/>
          </p:nvSpPr>
          <p:spPr>
            <a:xfrm>
              <a:off x="1169047" y="779813"/>
              <a:ext cx="87716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传染病</a:t>
              </a:r>
              <a:endParaRPr lang="zh-CN" altLang="en-US" dirty="0">
                <a:latin typeface="微软雅黑" panose="020B0503020204020204" pitchFamily="34" charset="-122"/>
                <a:ea typeface="微软雅黑" panose="020B0503020204020204" pitchFamily="34" charset="-122"/>
              </a:endParaRPr>
            </a:p>
          </p:txBody>
        </p:sp>
        <p:grpSp>
          <p:nvGrpSpPr>
            <p:cNvPr id="12" name="组合 11"/>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17"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18" name="ïślíḋê"/>
              <p:cNvSpPr/>
              <p:nvPr/>
            </p:nvSpPr>
            <p:spPr bwMode="auto">
              <a:xfrm rot="240818">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725" y="3588010"/>
            <a:ext cx="1698482" cy="18401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1" grpId="0">
        <p:bldAsOne/>
      </p:bldGraphic>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离页连接符 3"/>
          <p:cNvSpPr/>
          <p:nvPr/>
        </p:nvSpPr>
        <p:spPr>
          <a:xfrm>
            <a:off x="1787775" y="1900167"/>
            <a:ext cx="1662150" cy="1080150"/>
          </a:xfrm>
          <a:prstGeom prst="flowChartOffpageConnector">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34" charset="-122"/>
                <a:ea typeface="微软雅黑" panose="020B0503020204020204" pitchFamily="34" charset="-122"/>
              </a:rPr>
              <a:t>工作压力</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829090" y="3622682"/>
            <a:ext cx="1709641" cy="108015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解决方案</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013331" y="2075800"/>
            <a:ext cx="3253124" cy="720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工作进度、工作速度、工作保障、噪音、顾客的数量和特性、家庭因素会到导致员工巨大压力。</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4027180" y="3622682"/>
            <a:ext cx="5184720" cy="108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Clr>
                <a:srgbClr val="C00000"/>
              </a:buClr>
              <a:buFont typeface="Wingdings" panose="05000000000000000000" pitchFamily="2" charset="2"/>
              <a:buChar char="u"/>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为员工提供支持（沟通、减少噪音的等）</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Clr>
                <a:srgbClr val="C00000"/>
              </a:buClr>
              <a:buFont typeface="Wingdings" panose="05000000000000000000" pitchFamily="2" charset="2"/>
              <a:buChar char="u"/>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公平对待</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Clr>
                <a:srgbClr val="C00000"/>
              </a:buClr>
              <a:buFont typeface="Wingdings" panose="05000000000000000000" pitchFamily="2" charset="2"/>
              <a:buChar char="u"/>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冥想</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857565" y="700992"/>
            <a:ext cx="2726381" cy="515772"/>
            <a:chOff x="704824" y="706593"/>
            <a:chExt cx="2726381" cy="515772"/>
          </a:xfrm>
        </p:grpSpPr>
        <p:sp>
          <p:nvSpPr>
            <p:cNvPr id="11" name="矩形 10"/>
            <p:cNvSpPr/>
            <p:nvPr/>
          </p:nvSpPr>
          <p:spPr>
            <a:xfrm>
              <a:off x="1169047" y="779813"/>
              <a:ext cx="2262158"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工作压力、工作倦怠</a:t>
              </a:r>
              <a:endParaRPr lang="zh-CN" altLang="en-US" b="1"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17"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18"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19" name="矩形 18"/>
          <p:cNvSpPr/>
          <p:nvPr/>
        </p:nvSpPr>
        <p:spPr>
          <a:xfrm>
            <a:off x="1321788" y="1787760"/>
            <a:ext cx="8553311" cy="1296181"/>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335637" y="3401743"/>
            <a:ext cx="8553311" cy="1512209"/>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rotWithShape="1">
          <a:blip r:embed="rId1" cstate="print">
            <a:extLst>
              <a:ext uri="{28A0092B-C50C-407E-A947-70E740481C1C}">
                <a14:useLocalDpi xmlns:a14="http://schemas.microsoft.com/office/drawing/2010/main" val="0"/>
              </a:ext>
            </a:extLst>
          </a:blip>
          <a:srcRect l="48886" b="62549"/>
          <a:stretch>
            <a:fillRect/>
          </a:stretch>
        </p:blipFill>
        <p:spPr>
          <a:xfrm>
            <a:off x="8490625" y="3857182"/>
            <a:ext cx="867983" cy="621087"/>
          </a:xfrm>
          <a:prstGeom prst="rect">
            <a:avLst/>
          </a:prstGeom>
        </p:spPr>
      </p:pic>
      <p:pic>
        <p:nvPicPr>
          <p:cNvPr id="3" name="图片 2"/>
          <p:cNvPicPr>
            <a:picLocks noChangeAspect="1"/>
          </p:cNvPicPr>
          <p:nvPr/>
        </p:nvPicPr>
        <p:blipFill rotWithShape="1">
          <a:blip r:embed="rId2"/>
          <a:srcRect r="40550"/>
          <a:stretch>
            <a:fillRect/>
          </a:stretch>
        </p:blipFill>
        <p:spPr>
          <a:xfrm>
            <a:off x="8204830" y="1950378"/>
            <a:ext cx="1007070" cy="1029939"/>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10"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6"/>
          <p:cNvSpPr txBox="1">
            <a:spLocks noChangeArrowheads="1"/>
          </p:cNvSpPr>
          <p:nvPr/>
        </p:nvSpPr>
        <p:spPr bwMode="auto">
          <a:xfrm rot="16200000">
            <a:off x="2081735" y="3660020"/>
            <a:ext cx="1152160" cy="1584220"/>
          </a:xfrm>
          <a:prstGeom prst="homePlate">
            <a:avLst>
              <a:gd name="adj" fmla="val 36908"/>
            </a:avLst>
          </a:prstGeom>
          <a:solidFill>
            <a:srgbClr val="5289E4"/>
          </a:solidFill>
          <a:ln w="9525">
            <a:noFill/>
            <a:miter lim="800000"/>
          </a:ln>
          <a:effectLst/>
        </p:spPr>
        <p:txBody>
          <a:bodyPr vert="eaVert" wrap="none" lIns="91430" tIns="45716" rIns="91430" bIns="45716" numCol="1" anchor="ctr" anchorCtr="0" compatLnSpc="1"/>
          <a:lstStyle/>
          <a:p>
            <a:pPr algn="ctr"/>
            <a:r>
              <a:rPr lang="zh-CN" altLang="en-US" sz="2000" b="1">
                <a:solidFill>
                  <a:schemeClr val="bg1"/>
                </a:solidFill>
                <a:latin typeface="微软雅黑" panose="020B0503020204020204" pitchFamily="34" charset="-122"/>
                <a:ea typeface="微软雅黑" panose="020B0503020204020204" pitchFamily="34" charset="-122"/>
              </a:rPr>
              <a:t>解决方案</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4255564" y="2532723"/>
            <a:ext cx="3024420" cy="432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易怒、沮丧、情绪低落、愤世嫉俗、欺骗和怨恨。</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3865981" y="3732031"/>
            <a:ext cx="4799167" cy="1197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Clr>
                <a:srgbClr val="C00000"/>
              </a:buClr>
              <a:buFont typeface="Wingdings" panose="05000000000000000000" pitchFamily="2" charset="2"/>
              <a:buChar char="u"/>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为员工安排丰富多彩的业余生活</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Clr>
                <a:srgbClr val="C00000"/>
              </a:buClr>
              <a:buFont typeface="Wingdings" panose="05000000000000000000" pitchFamily="2" charset="2"/>
              <a:buChar char="u"/>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保证工作中的休息时间放松。</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Clr>
                <a:srgbClr val="C00000"/>
              </a:buClr>
              <a:buFont typeface="Wingdings" panose="05000000000000000000" pitchFamily="2" charset="2"/>
              <a:buChar char="u"/>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及时与员工沟通，重新思考工作的目标以及自己的状态。</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Box 8"/>
          <p:cNvSpPr txBox="1"/>
          <p:nvPr/>
        </p:nvSpPr>
        <p:spPr>
          <a:xfrm>
            <a:off x="1289625" y="1499720"/>
            <a:ext cx="8956298" cy="369332"/>
          </a:xfrm>
          <a:prstGeom prst="rect">
            <a:avLst/>
          </a:prstGeom>
        </p:spPr>
        <p:txBody>
          <a:bodyPr wrap="none">
            <a:spAutoFit/>
          </a:bodyPr>
          <a:lstStyle>
            <a:defPPr>
              <a:defRPr lang="zh-CN"/>
            </a:defPPr>
            <a:lvl1pPr>
              <a:defRPr b="1">
                <a:solidFill>
                  <a:srgbClr val="5289E4"/>
                </a:solidFill>
                <a:latin typeface="微软雅黑" panose="020B0503020204020204" pitchFamily="34" charset="-122"/>
                <a:ea typeface="微软雅黑" panose="020B0503020204020204" pitchFamily="34" charset="-122"/>
              </a:defRPr>
            </a:lvl1pPr>
          </a:lstStyle>
          <a:p>
            <a:r>
              <a:rPr lang="zh-CN" altLang="en-US" dirty="0"/>
              <a:t>工作倦怠：由于过分努力地追求不现实的工作目标而导致的体力和脑力资源全面耗竭。</a:t>
            </a:r>
            <a:endParaRPr lang="zh-CN" altLang="en-US" dirty="0"/>
          </a:p>
        </p:txBody>
      </p:sp>
      <p:sp>
        <p:nvSpPr>
          <p:cNvPr id="25" name="AutoShape 6"/>
          <p:cNvSpPr>
            <a:spLocks noGrp="1" noChangeArrowheads="1"/>
          </p:cNvSpPr>
          <p:nvPr>
            <p:ph idx="1"/>
          </p:nvPr>
        </p:nvSpPr>
        <p:spPr bwMode="auto">
          <a:xfrm>
            <a:off x="1851301" y="2225228"/>
            <a:ext cx="1742644" cy="1002732"/>
          </a:xfrm>
          <a:prstGeom prst="homePlate">
            <a:avLst>
              <a:gd name="adj" fmla="val 36106"/>
            </a:avLst>
          </a:prstGeom>
          <a:solidFill>
            <a:srgbClr val="5289E4"/>
          </a:solidFill>
          <a:ln w="9525">
            <a:noFill/>
            <a:miter lim="800000"/>
          </a:ln>
          <a:effectLst/>
        </p:spPr>
        <p:txBody>
          <a:bodyPr vert="horz" wrap="none" lIns="91430" tIns="45716" rIns="91430" bIns="45716" numCol="1" anchor="ctr" anchorCtr="0" compatLnSpc="1"/>
          <a:lstStyle/>
          <a:p>
            <a:pPr marL="0" indent="0" algn="ctr" eaLnBrk="1" fontAlgn="auto" hangingPunct="1">
              <a:lnSpc>
                <a:spcPct val="150000"/>
              </a:lnSpc>
              <a:spcBef>
                <a:spcPct val="0"/>
              </a:spcBef>
              <a:buClrTx/>
              <a:buNone/>
            </a:pPr>
            <a:r>
              <a:rPr lang="zh-CN" altLang="en-US" sz="2000" b="1">
                <a:solidFill>
                  <a:schemeClr val="bg1"/>
                </a:solidFill>
                <a:latin typeface="微软雅黑" panose="020B0503020204020204" pitchFamily="34" charset="-122"/>
                <a:ea typeface="微软雅黑" panose="020B0503020204020204" pitchFamily="34" charset="-122"/>
              </a:rPr>
              <a:t>工作倦怠</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321788" y="2075800"/>
            <a:ext cx="8553311" cy="1296181"/>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335637" y="3689783"/>
            <a:ext cx="8553311" cy="1512209"/>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r="10266" b="13166"/>
          <a:stretch>
            <a:fillRect/>
          </a:stretch>
        </p:blipFill>
        <p:spPr>
          <a:xfrm>
            <a:off x="8562635" y="2244575"/>
            <a:ext cx="907839" cy="900125"/>
          </a:xfrm>
          <a:prstGeom prst="ellipse">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8886" b="62549"/>
          <a:stretch>
            <a:fillRect/>
          </a:stretch>
        </p:blipFill>
        <p:spPr>
          <a:xfrm>
            <a:off x="8665885" y="4135343"/>
            <a:ext cx="867983" cy="621087"/>
          </a:xfrm>
          <a:prstGeom prst="rect">
            <a:avLst/>
          </a:prstGeom>
        </p:spPr>
      </p:pic>
      <p:grpSp>
        <p:nvGrpSpPr>
          <p:cNvPr id="28" name="组合 27"/>
          <p:cNvGrpSpPr/>
          <p:nvPr/>
        </p:nvGrpSpPr>
        <p:grpSpPr>
          <a:xfrm>
            <a:off x="857565" y="700992"/>
            <a:ext cx="2726381" cy="515772"/>
            <a:chOff x="704824" y="706593"/>
            <a:chExt cx="2726381" cy="515772"/>
          </a:xfrm>
        </p:grpSpPr>
        <p:sp>
          <p:nvSpPr>
            <p:cNvPr id="29" name="矩形 28"/>
            <p:cNvSpPr/>
            <p:nvPr/>
          </p:nvSpPr>
          <p:spPr>
            <a:xfrm>
              <a:off x="1169047" y="779813"/>
              <a:ext cx="2262158"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工作压力、工作倦怠</a:t>
              </a:r>
              <a:endParaRPr lang="zh-CN" altLang="en-US" b="1" dirty="0">
                <a:latin typeface="微软雅黑" panose="020B0503020204020204" pitchFamily="34" charset="-122"/>
                <a:ea typeface="微软雅黑" panose="020B0503020204020204" pitchFamily="34" charset="-122"/>
              </a:endParaRPr>
            </a:p>
          </p:txBody>
        </p:sp>
        <p:grpSp>
          <p:nvGrpSpPr>
            <p:cNvPr id="30" name="组合 29"/>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31"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32"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5">
                                            <p:bg/>
                                          </p:spTgt>
                                        </p:tgtEl>
                                        <p:attrNameLst>
                                          <p:attrName>style.visibility</p:attrName>
                                        </p:attrNameLst>
                                      </p:cBhvr>
                                      <p:to>
                                        <p:strVal val="visible"/>
                                      </p:to>
                                    </p:set>
                                    <p:anim calcmode="lin" valueType="num">
                                      <p:cBhvr additive="base">
                                        <p:cTn id="22" dur="500" fill="hold"/>
                                        <p:tgtEl>
                                          <p:spTgt spid="25">
                                            <p:bg/>
                                          </p:spTgt>
                                        </p:tgtEl>
                                        <p:attrNameLst>
                                          <p:attrName>ppt_x</p:attrName>
                                        </p:attrNameLst>
                                      </p:cBhvr>
                                      <p:tavLst>
                                        <p:tav tm="0">
                                          <p:val>
                                            <p:strVal val="0-#ppt_w/2"/>
                                          </p:val>
                                        </p:tav>
                                        <p:tav tm="100000">
                                          <p:val>
                                            <p:strVal val="#ppt_x"/>
                                          </p:val>
                                        </p:tav>
                                      </p:tavLst>
                                    </p:anim>
                                    <p:anim calcmode="lin" valueType="num">
                                      <p:cBhvr additive="base">
                                        <p:cTn id="23" dur="500" fill="hold"/>
                                        <p:tgtEl>
                                          <p:spTgt spid="25">
                                            <p:bg/>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 calcmode="lin" valueType="num">
                                      <p:cBhvr additive="base">
                                        <p:cTn id="28"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5" grpId="0" animBg="1" build="p"/>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print">
            <a:extLst>
              <a:ext uri="{28A0092B-C50C-407E-A947-70E740481C1C}">
                <a14:useLocalDpi xmlns:a14="http://schemas.microsoft.com/office/drawing/2010/main" val="0"/>
              </a:ext>
            </a:extLst>
          </a:blip>
          <a:srcRect r="5127"/>
          <a:stretch>
            <a:fillRect/>
          </a:stretch>
        </p:blipFill>
        <p:spPr>
          <a:xfrm>
            <a:off x="-8446" y="-16782"/>
            <a:ext cx="11214745" cy="6328682"/>
          </a:xfrm>
          <a:prstGeom prst="rect">
            <a:avLst/>
          </a:prstGeom>
        </p:spPr>
      </p:pic>
      <p:grpSp>
        <p:nvGrpSpPr>
          <p:cNvPr id="6" name="组合 5"/>
          <p:cNvGrpSpPr/>
          <p:nvPr/>
        </p:nvGrpSpPr>
        <p:grpSpPr>
          <a:xfrm>
            <a:off x="671330" y="1386331"/>
            <a:ext cx="8023992" cy="2986859"/>
            <a:chOff x="671330" y="1386331"/>
            <a:chExt cx="8023992" cy="2986859"/>
          </a:xfrm>
        </p:grpSpPr>
        <p:cxnSp>
          <p:nvCxnSpPr>
            <p:cNvPr id="37" name="直接连接符 36"/>
            <p:cNvCxnSpPr/>
            <p:nvPr/>
          </p:nvCxnSpPr>
          <p:spPr>
            <a:xfrm>
              <a:off x="5721662" y="1386331"/>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71330" y="437319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736564" y="48614"/>
            <a:ext cx="5497060" cy="6107480"/>
            <a:chOff x="2164516" y="1557390"/>
            <a:chExt cx="2559956" cy="2844230"/>
          </a:xfrm>
          <a:effectLst>
            <a:glow rad="698500">
              <a:schemeClr val="tx1">
                <a:lumMod val="95000"/>
                <a:lumOff val="5000"/>
                <a:alpha val="2000"/>
              </a:schemeClr>
            </a:glow>
          </a:effectLst>
        </p:grpSpPr>
        <p:sp>
          <p:nvSpPr>
            <p:cNvPr id="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rgbClr val="5289E4"/>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ïślíḋê"/>
            <p:cNvSpPr/>
            <p:nvPr/>
          </p:nvSpPr>
          <p:spPr bwMode="auto">
            <a:xfrm rot="5400000">
              <a:off x="2248742" y="1886664"/>
              <a:ext cx="2428393" cy="218568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21" name="组合 20"/>
          <p:cNvGrpSpPr/>
          <p:nvPr/>
        </p:nvGrpSpPr>
        <p:grpSpPr>
          <a:xfrm>
            <a:off x="6919734" y="4709730"/>
            <a:ext cx="1072315" cy="1191390"/>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318974" y="420324"/>
            <a:ext cx="724974" cy="805478"/>
            <a:chOff x="7952073" y="4600260"/>
            <a:chExt cx="1426254" cy="1584632"/>
          </a:xfrm>
        </p:grpSpPr>
        <p:grpSp>
          <p:nvGrpSpPr>
            <p:cNvPr id="29" name="组合 28"/>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30" name="直接连接符 29"/>
            <p:cNvCxnSpPr>
              <a:endCxn id="34"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34"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4"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8235924" y="2256214"/>
            <a:ext cx="2957485" cy="4050511"/>
          </a:xfrm>
          <a:prstGeom prst="rect">
            <a:avLst/>
          </a:prstGeom>
        </p:spPr>
      </p:pic>
      <p:sp>
        <p:nvSpPr>
          <p:cNvPr id="4" name="矩形 3"/>
          <p:cNvSpPr/>
          <p:nvPr/>
        </p:nvSpPr>
        <p:spPr>
          <a:xfrm>
            <a:off x="2604738" y="2472369"/>
            <a:ext cx="3839923" cy="707886"/>
          </a:xfrm>
          <a:prstGeom prst="rect">
            <a:avLst/>
          </a:prstGeom>
        </p:spPr>
        <p:txBody>
          <a:bodyPr/>
          <a:lstStyle/>
          <a:p>
            <a:pPr algn="ct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rPr>
              <a:t>职业安全与健康</a:t>
            </a:r>
            <a:r>
              <a:rPr lang="zh-CN" altLang="en-US" sz="4800" b="1" dirty="0" smtClean="0">
                <a:solidFill>
                  <a:schemeClr val="tx1">
                    <a:lumMod val="75000"/>
                    <a:lumOff val="25000"/>
                  </a:schemeClr>
                </a:solidFill>
                <a:latin typeface="微软雅黑" panose="020B0503020204020204" pitchFamily="34" charset="-122"/>
                <a:ea typeface="微软雅黑" panose="020B0503020204020204" pitchFamily="34" charset="-122"/>
              </a:rPr>
              <a:t>现状</a:t>
            </a:r>
            <a:endPar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黑体" panose="02010609060101010101" charset="-122"/>
            </a:endParaRPr>
          </a:p>
        </p:txBody>
      </p:sp>
      <p:sp>
        <p:nvSpPr>
          <p:cNvPr id="35" name="矩形 34"/>
          <p:cNvSpPr/>
          <p:nvPr/>
        </p:nvSpPr>
        <p:spPr>
          <a:xfrm>
            <a:off x="3485036" y="1845725"/>
            <a:ext cx="2268833" cy="580942"/>
          </a:xfrm>
          <a:prstGeom prst="rect">
            <a:avLst/>
          </a:prstGeom>
        </p:spPr>
        <p:txBody>
          <a:bodyPr/>
          <a:lstStyle/>
          <a:p>
            <a:pPr algn="ctr"/>
            <a:r>
              <a:rPr lang="zh-CN" altLang="en-US" sz="3200" b="1" dirty="0" smtClean="0">
                <a:solidFill>
                  <a:srgbClr val="C00000"/>
                </a:solidFill>
                <a:latin typeface="微软雅黑" panose="020B0503020204020204" pitchFamily="34" charset="-122"/>
                <a:ea typeface="微软雅黑" panose="020B0503020204020204" pitchFamily="34" charset="-122"/>
              </a:rPr>
              <a:t>第一部分</a:t>
            </a:r>
            <a:endParaRPr lang="zh-CN" altLang="en-US" sz="3200" b="1" dirty="0">
              <a:solidFill>
                <a:srgbClr val="C00000"/>
              </a:solidFill>
              <a:latin typeface="微软雅黑" panose="020B0503020204020204" pitchFamily="34" charset="-122"/>
              <a:ea typeface="微软雅黑" panose="020B0503020204020204" pitchFamily="34" charset="-122"/>
              <a:cs typeface="黑体" panose="02010609060101010101" charset="-122"/>
            </a:endParaRPr>
          </a:p>
        </p:txBody>
      </p:sp>
      <p:sp>
        <p:nvSpPr>
          <p:cNvPr id="5" name="矩形 4"/>
          <p:cNvSpPr/>
          <p:nvPr/>
        </p:nvSpPr>
        <p:spPr>
          <a:xfrm>
            <a:off x="3012815" y="4075086"/>
            <a:ext cx="3513035" cy="646331"/>
          </a:xfrm>
          <a:prstGeom prst="rect">
            <a:avLst/>
          </a:prstGeom>
        </p:spPr>
        <p:txBody>
          <a:bodyPr wrap="square">
            <a:spAutoFit/>
          </a:bodyPr>
          <a:lstStyle/>
          <a:p>
            <a:pPr marL="685800" indent="-171450">
              <a:buClr>
                <a:srgbClr val="C00000"/>
              </a:buClr>
              <a:buFont typeface="Wingdings" panose="05000000000000000000" pitchFamily="2" charset="2"/>
              <a:buChar char="u"/>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为什么安全如此</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重要    </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685800" indent="-171450">
              <a:buClr>
                <a:srgbClr val="C00000"/>
              </a:buClr>
              <a:buFont typeface="Wingdings" panose="05000000000000000000" pitchFamily="2" charset="2"/>
              <a:buChar char="u"/>
              <a:defRPr/>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管理</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人员在安全方面扮演的</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角色   </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685800" indent="-171450">
              <a:buClr>
                <a:srgbClr val="C00000"/>
              </a:buClr>
              <a:buFont typeface="Wingdings" panose="05000000000000000000" pitchFamily="2" charset="2"/>
              <a:buChar char="u"/>
              <a:defRPr/>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安全</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方面法律的基本情况</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408451" y="1597513"/>
            <a:ext cx="6218053" cy="2572944"/>
            <a:chOff x="2405239" y="2299766"/>
            <a:chExt cx="7381523" cy="2091156"/>
          </a:xfrm>
        </p:grpSpPr>
        <p:cxnSp>
          <p:nvCxnSpPr>
            <p:cNvPr id="40" name="直接连接符 39"/>
            <p:cNvCxnSpPr/>
            <p:nvPr/>
          </p:nvCxnSpPr>
          <p:spPr>
            <a:xfrm>
              <a:off x="2405239" y="2299766"/>
              <a:ext cx="738152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2405239" y="4390922"/>
              <a:ext cx="1467129"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537559" y="4390922"/>
              <a:ext cx="124920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37"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out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87382" y="774212"/>
            <a:ext cx="2234899" cy="369332"/>
            <a:chOff x="734641" y="779813"/>
            <a:chExt cx="2234899" cy="369332"/>
          </a:xfrm>
        </p:grpSpPr>
        <p:sp>
          <p:nvSpPr>
            <p:cNvPr id="11" name="矩形 10"/>
            <p:cNvSpPr/>
            <p:nvPr/>
          </p:nvSpPr>
          <p:spPr>
            <a:xfrm>
              <a:off x="1169047" y="779813"/>
              <a:ext cx="180049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人体工程学问题</a:t>
              </a:r>
              <a:endParaRPr lang="zh-CN" altLang="en-US" b="1" dirty="0">
                <a:latin typeface="微软雅黑" panose="020B0503020204020204" pitchFamily="34" charset="-122"/>
                <a:ea typeface="微软雅黑" panose="020B0503020204020204" pitchFamily="34" charset="-122"/>
              </a:endParaRPr>
            </a:p>
          </p:txBody>
        </p:sp>
        <p:sp>
          <p:nvSpPr>
            <p:cNvPr id="18" name="ïślíḋê"/>
            <p:cNvSpPr/>
            <p:nvPr/>
          </p:nvSpPr>
          <p:spPr bwMode="auto">
            <a:xfrm rot="335475">
              <a:off x="734641" y="782403"/>
              <a:ext cx="404590" cy="36415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sp>
        <p:nvSpPr>
          <p:cNvPr id="5" name="矩形 4"/>
          <p:cNvSpPr/>
          <p:nvPr/>
        </p:nvSpPr>
        <p:spPr>
          <a:xfrm>
            <a:off x="1089474" y="1465729"/>
            <a:ext cx="3647152" cy="369332"/>
          </a:xfrm>
          <a:prstGeom prst="rect">
            <a:avLst/>
          </a:prstGeom>
        </p:spPr>
        <p:txBody>
          <a:bodyPr wrap="none">
            <a:spAutoFit/>
          </a:bodyPr>
          <a:lstStyle/>
          <a:p>
            <a:r>
              <a:rPr lang="zh-CN" altLang="en-US" b="1" dirty="0">
                <a:solidFill>
                  <a:srgbClr val="5289E4"/>
                </a:solidFill>
                <a:latin typeface="微软雅黑" panose="020B0503020204020204" pitchFamily="34" charset="-122"/>
                <a:ea typeface="微软雅黑" panose="020B0503020204020204" pitchFamily="34" charset="-122"/>
              </a:rPr>
              <a:t>眼疲劳、腰和脖子痛、腕管综合征</a:t>
            </a:r>
            <a:endParaRPr lang="zh-CN" altLang="en-US" b="1" dirty="0">
              <a:solidFill>
                <a:srgbClr val="5289E4"/>
              </a:solidFill>
              <a:latin typeface="微软雅黑" panose="020B0503020204020204" pitchFamily="34" charset="-122"/>
              <a:ea typeface="微软雅黑" panose="020B0503020204020204" pitchFamily="34" charset="-122"/>
            </a:endParaRPr>
          </a:p>
        </p:txBody>
      </p:sp>
      <p:sp>
        <p:nvSpPr>
          <p:cNvPr id="28" name="AutoShape 7"/>
          <p:cNvSpPr>
            <a:spLocks noChangeArrowheads="1"/>
          </p:cNvSpPr>
          <p:nvPr>
            <p:custDataLst>
              <p:tags r:id="rId1"/>
            </p:custDataLst>
          </p:nvPr>
        </p:nvSpPr>
        <p:spPr bwMode="auto">
          <a:xfrm>
            <a:off x="957354" y="2117413"/>
            <a:ext cx="2376330" cy="3204278"/>
          </a:xfrm>
          <a:prstGeom prst="homePlate">
            <a:avLst>
              <a:gd name="adj" fmla="val 12708"/>
            </a:avLst>
          </a:prstGeom>
          <a:solidFill>
            <a:srgbClr val="5289E4"/>
          </a:solidFill>
          <a:ln w="9525">
            <a:noFill/>
            <a:prstDash val="dash"/>
            <a:miter lim="800000"/>
          </a:ln>
        </p:spPr>
        <p:txBody>
          <a:bodyPr lIns="71430" tIns="36508" rIns="549217" bIns="36508" anchor="ctr"/>
          <a:lstStyle/>
          <a:p>
            <a:pPr marL="356870" lvl="1" indent="-171450" defTabSz="933450" fontAlgn="auto">
              <a:spcBef>
                <a:spcPct val="50000"/>
              </a:spcBef>
              <a:buSzPct val="70000"/>
              <a:buFont typeface="Wingdings" panose="05000000000000000000" pitchFamily="2" charset="2"/>
              <a:buChar char="l"/>
              <a:defRPr/>
            </a:pPr>
            <a:endParaRPr lang="zh-CN" altLang="zh-CN" sz="1600" kern="0">
              <a:solidFill>
                <a:sysClr val="windowText" lastClr="000000"/>
              </a:solidFill>
              <a:ea typeface="华文楷体" panose="02010600040101010101" pitchFamily="2" charset="-122"/>
              <a:cs typeface="Arial" panose="020B0604020202020204"/>
            </a:endParaRPr>
          </a:p>
        </p:txBody>
      </p:sp>
      <p:sp>
        <p:nvSpPr>
          <p:cNvPr id="29" name="TextBox 4"/>
          <p:cNvSpPr txBox="1"/>
          <p:nvPr/>
        </p:nvSpPr>
        <p:spPr>
          <a:xfrm>
            <a:off x="1217615" y="2479405"/>
            <a:ext cx="1728240" cy="2480294"/>
          </a:xfrm>
          <a:prstGeom prst="rect">
            <a:avLst/>
          </a:prstGeom>
          <a:noFill/>
        </p:spPr>
        <p:txBody>
          <a:bodyPr wrap="square" rtlCol="0">
            <a:spAutoFit/>
          </a:bodyPr>
          <a:lstStyle/>
          <a:p>
            <a:pPr marL="285750" indent="-285750">
              <a:lnSpc>
                <a:spcPct val="200000"/>
              </a:lnSpc>
              <a:buClr>
                <a:schemeClr val="bg1"/>
              </a:buClr>
              <a:buFont typeface="Wingdings" panose="05000000000000000000" pitchFamily="2" charset="2"/>
              <a:buChar char="u"/>
            </a:pPr>
            <a:r>
              <a:rPr lang="zh-CN" altLang="en-US" sz="1600" b="1" dirty="0" smtClean="0">
                <a:solidFill>
                  <a:schemeClr val="bg1"/>
                </a:solidFill>
                <a:latin typeface="微软雅黑" panose="020B0503020204020204" pitchFamily="34" charset="-122"/>
                <a:ea typeface="微软雅黑" panose="020B0503020204020204" pitchFamily="34" charset="-122"/>
              </a:rPr>
              <a:t>计算机设备</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Clr>
                <a:schemeClr val="bg1"/>
              </a:buClr>
              <a:buFont typeface="Wingdings" panose="05000000000000000000" pitchFamily="2" charset="2"/>
              <a:buChar char="u"/>
            </a:pPr>
            <a:r>
              <a:rPr lang="zh-CN" altLang="en-US" sz="1600" b="1" dirty="0" smtClean="0">
                <a:solidFill>
                  <a:schemeClr val="bg1"/>
                </a:solidFill>
                <a:latin typeface="微软雅黑" panose="020B0503020204020204" pitchFamily="34" charset="-122"/>
                <a:ea typeface="微软雅黑" panose="020B0503020204020204" pitchFamily="34" charset="-122"/>
              </a:rPr>
              <a:t>工作台</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Clr>
                <a:schemeClr val="bg1"/>
              </a:buClr>
              <a:buFont typeface="Wingdings" panose="05000000000000000000" pitchFamily="2" charset="2"/>
              <a:buChar char="u"/>
            </a:pPr>
            <a:r>
              <a:rPr lang="zh-CN" altLang="en-US" sz="1600" b="1" dirty="0" smtClean="0">
                <a:solidFill>
                  <a:schemeClr val="bg1"/>
                </a:solidFill>
                <a:latin typeface="微软雅黑" panose="020B0503020204020204" pitchFamily="34" charset="-122"/>
                <a:ea typeface="微软雅黑" panose="020B0503020204020204" pitchFamily="34" charset="-122"/>
              </a:rPr>
              <a:t>工具（手推车）</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Clr>
                <a:schemeClr val="bg1"/>
              </a:buClr>
              <a:buFont typeface="Wingdings" panose="05000000000000000000" pitchFamily="2" charset="2"/>
              <a:buChar char="u"/>
            </a:pPr>
            <a:r>
              <a:rPr lang="zh-CN" altLang="en-US" sz="1600" b="1" dirty="0" smtClean="0">
                <a:solidFill>
                  <a:schemeClr val="bg1"/>
                </a:solidFill>
                <a:latin typeface="微软雅黑" panose="020B0503020204020204" pitchFamily="34" charset="-122"/>
                <a:ea typeface="微软雅黑" panose="020B0503020204020204" pitchFamily="34" charset="-122"/>
              </a:rPr>
              <a:t>工作技巧（搬、举、推）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3993599" y="2216898"/>
            <a:ext cx="6120850" cy="2952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办公室人力工程学设计</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电脑前工作</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20-40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分钟应休息</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分钟。</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使用设备减少强光的影响。</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让使用者做在其手腕和肘处平行的位置上</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显示器放置在与操作者眼睛持平或低于眼睛高度的位置，并于眼睛保持</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45-75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厘米的举例</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椅子的高度可以使员工的双腿平方地面上，大腿与地面平行；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增大工作台的灵活性。</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不在一个地方呆太长的时间。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3593945" y="2090964"/>
            <a:ext cx="6752488" cy="3204278"/>
          </a:xfrm>
          <a:prstGeom prst="rect">
            <a:avLst/>
          </a:prstGeom>
          <a:noFill/>
          <a:ln w="952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0-#ppt_w/2"/>
                                          </p:val>
                                        </p:tav>
                                        <p:tav tm="100000">
                                          <p:val>
                                            <p:strVal val="#ppt_x"/>
                                          </p:val>
                                        </p:tav>
                                      </p:tavLst>
                                    </p:anim>
                                    <p:anim calcmode="lin" valueType="num">
                                      <p:cBhvr additive="base">
                                        <p:cTn id="2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animBg="1"/>
      <p:bldP spid="29" grpId="0"/>
      <p:bldP spid="30"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57565" y="700992"/>
            <a:ext cx="1110554" cy="515772"/>
            <a:chOff x="704824" y="706593"/>
            <a:chExt cx="1110554" cy="515772"/>
          </a:xfrm>
        </p:grpSpPr>
        <p:sp>
          <p:nvSpPr>
            <p:cNvPr id="11" name="矩形 10"/>
            <p:cNvSpPr/>
            <p:nvPr/>
          </p:nvSpPr>
          <p:spPr>
            <a:xfrm>
              <a:off x="1169047" y="779813"/>
              <a:ext cx="646331"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暴力</a:t>
              </a:r>
              <a:endParaRPr lang="zh-CN" altLang="en-US" b="1"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17"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18" name="ïślíḋê"/>
              <p:cNvSpPr/>
              <p:nvPr/>
            </p:nvSpPr>
            <p:spPr bwMode="auto">
              <a:xfrm rot="298708">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2" name="矩形 1"/>
          <p:cNvSpPr/>
          <p:nvPr/>
        </p:nvSpPr>
        <p:spPr>
          <a:xfrm>
            <a:off x="1258367" y="1253549"/>
            <a:ext cx="1569660" cy="369332"/>
          </a:xfrm>
          <a:prstGeom prst="rect">
            <a:avLst/>
          </a:prstGeom>
        </p:spPr>
        <p:txBody>
          <a:bodyPr wrap="none">
            <a:spAutoFit/>
          </a:bodyPr>
          <a:lstStyle/>
          <a:p>
            <a:r>
              <a:rPr lang="zh-CN" altLang="en-US" b="1" dirty="0">
                <a:solidFill>
                  <a:srgbClr val="5289E4"/>
                </a:solidFill>
                <a:latin typeface="微软雅黑" panose="020B0503020204020204" pitchFamily="34" charset="-122"/>
                <a:ea typeface="微软雅黑" panose="020B0503020204020204" pitchFamily="34" charset="-122"/>
              </a:rPr>
              <a:t>预防暴力事件</a:t>
            </a:r>
            <a:endParaRPr lang="zh-CN" altLang="en-US" b="1" dirty="0">
              <a:solidFill>
                <a:srgbClr val="5289E4"/>
              </a:solidFill>
              <a:latin typeface="微软雅黑" panose="020B0503020204020204" pitchFamily="34" charset="-122"/>
              <a:ea typeface="微软雅黑" panose="020B0503020204020204" pitchFamily="34" charset="-122"/>
            </a:endParaRPr>
          </a:p>
        </p:txBody>
      </p:sp>
      <p:sp>
        <p:nvSpPr>
          <p:cNvPr id="19" name="矩形 18"/>
          <p:cNvSpPr/>
          <p:nvPr/>
        </p:nvSpPr>
        <p:spPr>
          <a:xfrm>
            <a:off x="1321788" y="1852159"/>
            <a:ext cx="259236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a:solidFill>
                  <a:schemeClr val="bg1"/>
                </a:solidFill>
                <a:latin typeface="微软雅黑" panose="020B0503020204020204" pitchFamily="34" charset="-122"/>
                <a:ea typeface="微软雅黑" panose="020B0503020204020204" pitchFamily="34" charset="-122"/>
              </a:rPr>
              <a:t>员工筛选</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4258116" y="1852159"/>
            <a:ext cx="259236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a:solidFill>
                  <a:schemeClr val="bg1"/>
                </a:solidFill>
                <a:latin typeface="微软雅黑" panose="020B0503020204020204" pitchFamily="34" charset="-122"/>
                <a:ea typeface="微软雅黑" panose="020B0503020204020204" pitchFamily="34" charset="-122"/>
              </a:rPr>
              <a:t>培训</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7180531" y="1852159"/>
            <a:ext cx="259236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a:solidFill>
                  <a:schemeClr val="bg1"/>
                </a:solidFill>
                <a:latin typeface="微软雅黑" panose="020B0503020204020204" pitchFamily="34" charset="-122"/>
                <a:ea typeface="微软雅黑" panose="020B0503020204020204" pitchFamily="34" charset="-122"/>
              </a:rPr>
              <a:t>组织公平性</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1321788" y="2435850"/>
            <a:ext cx="2592360" cy="316844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lvl="0" algn="ct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lvl="0" algn="ct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严格</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的背景资料调查</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lvl="0" algn="ct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在就业经历中有一段没有说明的空白期</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简历虚假</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有过去工作中过不服从行为或暴力行为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对过去离职的原因不加解释或解释不可信</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在个人的工作或工作中存在极不稳定的情况，如经常换工作或在不同地区之间迁移。</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4258116" y="2413922"/>
            <a:ext cx="2592360" cy="316844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说明什么工作场所暴力，以及原因、预防和处理技巧。</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说明对暴力事件的零容忍态度。</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需要注意的行为：</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工作之外的暴力行为</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过度的防卫、强迫或妄想倾向</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孤立倾向或孤独倾向。</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有暴力暗示的不服从行为。</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对批评做出过度反应的倾向。</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持有凶器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长期抱怨，经常提出不合理的争议。</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侵犯他人隐私。</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有报复倾向。</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对战争、暴力、灾难过分感兴趣。</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7194444" y="2442202"/>
            <a:ext cx="2592360" cy="316844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200000"/>
              </a:lnSpc>
              <a:buClr>
                <a:srgbClr val="C00000"/>
              </a:buClr>
            </a:pP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lvl="0">
              <a:lnSpc>
                <a:spcPct val="200000"/>
              </a:lnSpc>
              <a:buClr>
                <a:srgbClr val="C00000"/>
              </a:buCl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暴力</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事件通常是由于在此之前感到某种不公平引发的。</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lvl="0">
              <a:buClr>
                <a:srgbClr val="C00000"/>
              </a:buCl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要减少暴力，就要努力确保公平对待。</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58367" y="1253549"/>
            <a:ext cx="2492990" cy="369332"/>
          </a:xfrm>
          <a:prstGeom prst="rect">
            <a:avLst/>
          </a:prstGeom>
        </p:spPr>
        <p:txBody>
          <a:bodyPr wrap="none">
            <a:spAutoFit/>
          </a:bodyPr>
          <a:lstStyle/>
          <a:p>
            <a:r>
              <a:rPr lang="zh-CN" altLang="en-US" b="1" dirty="0">
                <a:solidFill>
                  <a:srgbClr val="5289E4"/>
                </a:solidFill>
                <a:latin typeface="微软雅黑" panose="020B0503020204020204" pitchFamily="34" charset="-122"/>
                <a:ea typeface="微软雅黑" panose="020B0503020204020204" pitchFamily="34" charset="-122"/>
              </a:rPr>
              <a:t>应对有暴力倾向的员工</a:t>
            </a:r>
            <a:endParaRPr lang="zh-CN" altLang="en-US" b="1" dirty="0">
              <a:solidFill>
                <a:srgbClr val="5289E4"/>
              </a:solidFill>
              <a:latin typeface="微软雅黑" panose="020B0503020204020204" pitchFamily="34" charset="-122"/>
              <a:ea typeface="微软雅黑" panose="020B0503020204020204" pitchFamily="34" charset="-122"/>
            </a:endParaRPr>
          </a:p>
        </p:txBody>
      </p:sp>
      <p:sp>
        <p:nvSpPr>
          <p:cNvPr id="25" name="矩形 24"/>
          <p:cNvSpPr/>
          <p:nvPr/>
        </p:nvSpPr>
        <p:spPr>
          <a:xfrm>
            <a:off x="1667173" y="1698127"/>
            <a:ext cx="367251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a:solidFill>
                  <a:schemeClr val="bg1"/>
                </a:solidFill>
                <a:latin typeface="微软雅黑" panose="020B0503020204020204" pitchFamily="34" charset="-122"/>
                <a:ea typeface="微软雅黑" panose="020B0503020204020204" pitchFamily="34" charset="-122"/>
              </a:rPr>
              <a:t>解雇有暴力倾向的员工</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5771743" y="1698127"/>
            <a:ext cx="367251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a:solidFill>
                  <a:schemeClr val="bg1"/>
                </a:solidFill>
                <a:latin typeface="微软雅黑" panose="020B0503020204020204" pitchFamily="34" charset="-122"/>
                <a:ea typeface="微软雅黑" panose="020B0503020204020204" pitchFamily="34" charset="-122"/>
              </a:rPr>
              <a:t>应对愤怒的员工</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1667173" y="2202197"/>
            <a:ext cx="3672510" cy="280839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500"/>
              </a:lnSpc>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由部门经理提出解雇。</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ts val="2500"/>
              </a:lnSpc>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在解雇员工时有保安人员在附近</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ts val="2500"/>
              </a:lnSpc>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清走该员工可能丢弃的物品</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ts val="2500"/>
              </a:lnSpc>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不要让员工觉得你在谴责他，而是说你在根据公司的政策要求。</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ts val="2500"/>
              </a:lnSpc>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维护员工的个人尊严，努力强调员工好的方面。</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ts val="2500"/>
              </a:lnSpc>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不穿宽大的衣服，乙方被抓住。</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5771743" y="2202197"/>
            <a:ext cx="3672510" cy="280839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保持目光交流</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放下手头的事，全身关注的听。</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用平静的声音说话，创造宽松的环境</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坦诚、诚实</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了解使对方感到恼火的具体事件</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谨慎地界定问题</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提出开放式的问题，以从各方面了解存在的问题</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lvl="0" indent="-285750">
              <a:buClr>
                <a:srgbClr val="5289E4"/>
              </a:buClr>
              <a:buFont typeface="Wingdings" panose="05000000000000000000" pitchFamily="2" charset="2"/>
              <a:buChar char="l"/>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倾听</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1063774" y="5172230"/>
            <a:ext cx="9148763" cy="338554"/>
          </a:xfrm>
          <a:prstGeom prst="rect">
            <a:avLst/>
          </a:prstGeom>
          <a:ln>
            <a:noFill/>
          </a:ln>
        </p:spPr>
        <p:txBody>
          <a:bodyPr wrap="square">
            <a:spAutoFit/>
          </a:bodyPr>
          <a:lstStyle/>
          <a:p>
            <a:pPr algn="ctr"/>
            <a:r>
              <a:rPr lang="zh-CN" altLang="en-US" sz="1600" b="1" dirty="0" smtClean="0">
                <a:solidFill>
                  <a:srgbClr val="C00000"/>
                </a:solidFill>
                <a:latin typeface="微软雅黑" panose="020B0503020204020204" pitchFamily="34" charset="-122"/>
                <a:ea typeface="微软雅黑" panose="020B0503020204020204" pitchFamily="34" charset="-122"/>
              </a:rPr>
              <a:t>生气的人往往只想让别人听他说。他们需要自己能信任的人来充当支持和同情他们的听众。</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857565" y="700992"/>
            <a:ext cx="1110554" cy="515772"/>
            <a:chOff x="704824" y="706593"/>
            <a:chExt cx="1110554" cy="515772"/>
          </a:xfrm>
        </p:grpSpPr>
        <p:sp>
          <p:nvSpPr>
            <p:cNvPr id="31" name="矩形 30"/>
            <p:cNvSpPr/>
            <p:nvPr/>
          </p:nvSpPr>
          <p:spPr>
            <a:xfrm>
              <a:off x="1169047" y="779813"/>
              <a:ext cx="646331"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暴力</a:t>
              </a:r>
              <a:endParaRPr lang="zh-CN" altLang="en-US" b="1" dirty="0">
                <a:latin typeface="微软雅黑" panose="020B0503020204020204" pitchFamily="34" charset="-122"/>
                <a:ea typeface="微软雅黑" panose="020B0503020204020204" pitchFamily="34" charset="-122"/>
              </a:endParaRPr>
            </a:p>
          </p:txBody>
        </p:sp>
        <p:grpSp>
          <p:nvGrpSpPr>
            <p:cNvPr id="32" name="组合 31"/>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34" name="ïślíḋê"/>
              <p:cNvSpPr/>
              <p:nvPr/>
            </p:nvSpPr>
            <p:spPr bwMode="auto">
              <a:xfrm rot="298708">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4</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27" grpId="0" animBg="1"/>
      <p:bldP spid="28" grpId="0" animBg="1"/>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print">
            <a:extLst>
              <a:ext uri="{28A0092B-C50C-407E-A947-70E740481C1C}">
                <a14:useLocalDpi xmlns:a14="http://schemas.microsoft.com/office/drawing/2010/main" val="0"/>
              </a:ext>
            </a:extLst>
          </a:blip>
          <a:srcRect r="5127"/>
          <a:stretch>
            <a:fillRect/>
          </a:stretch>
        </p:blipFill>
        <p:spPr>
          <a:xfrm>
            <a:off x="-8446" y="-16782"/>
            <a:ext cx="11214745" cy="6328682"/>
          </a:xfrm>
          <a:prstGeom prst="rect">
            <a:avLst/>
          </a:prstGeom>
        </p:spPr>
      </p:pic>
      <p:grpSp>
        <p:nvGrpSpPr>
          <p:cNvPr id="8" name="组合 7"/>
          <p:cNvGrpSpPr/>
          <p:nvPr/>
        </p:nvGrpSpPr>
        <p:grpSpPr>
          <a:xfrm>
            <a:off x="1736564" y="48614"/>
            <a:ext cx="5497060" cy="6107480"/>
            <a:chOff x="2164516" y="1557390"/>
            <a:chExt cx="2559956" cy="2844230"/>
          </a:xfrm>
          <a:effectLst>
            <a:glow rad="698500">
              <a:schemeClr val="tx1">
                <a:lumMod val="95000"/>
                <a:lumOff val="5000"/>
                <a:alpha val="2000"/>
              </a:schemeClr>
            </a:glow>
          </a:effectLst>
        </p:grpSpPr>
        <p:sp>
          <p:nvSpPr>
            <p:cNvPr id="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rgbClr val="5289E4"/>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ïślíḋê"/>
            <p:cNvSpPr/>
            <p:nvPr/>
          </p:nvSpPr>
          <p:spPr bwMode="auto">
            <a:xfrm rot="5400000">
              <a:off x="2248742" y="1886664"/>
              <a:ext cx="2428393" cy="218568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3" name="组合 2"/>
          <p:cNvGrpSpPr/>
          <p:nvPr/>
        </p:nvGrpSpPr>
        <p:grpSpPr>
          <a:xfrm>
            <a:off x="560548" y="1521711"/>
            <a:ext cx="7849091" cy="2820881"/>
            <a:chOff x="558037" y="1677044"/>
            <a:chExt cx="8005635" cy="2435035"/>
          </a:xfrm>
        </p:grpSpPr>
        <p:grpSp>
          <p:nvGrpSpPr>
            <p:cNvPr id="13" name="组合 12"/>
            <p:cNvGrpSpPr/>
            <p:nvPr/>
          </p:nvGrpSpPr>
          <p:grpSpPr>
            <a:xfrm>
              <a:off x="1217614" y="1677044"/>
              <a:ext cx="7056981" cy="2435035"/>
              <a:chOff x="2405239" y="2299766"/>
              <a:chExt cx="7381523" cy="2091156"/>
            </a:xfrm>
          </p:grpSpPr>
          <p:cxnSp>
            <p:nvCxnSpPr>
              <p:cNvPr id="14" name="直接连接符 13"/>
              <p:cNvCxnSpPr/>
              <p:nvPr/>
            </p:nvCxnSpPr>
            <p:spPr>
              <a:xfrm>
                <a:off x="2405239" y="2299766"/>
                <a:ext cx="738152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405239" y="4390922"/>
                <a:ext cx="4745265"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940317" y="4390922"/>
                <a:ext cx="2846445"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grpSp>
        <p:cxnSp>
          <p:nvCxnSpPr>
            <p:cNvPr id="19" name="直接连接符 18"/>
            <p:cNvCxnSpPr/>
            <p:nvPr/>
          </p:nvCxnSpPr>
          <p:spPr>
            <a:xfrm>
              <a:off x="5590012" y="185977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58037" y="394806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6919734" y="4709730"/>
            <a:ext cx="1072315" cy="1191390"/>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318974" y="420324"/>
            <a:ext cx="724974" cy="805478"/>
            <a:chOff x="7952073" y="4600260"/>
            <a:chExt cx="1426254" cy="1584632"/>
          </a:xfrm>
        </p:grpSpPr>
        <p:grpSp>
          <p:nvGrpSpPr>
            <p:cNvPr id="29" name="组合 28"/>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30" name="直接连接符 29"/>
            <p:cNvCxnSpPr>
              <a:endCxn id="34"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34"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4"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8235924" y="2256214"/>
            <a:ext cx="2957485" cy="4050511"/>
          </a:xfrm>
          <a:prstGeom prst="rect">
            <a:avLst/>
          </a:prstGeom>
        </p:spPr>
      </p:pic>
      <p:sp>
        <p:nvSpPr>
          <p:cNvPr id="4" name="矩形 3"/>
          <p:cNvSpPr/>
          <p:nvPr/>
        </p:nvSpPr>
        <p:spPr>
          <a:xfrm>
            <a:off x="2335813" y="2873134"/>
            <a:ext cx="4298561" cy="683581"/>
          </a:xfrm>
          <a:prstGeom prst="rect">
            <a:avLst/>
          </a:prstGeom>
        </p:spPr>
        <p:txBody>
          <a:bodyPr/>
          <a:lstStyle/>
          <a:p>
            <a:pPr algn="ctr"/>
            <a:r>
              <a:rPr lang="zh-CN" altLang="en-US" sz="4400" b="1" dirty="0" smtClean="0">
                <a:solidFill>
                  <a:schemeClr val="tx1">
                    <a:lumMod val="75000"/>
                    <a:lumOff val="25000"/>
                  </a:schemeClr>
                </a:solidFill>
                <a:latin typeface="微软雅黑" panose="020B0503020204020204" pitchFamily="34" charset="-122"/>
                <a:ea typeface="微软雅黑" panose="020B0503020204020204" pitchFamily="34" charset="-122"/>
                <a:cs typeface="黑体" panose="02010609060101010101" charset="-122"/>
              </a:rPr>
              <a:t>建立安全计划</a:t>
            </a:r>
            <a:endPar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cs typeface="黑体" panose="02010609060101010101" charset="-122"/>
            </a:endParaRPr>
          </a:p>
        </p:txBody>
      </p:sp>
      <p:sp>
        <p:nvSpPr>
          <p:cNvPr id="35" name="矩形 34"/>
          <p:cNvSpPr/>
          <p:nvPr/>
        </p:nvSpPr>
        <p:spPr>
          <a:xfrm>
            <a:off x="3417920" y="2137991"/>
            <a:ext cx="2268833" cy="580942"/>
          </a:xfrm>
          <a:prstGeom prst="rect">
            <a:avLst/>
          </a:prstGeom>
        </p:spPr>
        <p:txBody>
          <a:bodyPr/>
          <a:lstStyle/>
          <a:p>
            <a:pPr algn="ctr"/>
            <a:r>
              <a:rPr lang="zh-CN" altLang="en-US" sz="3200" b="1" dirty="0" smtClean="0">
                <a:solidFill>
                  <a:srgbClr val="C00000"/>
                </a:solidFill>
                <a:latin typeface="微软雅黑" panose="020B0503020204020204" pitchFamily="34" charset="-122"/>
                <a:ea typeface="微软雅黑" panose="020B0503020204020204" pitchFamily="34" charset="-122"/>
              </a:rPr>
              <a:t>第五部分</a:t>
            </a:r>
            <a:endParaRPr lang="zh-CN" altLang="en-US" sz="3200" b="1" dirty="0">
              <a:solidFill>
                <a:srgbClr val="C00000"/>
              </a:solidFill>
              <a:latin typeface="微软雅黑" panose="020B0503020204020204" pitchFamily="34" charset="-122"/>
              <a:ea typeface="微软雅黑" panose="020B0503020204020204" pitchFamily="34"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87381" y="774212"/>
            <a:ext cx="2004067" cy="369332"/>
            <a:chOff x="734640" y="779813"/>
            <a:chExt cx="2004067" cy="369332"/>
          </a:xfrm>
        </p:grpSpPr>
        <p:sp>
          <p:nvSpPr>
            <p:cNvPr id="11" name="矩形 10"/>
            <p:cNvSpPr/>
            <p:nvPr/>
          </p:nvSpPr>
          <p:spPr>
            <a:xfrm>
              <a:off x="1169047" y="779813"/>
              <a:ext cx="1569660"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建立安全计划</a:t>
              </a:r>
              <a:endParaRPr lang="zh-CN" altLang="en-US" b="1" dirty="0">
                <a:latin typeface="微软雅黑" panose="020B0503020204020204" pitchFamily="34" charset="-122"/>
                <a:ea typeface="微软雅黑" panose="020B0503020204020204" pitchFamily="34" charset="-122"/>
              </a:endParaRPr>
            </a:p>
          </p:txBody>
        </p:sp>
        <p:sp>
          <p:nvSpPr>
            <p:cNvPr id="18" name="ïślíḋê"/>
            <p:cNvSpPr/>
            <p:nvPr/>
          </p:nvSpPr>
          <p:spPr bwMode="auto">
            <a:xfrm rot="240621">
              <a:off x="734640" y="782402"/>
              <a:ext cx="404590" cy="36415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5</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sp>
        <p:nvSpPr>
          <p:cNvPr id="2" name="矩形 1"/>
          <p:cNvSpPr/>
          <p:nvPr/>
        </p:nvSpPr>
        <p:spPr>
          <a:xfrm>
            <a:off x="1505655" y="1236169"/>
            <a:ext cx="1569660" cy="369332"/>
          </a:xfrm>
          <a:prstGeom prst="rect">
            <a:avLst/>
          </a:prstGeom>
        </p:spPr>
        <p:txBody>
          <a:bodyPr wrap="none">
            <a:spAutoFit/>
          </a:bodyPr>
          <a:lstStyle/>
          <a:p>
            <a:r>
              <a:rPr lang="zh-CN" altLang="en-US" b="1" dirty="0">
                <a:solidFill>
                  <a:srgbClr val="5289E4"/>
                </a:solidFill>
                <a:latin typeface="微软雅黑" panose="020B0503020204020204" pitchFamily="34" charset="-122"/>
                <a:ea typeface="微软雅黑" panose="020B0503020204020204" pitchFamily="34" charset="-122"/>
              </a:rPr>
              <a:t>预防犯罪计划</a:t>
            </a:r>
            <a:endParaRPr lang="zh-CN" altLang="en-US" b="1" dirty="0">
              <a:solidFill>
                <a:srgbClr val="5289E4"/>
              </a:solidFill>
              <a:latin typeface="微软雅黑" panose="020B0503020204020204" pitchFamily="34" charset="-122"/>
              <a:ea typeface="微软雅黑" panose="020B0503020204020204" pitchFamily="34" charset="-122"/>
            </a:endParaRPr>
          </a:p>
        </p:txBody>
      </p:sp>
      <p:sp>
        <p:nvSpPr>
          <p:cNvPr id="19" name="矩形 18"/>
          <p:cNvSpPr/>
          <p:nvPr/>
        </p:nvSpPr>
        <p:spPr>
          <a:xfrm>
            <a:off x="1649675" y="1787760"/>
            <a:ext cx="288040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b="1" dirty="0">
                <a:solidFill>
                  <a:schemeClr val="bg1"/>
                </a:solidFill>
                <a:latin typeface="微软雅黑" panose="020B0503020204020204" pitchFamily="34" charset="-122"/>
                <a:ea typeface="微软雅黑" panose="020B0503020204020204" pitchFamily="34" charset="-122"/>
              </a:rPr>
              <a:t>企业对犯罪的理念和政策</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1649675" y="2284052"/>
            <a:ext cx="8073798" cy="415623"/>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要让员工真正理解，任何犯罪行为都是不可接受的，企业绝对不会容忍员工的任何犯罪行为。</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1649675" y="2923995"/>
            <a:ext cx="288040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b="1">
                <a:solidFill>
                  <a:schemeClr val="bg1"/>
                </a:solidFill>
                <a:latin typeface="微软雅黑" panose="020B0503020204020204" pitchFamily="34" charset="-122"/>
                <a:ea typeface="微软雅黑" panose="020B0503020204020204" pitchFamily="34" charset="-122"/>
              </a:rPr>
              <a:t>求职者调查</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1649675" y="3413919"/>
            <a:ext cx="8073798" cy="415623"/>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在为填补每个职位而实施的人员甄选的过程中，一定要全面检查求职者的所有背景。</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1649675" y="4011657"/>
            <a:ext cx="2880400" cy="432060"/>
          </a:xfrm>
          <a:prstGeom prst="rect">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b="1">
                <a:solidFill>
                  <a:schemeClr val="bg1"/>
                </a:solidFill>
                <a:latin typeface="微软雅黑" panose="020B0503020204020204" pitchFamily="34" charset="-122"/>
                <a:ea typeface="微软雅黑" panose="020B0503020204020204" pitchFamily="34" charset="-122"/>
              </a:rPr>
              <a:t>犯罪知觉培训</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677401" y="4543786"/>
            <a:ext cx="8073798" cy="415623"/>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在员工培训以及新员工引导过程中，要清楚地说明企业对工作场所中的犯罪行为绝对不会手软。</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5655" y="1236169"/>
            <a:ext cx="2262158" cy="369332"/>
          </a:xfrm>
          <a:prstGeom prst="rect">
            <a:avLst/>
          </a:prstGeom>
        </p:spPr>
        <p:txBody>
          <a:bodyPr wrap="none">
            <a:spAutoFit/>
          </a:bodyPr>
          <a:lstStyle/>
          <a:p>
            <a:r>
              <a:rPr lang="zh-CN" altLang="en-US" b="1" dirty="0" smtClean="0">
                <a:solidFill>
                  <a:srgbClr val="5289E4"/>
                </a:solidFill>
                <a:latin typeface="微软雅黑" panose="020B0503020204020204" pitchFamily="34" charset="-122"/>
                <a:ea typeface="微软雅黑" panose="020B0503020204020204" pitchFamily="34" charset="-122"/>
              </a:rPr>
              <a:t>建立基本的安全计划</a:t>
            </a:r>
            <a:endParaRPr lang="zh-CN" altLang="en-US" b="1" dirty="0">
              <a:solidFill>
                <a:srgbClr val="5289E4"/>
              </a:solidFill>
              <a:latin typeface="微软雅黑" panose="020B0503020204020204" pitchFamily="34" charset="-122"/>
              <a:ea typeface="微软雅黑" panose="020B0503020204020204" pitchFamily="34" charset="-122"/>
            </a:endParaRPr>
          </a:p>
        </p:txBody>
      </p:sp>
      <p:sp>
        <p:nvSpPr>
          <p:cNvPr id="25" name="燕尾形 24"/>
          <p:cNvSpPr/>
          <p:nvPr/>
        </p:nvSpPr>
        <p:spPr>
          <a:xfrm rot="5400000">
            <a:off x="1812586" y="1571730"/>
            <a:ext cx="792110" cy="1368190"/>
          </a:xfrm>
          <a:prstGeom prst="chevron">
            <a:avLst>
              <a:gd name="adj" fmla="val 17934"/>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危险评估</a:t>
            </a:r>
            <a:endParaRPr lang="zh-CN" altLang="en-US" b="1" smtClean="0">
              <a:solidFill>
                <a:schemeClr val="bg1"/>
              </a:solidFill>
              <a:latin typeface="微软雅黑" panose="020B0503020204020204" pitchFamily="34" charset="-122"/>
              <a:ea typeface="微软雅黑" panose="020B0503020204020204" pitchFamily="34" charset="-122"/>
            </a:endParaRPr>
          </a:p>
        </p:txBody>
      </p:sp>
      <p:sp>
        <p:nvSpPr>
          <p:cNvPr id="26" name="燕尾形 25"/>
          <p:cNvSpPr/>
          <p:nvPr/>
        </p:nvSpPr>
        <p:spPr>
          <a:xfrm rot="5400000">
            <a:off x="1812586" y="2435850"/>
            <a:ext cx="792110" cy="1368190"/>
          </a:xfrm>
          <a:prstGeom prst="chevron">
            <a:avLst>
              <a:gd name="adj" fmla="val 17934"/>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自然安全</a:t>
            </a:r>
            <a:endParaRPr lang="zh-CN" altLang="en-US" b="1" smtClean="0">
              <a:solidFill>
                <a:schemeClr val="bg1"/>
              </a:solidFill>
              <a:latin typeface="微软雅黑" panose="020B0503020204020204" pitchFamily="34" charset="-122"/>
              <a:ea typeface="微软雅黑" panose="020B0503020204020204" pitchFamily="34" charset="-122"/>
            </a:endParaRPr>
          </a:p>
        </p:txBody>
      </p:sp>
      <p:sp>
        <p:nvSpPr>
          <p:cNvPr id="27" name="燕尾形 26"/>
          <p:cNvSpPr/>
          <p:nvPr/>
        </p:nvSpPr>
        <p:spPr>
          <a:xfrm rot="5400000">
            <a:off x="1812586" y="3299970"/>
            <a:ext cx="792110" cy="1368190"/>
          </a:xfrm>
          <a:prstGeom prst="chevron">
            <a:avLst>
              <a:gd name="adj" fmla="val 17934"/>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机械安全</a:t>
            </a:r>
            <a:endParaRPr lang="zh-CN" altLang="en-US" b="1" smtClean="0">
              <a:solidFill>
                <a:schemeClr val="bg1"/>
              </a:solidFill>
              <a:latin typeface="微软雅黑" panose="020B0503020204020204" pitchFamily="34" charset="-122"/>
              <a:ea typeface="微软雅黑" panose="020B0503020204020204" pitchFamily="34" charset="-122"/>
            </a:endParaRPr>
          </a:p>
        </p:txBody>
      </p:sp>
      <p:sp>
        <p:nvSpPr>
          <p:cNvPr id="28" name="燕尾形 27"/>
          <p:cNvSpPr/>
          <p:nvPr/>
        </p:nvSpPr>
        <p:spPr>
          <a:xfrm rot="5400000">
            <a:off x="1812586" y="4164090"/>
            <a:ext cx="792110" cy="1368190"/>
          </a:xfrm>
          <a:prstGeom prst="chevron">
            <a:avLst>
              <a:gd name="adj" fmla="val 17934"/>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b="1" smtClean="0">
                <a:solidFill>
                  <a:schemeClr val="bg1"/>
                </a:solidFill>
                <a:latin typeface="微软雅黑" panose="020B0503020204020204" pitchFamily="34" charset="-122"/>
                <a:ea typeface="微软雅黑" panose="020B0503020204020204" pitchFamily="34" charset="-122"/>
              </a:rPr>
              <a:t>组织安全</a:t>
            </a:r>
            <a:endParaRPr lang="zh-CN" altLang="en-US" b="1" smtClean="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3168135" y="1873573"/>
            <a:ext cx="5904820" cy="64809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0" name="矩形 29"/>
          <p:cNvSpPr/>
          <p:nvPr/>
        </p:nvSpPr>
        <p:spPr>
          <a:xfrm>
            <a:off x="3168135" y="2737693"/>
            <a:ext cx="5904820" cy="64809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矩形 30"/>
          <p:cNvSpPr/>
          <p:nvPr/>
        </p:nvSpPr>
        <p:spPr>
          <a:xfrm>
            <a:off x="3168135" y="3601813"/>
            <a:ext cx="5904820" cy="64809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矩形 31"/>
          <p:cNvSpPr/>
          <p:nvPr/>
        </p:nvSpPr>
        <p:spPr>
          <a:xfrm>
            <a:off x="3168135" y="4465933"/>
            <a:ext cx="5904820" cy="648090"/>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TextBox 25"/>
          <p:cNvSpPr txBox="1"/>
          <p:nvPr/>
        </p:nvSpPr>
        <p:spPr>
          <a:xfrm>
            <a:off x="3710676" y="2022402"/>
            <a:ext cx="2852063"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从明显存在的危险进行分析。</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26"/>
          <p:cNvSpPr txBox="1"/>
          <p:nvPr/>
        </p:nvSpPr>
        <p:spPr>
          <a:xfrm>
            <a:off x="3710676" y="2851051"/>
            <a:ext cx="4083169" cy="338554"/>
          </a:xfrm>
          <a:prstGeom prst="rect">
            <a:avLst/>
          </a:prstGeom>
          <a:noFill/>
        </p:spPr>
        <p:txBody>
          <a:bodyPr wrap="none" rtlCol="0">
            <a:spAutoFit/>
          </a:bodyPr>
          <a:lstStyle/>
          <a:p>
            <a:r>
              <a:rPr lang="zh-CN" altLang="en-US" sz="1600" smtClean="0">
                <a:solidFill>
                  <a:schemeClr val="tx1">
                    <a:lumMod val="75000"/>
                    <a:lumOff val="25000"/>
                  </a:schemeClr>
                </a:solidFill>
                <a:latin typeface="微软雅黑" panose="020B0503020204020204" pitchFamily="34" charset="-122"/>
                <a:ea typeface="微软雅黑" panose="020B0503020204020204" pitchFamily="34" charset="-122"/>
              </a:rPr>
              <a:t>利用工作场所自然或人工条件来减少隐患。</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27"/>
          <p:cNvSpPr txBox="1"/>
          <p:nvPr/>
        </p:nvSpPr>
        <p:spPr>
          <a:xfrm>
            <a:off x="3710676" y="3741192"/>
            <a:ext cx="4698722"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利用诸如门禁、监控系统，有效降低人员监控需要</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TextBox 28"/>
          <p:cNvSpPr txBox="1"/>
          <p:nvPr/>
        </p:nvSpPr>
        <p:spPr>
          <a:xfrm>
            <a:off x="3710676" y="4605312"/>
            <a:ext cx="3262432"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利用优良的管理来提高管理水平。</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887381" y="774212"/>
            <a:ext cx="2004067" cy="369332"/>
            <a:chOff x="734640" y="779813"/>
            <a:chExt cx="2004067" cy="369332"/>
          </a:xfrm>
        </p:grpSpPr>
        <p:sp>
          <p:nvSpPr>
            <p:cNvPr id="38" name="矩形 37"/>
            <p:cNvSpPr/>
            <p:nvPr/>
          </p:nvSpPr>
          <p:spPr>
            <a:xfrm>
              <a:off x="1169047" y="779813"/>
              <a:ext cx="1569660"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建立安全计划</a:t>
              </a:r>
              <a:endParaRPr lang="zh-CN" altLang="en-US" b="1" dirty="0">
                <a:latin typeface="微软雅黑" panose="020B0503020204020204" pitchFamily="34" charset="-122"/>
                <a:ea typeface="微软雅黑" panose="020B0503020204020204" pitchFamily="34" charset="-122"/>
              </a:endParaRPr>
            </a:p>
          </p:txBody>
        </p:sp>
        <p:sp>
          <p:nvSpPr>
            <p:cNvPr id="39" name="ïślíḋê"/>
            <p:cNvSpPr/>
            <p:nvPr/>
          </p:nvSpPr>
          <p:spPr bwMode="auto">
            <a:xfrm rot="240621">
              <a:off x="734640" y="782402"/>
              <a:ext cx="404590" cy="36415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5</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0-#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0-#ppt_w/2"/>
                                          </p:val>
                                        </p:tav>
                                        <p:tav tm="100000">
                                          <p:val>
                                            <p:strVal val="#ppt_x"/>
                                          </p:val>
                                        </p:tav>
                                      </p:tavLst>
                                    </p:anim>
                                    <p:anim calcmode="lin" valueType="num">
                                      <p:cBhvr additive="base">
                                        <p:cTn id="40" dur="5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0-#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0-#ppt_w/2"/>
                                          </p:val>
                                        </p:tav>
                                        <p:tav tm="100000">
                                          <p:val>
                                            <p:strVal val="#ppt_x"/>
                                          </p:val>
                                        </p:tav>
                                      </p:tavLst>
                                    </p:anim>
                                    <p:anim calcmode="lin" valueType="num">
                                      <p:cBhvr additive="base">
                                        <p:cTn id="52" dur="500" fill="hold"/>
                                        <p:tgtEl>
                                          <p:spTgt spid="32"/>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0-#ppt_w/2"/>
                                          </p:val>
                                        </p:tav>
                                        <p:tav tm="100000">
                                          <p:val>
                                            <p:strVal val="#ppt_x"/>
                                          </p:val>
                                        </p:tav>
                                      </p:tavLst>
                                    </p:anim>
                                    <p:anim calcmode="lin" valueType="num">
                                      <p:cBhvr additive="base">
                                        <p:cTn id="60" dur="500" fill="hold"/>
                                        <p:tgtEl>
                                          <p:spTgt spid="3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0-#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5655" y="1236169"/>
            <a:ext cx="1569660" cy="369332"/>
          </a:xfrm>
          <a:prstGeom prst="rect">
            <a:avLst/>
          </a:prstGeom>
        </p:spPr>
        <p:txBody>
          <a:bodyPr wrap="none">
            <a:spAutoFit/>
          </a:bodyPr>
          <a:lstStyle/>
          <a:p>
            <a:r>
              <a:rPr lang="zh-CN" altLang="en-US" b="1" dirty="0" smtClean="0">
                <a:solidFill>
                  <a:srgbClr val="5289E4"/>
                </a:solidFill>
                <a:latin typeface="微软雅黑" panose="020B0503020204020204" pitchFamily="34" charset="-122"/>
                <a:ea typeface="微软雅黑" panose="020B0503020204020204" pitchFamily="34" charset="-122"/>
              </a:rPr>
              <a:t>人员疏散计划</a:t>
            </a:r>
            <a:endParaRPr lang="zh-CN" altLang="en-US" b="1" dirty="0">
              <a:solidFill>
                <a:srgbClr val="5289E4"/>
              </a:solidFill>
              <a:latin typeface="微软雅黑" panose="020B0503020204020204" pitchFamily="34" charset="-122"/>
              <a:ea typeface="微软雅黑" panose="020B0503020204020204" pitchFamily="34" charset="-122"/>
            </a:endParaRPr>
          </a:p>
        </p:txBody>
      </p:sp>
      <p:sp>
        <p:nvSpPr>
          <p:cNvPr id="24" name="TextBox 7"/>
          <p:cNvSpPr txBox="1"/>
          <p:nvPr/>
        </p:nvSpPr>
        <p:spPr>
          <a:xfrm>
            <a:off x="1721685" y="4702706"/>
            <a:ext cx="8353160" cy="646331"/>
          </a:xfrm>
          <a:prstGeom prst="rect">
            <a:avLst/>
          </a:prstGeom>
          <a:noFill/>
        </p:spPr>
        <p:txBody>
          <a:bodyPr wrap="square" rtlCol="0">
            <a:spAutoFit/>
          </a:bodyPr>
          <a:lstStyle/>
          <a:p>
            <a:r>
              <a:rPr lang="zh-CN" altLang="en-US" b="1" dirty="0" smtClean="0">
                <a:solidFill>
                  <a:srgbClr val="C00000"/>
                </a:solidFill>
                <a:latin typeface="微软雅黑" panose="020B0503020204020204" pitchFamily="34" charset="-122"/>
                <a:ea typeface="微软雅黑" panose="020B0503020204020204" pitchFamily="34" charset="-122"/>
              </a:rPr>
              <a:t>从理想角度看，警报之后，应向员工给提供紧急情况的信息，从而让员工知道他们接下来应该采取那些行动。</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631273" y="1782341"/>
            <a:ext cx="2520350" cy="2691986"/>
            <a:chOff x="1631273" y="1782341"/>
            <a:chExt cx="2520350" cy="2691986"/>
          </a:xfrm>
        </p:grpSpPr>
        <p:sp>
          <p:nvSpPr>
            <p:cNvPr id="38" name="五边形 37"/>
            <p:cNvSpPr/>
            <p:nvPr/>
          </p:nvSpPr>
          <p:spPr>
            <a:xfrm>
              <a:off x="1631273" y="1782341"/>
              <a:ext cx="2520350" cy="2691986"/>
            </a:xfrm>
            <a:prstGeom prst="homePlate">
              <a:avLst>
                <a:gd name="adj" fmla="val 23041"/>
              </a:avLst>
            </a:prstGeom>
            <a:solidFill>
              <a:srgbClr val="528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8"/>
            <p:cNvSpPr txBox="1"/>
            <p:nvPr/>
          </p:nvSpPr>
          <p:spPr>
            <a:xfrm>
              <a:off x="1830789" y="2158838"/>
              <a:ext cx="1886820" cy="1938992"/>
            </a:xfrm>
            <a:prstGeom prst="rect">
              <a:avLst/>
            </a:prstGeom>
            <a:noFill/>
          </p:spPr>
          <p:txBody>
            <a:bodyPr wrap="square" rtlCol="0">
              <a:spAutoFit/>
            </a:bodyPr>
            <a:lstStyle/>
            <a:p>
              <a:pPr>
                <a:lnSpc>
                  <a:spcPct val="150000"/>
                </a:lnSpc>
              </a:pPr>
              <a:r>
                <a:rPr lang="zh-CN" altLang="en-US" sz="1600" dirty="0" smtClean="0">
                  <a:solidFill>
                    <a:schemeClr val="bg1"/>
                  </a:solidFill>
                  <a:latin typeface="微软雅黑" panose="020B0503020204020204" pitchFamily="34" charset="-122"/>
                  <a:ea typeface="微软雅黑" panose="020B0503020204020204" pitchFamily="34" charset="-122"/>
                </a:rPr>
                <a:t>由火灾、爆炸等类似原因引发的紧急事件，要求企业应当有相应的处理和人员疏散计划。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40" name="矩形 39"/>
          <p:cNvSpPr/>
          <p:nvPr/>
        </p:nvSpPr>
        <p:spPr>
          <a:xfrm>
            <a:off x="5106155" y="1717437"/>
            <a:ext cx="3720006" cy="624331"/>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较早发现问题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5106155" y="2734488"/>
            <a:ext cx="3720006" cy="624331"/>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解决问题的途径</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5106155" y="3880180"/>
            <a:ext cx="3720006" cy="624331"/>
          </a:xfrm>
          <a:prstGeom prst="rect">
            <a:avLst/>
          </a:prstGeom>
          <a:solidFill>
            <a:srgbClr val="D3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疏散时的人员活动及沟通</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燕尾形箭头 7"/>
          <p:cNvSpPr/>
          <p:nvPr/>
        </p:nvSpPr>
        <p:spPr>
          <a:xfrm rot="20504114">
            <a:off x="4365087" y="1917430"/>
            <a:ext cx="432060" cy="365848"/>
          </a:xfrm>
          <a:prstGeom prst="notchedRightArrow">
            <a:avLst>
              <a:gd name="adj1" fmla="val 50000"/>
              <a:gd name="adj2" fmla="val 55750"/>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燕尾形箭头 44"/>
          <p:cNvSpPr/>
          <p:nvPr/>
        </p:nvSpPr>
        <p:spPr>
          <a:xfrm rot="1095886" flipV="1">
            <a:off x="4364776" y="3768007"/>
            <a:ext cx="432060" cy="365848"/>
          </a:xfrm>
          <a:prstGeom prst="notchedRightArrow">
            <a:avLst>
              <a:gd name="adj1" fmla="val 50000"/>
              <a:gd name="adj2" fmla="val 55750"/>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燕尾形箭头 45"/>
          <p:cNvSpPr/>
          <p:nvPr/>
        </p:nvSpPr>
        <p:spPr>
          <a:xfrm flipV="1">
            <a:off x="4364776" y="2842717"/>
            <a:ext cx="432060" cy="365848"/>
          </a:xfrm>
          <a:prstGeom prst="notchedRightArrow">
            <a:avLst>
              <a:gd name="adj1" fmla="val 50000"/>
              <a:gd name="adj2" fmla="val 55750"/>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887381" y="774212"/>
            <a:ext cx="2004067" cy="369332"/>
            <a:chOff x="734640" y="779813"/>
            <a:chExt cx="2004067" cy="369332"/>
          </a:xfrm>
        </p:grpSpPr>
        <p:sp>
          <p:nvSpPr>
            <p:cNvPr id="48" name="矩形 47"/>
            <p:cNvSpPr/>
            <p:nvPr/>
          </p:nvSpPr>
          <p:spPr>
            <a:xfrm>
              <a:off x="1169047" y="779813"/>
              <a:ext cx="1569660"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建立安全计划</a:t>
              </a:r>
              <a:endParaRPr lang="zh-CN" altLang="en-US" b="1" dirty="0">
                <a:latin typeface="微软雅黑" panose="020B0503020204020204" pitchFamily="34" charset="-122"/>
                <a:ea typeface="微软雅黑" panose="020B0503020204020204" pitchFamily="34" charset="-122"/>
              </a:endParaRPr>
            </a:p>
          </p:txBody>
        </p:sp>
        <p:sp>
          <p:nvSpPr>
            <p:cNvPr id="49" name="ïślíḋê"/>
            <p:cNvSpPr/>
            <p:nvPr/>
          </p:nvSpPr>
          <p:spPr bwMode="auto">
            <a:xfrm rot="240621">
              <a:off x="734640" y="782402"/>
              <a:ext cx="404590" cy="36415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rgbClr val="000000"/>
                  </a:solidFill>
                  <a:latin typeface="微软雅黑" panose="020B0503020204020204" pitchFamily="34" charset="-122"/>
                  <a:ea typeface="微软雅黑" panose="020B0503020204020204" pitchFamily="34" charset="-122"/>
                  <a:sym typeface="思源黑体" panose="020B0500000000000000" pitchFamily="34" charset="-122"/>
                </a:rPr>
                <a:t>5</a:t>
              </a:r>
              <a:endParaRPr lang="zh-CN" altLang="zh-CN" b="1" dirty="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40" grpId="0" animBg="1"/>
      <p:bldP spid="41" grpId="0" animBg="1"/>
      <p:bldP spid="42" grpId="0" animBg="1"/>
      <p:bldP spid="8" grpId="0" animBg="1"/>
      <p:bldP spid="45"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r="5127"/>
          <a:stretch>
            <a:fillRect/>
          </a:stretch>
        </p:blipFill>
        <p:spPr>
          <a:xfrm>
            <a:off x="-8446" y="-16782"/>
            <a:ext cx="11214745" cy="6328682"/>
          </a:xfrm>
          <a:prstGeom prst="rect">
            <a:avLst/>
          </a:prstGeom>
        </p:spPr>
      </p:pic>
      <p:grpSp>
        <p:nvGrpSpPr>
          <p:cNvPr id="42" name="组合 41"/>
          <p:cNvGrpSpPr/>
          <p:nvPr/>
        </p:nvGrpSpPr>
        <p:grpSpPr>
          <a:xfrm>
            <a:off x="671330" y="1427710"/>
            <a:ext cx="7564594" cy="2945480"/>
            <a:chOff x="671330" y="1427710"/>
            <a:chExt cx="7564594" cy="2945480"/>
          </a:xfrm>
        </p:grpSpPr>
        <p:cxnSp>
          <p:nvCxnSpPr>
            <p:cNvPr id="40" name="直接连接符 39"/>
            <p:cNvCxnSpPr/>
            <p:nvPr/>
          </p:nvCxnSpPr>
          <p:spPr>
            <a:xfrm>
              <a:off x="5262264" y="142771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71330" y="4373190"/>
              <a:ext cx="2973660" cy="0"/>
            </a:xfrm>
            <a:prstGeom prst="line">
              <a:avLst/>
            </a:prstGeom>
            <a:ln>
              <a:solidFill>
                <a:srgbClr val="5289E4"/>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736563" y="48614"/>
            <a:ext cx="5718859" cy="6107480"/>
            <a:chOff x="2164516" y="1557390"/>
            <a:chExt cx="2559956" cy="2844230"/>
          </a:xfrm>
          <a:solidFill>
            <a:srgbClr val="5289E4"/>
          </a:solidFill>
          <a:effectLst>
            <a:glow rad="698500">
              <a:schemeClr val="tx1">
                <a:lumMod val="95000"/>
                <a:lumOff val="5000"/>
                <a:alpha val="2000"/>
              </a:schemeClr>
            </a:glow>
          </a:effectLst>
        </p:grpSpPr>
        <p:sp>
          <p:nvSpPr>
            <p:cNvPr id="9"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p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ïślíḋê"/>
            <p:cNvSpPr/>
            <p:nvPr/>
          </p:nvSpPr>
          <p:spPr bwMode="auto">
            <a:xfrm rot="5400000">
              <a:off x="2231572" y="1883880"/>
              <a:ext cx="2434579" cy="2191249"/>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lumMod val="95000"/>
              </a:schemeClr>
            </a:soli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1" name="标题 3"/>
          <p:cNvSpPr txBox="1"/>
          <p:nvPr/>
        </p:nvSpPr>
        <p:spPr>
          <a:xfrm>
            <a:off x="2917505" y="3938456"/>
            <a:ext cx="3427179" cy="4347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base" latinLnBrk="0" hangingPunct="1">
              <a:lnSpc>
                <a:spcPct val="100000"/>
              </a:lnSpc>
              <a:spcBef>
                <a:spcPct val="0"/>
              </a:spcBef>
              <a:spcAft>
                <a:spcPct val="0"/>
              </a:spcAft>
              <a:buClrTx/>
              <a:buSzTx/>
              <a:buFontTx/>
              <a:buNone/>
            </a:pPr>
            <a:r>
              <a:rPr lang="zh-CN" altLang="en-US" sz="2400" dirty="0" smtClean="0">
                <a:ln>
                  <a:noFill/>
                </a:ln>
                <a:solidFill>
                  <a:schemeClr val="tx1">
                    <a:lumMod val="95000"/>
                    <a:lumOff val="5000"/>
                  </a:schemeClr>
                </a:solidFill>
                <a:effectLst/>
                <a:latin typeface="微软雅黑" panose="020B0503020204020204" pitchFamily="34" charset="-122"/>
                <a:ea typeface="微软雅黑" panose="020B0503020204020204" pitchFamily="34" charset="-122"/>
                <a:cs typeface="黑体" panose="02010609060101010101" charset="-122"/>
                <a:sym typeface="+mn-ea"/>
              </a:rPr>
              <a:t>企业</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sym typeface="+mn-ea"/>
              </a:rPr>
              <a:t>安全与健康</a:t>
            </a:r>
            <a:r>
              <a:rPr lang="zh-CN" altLang="en-US" sz="2400" dirty="0" smtClean="0">
                <a:ln>
                  <a:noFill/>
                </a:ln>
                <a:solidFill>
                  <a:schemeClr val="tx1">
                    <a:lumMod val="95000"/>
                    <a:lumOff val="5000"/>
                  </a:schemeClr>
                </a:solidFill>
                <a:effectLst/>
                <a:latin typeface="微软雅黑" panose="020B0503020204020204" pitchFamily="34" charset="-122"/>
                <a:ea typeface="微软雅黑" panose="020B0503020204020204" pitchFamily="34" charset="-122"/>
                <a:cs typeface="黑体" panose="02010609060101010101" charset="-122"/>
                <a:sym typeface="+mn-ea"/>
              </a:rPr>
              <a:t>培训</a:t>
            </a:r>
            <a:endParaRPr lang="zh-CN" altLang="zh-CN" sz="2400" dirty="0" smtClean="0">
              <a:ln>
                <a:noFill/>
              </a:ln>
              <a:solidFill>
                <a:schemeClr val="tx1">
                  <a:lumMod val="95000"/>
                  <a:lumOff val="5000"/>
                </a:schemeClr>
              </a:solidFill>
              <a:effectLst/>
              <a:latin typeface="微软雅黑" panose="020B0503020204020204" pitchFamily="34" charset="-122"/>
              <a:ea typeface="微软雅黑" panose="020B0503020204020204" pitchFamily="34" charset="-122"/>
              <a:cs typeface="黑体" panose="02010609060101010101" charset="-122"/>
              <a:sym typeface="+mn-ea"/>
            </a:endParaRPr>
          </a:p>
        </p:txBody>
      </p:sp>
      <p:sp>
        <p:nvSpPr>
          <p:cNvPr id="18" name="矩形 17"/>
          <p:cNvSpPr/>
          <p:nvPr/>
        </p:nvSpPr>
        <p:spPr>
          <a:xfrm>
            <a:off x="3089362" y="4536016"/>
            <a:ext cx="2856230" cy="275590"/>
          </a:xfrm>
          <a:prstGeom prst="rect">
            <a:avLst/>
          </a:prstGeom>
        </p:spPr>
        <p:txBody>
          <a:bodyPr wrap="none">
            <a:spAutoFit/>
          </a:bodyPr>
          <a:lstStyle/>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培训</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时间：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XXXX</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.10.1      </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培训人：XXX</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nvGrpSpPr>
          <p:cNvPr id="21" name="组合 20"/>
          <p:cNvGrpSpPr/>
          <p:nvPr/>
        </p:nvGrpSpPr>
        <p:grpSpPr>
          <a:xfrm>
            <a:off x="6919734" y="4709730"/>
            <a:ext cx="1072315" cy="1191390"/>
            <a:chOff x="7952073" y="4600260"/>
            <a:chExt cx="1426254" cy="1584632"/>
          </a:xfrm>
        </p:grpSpPr>
        <p:grpSp>
          <p:nvGrpSpPr>
            <p:cNvPr id="22" name="组合 21"/>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26"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23" name="直接连接符 22"/>
            <p:cNvCxnSpPr>
              <a:endCxn id="27"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7"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7"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318974" y="420324"/>
            <a:ext cx="724974" cy="805478"/>
            <a:chOff x="7952073" y="4600260"/>
            <a:chExt cx="1426254" cy="1584632"/>
          </a:xfrm>
        </p:grpSpPr>
        <p:grpSp>
          <p:nvGrpSpPr>
            <p:cNvPr id="29" name="组合 28"/>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33"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ïślíḋê"/>
              <p:cNvSpPr/>
              <p:nvPr/>
            </p:nvSpPr>
            <p:spPr bwMode="auto">
              <a:xfrm rot="5400000">
                <a:off x="2328937" y="1975445"/>
                <a:ext cx="2231115" cy="2008121"/>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dirty="0">
                  <a:solidFill>
                    <a:srgbClr val="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30" name="直接连接符 29"/>
            <p:cNvCxnSpPr>
              <a:endCxn id="34" idx="0"/>
            </p:cNvCxnSpPr>
            <p:nvPr/>
          </p:nvCxnSpPr>
          <p:spPr>
            <a:xfrm>
              <a:off x="8128103" y="5109029"/>
              <a:ext cx="53647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34" idx="0"/>
            </p:cNvCxnSpPr>
            <p:nvPr/>
          </p:nvCxnSpPr>
          <p:spPr>
            <a:xfrm flipV="1">
              <a:off x="8664578" y="5109029"/>
              <a:ext cx="560025" cy="283519"/>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4" idx="0"/>
            </p:cNvCxnSpPr>
            <p:nvPr/>
          </p:nvCxnSpPr>
          <p:spPr>
            <a:xfrm>
              <a:off x="8664578" y="5392548"/>
              <a:ext cx="0" cy="621550"/>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985" r="19000"/>
          <a:stretch>
            <a:fillRect/>
          </a:stretch>
        </p:blipFill>
        <p:spPr>
          <a:xfrm>
            <a:off x="8235924" y="2256214"/>
            <a:ext cx="2957485" cy="4050511"/>
          </a:xfrm>
          <a:prstGeom prst="rect">
            <a:avLst/>
          </a:prstGeom>
        </p:spPr>
      </p:pic>
      <p:sp>
        <p:nvSpPr>
          <p:cNvPr id="4" name="矩形 3"/>
          <p:cNvSpPr/>
          <p:nvPr/>
        </p:nvSpPr>
        <p:spPr>
          <a:xfrm>
            <a:off x="2407134" y="2414042"/>
            <a:ext cx="4447920" cy="707886"/>
          </a:xfrm>
          <a:prstGeom prst="rect">
            <a:avLst/>
          </a:prstGeom>
        </p:spPr>
        <p:txBody>
          <a:bodyPr/>
          <a:lstStyle/>
          <a:p>
            <a:pPr algn="ctr"/>
            <a:r>
              <a:rPr lang="zh-CN" altLang="en-US" sz="6000" b="1" dirty="0" smtClean="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rPr>
              <a:t>感谢观看</a:t>
            </a:r>
            <a:r>
              <a:rPr lang="en-US" altLang="zh-CN" sz="6000" b="1" dirty="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rPr>
              <a:t>!</a:t>
            </a:r>
            <a:endParaRPr lang="zh-CN" altLang="en-US" sz="6000" b="1" dirty="0">
              <a:solidFill>
                <a:schemeClr val="tx1">
                  <a:lumMod val="95000"/>
                  <a:lumOff val="5000"/>
                </a:schemeClr>
              </a:solidFill>
              <a:latin typeface="微软雅黑" panose="020B0503020204020204" pitchFamily="34" charset="-122"/>
              <a:ea typeface="微软雅黑" panose="020B0503020204020204" pitchFamily="34" charset="-122"/>
              <a:cs typeface="黑体" panose="02010609060101010101" charset="-122"/>
            </a:endParaRPr>
          </a:p>
        </p:txBody>
      </p:sp>
      <p:grpSp>
        <p:nvGrpSpPr>
          <p:cNvPr id="36" name="组合 35"/>
          <p:cNvGrpSpPr/>
          <p:nvPr/>
        </p:nvGrpSpPr>
        <p:grpSpPr>
          <a:xfrm>
            <a:off x="1408451" y="1597513"/>
            <a:ext cx="6218053" cy="2572944"/>
            <a:chOff x="2405239" y="2299766"/>
            <a:chExt cx="7381523" cy="2091156"/>
          </a:xfrm>
        </p:grpSpPr>
        <p:cxnSp>
          <p:nvCxnSpPr>
            <p:cNvPr id="37" name="直接连接符 36"/>
            <p:cNvCxnSpPr/>
            <p:nvPr/>
          </p:nvCxnSpPr>
          <p:spPr>
            <a:xfrm>
              <a:off x="2405239" y="2299766"/>
              <a:ext cx="738152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405239" y="4390922"/>
              <a:ext cx="1467129"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537559" y="4390922"/>
              <a:ext cx="1249203" cy="0"/>
            </a:xfrm>
            <a:prstGeom prst="line">
              <a:avLst/>
            </a:prstGeom>
            <a:ln w="38100">
              <a:solidFill>
                <a:srgbClr val="5289E4"/>
              </a:solidFill>
            </a:ln>
          </p:spPr>
          <p:style>
            <a:lnRef idx="1">
              <a:schemeClr val="accent1"/>
            </a:lnRef>
            <a:fillRef idx="0">
              <a:schemeClr val="accent1"/>
            </a:fillRef>
            <a:effectRef idx="0">
              <a:schemeClr val="accent1"/>
            </a:effectRef>
            <a:fontRef idx="minor">
              <a:schemeClr val="tx1"/>
            </a:fontRef>
          </p:style>
        </p:cxnSp>
      </p:grpSp>
      <p:pic>
        <p:nvPicPr>
          <p:cNvPr id="17" name="51miz-S294034-A5BE9FCC">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27648" y="-50414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37"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outVertical)">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7" repeatCount="indefinite" fill="remove" display="0">
                  <p:stCondLst>
                    <p:cond delay="indefinite"/>
                  </p:stCondLst>
                  <p:endCondLst>
                    <p:cond evt="onStopAudio" delay="0">
                      <p:tgtEl>
                        <p:sldTgt/>
                      </p:tgtEl>
                    </p:cond>
                  </p:endCondLst>
                </p:cTn>
                <p:tgtEl>
                  <p:spTgt spid="17"/>
                </p:tgtEl>
              </p:cMediaNode>
            </p:audio>
          </p:childTnLst>
        </p:cTn>
      </p:par>
    </p:tnLst>
    <p:bldLst>
      <p:bldP spid="11" grpId="0"/>
      <p:bldP spid="18"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368824" y="3329633"/>
            <a:ext cx="6262071" cy="860798"/>
            <a:chOff x="3999707" y="3387709"/>
            <a:chExt cx="5427048" cy="860798"/>
          </a:xfrm>
        </p:grpSpPr>
        <p:sp>
          <p:nvSpPr>
            <p:cNvPr id="25" name="AutoShape 7"/>
            <p:cNvSpPr>
              <a:spLocks noChangeArrowheads="1"/>
            </p:cNvSpPr>
            <p:nvPr/>
          </p:nvSpPr>
          <p:spPr bwMode="auto">
            <a:xfrm>
              <a:off x="3999707" y="3660776"/>
              <a:ext cx="5427048" cy="587731"/>
            </a:xfrm>
            <a:prstGeom prst="parallelogram">
              <a:avLst>
                <a:gd name="adj" fmla="val 27200"/>
              </a:avLst>
            </a:prstGeom>
            <a:solidFill>
              <a:srgbClr val="D3E9FD"/>
            </a:solidFill>
            <a:ln w="6350">
              <a:noFill/>
              <a:miter lim="800000"/>
            </a:ln>
          </p:spPr>
          <p:txBody>
            <a:bodyPr wrap="none" lIns="71992" tIns="0" rIns="0" bIns="0" anchor="ctr"/>
            <a:lstStyle/>
            <a:p>
              <a:pPr>
                <a:defRPr/>
              </a:pPr>
              <a:endParaRPr lang="zh-CN" altLang="zh-CN" sz="2800" b="1">
                <a:latin typeface="微软雅黑" panose="020B0503020204020204" pitchFamily="34" charset="-122"/>
                <a:ea typeface="微软雅黑" panose="020B0503020204020204" pitchFamily="34" charset="-122"/>
              </a:endParaRPr>
            </a:p>
          </p:txBody>
        </p:sp>
        <p:sp>
          <p:nvSpPr>
            <p:cNvPr id="6148" name="Text Box 8"/>
            <p:cNvSpPr txBox="1">
              <a:spLocks noChangeArrowheads="1"/>
            </p:cNvSpPr>
            <p:nvPr/>
          </p:nvSpPr>
          <p:spPr bwMode="auto">
            <a:xfrm>
              <a:off x="4757568" y="3848639"/>
              <a:ext cx="4422473" cy="220445"/>
            </a:xfrm>
            <a:prstGeom prst="rect">
              <a:avLst/>
            </a:prstGeom>
            <a:noFill/>
            <a:ln w="6350">
              <a:noFill/>
              <a:miter lim="800000"/>
            </a:ln>
          </p:spPr>
          <p:txBody>
            <a:bodyPr wrap="square" lIns="0" tIns="0" rIns="0" bIns="0" anchor="ctr">
              <a:spAutoFit/>
            </a:bodyPr>
            <a:lstStyle/>
            <a:p>
              <a:pPr>
                <a:lnSpc>
                  <a:spcPct val="110000"/>
                </a:lnSpc>
                <a:buFont typeface="Wingdings" panose="05000000000000000000" pitchFamily="2" charset="2"/>
                <a:buNone/>
              </a:pP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工伤支出超过缴费</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10%</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2500</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），下一年加倍。</a:t>
              </a:r>
              <a:endParaRPr kumimoji="1" lang="zh-CN" altLang="de-DE"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149" name="Group 9"/>
            <p:cNvGrpSpPr/>
            <p:nvPr/>
          </p:nvGrpSpPr>
          <p:grpSpPr>
            <a:xfrm>
              <a:off x="4218790" y="3387709"/>
              <a:ext cx="353757" cy="553616"/>
              <a:chOff x="3517" y="2357"/>
              <a:chExt cx="314" cy="380"/>
            </a:xfrm>
            <a:noFill/>
          </p:grpSpPr>
          <p:sp>
            <p:nvSpPr>
              <p:cNvPr id="28" name="Rectangle 10"/>
              <p:cNvSpPr>
                <a:spLocks noChangeArrowheads="1"/>
              </p:cNvSpPr>
              <p:nvPr/>
            </p:nvSpPr>
            <p:spPr bwMode="auto">
              <a:xfrm flipH="1">
                <a:off x="3517" y="2357"/>
                <a:ext cx="0" cy="296"/>
              </a:xfrm>
              <a:prstGeom prst="rect">
                <a:avLst/>
              </a:prstGeom>
              <a:grpFill/>
              <a:ln w="6350">
                <a:noFill/>
                <a:miter lim="800000"/>
              </a:ln>
            </p:spPr>
            <p:txBody>
              <a:bodyPr wrap="none" lIns="0" tIns="0" rIns="0" bIns="0" anchor="ctr">
                <a:spAutoFit/>
              </a:bodyPr>
              <a:lstStyle/>
              <a:p>
                <a:pPr>
                  <a:defRPr/>
                </a:pPr>
                <a:endParaRPr lang="zh-CN" altLang="zh-CN" sz="2800" b="1">
                  <a:latin typeface="微软雅黑" panose="020B0503020204020204" pitchFamily="34" charset="-122"/>
                  <a:ea typeface="微软雅黑" panose="020B0503020204020204" pitchFamily="34" charset="-122"/>
                </a:endParaRPr>
              </a:p>
            </p:txBody>
          </p:sp>
          <p:sp>
            <p:nvSpPr>
              <p:cNvPr id="29" name="Text Box 11"/>
              <p:cNvSpPr txBox="1">
                <a:spLocks noChangeArrowheads="1"/>
              </p:cNvSpPr>
              <p:nvPr/>
            </p:nvSpPr>
            <p:spPr bwMode="auto">
              <a:xfrm>
                <a:off x="3663" y="2483"/>
                <a:ext cx="168" cy="254"/>
              </a:xfrm>
              <a:prstGeom prst="rect">
                <a:avLst/>
              </a:prstGeom>
              <a:grpFill/>
              <a:ln w="6350">
                <a:noFill/>
                <a:miter lim="800000"/>
              </a:ln>
            </p:spPr>
            <p:txBody>
              <a:bodyPr wrap="none" lIns="0" tIns="0" rIns="0" bIns="0">
                <a:spAutoFit/>
              </a:bodyPr>
              <a:lstStyle/>
              <a:p>
                <a:pPr algn="ctr" eaLnBrk="0" hangingPunct="0">
                  <a:spcBef>
                    <a:spcPct val="50000"/>
                  </a:spcBef>
                  <a:defRPr/>
                </a:pPr>
                <a:r>
                  <a:rPr lang="de-DE" altLang="zh-CN" sz="2400" b="1" dirty="0">
                    <a:solidFill>
                      <a:srgbClr val="5289E4"/>
                    </a:solidFill>
                    <a:latin typeface="微软雅黑" panose="020B0503020204020204" pitchFamily="34" charset="-122"/>
                    <a:ea typeface="微软雅黑" panose="020B0503020204020204" pitchFamily="34" charset="-122"/>
                  </a:rPr>
                  <a:t>3</a:t>
                </a:r>
                <a:endParaRPr lang="de-DE" altLang="zh-CN" sz="2400" b="1" dirty="0">
                  <a:solidFill>
                    <a:srgbClr val="5289E4"/>
                  </a:solidFill>
                  <a:latin typeface="微软雅黑" panose="020B0503020204020204" pitchFamily="34" charset="-122"/>
                  <a:ea typeface="微软雅黑" panose="020B0503020204020204" pitchFamily="34" charset="-122"/>
                </a:endParaRPr>
              </a:p>
            </p:txBody>
          </p:sp>
        </p:grpSp>
      </p:grpSp>
      <p:grpSp>
        <p:nvGrpSpPr>
          <p:cNvPr id="4" name="组合 3"/>
          <p:cNvGrpSpPr/>
          <p:nvPr/>
        </p:nvGrpSpPr>
        <p:grpSpPr>
          <a:xfrm>
            <a:off x="3354304" y="4288409"/>
            <a:ext cx="6262071" cy="823480"/>
            <a:chOff x="3999707" y="4433870"/>
            <a:chExt cx="5427048" cy="823480"/>
          </a:xfrm>
        </p:grpSpPr>
        <p:sp>
          <p:nvSpPr>
            <p:cNvPr id="30" name="AutoShape 12"/>
            <p:cNvSpPr>
              <a:spLocks noChangeArrowheads="1"/>
            </p:cNvSpPr>
            <p:nvPr/>
          </p:nvSpPr>
          <p:spPr bwMode="auto">
            <a:xfrm>
              <a:off x="3999707" y="4706938"/>
              <a:ext cx="5427048" cy="550412"/>
            </a:xfrm>
            <a:prstGeom prst="parallelogram">
              <a:avLst>
                <a:gd name="adj" fmla="val 27200"/>
              </a:avLst>
            </a:prstGeom>
            <a:solidFill>
              <a:srgbClr val="D3E9FD"/>
            </a:solidFill>
            <a:ln w="6350">
              <a:noFill/>
              <a:miter lim="800000"/>
            </a:ln>
          </p:spPr>
          <p:txBody>
            <a:bodyPr wrap="none" lIns="71992" tIns="0" rIns="0" bIns="0" anchor="ctr"/>
            <a:lstStyle/>
            <a:p>
              <a:pPr>
                <a:defRPr/>
              </a:pPr>
              <a:endParaRPr lang="zh-CN" altLang="zh-CN" sz="2800" b="1">
                <a:latin typeface="微软雅黑" panose="020B0503020204020204" pitchFamily="34" charset="-122"/>
                <a:ea typeface="微软雅黑" panose="020B0503020204020204" pitchFamily="34" charset="-122"/>
              </a:endParaRPr>
            </a:p>
          </p:txBody>
        </p:sp>
        <p:sp>
          <p:nvSpPr>
            <p:cNvPr id="6151" name="Text Box 13"/>
            <p:cNvSpPr txBox="1">
              <a:spLocks noChangeArrowheads="1"/>
            </p:cNvSpPr>
            <p:nvPr/>
          </p:nvSpPr>
          <p:spPr bwMode="auto">
            <a:xfrm>
              <a:off x="4585131" y="4894480"/>
              <a:ext cx="2734770" cy="236988"/>
            </a:xfrm>
            <a:prstGeom prst="rect">
              <a:avLst/>
            </a:prstGeom>
            <a:noFill/>
            <a:ln w="6350">
              <a:noFill/>
              <a:miter lim="800000"/>
            </a:ln>
          </p:spPr>
          <p:txBody>
            <a:bodyPr wrap="square" lIns="0" tIns="0" rIns="0" bIns="0" anchor="ctr">
              <a:spAutoFit/>
            </a:bodyPr>
            <a:lstStyle/>
            <a:p>
              <a:pPr>
                <a:lnSpc>
                  <a:spcPct val="110000"/>
                </a:lnSpc>
                <a:buFont typeface="Wingdings" panose="05000000000000000000" pitchFamily="2" charset="2"/>
                <a:buNone/>
              </a:pP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没有形成系统的劳动安全体系。</a:t>
              </a:r>
              <a:endParaRPr kumimoji="1" lang="zh-CN" altLang="de-DE"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152" name="Group 14"/>
            <p:cNvGrpSpPr/>
            <p:nvPr/>
          </p:nvGrpSpPr>
          <p:grpSpPr>
            <a:xfrm>
              <a:off x="4220372" y="4433870"/>
              <a:ext cx="352630" cy="527392"/>
              <a:chOff x="3517" y="2357"/>
              <a:chExt cx="313" cy="362"/>
            </a:xfrm>
            <a:noFill/>
          </p:grpSpPr>
          <p:sp>
            <p:nvSpPr>
              <p:cNvPr id="33" name="Rectangle 15"/>
              <p:cNvSpPr>
                <a:spLocks noChangeArrowheads="1"/>
              </p:cNvSpPr>
              <p:nvPr/>
            </p:nvSpPr>
            <p:spPr bwMode="auto">
              <a:xfrm flipH="1">
                <a:off x="3517" y="2357"/>
                <a:ext cx="0" cy="296"/>
              </a:xfrm>
              <a:prstGeom prst="rect">
                <a:avLst/>
              </a:prstGeom>
              <a:grpFill/>
              <a:ln w="6350">
                <a:noFill/>
                <a:miter lim="800000"/>
              </a:ln>
            </p:spPr>
            <p:txBody>
              <a:bodyPr wrap="none" lIns="0" tIns="0" rIns="0" bIns="0" anchor="ctr">
                <a:spAutoFit/>
              </a:bodyPr>
              <a:lstStyle/>
              <a:p>
                <a:pPr>
                  <a:defRPr/>
                </a:pPr>
                <a:endParaRPr lang="zh-CN" altLang="zh-CN" sz="2800" b="1">
                  <a:latin typeface="微软雅黑" panose="020B0503020204020204" pitchFamily="34" charset="-122"/>
                  <a:ea typeface="微软雅黑" panose="020B0503020204020204" pitchFamily="34" charset="-122"/>
                </a:endParaRPr>
              </a:p>
            </p:txBody>
          </p:sp>
          <p:sp>
            <p:nvSpPr>
              <p:cNvPr id="34" name="Text Box 16"/>
              <p:cNvSpPr txBox="1">
                <a:spLocks noChangeArrowheads="1"/>
              </p:cNvSpPr>
              <p:nvPr/>
            </p:nvSpPr>
            <p:spPr bwMode="auto">
              <a:xfrm>
                <a:off x="3662" y="2465"/>
                <a:ext cx="168" cy="254"/>
              </a:xfrm>
              <a:prstGeom prst="rect">
                <a:avLst/>
              </a:prstGeom>
              <a:grpFill/>
              <a:ln w="6350">
                <a:noFill/>
                <a:miter lim="800000"/>
              </a:ln>
            </p:spPr>
            <p:txBody>
              <a:bodyPr wrap="none" lIns="0" tIns="0" rIns="0" bIns="0">
                <a:spAutoFit/>
              </a:bodyPr>
              <a:lstStyle/>
              <a:p>
                <a:pPr algn="ctr" eaLnBrk="0" hangingPunct="0">
                  <a:spcBef>
                    <a:spcPct val="50000"/>
                  </a:spcBef>
                  <a:defRPr/>
                </a:pPr>
                <a:r>
                  <a:rPr lang="de-DE" altLang="zh-CN" sz="2400" b="1" dirty="0">
                    <a:solidFill>
                      <a:srgbClr val="5289E4"/>
                    </a:solidFill>
                    <a:latin typeface="微软雅黑" panose="020B0503020204020204" pitchFamily="34" charset="-122"/>
                    <a:ea typeface="微软雅黑" panose="020B0503020204020204" pitchFamily="34" charset="-122"/>
                  </a:rPr>
                  <a:t>4</a:t>
                </a:r>
                <a:endParaRPr lang="de-DE" altLang="zh-CN" sz="2400" b="1" dirty="0">
                  <a:solidFill>
                    <a:srgbClr val="5289E4"/>
                  </a:solidFill>
                  <a:latin typeface="微软雅黑" panose="020B0503020204020204" pitchFamily="34" charset="-122"/>
                  <a:ea typeface="微软雅黑" panose="020B0503020204020204" pitchFamily="34" charset="-122"/>
                </a:endParaRPr>
              </a:p>
            </p:txBody>
          </p:sp>
        </p:grpSp>
      </p:grpSp>
      <p:grpSp>
        <p:nvGrpSpPr>
          <p:cNvPr id="6" name="组合 5"/>
          <p:cNvGrpSpPr/>
          <p:nvPr/>
        </p:nvGrpSpPr>
        <p:grpSpPr>
          <a:xfrm>
            <a:off x="3377915" y="1562636"/>
            <a:ext cx="6262071" cy="829044"/>
            <a:chOff x="3999708" y="1463305"/>
            <a:chExt cx="5427048" cy="829044"/>
          </a:xfrm>
        </p:grpSpPr>
        <p:sp>
          <p:nvSpPr>
            <p:cNvPr id="35" name="AutoShape 17"/>
            <p:cNvSpPr>
              <a:spLocks noChangeArrowheads="1"/>
            </p:cNvSpPr>
            <p:nvPr/>
          </p:nvSpPr>
          <p:spPr bwMode="auto">
            <a:xfrm>
              <a:off x="3999708" y="1731202"/>
              <a:ext cx="5427048" cy="561147"/>
            </a:xfrm>
            <a:prstGeom prst="parallelogram">
              <a:avLst>
                <a:gd name="adj" fmla="val 27200"/>
              </a:avLst>
            </a:prstGeom>
            <a:solidFill>
              <a:srgbClr val="D3E9FD"/>
            </a:solidFill>
            <a:ln w="6350">
              <a:noFill/>
              <a:miter lim="800000"/>
            </a:ln>
          </p:spPr>
          <p:txBody>
            <a:bodyPr wrap="none" lIns="71992" tIns="0" rIns="0" bIns="0" anchor="ctr"/>
            <a:lstStyle/>
            <a:p>
              <a:pPr>
                <a:defRPr/>
              </a:pPr>
              <a:endParaRPr lang="zh-CN" altLang="zh-CN" sz="2800" b="1">
                <a:latin typeface="微软雅黑" panose="020B0503020204020204" pitchFamily="34" charset="-122"/>
                <a:ea typeface="微软雅黑" panose="020B0503020204020204" pitchFamily="34" charset="-122"/>
              </a:endParaRPr>
            </a:p>
          </p:txBody>
        </p:sp>
        <p:sp>
          <p:nvSpPr>
            <p:cNvPr id="6154" name="Text Box 18"/>
            <p:cNvSpPr txBox="1">
              <a:spLocks noChangeArrowheads="1"/>
            </p:cNvSpPr>
            <p:nvPr/>
          </p:nvSpPr>
          <p:spPr bwMode="auto">
            <a:xfrm>
              <a:off x="4792922" y="1878066"/>
              <a:ext cx="3384470" cy="220445"/>
            </a:xfrm>
            <a:prstGeom prst="rect">
              <a:avLst/>
            </a:prstGeom>
            <a:noFill/>
            <a:ln w="6350">
              <a:noFill/>
              <a:miter lim="800000"/>
            </a:ln>
          </p:spPr>
          <p:txBody>
            <a:bodyPr wrap="square" lIns="0" tIns="0" rIns="0" bIns="0" anchor="ctr">
              <a:spAutoFit/>
            </a:bodyPr>
            <a:lstStyle/>
            <a:p>
              <a:pPr>
                <a:lnSpc>
                  <a:spcPct val="110000"/>
                </a:lnSpc>
                <a:buFont typeface="Wingdings" panose="05000000000000000000" pitchFamily="2" charset="2"/>
                <a:buNone/>
              </a:pP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两家店平均每月有</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人申报小工伤</a:t>
              </a:r>
              <a:endParaRPr kumimoji="1" lang="zh-CN" altLang="de-DE"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155" name="Group 19"/>
            <p:cNvGrpSpPr/>
            <p:nvPr/>
          </p:nvGrpSpPr>
          <p:grpSpPr>
            <a:xfrm>
              <a:off x="4314031" y="1463305"/>
              <a:ext cx="317705" cy="509910"/>
              <a:chOff x="3517" y="2357"/>
              <a:chExt cx="282" cy="350"/>
            </a:xfrm>
          </p:grpSpPr>
          <p:sp>
            <p:nvSpPr>
              <p:cNvPr id="38" name="Rectangle 20"/>
              <p:cNvSpPr>
                <a:spLocks noChangeArrowheads="1"/>
              </p:cNvSpPr>
              <p:nvPr/>
            </p:nvSpPr>
            <p:spPr bwMode="auto">
              <a:xfrm flipH="1">
                <a:off x="3517" y="2357"/>
                <a:ext cx="0" cy="296"/>
              </a:xfrm>
              <a:prstGeom prst="rect">
                <a:avLst/>
              </a:prstGeom>
              <a:solidFill>
                <a:srgbClr val="EAEAEA"/>
              </a:solidFill>
              <a:ln w="6350">
                <a:noFill/>
                <a:miter lim="800000"/>
              </a:ln>
            </p:spPr>
            <p:txBody>
              <a:bodyPr wrap="none" lIns="0" tIns="0" rIns="0" bIns="0" anchor="ctr">
                <a:spAutoFit/>
              </a:bodyPr>
              <a:lstStyle/>
              <a:p>
                <a:pPr>
                  <a:defRPr/>
                </a:pPr>
                <a:endParaRPr lang="zh-CN" altLang="zh-CN" sz="2800" b="1">
                  <a:latin typeface="微软雅黑" panose="020B0503020204020204" pitchFamily="34" charset="-122"/>
                  <a:ea typeface="微软雅黑" panose="020B0503020204020204" pitchFamily="34" charset="-122"/>
                </a:endParaRPr>
              </a:p>
            </p:txBody>
          </p:sp>
          <p:sp>
            <p:nvSpPr>
              <p:cNvPr id="39" name="Text Box 21"/>
              <p:cNvSpPr txBox="1">
                <a:spLocks noChangeArrowheads="1"/>
              </p:cNvSpPr>
              <p:nvPr/>
            </p:nvSpPr>
            <p:spPr bwMode="auto">
              <a:xfrm>
                <a:off x="3631" y="2453"/>
                <a:ext cx="168" cy="254"/>
              </a:xfrm>
              <a:prstGeom prst="rect">
                <a:avLst/>
              </a:prstGeom>
              <a:noFill/>
              <a:ln w="6350">
                <a:noFill/>
                <a:miter lim="800000"/>
              </a:ln>
            </p:spPr>
            <p:txBody>
              <a:bodyPr wrap="none" lIns="0" tIns="0" rIns="0" bIns="0">
                <a:spAutoFit/>
              </a:bodyPr>
              <a:lstStyle/>
              <a:p>
                <a:pPr algn="ctr" eaLnBrk="0" hangingPunct="0">
                  <a:spcBef>
                    <a:spcPct val="50000"/>
                  </a:spcBef>
                  <a:defRPr/>
                </a:pPr>
                <a:r>
                  <a:rPr lang="de-DE" altLang="zh-CN" sz="2400" b="1" dirty="0">
                    <a:solidFill>
                      <a:srgbClr val="5289E4"/>
                    </a:solidFill>
                    <a:latin typeface="微软雅黑" panose="020B0503020204020204" pitchFamily="34" charset="-122"/>
                    <a:ea typeface="微软雅黑" panose="020B0503020204020204" pitchFamily="34" charset="-122"/>
                  </a:rPr>
                  <a:t>1</a:t>
                </a:r>
                <a:endParaRPr lang="de-DE" altLang="zh-CN" sz="2400" b="1" dirty="0">
                  <a:solidFill>
                    <a:srgbClr val="5289E4"/>
                  </a:solidFill>
                  <a:latin typeface="微软雅黑" panose="020B0503020204020204" pitchFamily="34" charset="-122"/>
                  <a:ea typeface="微软雅黑" panose="020B0503020204020204" pitchFamily="34" charset="-122"/>
                </a:endParaRPr>
              </a:p>
            </p:txBody>
          </p:sp>
        </p:grpSp>
      </p:grpSp>
      <p:grpSp>
        <p:nvGrpSpPr>
          <p:cNvPr id="3" name="组合 2"/>
          <p:cNvGrpSpPr/>
          <p:nvPr/>
        </p:nvGrpSpPr>
        <p:grpSpPr>
          <a:xfrm>
            <a:off x="1319556" y="1605298"/>
            <a:ext cx="1296988" cy="3816350"/>
            <a:chOff x="1937544" y="1571625"/>
            <a:chExt cx="1296988" cy="3816350"/>
          </a:xfrm>
        </p:grpSpPr>
        <p:sp>
          <p:nvSpPr>
            <p:cNvPr id="41" name="AutoShape 7"/>
            <p:cNvSpPr>
              <a:spLocks noChangeArrowheads="1"/>
            </p:cNvSpPr>
            <p:nvPr>
              <p:custDataLst>
                <p:tags r:id="rId1"/>
              </p:custDataLst>
            </p:nvPr>
          </p:nvSpPr>
          <p:spPr bwMode="auto">
            <a:xfrm>
              <a:off x="1937544" y="1571625"/>
              <a:ext cx="1296988" cy="3816350"/>
            </a:xfrm>
            <a:prstGeom prst="homePlate">
              <a:avLst>
                <a:gd name="adj" fmla="val 12708"/>
              </a:avLst>
            </a:prstGeom>
            <a:solidFill>
              <a:srgbClr val="5289E4"/>
            </a:solidFill>
            <a:ln w="9525">
              <a:noFill/>
              <a:miter lim="800000"/>
            </a:ln>
          </p:spPr>
          <p:txBody>
            <a:bodyPr lIns="71430" tIns="36508" rIns="549217" bIns="36508" anchor="ctr"/>
            <a:lstStyle/>
            <a:p>
              <a:pPr marL="356870" lvl="1" indent="-171450" defTabSz="933450" fontAlgn="auto">
                <a:spcBef>
                  <a:spcPct val="50000"/>
                </a:spcBef>
                <a:buSzPct val="70000"/>
                <a:buFont typeface="Wingdings" panose="05000000000000000000" pitchFamily="2" charset="2"/>
                <a:buChar char="l"/>
                <a:defRPr/>
              </a:pPr>
              <a:endParaRPr lang="zh-CN" altLang="zh-CN" sz="1600" kern="0">
                <a:solidFill>
                  <a:schemeClr val="bg1"/>
                </a:solidFill>
                <a:latin typeface="微软雅黑" panose="020B0503020204020204" pitchFamily="34" charset="-122"/>
                <a:ea typeface="微软雅黑" panose="020B0503020204020204" pitchFamily="34" charset="-122"/>
                <a:cs typeface="Arial" panose="020B0604020202020204"/>
              </a:endParaRPr>
            </a:p>
          </p:txBody>
        </p:sp>
        <p:sp>
          <p:nvSpPr>
            <p:cNvPr id="6157" name="TextBox 41"/>
            <p:cNvSpPr txBox="1">
              <a:spLocks noChangeArrowheads="1"/>
            </p:cNvSpPr>
            <p:nvPr/>
          </p:nvSpPr>
          <p:spPr bwMode="auto">
            <a:xfrm>
              <a:off x="2278261" y="2358007"/>
              <a:ext cx="615553" cy="2299378"/>
            </a:xfrm>
            <a:prstGeom prst="rect">
              <a:avLst/>
            </a:prstGeom>
            <a:noFill/>
            <a:ln w="9525">
              <a:noFill/>
              <a:miter lim="800000"/>
            </a:ln>
          </p:spPr>
          <p:txBody>
            <a:bodyPr vert="eaVert" wrap="square">
              <a:spAutoFit/>
            </a:bodyPr>
            <a:lstStyle/>
            <a:p>
              <a:pPr algn="dist"/>
              <a:r>
                <a:rPr lang="zh-CN" altLang="en-US" sz="2800" b="1" dirty="0" smtClean="0">
                  <a:solidFill>
                    <a:schemeClr val="bg1"/>
                  </a:solidFill>
                  <a:latin typeface="微软雅黑" panose="020B0503020204020204" pitchFamily="34" charset="-122"/>
                  <a:ea typeface="微软雅黑" panose="020B0503020204020204" pitchFamily="34" charset="-122"/>
                </a:rPr>
                <a:t>目前的</a:t>
              </a:r>
              <a:r>
                <a:rPr lang="zh-CN" altLang="en-US" sz="2800" b="1" dirty="0">
                  <a:solidFill>
                    <a:schemeClr val="bg1"/>
                  </a:solidFill>
                  <a:latin typeface="微软雅黑" panose="020B0503020204020204" pitchFamily="34" charset="-122"/>
                  <a:ea typeface="微软雅黑" panose="020B0503020204020204" pitchFamily="34" charset="-122"/>
                </a:rPr>
                <a:t>情况</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6158" name="组合 43"/>
          <p:cNvGrpSpPr/>
          <p:nvPr/>
        </p:nvGrpSpPr>
        <p:grpSpPr>
          <a:xfrm>
            <a:off x="3377917" y="2499224"/>
            <a:ext cx="6262070" cy="866896"/>
            <a:chOff x="2964182" y="2399392"/>
            <a:chExt cx="5426318" cy="866876"/>
          </a:xfrm>
        </p:grpSpPr>
        <p:sp>
          <p:nvSpPr>
            <p:cNvPr id="20" name="AutoShape 2"/>
            <p:cNvSpPr>
              <a:spLocks noChangeArrowheads="1"/>
            </p:cNvSpPr>
            <p:nvPr/>
          </p:nvSpPr>
          <p:spPr bwMode="auto">
            <a:xfrm>
              <a:off x="2964182" y="2579184"/>
              <a:ext cx="5426318" cy="687084"/>
            </a:xfrm>
            <a:prstGeom prst="parallelogram">
              <a:avLst>
                <a:gd name="adj" fmla="val 27200"/>
              </a:avLst>
            </a:prstGeom>
            <a:solidFill>
              <a:srgbClr val="D3E9FD"/>
            </a:solidFill>
            <a:ln w="6350">
              <a:noFill/>
              <a:miter lim="800000"/>
            </a:ln>
          </p:spPr>
          <p:txBody>
            <a:bodyPr wrap="none" lIns="71992" tIns="0" rIns="0" bIns="0" anchor="ctr"/>
            <a:lstStyle/>
            <a:p>
              <a:pPr>
                <a:defRPr/>
              </a:pPr>
              <a:endParaRPr lang="zh-CN" altLang="zh-CN" sz="1600">
                <a:latin typeface="微软雅黑" panose="020B0503020204020204" pitchFamily="34" charset="-122"/>
                <a:ea typeface="微软雅黑" panose="020B0503020204020204" pitchFamily="34" charset="-122"/>
              </a:endParaRPr>
            </a:p>
          </p:txBody>
        </p:sp>
        <p:sp>
          <p:nvSpPr>
            <p:cNvPr id="21" name="Text Box 3"/>
            <p:cNvSpPr txBox="1">
              <a:spLocks noChangeArrowheads="1"/>
            </p:cNvSpPr>
            <p:nvPr/>
          </p:nvSpPr>
          <p:spPr bwMode="auto">
            <a:xfrm>
              <a:off x="3248307" y="2782689"/>
              <a:ext cx="4350754" cy="270837"/>
            </a:xfrm>
            <a:prstGeom prst="rect">
              <a:avLst/>
            </a:prstGeom>
            <a:noFill/>
            <a:ln w="6350">
              <a:noFill/>
              <a:miter lim="800000"/>
            </a:ln>
          </p:spPr>
          <p:txBody>
            <a:bodyPr lIns="0" tIns="0" rIns="0" bIns="0" anchor="ctr">
              <a:spAutoFit/>
            </a:bodyPr>
            <a:lstStyle/>
            <a:p>
              <a:pPr>
                <a:lnSpc>
                  <a:spcPct val="110000"/>
                </a:lnSpc>
                <a:buFont typeface="Wingdings" panose="05000000000000000000" pitchFamily="2" charset="2"/>
                <a:buNone/>
                <a:defRPr/>
              </a:pPr>
              <a:r>
                <a:rPr kumimoji="1" lang="en-US" altLang="zh-CN" sz="1600">
                  <a:latin typeface="微软雅黑" panose="020B0503020204020204" pitchFamily="34" charset="-122"/>
                  <a:ea typeface="微软雅黑" panose="020B0503020204020204" pitchFamily="34" charset="-122"/>
                </a:rPr>
                <a:t>    </a:t>
              </a:r>
              <a:endParaRPr kumimoji="1" lang="de-DE" altLang="zh-CN" sz="1600">
                <a:latin typeface="微软雅黑" panose="020B0503020204020204" pitchFamily="34" charset="-122"/>
                <a:ea typeface="微软雅黑" panose="020B0503020204020204" pitchFamily="34" charset="-122"/>
              </a:endParaRPr>
            </a:p>
          </p:txBody>
        </p:sp>
        <p:grpSp>
          <p:nvGrpSpPr>
            <p:cNvPr id="6161" name="Group 4"/>
            <p:cNvGrpSpPr/>
            <p:nvPr/>
          </p:nvGrpSpPr>
          <p:grpSpPr>
            <a:xfrm>
              <a:off x="3181278" y="2399392"/>
              <a:ext cx="362136" cy="478659"/>
              <a:chOff x="3516" y="2420"/>
              <a:chExt cx="321" cy="329"/>
            </a:xfrm>
          </p:grpSpPr>
          <p:sp>
            <p:nvSpPr>
              <p:cNvPr id="23" name="Rectangle 5"/>
              <p:cNvSpPr>
                <a:spLocks noChangeArrowheads="1"/>
              </p:cNvSpPr>
              <p:nvPr/>
            </p:nvSpPr>
            <p:spPr bwMode="auto">
              <a:xfrm flipH="1">
                <a:off x="3516" y="2420"/>
                <a:ext cx="0" cy="169"/>
              </a:xfrm>
              <a:prstGeom prst="rect">
                <a:avLst/>
              </a:prstGeom>
              <a:solidFill>
                <a:srgbClr val="EAEAEA"/>
              </a:solidFill>
              <a:ln w="6350">
                <a:noFill/>
                <a:miter lim="800000"/>
              </a:ln>
            </p:spPr>
            <p:txBody>
              <a:bodyPr wrap="none" lIns="0" tIns="0" rIns="0" bIns="0" anchor="ctr">
                <a:spAutoFit/>
              </a:bodyPr>
              <a:lstStyle/>
              <a:p>
                <a:pPr>
                  <a:defRPr/>
                </a:pPr>
                <a:endParaRPr lang="zh-CN" altLang="zh-CN" sz="1600">
                  <a:latin typeface="微软雅黑" panose="020B0503020204020204" pitchFamily="34" charset="-122"/>
                  <a:ea typeface="微软雅黑" panose="020B0503020204020204" pitchFamily="34" charset="-122"/>
                </a:endParaRPr>
              </a:p>
            </p:txBody>
          </p:sp>
          <p:sp>
            <p:nvSpPr>
              <p:cNvPr id="24" name="Text Box 6"/>
              <p:cNvSpPr txBox="1">
                <a:spLocks noChangeArrowheads="1"/>
              </p:cNvSpPr>
              <p:nvPr/>
            </p:nvSpPr>
            <p:spPr bwMode="auto">
              <a:xfrm>
                <a:off x="3669" y="2495"/>
                <a:ext cx="168" cy="254"/>
              </a:xfrm>
              <a:prstGeom prst="rect">
                <a:avLst/>
              </a:prstGeom>
              <a:noFill/>
              <a:ln w="6350">
                <a:noFill/>
                <a:miter lim="800000"/>
              </a:ln>
            </p:spPr>
            <p:txBody>
              <a:bodyPr wrap="none" lIns="0" tIns="0" rIns="0" bIns="0">
                <a:spAutoFit/>
              </a:bodyPr>
              <a:lstStyle/>
              <a:p>
                <a:pPr algn="ctr" eaLnBrk="0" hangingPunct="0">
                  <a:spcBef>
                    <a:spcPct val="50000"/>
                  </a:spcBef>
                  <a:defRPr/>
                </a:pPr>
                <a:r>
                  <a:rPr lang="de-DE" altLang="zh-CN" sz="2400" b="1" dirty="0">
                    <a:solidFill>
                      <a:srgbClr val="5289E4"/>
                    </a:solidFill>
                    <a:latin typeface="微软雅黑" panose="020B0503020204020204" pitchFamily="34" charset="-122"/>
                    <a:ea typeface="微软雅黑" panose="020B0503020204020204" pitchFamily="34" charset="-122"/>
                  </a:rPr>
                  <a:t>2</a:t>
                </a:r>
                <a:endParaRPr lang="de-DE" altLang="zh-CN" sz="2400" b="1" dirty="0">
                  <a:solidFill>
                    <a:srgbClr val="5289E4"/>
                  </a:solidFill>
                  <a:latin typeface="微软雅黑" panose="020B0503020204020204" pitchFamily="34" charset="-122"/>
                  <a:ea typeface="微软雅黑" panose="020B0503020204020204" pitchFamily="34" charset="-122"/>
                </a:endParaRPr>
              </a:p>
            </p:txBody>
          </p:sp>
        </p:grpSp>
        <p:sp>
          <p:nvSpPr>
            <p:cNvPr id="6162" name="Text Box 18"/>
            <p:cNvSpPr txBox="1">
              <a:spLocks noChangeArrowheads="1"/>
            </p:cNvSpPr>
            <p:nvPr/>
          </p:nvSpPr>
          <p:spPr bwMode="auto">
            <a:xfrm>
              <a:off x="3707961" y="2825709"/>
              <a:ext cx="4369394" cy="236983"/>
            </a:xfrm>
            <a:prstGeom prst="rect">
              <a:avLst/>
            </a:prstGeom>
            <a:noFill/>
            <a:ln w="6350">
              <a:noFill/>
              <a:miter lim="800000"/>
            </a:ln>
          </p:spPr>
          <p:txBody>
            <a:bodyPr wrap="square" lIns="0" tIns="0" rIns="0" bIns="0" anchor="ctr">
              <a:spAutoFit/>
            </a:bodyPr>
            <a:lstStyle/>
            <a:p>
              <a:pPr>
                <a:lnSpc>
                  <a:spcPct val="110000"/>
                </a:lnSpc>
                <a:buFont typeface="Wingdings" panose="05000000000000000000" pitchFamily="2" charset="2"/>
                <a:buNone/>
              </a:pP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2012</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2013</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各有一个医疗费在</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万以上的员工，间接损失</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万元。</a:t>
              </a:r>
              <a:endParaRPr kumimoji="1" lang="zh-CN" altLang="de-DE"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857565" y="700992"/>
            <a:ext cx="2726381" cy="515772"/>
            <a:chOff x="704824" y="706593"/>
            <a:chExt cx="2726381" cy="515772"/>
          </a:xfrm>
        </p:grpSpPr>
        <p:sp>
          <p:nvSpPr>
            <p:cNvPr id="32" name="矩形 31"/>
            <p:cNvSpPr/>
            <p:nvPr/>
          </p:nvSpPr>
          <p:spPr>
            <a:xfrm>
              <a:off x="1169047" y="779813"/>
              <a:ext cx="2262158"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为什么安全如此重要</a:t>
              </a:r>
              <a:endParaRPr lang="zh-CN" altLang="en-US" b="1" dirty="0">
                <a:latin typeface="微软雅黑" panose="020B0503020204020204" pitchFamily="34" charset="-122"/>
                <a:ea typeface="微软雅黑" panose="020B0503020204020204" pitchFamily="34" charset="-122"/>
              </a:endParaRPr>
            </a:p>
          </p:txBody>
        </p:sp>
        <p:grpSp>
          <p:nvGrpSpPr>
            <p:cNvPr id="36" name="组合 35"/>
            <p:cNvGrpSpPr/>
            <p:nvPr/>
          </p:nvGrpSpPr>
          <p:grpSpPr>
            <a:xfrm>
              <a:off x="704824" y="706593"/>
              <a:ext cx="464223" cy="515772"/>
              <a:chOff x="7952073" y="4600260"/>
              <a:chExt cx="1426254" cy="1584632"/>
            </a:xfrm>
          </p:grpSpPr>
          <p:grpSp>
            <p:nvGrpSpPr>
              <p:cNvPr id="37" name="组合 36"/>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1</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cxnSp>
            <p:nvCxnSpPr>
              <p:cNvPr id="40" name="直接连接符 39"/>
              <p:cNvCxnSpPr>
                <a:endCxn id="45" idx="0"/>
              </p:cNvCxnSpPr>
              <p:nvPr/>
            </p:nvCxnSpPr>
            <p:spPr>
              <a:xfrm>
                <a:off x="8128103" y="5109029"/>
                <a:ext cx="537071" cy="284171"/>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45" idx="0"/>
              </p:cNvCxnSpPr>
              <p:nvPr/>
            </p:nvCxnSpPr>
            <p:spPr>
              <a:xfrm flipH="1">
                <a:off x="8664578" y="5393200"/>
                <a:ext cx="596" cy="620897"/>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158"/>
                                        </p:tgtEl>
                                        <p:attrNameLst>
                                          <p:attrName>style.visibility</p:attrName>
                                        </p:attrNameLst>
                                      </p:cBhvr>
                                      <p:to>
                                        <p:strVal val="visible"/>
                                      </p:to>
                                    </p:set>
                                    <p:animEffect transition="in" filter="fade">
                                      <p:cBhvr>
                                        <p:cTn id="23" dur="1000"/>
                                        <p:tgtEl>
                                          <p:spTgt spid="6158"/>
                                        </p:tgtEl>
                                      </p:cBhvr>
                                    </p:animEffect>
                                    <p:anim calcmode="lin" valueType="num">
                                      <p:cBhvr>
                                        <p:cTn id="24" dur="1000" fill="hold"/>
                                        <p:tgtEl>
                                          <p:spTgt spid="6158"/>
                                        </p:tgtEl>
                                        <p:attrNameLst>
                                          <p:attrName>ppt_x</p:attrName>
                                        </p:attrNameLst>
                                      </p:cBhvr>
                                      <p:tavLst>
                                        <p:tav tm="0">
                                          <p:val>
                                            <p:strVal val="#ppt_x"/>
                                          </p:val>
                                        </p:tav>
                                        <p:tav tm="100000">
                                          <p:val>
                                            <p:strVal val="#ppt_x"/>
                                          </p:val>
                                        </p:tav>
                                      </p:tavLst>
                                    </p:anim>
                                    <p:anim calcmode="lin" valueType="num">
                                      <p:cBhvr>
                                        <p:cTn id="25" dur="1000" fill="hold"/>
                                        <p:tgtEl>
                                          <p:spTgt spid="615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3880543" cy="515772"/>
            <a:chOff x="704824" y="706593"/>
            <a:chExt cx="3880543" cy="515772"/>
          </a:xfrm>
        </p:grpSpPr>
        <p:sp>
          <p:nvSpPr>
            <p:cNvPr id="32" name="矩形 31"/>
            <p:cNvSpPr/>
            <p:nvPr/>
          </p:nvSpPr>
          <p:spPr>
            <a:xfrm>
              <a:off x="1169047" y="779813"/>
              <a:ext cx="3416320" cy="369332"/>
            </a:xfrm>
            <a:prstGeom prst="rect">
              <a:avLst/>
            </a:prstGeom>
          </p:spPr>
          <p:txBody>
            <a:bodyPr wrap="none">
              <a:spAutoFit/>
            </a:bodyPr>
            <a:lstStyle/>
            <a:p>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管理人员在安全方面扮演的角色</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704824" y="706593"/>
              <a:ext cx="464223" cy="515772"/>
              <a:chOff x="7952073" y="4600260"/>
              <a:chExt cx="1426254" cy="1584632"/>
            </a:xfrm>
          </p:grpSpPr>
          <p:grpSp>
            <p:nvGrpSpPr>
              <p:cNvPr id="37" name="组合 36"/>
              <p:cNvGrpSpPr/>
              <p:nvPr/>
            </p:nvGrpSpPr>
            <p:grpSpPr>
              <a:xfrm>
                <a:off x="7952073" y="4600260"/>
                <a:ext cx="1426254" cy="158463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1</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cxnSp>
            <p:nvCxnSpPr>
              <p:cNvPr id="40" name="直接连接符 39"/>
              <p:cNvCxnSpPr>
                <a:endCxn id="45" idx="0"/>
              </p:cNvCxnSpPr>
              <p:nvPr/>
            </p:nvCxnSpPr>
            <p:spPr>
              <a:xfrm>
                <a:off x="8128103" y="5109029"/>
                <a:ext cx="537071" cy="284171"/>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45" idx="0"/>
              </p:cNvCxnSpPr>
              <p:nvPr/>
            </p:nvCxnSpPr>
            <p:spPr>
              <a:xfrm flipH="1">
                <a:off x="8664578" y="5393200"/>
                <a:ext cx="596" cy="620897"/>
              </a:xfrm>
              <a:prstGeom prst="line">
                <a:avLst/>
              </a:prstGeom>
              <a:ln>
                <a:solidFill>
                  <a:schemeClr val="accent1">
                    <a:lumMod val="75000"/>
                    <a:alpha val="27000"/>
                  </a:schemeClr>
                </a:solidFill>
              </a:ln>
            </p:spPr>
            <p:style>
              <a:lnRef idx="1">
                <a:schemeClr val="accent1"/>
              </a:lnRef>
              <a:fillRef idx="0">
                <a:schemeClr val="accent1"/>
              </a:fillRef>
              <a:effectRef idx="0">
                <a:schemeClr val="accent1"/>
              </a:effectRef>
              <a:fontRef idx="minor">
                <a:schemeClr val="tx1"/>
              </a:fontRef>
            </p:style>
          </p:cxnSp>
        </p:grpSp>
      </p:grpSp>
      <p:sp>
        <p:nvSpPr>
          <p:cNvPr id="47" name="TextBox 5"/>
          <p:cNvSpPr txBox="1">
            <a:spLocks noChangeArrowheads="1"/>
          </p:cNvSpPr>
          <p:nvPr/>
        </p:nvSpPr>
        <p:spPr bwMode="auto">
          <a:xfrm>
            <a:off x="1532376" y="1542323"/>
            <a:ext cx="7561263" cy="400110"/>
          </a:xfrm>
          <a:prstGeom prst="rect">
            <a:avLst/>
          </a:prstGeom>
          <a:noFill/>
          <a:ln w="9525">
            <a:noFill/>
            <a:miter lim="800000"/>
          </a:ln>
        </p:spPr>
        <p:txBody>
          <a:bodyPr>
            <a:spAutoFit/>
          </a:bodyPr>
          <a:lstStyle/>
          <a:p>
            <a:r>
              <a:rPr lang="zh-CN" altLang="en-US" sz="2000" b="1" dirty="0">
                <a:solidFill>
                  <a:srgbClr val="5E92E6"/>
                </a:solidFill>
                <a:latin typeface="微软雅黑" panose="020B0503020204020204" pitchFamily="34" charset="-122"/>
                <a:ea typeface="微软雅黑" panose="020B0503020204020204" pitchFamily="34" charset="-122"/>
              </a:rPr>
              <a:t>安全专家认为，</a:t>
            </a:r>
            <a:r>
              <a:rPr lang="zh-CN" altLang="en-US" sz="2000" b="1" dirty="0">
                <a:solidFill>
                  <a:srgbClr val="C00000"/>
                </a:solidFill>
                <a:latin typeface="微软雅黑" panose="020B0503020204020204" pitchFamily="34" charset="-122"/>
                <a:ea typeface="微软雅黑" panose="020B0503020204020204" pitchFamily="34" charset="-122"/>
              </a:rPr>
              <a:t>“安全问题总是“自上而下”出现的。”</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48" name="TextBox 6"/>
          <p:cNvSpPr txBox="1">
            <a:spLocks noChangeArrowheads="1"/>
          </p:cNvSpPr>
          <p:nvPr/>
        </p:nvSpPr>
        <p:spPr bwMode="auto">
          <a:xfrm>
            <a:off x="1508830" y="4524140"/>
            <a:ext cx="8344482" cy="787523"/>
          </a:xfrm>
          <a:prstGeom prst="rect">
            <a:avLst/>
          </a:prstGeom>
          <a:noFill/>
          <a:ln w="9525">
            <a:noFill/>
            <a:miter lim="800000"/>
          </a:ln>
        </p:spPr>
        <p:txBody>
          <a:bodyPr wrap="square">
            <a:spAutoFit/>
          </a:bodyPr>
          <a:lstStyle/>
          <a:p>
            <a:pPr>
              <a:lnSpc>
                <a:spcPct val="150000"/>
              </a:lnSpc>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一项针对两个组织的研究得出的结论是：</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仅仅根据企业在过去四年中节约的工伤保险成本这种直接收益计算，</a:t>
            </a:r>
            <a:r>
              <a:rPr lang="zh-CN" altLang="en-US" sz="1600" dirty="0">
                <a:solidFill>
                  <a:srgbClr val="C00000"/>
                </a:solidFill>
                <a:latin typeface="微软雅黑" panose="020B0503020204020204" pitchFamily="34" charset="-122"/>
                <a:ea typeface="微软雅黑" panose="020B0503020204020204" pitchFamily="34" charset="-122"/>
              </a:rPr>
              <a:t>安全活动的收益和投资比例为</a:t>
            </a:r>
            <a:r>
              <a:rPr lang="en-US" altLang="zh-CN" sz="1600" dirty="0">
                <a:solidFill>
                  <a:srgbClr val="C00000"/>
                </a:solidFill>
                <a:latin typeface="微软雅黑" panose="020B0503020204020204" pitchFamily="34" charset="-122"/>
                <a:ea typeface="微软雅黑" panose="020B0503020204020204" pitchFamily="34" charset="-122"/>
              </a:rPr>
              <a:t>10:1</a:t>
            </a:r>
            <a:r>
              <a:rPr lang="zh-CN" altLang="en-US" sz="1600" dirty="0">
                <a:solidFill>
                  <a:srgbClr val="C00000"/>
                </a:solidFill>
                <a:latin typeface="微软雅黑" panose="020B0503020204020204" pitchFamily="34" charset="-122"/>
                <a:ea typeface="微软雅黑" panose="020B0503020204020204" pitchFamily="34" charset="-122"/>
              </a:rPr>
              <a:t>。</a:t>
            </a:r>
            <a:endParaRPr lang="zh-CN" altLang="en-US" sz="1600" dirty="0">
              <a:solidFill>
                <a:srgbClr val="C00000"/>
              </a:solidFill>
              <a:latin typeface="微软雅黑" panose="020B0503020204020204" pitchFamily="34" charset="-122"/>
              <a:ea typeface="微软雅黑" panose="020B0503020204020204" pitchFamily="34" charset="-122"/>
            </a:endParaRPr>
          </a:p>
        </p:txBody>
      </p:sp>
      <p:graphicFrame>
        <p:nvGraphicFramePr>
          <p:cNvPr id="49" name="表格 48"/>
          <p:cNvGraphicFramePr>
            <a:graphicFrameLocks noGrp="1"/>
          </p:cNvGraphicFramePr>
          <p:nvPr/>
        </p:nvGraphicFramePr>
        <p:xfrm>
          <a:off x="1589517" y="2147810"/>
          <a:ext cx="8263795" cy="2232309"/>
        </p:xfrm>
        <a:graphic>
          <a:graphicData uri="http://schemas.openxmlformats.org/drawingml/2006/table">
            <a:tbl>
              <a:tblPr firstRow="1" bandRow="1"/>
              <a:tblGrid>
                <a:gridCol w="908109"/>
                <a:gridCol w="3886933"/>
                <a:gridCol w="3468753"/>
              </a:tblGrid>
              <a:tr h="567850">
                <a:tc>
                  <a:txBody>
                    <a:bodyPr/>
                    <a:lstStyle>
                      <a:defPPr>
                        <a:defRPr lang="zh-CN"/>
                      </a:defPPr>
                      <a:lvl1pPr marL="0" algn="l" defTabSz="914400" rtl="0" eaLnBrk="1" latinLnBrk="0" hangingPunct="1">
                        <a:defRPr sz="1800" b="1" kern="1200">
                          <a:solidFill>
                            <a:schemeClr val="lt1"/>
                          </a:solidFill>
                          <a:latin typeface="Arial" panose="020B0604020202020204"/>
                          <a:ea typeface="华文楷体" panose="02010600040101010101" pitchFamily="2" charset="-122"/>
                        </a:defRPr>
                      </a:lvl1pPr>
                      <a:lvl2pPr marL="457200" algn="l" defTabSz="914400" rtl="0" eaLnBrk="1" latinLnBrk="0" hangingPunct="1">
                        <a:defRPr sz="1800" b="1" kern="1200">
                          <a:solidFill>
                            <a:schemeClr val="lt1"/>
                          </a:solidFill>
                          <a:latin typeface="Arial" panose="020B0604020202020204"/>
                          <a:ea typeface="华文楷体" panose="02010600040101010101" pitchFamily="2" charset="-122"/>
                        </a:defRPr>
                      </a:lvl2pPr>
                      <a:lvl3pPr marL="914400" algn="l" defTabSz="914400" rtl="0" eaLnBrk="1" latinLnBrk="0" hangingPunct="1">
                        <a:defRPr sz="1800" b="1" kern="1200">
                          <a:solidFill>
                            <a:schemeClr val="lt1"/>
                          </a:solidFill>
                          <a:latin typeface="Arial" panose="020B0604020202020204"/>
                          <a:ea typeface="华文楷体" panose="02010600040101010101" pitchFamily="2" charset="-122"/>
                        </a:defRPr>
                      </a:lvl3pPr>
                      <a:lvl4pPr marL="1371600" algn="l" defTabSz="914400" rtl="0" eaLnBrk="1" latinLnBrk="0" hangingPunct="1">
                        <a:defRPr sz="1800" b="1" kern="1200">
                          <a:solidFill>
                            <a:schemeClr val="lt1"/>
                          </a:solidFill>
                          <a:latin typeface="Arial" panose="020B0604020202020204"/>
                          <a:ea typeface="华文楷体" panose="02010600040101010101" pitchFamily="2" charset="-122"/>
                        </a:defRPr>
                      </a:lvl4pPr>
                      <a:lvl5pPr marL="1828800" algn="l" defTabSz="914400" rtl="0" eaLnBrk="1" latinLnBrk="0" hangingPunct="1">
                        <a:defRPr sz="1800" b="1" kern="1200">
                          <a:solidFill>
                            <a:schemeClr val="lt1"/>
                          </a:solidFill>
                          <a:latin typeface="Arial" panose="020B0604020202020204"/>
                          <a:ea typeface="华文楷体" panose="02010600040101010101" pitchFamily="2" charset="-122"/>
                        </a:defRPr>
                      </a:lvl5pPr>
                      <a:lvl6pPr marL="2286000" algn="l" defTabSz="914400" rtl="0" eaLnBrk="1" latinLnBrk="0" hangingPunct="1">
                        <a:defRPr sz="1800" b="1" kern="1200">
                          <a:solidFill>
                            <a:schemeClr val="lt1"/>
                          </a:solidFill>
                          <a:latin typeface="Arial" panose="020B0604020202020204"/>
                          <a:ea typeface="华文楷体" panose="02010600040101010101" pitchFamily="2" charset="-122"/>
                        </a:defRPr>
                      </a:lvl6pPr>
                      <a:lvl7pPr marL="2743200" algn="l" defTabSz="914400" rtl="0" eaLnBrk="1" latinLnBrk="0" hangingPunct="1">
                        <a:defRPr sz="1800" b="1" kern="1200">
                          <a:solidFill>
                            <a:schemeClr val="lt1"/>
                          </a:solidFill>
                          <a:latin typeface="Arial" panose="020B0604020202020204"/>
                          <a:ea typeface="华文楷体" panose="02010600040101010101" pitchFamily="2" charset="-122"/>
                        </a:defRPr>
                      </a:lvl7pPr>
                      <a:lvl8pPr marL="3200400" algn="l" defTabSz="914400" rtl="0" eaLnBrk="1" latinLnBrk="0" hangingPunct="1">
                        <a:defRPr sz="1800" b="1" kern="1200">
                          <a:solidFill>
                            <a:schemeClr val="lt1"/>
                          </a:solidFill>
                          <a:latin typeface="Arial" panose="020B0604020202020204"/>
                          <a:ea typeface="华文楷体" panose="02010600040101010101" pitchFamily="2" charset="-122"/>
                        </a:defRPr>
                      </a:lvl8pPr>
                      <a:lvl9pPr marL="3657600" algn="l" defTabSz="914400" rtl="0" eaLnBrk="1" latinLnBrk="0" hangingPunct="1">
                        <a:defRPr sz="1800" b="1" kern="1200">
                          <a:solidFill>
                            <a:schemeClr val="lt1"/>
                          </a:solidFill>
                          <a:latin typeface="Arial" panose="020B0604020202020204"/>
                          <a:ea typeface="华文楷体" panose="02010600040101010101" pitchFamily="2" charset="-122"/>
                        </a:defRPr>
                      </a:lvl9pPr>
                    </a:lstStyle>
                    <a:p>
                      <a:pPr algn="ctr"/>
                      <a:endParaRPr lang="zh-CN" altLang="en-US" sz="2300" dirty="0">
                        <a:solidFill>
                          <a:schemeClr val="tx1"/>
                        </a:solidFill>
                      </a:endParaRPr>
                    </a:p>
                  </a:txBody>
                  <a:tcPr marL="118312" marR="118312" marT="59156" marB="59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E92E6"/>
                    </a:solidFill>
                  </a:tcPr>
                </a:tc>
                <a:tc>
                  <a:txBody>
                    <a:bodyPr/>
                    <a:lstStyle>
                      <a:defPPr>
                        <a:defRPr lang="zh-CN"/>
                      </a:defPPr>
                      <a:lvl1pPr marL="0" algn="l" defTabSz="914400" rtl="0" eaLnBrk="1" latinLnBrk="0" hangingPunct="1">
                        <a:defRPr sz="1800" b="1" kern="1200">
                          <a:solidFill>
                            <a:schemeClr val="lt1"/>
                          </a:solidFill>
                          <a:latin typeface="Arial" panose="020B0604020202020204"/>
                          <a:ea typeface="华文楷体" panose="02010600040101010101" pitchFamily="2" charset="-122"/>
                        </a:defRPr>
                      </a:lvl1pPr>
                      <a:lvl2pPr marL="457200" algn="l" defTabSz="914400" rtl="0" eaLnBrk="1" latinLnBrk="0" hangingPunct="1">
                        <a:defRPr sz="1800" b="1" kern="1200">
                          <a:solidFill>
                            <a:schemeClr val="lt1"/>
                          </a:solidFill>
                          <a:latin typeface="Arial" panose="020B0604020202020204"/>
                          <a:ea typeface="华文楷体" panose="02010600040101010101" pitchFamily="2" charset="-122"/>
                        </a:defRPr>
                      </a:lvl2pPr>
                      <a:lvl3pPr marL="914400" algn="l" defTabSz="914400" rtl="0" eaLnBrk="1" latinLnBrk="0" hangingPunct="1">
                        <a:defRPr sz="1800" b="1" kern="1200">
                          <a:solidFill>
                            <a:schemeClr val="lt1"/>
                          </a:solidFill>
                          <a:latin typeface="Arial" panose="020B0604020202020204"/>
                          <a:ea typeface="华文楷体" panose="02010600040101010101" pitchFamily="2" charset="-122"/>
                        </a:defRPr>
                      </a:lvl3pPr>
                      <a:lvl4pPr marL="1371600" algn="l" defTabSz="914400" rtl="0" eaLnBrk="1" latinLnBrk="0" hangingPunct="1">
                        <a:defRPr sz="1800" b="1" kern="1200">
                          <a:solidFill>
                            <a:schemeClr val="lt1"/>
                          </a:solidFill>
                          <a:latin typeface="Arial" panose="020B0604020202020204"/>
                          <a:ea typeface="华文楷体" panose="02010600040101010101" pitchFamily="2" charset="-122"/>
                        </a:defRPr>
                      </a:lvl4pPr>
                      <a:lvl5pPr marL="1828800" algn="l" defTabSz="914400" rtl="0" eaLnBrk="1" latinLnBrk="0" hangingPunct="1">
                        <a:defRPr sz="1800" b="1" kern="1200">
                          <a:solidFill>
                            <a:schemeClr val="lt1"/>
                          </a:solidFill>
                          <a:latin typeface="Arial" panose="020B0604020202020204"/>
                          <a:ea typeface="华文楷体" panose="02010600040101010101" pitchFamily="2" charset="-122"/>
                        </a:defRPr>
                      </a:lvl5pPr>
                      <a:lvl6pPr marL="2286000" algn="l" defTabSz="914400" rtl="0" eaLnBrk="1" latinLnBrk="0" hangingPunct="1">
                        <a:defRPr sz="1800" b="1" kern="1200">
                          <a:solidFill>
                            <a:schemeClr val="lt1"/>
                          </a:solidFill>
                          <a:latin typeface="Arial" panose="020B0604020202020204"/>
                          <a:ea typeface="华文楷体" panose="02010600040101010101" pitchFamily="2" charset="-122"/>
                        </a:defRPr>
                      </a:lvl6pPr>
                      <a:lvl7pPr marL="2743200" algn="l" defTabSz="914400" rtl="0" eaLnBrk="1" latinLnBrk="0" hangingPunct="1">
                        <a:defRPr sz="1800" b="1" kern="1200">
                          <a:solidFill>
                            <a:schemeClr val="lt1"/>
                          </a:solidFill>
                          <a:latin typeface="Arial" panose="020B0604020202020204"/>
                          <a:ea typeface="华文楷体" panose="02010600040101010101" pitchFamily="2" charset="-122"/>
                        </a:defRPr>
                      </a:lvl7pPr>
                      <a:lvl8pPr marL="3200400" algn="l" defTabSz="914400" rtl="0" eaLnBrk="1" latinLnBrk="0" hangingPunct="1">
                        <a:defRPr sz="1800" b="1" kern="1200">
                          <a:solidFill>
                            <a:schemeClr val="lt1"/>
                          </a:solidFill>
                          <a:latin typeface="Arial" panose="020B0604020202020204"/>
                          <a:ea typeface="华文楷体" panose="02010600040101010101" pitchFamily="2" charset="-122"/>
                        </a:defRPr>
                      </a:lvl8pPr>
                      <a:lvl9pPr marL="3657600" algn="l" defTabSz="914400" rtl="0" eaLnBrk="1" latinLnBrk="0" hangingPunct="1">
                        <a:defRPr sz="1800" b="1" kern="1200">
                          <a:solidFill>
                            <a:schemeClr val="lt1"/>
                          </a:solidFill>
                          <a:latin typeface="Arial" panose="020B0604020202020204"/>
                          <a:ea typeface="华文楷体" panose="02010600040101010101" pitchFamily="2" charset="-122"/>
                        </a:defRPr>
                      </a:lvl9pPr>
                    </a:lstStyle>
                    <a:p>
                      <a:pPr algn="ctr"/>
                      <a:r>
                        <a:rPr lang="zh-CN" altLang="en-US" sz="1800" dirty="0" smtClean="0">
                          <a:solidFill>
                            <a:schemeClr val="bg1"/>
                          </a:solidFill>
                          <a:latin typeface="微软雅黑" panose="020B0503020204020204" pitchFamily="34" charset="-122"/>
                          <a:ea typeface="微软雅黑" panose="020B0503020204020204" pitchFamily="34" charset="-122"/>
                        </a:rPr>
                        <a:t>高层管理者</a:t>
                      </a:r>
                      <a:endParaRPr lang="zh-CN" altLang="en-US" sz="1800" dirty="0">
                        <a:solidFill>
                          <a:schemeClr val="bg1"/>
                        </a:solidFill>
                        <a:latin typeface="微软雅黑" panose="020B0503020204020204" pitchFamily="34" charset="-122"/>
                        <a:ea typeface="微软雅黑" panose="020B0503020204020204" pitchFamily="34" charset="-122"/>
                      </a:endParaRPr>
                    </a:p>
                  </a:txBody>
                  <a:tcPr marL="118312" marR="118312" marT="59156" marB="59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E92E6"/>
                    </a:solidFill>
                  </a:tcPr>
                </a:tc>
                <a:tc>
                  <a:txBody>
                    <a:bodyPr/>
                    <a:lstStyle>
                      <a:defPPr>
                        <a:defRPr lang="zh-CN"/>
                      </a:defPPr>
                      <a:lvl1pPr marL="0" algn="l" defTabSz="914400" rtl="0" eaLnBrk="1" latinLnBrk="0" hangingPunct="1">
                        <a:defRPr sz="1800" b="1" kern="1200">
                          <a:solidFill>
                            <a:schemeClr val="lt1"/>
                          </a:solidFill>
                          <a:latin typeface="Arial" panose="020B0604020202020204"/>
                          <a:ea typeface="华文楷体" panose="02010600040101010101" pitchFamily="2" charset="-122"/>
                        </a:defRPr>
                      </a:lvl1pPr>
                      <a:lvl2pPr marL="457200" algn="l" defTabSz="914400" rtl="0" eaLnBrk="1" latinLnBrk="0" hangingPunct="1">
                        <a:defRPr sz="1800" b="1" kern="1200">
                          <a:solidFill>
                            <a:schemeClr val="lt1"/>
                          </a:solidFill>
                          <a:latin typeface="Arial" panose="020B0604020202020204"/>
                          <a:ea typeface="华文楷体" panose="02010600040101010101" pitchFamily="2" charset="-122"/>
                        </a:defRPr>
                      </a:lvl2pPr>
                      <a:lvl3pPr marL="914400" algn="l" defTabSz="914400" rtl="0" eaLnBrk="1" latinLnBrk="0" hangingPunct="1">
                        <a:defRPr sz="1800" b="1" kern="1200">
                          <a:solidFill>
                            <a:schemeClr val="lt1"/>
                          </a:solidFill>
                          <a:latin typeface="Arial" panose="020B0604020202020204"/>
                          <a:ea typeface="华文楷体" panose="02010600040101010101" pitchFamily="2" charset="-122"/>
                        </a:defRPr>
                      </a:lvl3pPr>
                      <a:lvl4pPr marL="1371600" algn="l" defTabSz="914400" rtl="0" eaLnBrk="1" latinLnBrk="0" hangingPunct="1">
                        <a:defRPr sz="1800" b="1" kern="1200">
                          <a:solidFill>
                            <a:schemeClr val="lt1"/>
                          </a:solidFill>
                          <a:latin typeface="Arial" panose="020B0604020202020204"/>
                          <a:ea typeface="华文楷体" panose="02010600040101010101" pitchFamily="2" charset="-122"/>
                        </a:defRPr>
                      </a:lvl4pPr>
                      <a:lvl5pPr marL="1828800" algn="l" defTabSz="914400" rtl="0" eaLnBrk="1" latinLnBrk="0" hangingPunct="1">
                        <a:defRPr sz="1800" b="1" kern="1200">
                          <a:solidFill>
                            <a:schemeClr val="lt1"/>
                          </a:solidFill>
                          <a:latin typeface="Arial" panose="020B0604020202020204"/>
                          <a:ea typeface="华文楷体" panose="02010600040101010101" pitchFamily="2" charset="-122"/>
                        </a:defRPr>
                      </a:lvl5pPr>
                      <a:lvl6pPr marL="2286000" algn="l" defTabSz="914400" rtl="0" eaLnBrk="1" latinLnBrk="0" hangingPunct="1">
                        <a:defRPr sz="1800" b="1" kern="1200">
                          <a:solidFill>
                            <a:schemeClr val="lt1"/>
                          </a:solidFill>
                          <a:latin typeface="Arial" panose="020B0604020202020204"/>
                          <a:ea typeface="华文楷体" panose="02010600040101010101" pitchFamily="2" charset="-122"/>
                        </a:defRPr>
                      </a:lvl6pPr>
                      <a:lvl7pPr marL="2743200" algn="l" defTabSz="914400" rtl="0" eaLnBrk="1" latinLnBrk="0" hangingPunct="1">
                        <a:defRPr sz="1800" b="1" kern="1200">
                          <a:solidFill>
                            <a:schemeClr val="lt1"/>
                          </a:solidFill>
                          <a:latin typeface="Arial" panose="020B0604020202020204"/>
                          <a:ea typeface="华文楷体" panose="02010600040101010101" pitchFamily="2" charset="-122"/>
                        </a:defRPr>
                      </a:lvl7pPr>
                      <a:lvl8pPr marL="3200400" algn="l" defTabSz="914400" rtl="0" eaLnBrk="1" latinLnBrk="0" hangingPunct="1">
                        <a:defRPr sz="1800" b="1" kern="1200">
                          <a:solidFill>
                            <a:schemeClr val="lt1"/>
                          </a:solidFill>
                          <a:latin typeface="Arial" panose="020B0604020202020204"/>
                          <a:ea typeface="华文楷体" panose="02010600040101010101" pitchFamily="2" charset="-122"/>
                        </a:defRPr>
                      </a:lvl8pPr>
                      <a:lvl9pPr marL="3657600" algn="l" defTabSz="914400" rtl="0" eaLnBrk="1" latinLnBrk="0" hangingPunct="1">
                        <a:defRPr sz="1800" b="1" kern="1200">
                          <a:solidFill>
                            <a:schemeClr val="lt1"/>
                          </a:solidFill>
                          <a:latin typeface="Arial" panose="020B0604020202020204"/>
                          <a:ea typeface="华文楷体" panose="02010600040101010101" pitchFamily="2" charset="-122"/>
                        </a:defRPr>
                      </a:lvl9pPr>
                    </a:lstStyle>
                    <a:p>
                      <a:pPr algn="ctr"/>
                      <a:r>
                        <a:rPr lang="zh-CN" altLang="en-US" sz="1800" dirty="0" smtClean="0">
                          <a:solidFill>
                            <a:schemeClr val="bg1"/>
                          </a:solidFill>
                          <a:latin typeface="微软雅黑" panose="020B0503020204020204" pitchFamily="34" charset="-122"/>
                          <a:ea typeface="微软雅黑" panose="020B0503020204020204" pitchFamily="34" charset="-122"/>
                        </a:rPr>
                        <a:t>基层管理者</a:t>
                      </a:r>
                      <a:endParaRPr lang="zh-CN" altLang="en-US" sz="1800" dirty="0">
                        <a:solidFill>
                          <a:schemeClr val="bg1"/>
                        </a:solidFill>
                        <a:latin typeface="微软雅黑" panose="020B0503020204020204" pitchFamily="34" charset="-122"/>
                        <a:ea typeface="微软雅黑" panose="020B0503020204020204" pitchFamily="34" charset="-122"/>
                      </a:endParaRPr>
                    </a:p>
                  </a:txBody>
                  <a:tcPr marL="118312" marR="118312" marT="59156" marB="59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E92E6"/>
                    </a:solidFill>
                  </a:tcPr>
                </a:tc>
              </a:tr>
              <a:tr h="1027589">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algn="ct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角色</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18312" marR="118312" marT="59156" marB="59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通过安全政策规定，将管理人员对安全应负的责任制度化并公之于众，并把安全问题放在优先位置。</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18312" marR="118312" marT="59156" marB="5915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lvl="0" algn="ct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安全检查应当是基层主管人员日常工作的一个组成部分。</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18312" marR="118312" marT="59156" marB="5915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636870">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algn="ct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举例</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18312" marR="118312" marT="59156" marB="59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18312" marR="118312" marT="59156" marB="5915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ea typeface="华文楷体" panose="02010600040101010101" pitchFamily="2" charset="-122"/>
                        </a:defRPr>
                      </a:lvl1pPr>
                      <a:lvl2pPr marL="457200" algn="l" defTabSz="914400" rtl="0" eaLnBrk="1" latinLnBrk="0" hangingPunct="1">
                        <a:defRPr sz="1800" kern="1200">
                          <a:solidFill>
                            <a:schemeClr val="dk1"/>
                          </a:solidFill>
                          <a:latin typeface="Arial" panose="020B0604020202020204"/>
                          <a:ea typeface="华文楷体" panose="02010600040101010101" pitchFamily="2" charset="-122"/>
                        </a:defRPr>
                      </a:lvl2pPr>
                      <a:lvl3pPr marL="914400" algn="l" defTabSz="914400" rtl="0" eaLnBrk="1" latinLnBrk="0" hangingPunct="1">
                        <a:defRPr sz="1800" kern="1200">
                          <a:solidFill>
                            <a:schemeClr val="dk1"/>
                          </a:solidFill>
                          <a:latin typeface="Arial" panose="020B0604020202020204"/>
                          <a:ea typeface="华文楷体" panose="02010600040101010101" pitchFamily="2" charset="-122"/>
                        </a:defRPr>
                      </a:lvl3pPr>
                      <a:lvl4pPr marL="1371600" algn="l" defTabSz="914400" rtl="0" eaLnBrk="1" latinLnBrk="0" hangingPunct="1">
                        <a:defRPr sz="1800" kern="1200">
                          <a:solidFill>
                            <a:schemeClr val="dk1"/>
                          </a:solidFill>
                          <a:latin typeface="Arial" panose="020B0604020202020204"/>
                          <a:ea typeface="华文楷体" panose="02010600040101010101" pitchFamily="2" charset="-122"/>
                        </a:defRPr>
                      </a:lvl4pPr>
                      <a:lvl5pPr marL="1828800" algn="l" defTabSz="914400" rtl="0" eaLnBrk="1" latinLnBrk="0" hangingPunct="1">
                        <a:defRPr sz="1800" kern="1200">
                          <a:solidFill>
                            <a:schemeClr val="dk1"/>
                          </a:solidFill>
                          <a:latin typeface="Arial" panose="020B0604020202020204"/>
                          <a:ea typeface="华文楷体" panose="02010600040101010101" pitchFamily="2" charset="-122"/>
                        </a:defRPr>
                      </a:lvl5pPr>
                      <a:lvl6pPr marL="2286000" algn="l" defTabSz="914400" rtl="0" eaLnBrk="1" latinLnBrk="0" hangingPunct="1">
                        <a:defRPr sz="1800" kern="1200">
                          <a:solidFill>
                            <a:schemeClr val="dk1"/>
                          </a:solidFill>
                          <a:latin typeface="Arial" panose="020B0604020202020204"/>
                          <a:ea typeface="华文楷体" panose="02010600040101010101" pitchFamily="2" charset="-122"/>
                        </a:defRPr>
                      </a:lvl6pPr>
                      <a:lvl7pPr marL="2743200" algn="l" defTabSz="914400" rtl="0" eaLnBrk="1" latinLnBrk="0" hangingPunct="1">
                        <a:defRPr sz="1800" kern="1200">
                          <a:solidFill>
                            <a:schemeClr val="dk1"/>
                          </a:solidFill>
                          <a:latin typeface="Arial" panose="020B0604020202020204"/>
                          <a:ea typeface="华文楷体" panose="02010600040101010101" pitchFamily="2" charset="-122"/>
                        </a:defRPr>
                      </a:lvl7pPr>
                      <a:lvl8pPr marL="3200400" algn="l" defTabSz="914400" rtl="0" eaLnBrk="1" latinLnBrk="0" hangingPunct="1">
                        <a:defRPr sz="1800" kern="1200">
                          <a:solidFill>
                            <a:schemeClr val="dk1"/>
                          </a:solidFill>
                          <a:latin typeface="Arial" panose="020B0604020202020204"/>
                          <a:ea typeface="华文楷体" panose="02010600040101010101" pitchFamily="2" charset="-122"/>
                        </a:defRPr>
                      </a:lvl8pPr>
                      <a:lvl9pPr marL="3657600" algn="l" defTabSz="914400" rtl="0" eaLnBrk="1" latinLnBrk="0" hangingPunct="1">
                        <a:defRPr sz="1800" kern="1200">
                          <a:solidFill>
                            <a:schemeClr val="dk1"/>
                          </a:solidFill>
                          <a:latin typeface="Arial" panose="020B0604020202020204"/>
                          <a:ea typeface="华文楷体" panose="0201060004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118312" marR="118312" marT="59156" marB="5915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3880543" cy="515772"/>
            <a:chOff x="704824" y="706593"/>
            <a:chExt cx="3880543" cy="515772"/>
          </a:xfrm>
        </p:grpSpPr>
        <p:sp>
          <p:nvSpPr>
            <p:cNvPr id="32" name="矩形 31"/>
            <p:cNvSpPr/>
            <p:nvPr/>
          </p:nvSpPr>
          <p:spPr>
            <a:xfrm>
              <a:off x="1169047" y="779813"/>
              <a:ext cx="3416320" cy="369332"/>
            </a:xfrm>
            <a:prstGeom prst="rect">
              <a:avLst/>
            </a:prstGeom>
          </p:spPr>
          <p:txBody>
            <a:bodyPr wrap="none">
              <a:spAutoFit/>
            </a:bodyPr>
            <a:lstStyle/>
            <a:p>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管理人员在安全方面扮演的角色</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1</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2" name="矩形 1"/>
          <p:cNvSpPr/>
          <p:nvPr/>
        </p:nvSpPr>
        <p:spPr>
          <a:xfrm>
            <a:off x="641535" y="1326769"/>
            <a:ext cx="7002842" cy="4154984"/>
          </a:xfrm>
          <a:prstGeom prst="rect">
            <a:avLst/>
          </a:prstGeom>
        </p:spPr>
        <p:txBody>
          <a:bodyPr wrap="square">
            <a:spAutoFit/>
          </a:bodyPr>
          <a:lstStyle/>
          <a:p>
            <a:pPr>
              <a:lnSpc>
                <a:spcPct val="200000"/>
              </a:lnSpc>
              <a:buNone/>
            </a:pPr>
            <a:r>
              <a:rPr lang="zh-CN" altLang="en-US" sz="2000" b="1" dirty="0" smtClean="0">
                <a:solidFill>
                  <a:srgbClr val="5E92E6"/>
                </a:solidFill>
                <a:latin typeface="微软雅黑" panose="020B0503020204020204" pitchFamily="34" charset="-122"/>
                <a:ea typeface="微软雅黑" panose="020B0503020204020204" pitchFamily="34" charset="-122"/>
              </a:rPr>
              <a:t>      生产</a:t>
            </a:r>
            <a:r>
              <a:rPr lang="zh-CN" altLang="en-US" sz="2000" b="1" dirty="0">
                <a:solidFill>
                  <a:srgbClr val="5E92E6"/>
                </a:solidFill>
                <a:latin typeface="微软雅黑" panose="020B0503020204020204" pitchFamily="34" charset="-122"/>
                <a:ea typeface="微软雅黑" panose="020B0503020204020204" pitchFamily="34" charset="-122"/>
              </a:rPr>
              <a:t>经营单位的主要负责人应当履行下列安全生产职责：</a:t>
            </a:r>
            <a:endParaRPr lang="en-US" altLang="zh-CN" sz="2000" b="1" dirty="0">
              <a:solidFill>
                <a:srgbClr val="5E92E6"/>
              </a:solidFill>
              <a:latin typeface="微软雅黑" panose="020B0503020204020204" pitchFamily="34" charset="-122"/>
              <a:ea typeface="微软雅黑" panose="020B0503020204020204" pitchFamily="34" charset="-122"/>
            </a:endParaRPr>
          </a:p>
          <a:p>
            <a:pPr lvl="1">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组织制定安全生产制度并督促实施；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每半年至少组织一次安全生产全面检查，研究分析安全生产存在问题，并督促事故防范、隐患排查和整改措施的落实；</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每年至少组织和参与一次事故应急救援演练；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发生事故时迅速组织抢险救援，并及时向安全生产监督管理等有关部门报告事故情况，做好善后处理工作，配合调查处理；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lvl="1">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法律、法规规定的其他安全生产职责。</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TextBox 3"/>
          <p:cNvSpPr txBox="1"/>
          <p:nvPr/>
        </p:nvSpPr>
        <p:spPr>
          <a:xfrm>
            <a:off x="6402335" y="5161859"/>
            <a:ext cx="2738250" cy="369332"/>
          </a:xfrm>
          <a:prstGeom prst="rect">
            <a:avLst/>
          </a:prstGeom>
          <a:noFill/>
        </p:spPr>
        <p:txBody>
          <a:bodyPr wrap="none" rtlCol="0">
            <a:spAutoFit/>
          </a:bodyPr>
          <a:lstStyle/>
          <a:p>
            <a:r>
              <a:rPr lang="en-US" altLang="zh-CN" b="1" dirty="0" smtClean="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广东省安全管理条例</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14545" y="2219820"/>
            <a:ext cx="2190598" cy="24700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3880543" cy="515772"/>
            <a:chOff x="704824" y="706593"/>
            <a:chExt cx="3880543" cy="515772"/>
          </a:xfrm>
        </p:grpSpPr>
        <p:sp>
          <p:nvSpPr>
            <p:cNvPr id="32" name="矩形 31"/>
            <p:cNvSpPr/>
            <p:nvPr/>
          </p:nvSpPr>
          <p:spPr>
            <a:xfrm>
              <a:off x="1169047" y="779813"/>
              <a:ext cx="3416320" cy="369332"/>
            </a:xfrm>
            <a:prstGeom prst="rect">
              <a:avLst/>
            </a:prstGeom>
          </p:spPr>
          <p:txBody>
            <a:bodyPr wrap="none">
              <a:spAutoFit/>
            </a:bodyPr>
            <a:lstStyle/>
            <a:p>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管理人员在安全方面扮演的角色</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1</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16" name="TextBox 3"/>
          <p:cNvSpPr txBox="1"/>
          <p:nvPr/>
        </p:nvSpPr>
        <p:spPr>
          <a:xfrm>
            <a:off x="6932473" y="5026046"/>
            <a:ext cx="2738250" cy="369332"/>
          </a:xfrm>
          <a:prstGeom prst="rect">
            <a:avLst/>
          </a:prstGeom>
          <a:solidFill>
            <a:srgbClr val="D3E9FD"/>
          </a:solidFill>
        </p:spPr>
        <p:txBody>
          <a:bodyPr wrap="none" rtlCol="0">
            <a:spAutoFit/>
          </a:bodyPr>
          <a:lstStyle/>
          <a:p>
            <a:r>
              <a:rPr lang="en-US" altLang="zh-CN" b="1" dirty="0" smtClean="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广东省安全管理条例</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3" name="矩形 2"/>
          <p:cNvSpPr/>
          <p:nvPr/>
        </p:nvSpPr>
        <p:spPr>
          <a:xfrm>
            <a:off x="1389573" y="1271172"/>
            <a:ext cx="8281150" cy="3939540"/>
          </a:xfrm>
          <a:prstGeom prst="rect">
            <a:avLst/>
          </a:prstGeom>
        </p:spPr>
        <p:txBody>
          <a:bodyPr wrap="square">
            <a:spAutoFit/>
          </a:bodyPr>
          <a:lstStyle/>
          <a:p>
            <a:pPr>
              <a:lnSpc>
                <a:spcPct val="250000"/>
              </a:lnSpc>
              <a:buNone/>
            </a:pPr>
            <a:r>
              <a:rPr lang="zh-CN" altLang="en-US" sz="2000" b="1" dirty="0">
                <a:solidFill>
                  <a:srgbClr val="5E92E6"/>
                </a:solidFill>
                <a:latin typeface="微软雅黑" panose="020B0503020204020204" pitchFamily="34" charset="-122"/>
                <a:ea typeface="微软雅黑" panose="020B0503020204020204" pitchFamily="34" charset="-122"/>
              </a:rPr>
              <a:t>分管安全生产工作的负责人应当履行下列安全生产职责：</a:t>
            </a:r>
            <a:endParaRPr lang="en-US" altLang="zh-CN" sz="2000" b="1" dirty="0">
              <a:solidFill>
                <a:srgbClr val="5E92E6"/>
              </a:solidFill>
              <a:latin typeface="微软雅黑" panose="020B0503020204020204" pitchFamily="34" charset="-122"/>
              <a:ea typeface="微软雅黑" panose="020B0503020204020204" pitchFamily="34" charset="-122"/>
            </a:endParaRPr>
          </a:p>
          <a:p>
            <a:pPr indent="360045">
              <a:lnSpc>
                <a:spcPct val="2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指导制定安全生产制度并指导组织实施；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每季度至少组织一次安全生产全面检查，听取安全生产管理机构和安全生产管理人员工作汇报，及时研究解决安全生产存在问题，并向主要负责人报告安全生产工作情况；</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组织落实事故防范、重大危险源监控、隐患排查整改和职业危害防治措施；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每半年至少组织和参与一次事故应急救援演练；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3880543" cy="515772"/>
            <a:chOff x="704824" y="706593"/>
            <a:chExt cx="3880543" cy="515772"/>
          </a:xfrm>
        </p:grpSpPr>
        <p:sp>
          <p:nvSpPr>
            <p:cNvPr id="32" name="矩形 31"/>
            <p:cNvSpPr/>
            <p:nvPr/>
          </p:nvSpPr>
          <p:spPr>
            <a:xfrm>
              <a:off x="1169047" y="779813"/>
              <a:ext cx="3416320" cy="369332"/>
            </a:xfrm>
            <a:prstGeom prst="rect">
              <a:avLst/>
            </a:prstGeom>
          </p:spPr>
          <p:txBody>
            <a:bodyPr wrap="none">
              <a:spAutoFit/>
            </a:bodyPr>
            <a:lstStyle/>
            <a:p>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管理人员在安全方面扮演的角色</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1</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16" name="TextBox 3"/>
          <p:cNvSpPr txBox="1"/>
          <p:nvPr/>
        </p:nvSpPr>
        <p:spPr>
          <a:xfrm>
            <a:off x="5538215" y="5008108"/>
            <a:ext cx="2738250" cy="369332"/>
          </a:xfrm>
          <a:prstGeom prst="rect">
            <a:avLst/>
          </a:prstGeom>
          <a:solidFill>
            <a:srgbClr val="D3E9FD"/>
          </a:solidFill>
        </p:spPr>
        <p:txBody>
          <a:bodyPr wrap="none" rtlCol="0">
            <a:spAutoFit/>
          </a:bodyPr>
          <a:lstStyle/>
          <a:p>
            <a:r>
              <a:rPr lang="en-US" altLang="zh-CN" b="1" dirty="0" smtClean="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广东省安全管理条例</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 name="矩形 1"/>
          <p:cNvSpPr/>
          <p:nvPr/>
        </p:nvSpPr>
        <p:spPr>
          <a:xfrm>
            <a:off x="1290255" y="1412510"/>
            <a:ext cx="7199592" cy="3662541"/>
          </a:xfrm>
          <a:prstGeom prst="rect">
            <a:avLst/>
          </a:prstGeom>
        </p:spPr>
        <p:txBody>
          <a:bodyPr wrap="square">
            <a:spAutoFit/>
          </a:bodyPr>
          <a:lstStyle/>
          <a:p>
            <a:pPr>
              <a:lnSpc>
                <a:spcPct val="200000"/>
              </a:lnSpc>
              <a:buNone/>
            </a:pPr>
            <a:r>
              <a:rPr lang="zh-CN" altLang="en-US" sz="2000" b="1" dirty="0">
                <a:solidFill>
                  <a:srgbClr val="5E92E6"/>
                </a:solidFill>
                <a:latin typeface="微软雅黑" panose="020B0503020204020204" pitchFamily="34" charset="-122"/>
                <a:ea typeface="微软雅黑" panose="020B0503020204020204" pitchFamily="34" charset="-122"/>
              </a:rPr>
              <a:t>基层主主管人员应当在每天工作前进行本岗位安全检查：</a:t>
            </a:r>
            <a:endParaRPr lang="en-US" altLang="zh-CN" sz="2000" b="1" dirty="0">
              <a:solidFill>
                <a:srgbClr val="5E92E6"/>
              </a:solidFill>
              <a:latin typeface="微软雅黑" panose="020B0503020204020204" pitchFamily="34" charset="-122"/>
              <a:ea typeface="微软雅黑" panose="020B0503020204020204" pitchFamily="34" charset="-122"/>
            </a:endParaRPr>
          </a:p>
          <a:p>
            <a:pPr indent="360045">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设备的安全状态良好，安全防护装置有效；</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规定的安全措施落实；</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所用的设备、工具符合安全操作规定；</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作业场地以及物品堆放符合安全规范；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个人防护用品、用具齐全、完好，并正确佩戴和使用；</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操作要领、操作规程明确。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rotWithShape="1">
          <a:blip r:embed="rId1"/>
          <a:srcRect l="19760" t="3127" r="19760" b="15224"/>
          <a:stretch>
            <a:fillRect/>
          </a:stretch>
        </p:blipFill>
        <p:spPr>
          <a:xfrm>
            <a:off x="8130575" y="2147810"/>
            <a:ext cx="1800250" cy="24303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857565" y="700992"/>
            <a:ext cx="3188046" cy="515772"/>
            <a:chOff x="704824" y="706593"/>
            <a:chExt cx="3188046" cy="515772"/>
          </a:xfrm>
        </p:grpSpPr>
        <p:sp>
          <p:nvSpPr>
            <p:cNvPr id="32" name="矩形 31"/>
            <p:cNvSpPr/>
            <p:nvPr/>
          </p:nvSpPr>
          <p:spPr>
            <a:xfrm>
              <a:off x="1169047" y="779813"/>
              <a:ext cx="2723823"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安全</a:t>
              </a:r>
              <a:r>
                <a:rPr lang="zh-CN" altLang="en-US" b="1" dirty="0">
                  <a:latin typeface="微软雅黑" panose="020B0503020204020204" pitchFamily="34" charset="-122"/>
                  <a:ea typeface="微软雅黑" panose="020B0503020204020204" pitchFamily="34" charset="-122"/>
                </a:rPr>
                <a:t>方面法律的基本情况</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704824" y="706593"/>
              <a:ext cx="464223" cy="515772"/>
              <a:chOff x="2164516" y="1557390"/>
              <a:chExt cx="2559956" cy="2844230"/>
            </a:xfrm>
            <a:effectLst>
              <a:glow rad="698500">
                <a:schemeClr val="tx1">
                  <a:lumMod val="95000"/>
                  <a:lumOff val="5000"/>
                  <a:alpha val="2000"/>
                </a:schemeClr>
              </a:glow>
            </a:effectLst>
          </p:grpSpPr>
          <p:sp>
            <p:nvSpPr>
              <p:cNvPr id="44" name="ïślíḋê"/>
              <p:cNvSpPr/>
              <p:nvPr/>
            </p:nvSpPr>
            <p:spPr bwMode="auto">
              <a:xfrm rot="5400000">
                <a:off x="2022379" y="1699527"/>
                <a:ext cx="2844230" cy="2559956"/>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bg1"/>
              </a:solidFill>
              <a:ln w="12700">
                <a:noFill/>
              </a:ln>
              <a:effectLst/>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endParaRPr lang="zh-CN" altLang="zh-CN" sz="1600">
                  <a:solidFill>
                    <a:srgbClr val="000000"/>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5" name="ïślíḋê"/>
              <p:cNvSpPr/>
              <p:nvPr/>
            </p:nvSpPr>
            <p:spPr bwMode="auto">
              <a:xfrm>
                <a:off x="2328942" y="1975445"/>
                <a:ext cx="2231110" cy="2008125"/>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gradFill>
                <a:gsLst>
                  <a:gs pos="0">
                    <a:srgbClr val="5E92E6"/>
                  </a:gs>
                  <a:gs pos="100000">
                    <a:srgbClr val="A0CFFB"/>
                  </a:gs>
                </a:gsLst>
                <a:lin ang="5400000" scaled="1"/>
              </a:gradFill>
              <a:ln w="57150">
                <a:noFill/>
              </a:ln>
              <a:effectLst/>
            </p:spPr>
            <p:txBody>
              <a:bodyPr wrap="square" lIns="91440" tIns="45720" rIns="91440" bIns="4572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2750" fontAlgn="base" hangingPunct="0">
                  <a:spcBef>
                    <a:spcPct val="0"/>
                  </a:spcBef>
                  <a:spcAft>
                    <a:spcPct val="0"/>
                  </a:spcAft>
                </a:pPr>
                <a:r>
                  <a:rPr lang="en-US" altLang="zh-CN" b="1" dirty="0" smtClean="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1</a:t>
                </a:r>
                <a:endParaRPr lang="zh-CN" altLang="zh-CN"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endParaRPr>
              </a:p>
            </p:txBody>
          </p:sp>
        </p:grpSp>
      </p:grpSp>
      <p:sp>
        <p:nvSpPr>
          <p:cNvPr id="13" name="矩形 12"/>
          <p:cNvSpPr/>
          <p:nvPr/>
        </p:nvSpPr>
        <p:spPr>
          <a:xfrm>
            <a:off x="1364431" y="3933564"/>
            <a:ext cx="7955876" cy="787523"/>
          </a:xfrm>
          <a:prstGeom prst="rect">
            <a:avLst/>
          </a:prstGeom>
        </p:spPr>
        <p:txBody>
          <a:bodyPr wrap="square">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第六十一条   违反本条例第四十五条规定未履行安全管理职责致使户外广告存在安全隐患的，由城市管理部门责令限期改正；逾期未改正的，处一千元以上五千元以下罚款。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1364431" y="1606069"/>
            <a:ext cx="7561050" cy="338554"/>
          </a:xfrm>
          <a:prstGeom prst="rect">
            <a:avLst/>
          </a:prstGeom>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第三十七条　事故发生单位对事故发生负有责任的，依照下列规定处以罚款；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1328745" y="2338929"/>
            <a:ext cx="8032957" cy="1200329"/>
          </a:xfrm>
          <a:prstGeom prst="rect">
            <a:avLst/>
          </a:prstGeom>
        </p:spPr>
        <p:txBody>
          <a:bodyPr wrap="square">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第三十八条　事故发生单位主要负责人未依法履行安全生产管理职责，导致事故发生的，依照下列规定处以罚款；属于国家工作人员的，并依法给予处分；构成犯罪的，依法追究刑事责任；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6"/>
          <p:cNvSpPr txBox="1"/>
          <p:nvPr/>
        </p:nvSpPr>
        <p:spPr>
          <a:xfrm>
            <a:off x="5682235" y="4962823"/>
            <a:ext cx="3744520" cy="369332"/>
          </a:xfrm>
          <a:prstGeom prst="rect">
            <a:avLst/>
          </a:prstGeom>
          <a:solidFill>
            <a:srgbClr val="D3E9FD"/>
          </a:solidFill>
        </p:spPr>
        <p:txBody>
          <a:bodyPr wrap="square" rtlCol="0">
            <a:spAutoFit/>
          </a:bodyPr>
          <a:lstStyle/>
          <a:p>
            <a:pPr algn="ctr"/>
            <a:r>
              <a:rPr lang="en-US" altLang="zh-CN" dirty="0" smtClean="0">
                <a:solidFill>
                  <a:srgbClr val="C00000"/>
                </a:solidFill>
                <a:latin typeface="微软雅黑" panose="020B0503020204020204" pitchFamily="34" charset="-122"/>
                <a:ea typeface="微软雅黑" panose="020B0503020204020204" pitchFamily="34" charset="-122"/>
              </a:rPr>
              <a:t>——</a:t>
            </a:r>
            <a:r>
              <a:rPr lang="zh-CN" altLang="en-US" b="1" dirty="0" smtClean="0">
                <a:solidFill>
                  <a:srgbClr val="C00000"/>
                </a:solidFill>
                <a:latin typeface="微软雅黑" panose="020B0503020204020204" pitchFamily="34" charset="-122"/>
                <a:ea typeface="微软雅黑" panose="020B0503020204020204" pitchFamily="34" charset="-122"/>
              </a:rPr>
              <a:t>深圳市安全管理条例</a:t>
            </a:r>
            <a:endParaRPr lang="zh-CN" altLang="en-US" b="1" dirty="0" smtClean="0">
              <a:solidFill>
                <a:srgbClr val="C00000"/>
              </a:solidFill>
              <a:latin typeface="微软雅黑" panose="020B0503020204020204" pitchFamily="34" charset="-122"/>
              <a:ea typeface="微软雅黑" panose="020B0503020204020204" pitchFamily="34" charset="-122"/>
            </a:endParaRPr>
          </a:p>
        </p:txBody>
      </p:sp>
      <p:sp>
        <p:nvSpPr>
          <p:cNvPr id="18" name="TextBox 7"/>
          <p:cNvSpPr txBox="1"/>
          <p:nvPr/>
        </p:nvSpPr>
        <p:spPr>
          <a:xfrm>
            <a:off x="5538215" y="3365970"/>
            <a:ext cx="4176580" cy="369332"/>
          </a:xfrm>
          <a:prstGeom prst="rect">
            <a:avLst/>
          </a:prstGeom>
          <a:solidFill>
            <a:srgbClr val="D3E9FD"/>
          </a:solidFill>
        </p:spPr>
        <p:txBody>
          <a:bodyPr wrap="square" rtlCol="0">
            <a:spAutoFit/>
          </a:bodyPr>
          <a:lstStyle/>
          <a:p>
            <a:r>
              <a:rPr lang="en-US" altLang="zh-CN" dirty="0" smtClean="0">
                <a:solidFill>
                  <a:srgbClr val="C00000"/>
                </a:solidFill>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生产安全事故报告和调查处理条例</a:t>
            </a:r>
            <a:endParaRPr lang="zh-CN" altLang="en-US"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6000">
        <p14:switch dir="r"/>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P spid="18" grpId="0" animBg="1"/>
    </p:bldLst>
  </p:timing>
</p:sld>
</file>

<file path=ppt/tags/tag1.xml><?xml version="1.0" encoding="utf-8"?>
<p:tagLst xmlns:p="http://schemas.openxmlformats.org/presentationml/2006/main">
  <p:tag name="THINKCELLSHAPEDONOTDELETE" val="pGiHYPvjS40iyt9ThYMr00w"/>
</p:tagLst>
</file>

<file path=ppt/tags/tag10.xml><?xml version="1.0" encoding="utf-8"?>
<p:tagLst xmlns:p="http://schemas.openxmlformats.org/presentationml/2006/main">
  <p:tag name="THINKCELLSHAPEDONOTDELETE" val="pzSOsB1qOikeyZBDHtN9reg"/>
</p:tagLst>
</file>

<file path=ppt/tags/tag11.xml><?xml version="1.0" encoding="utf-8"?>
<p:tagLst xmlns:p="http://schemas.openxmlformats.org/presentationml/2006/main">
  <p:tag name="THINKCELLSHAPEDONOTDELETE" val="pwPAkUW.fBEauYZrXRcQh8w"/>
</p:tagLst>
</file>

<file path=ppt/tags/tag12.xml><?xml version="1.0" encoding="utf-8"?>
<p:tagLst xmlns:p="http://schemas.openxmlformats.org/presentationml/2006/main">
  <p:tag name="THINKCELLSHAPEDONOTDELETE" val="pec5xE0jBTUSgP59cvnm3zw"/>
</p:tagLst>
</file>

<file path=ppt/tags/tag13.xml><?xml version="1.0" encoding="utf-8"?>
<p:tagLst xmlns:p="http://schemas.openxmlformats.org/presentationml/2006/main">
  <p:tag name="THINKCELLSHAPEDONOTDELETE" val="pOLzxa4F5_kec4IYZrWrQpQ"/>
</p:tagLst>
</file>

<file path=ppt/tags/tag14.xml><?xml version="1.0" encoding="utf-8"?>
<p:tagLst xmlns:p="http://schemas.openxmlformats.org/presentationml/2006/main">
  <p:tag name="AS_NET" val="4.0.30319.42000"/>
  <p:tag name="AS_OS" val="Microsoft Windows NT 6.2.9200.0"/>
  <p:tag name="AS_RELEASE_DATE" val="2016.11.28"/>
  <p:tag name="AS_TITLE" val="Aspose.Slides for .NET 4.0"/>
  <p:tag name="AS_VERSION" val="16.11.0.0"/>
</p:tagLst>
</file>

<file path=ppt/tags/tag2.xml><?xml version="1.0" encoding="utf-8"?>
<p:tagLst xmlns:p="http://schemas.openxmlformats.org/presentationml/2006/main">
  <p:tag name="THINKCELLSHAPEDONOTDELETE" val="pGiHYPvjS40iyt9ThYMr00w"/>
</p:tagLst>
</file>

<file path=ppt/tags/tag3.xml><?xml version="1.0" encoding="utf-8"?>
<p:tagLst xmlns:p="http://schemas.openxmlformats.org/presentationml/2006/main">
  <p:tag name="THINKCELLSHAPEDONOTDELETE" val="pGiHYPvjS40iyt9ThYMr00w"/>
</p:tagLst>
</file>

<file path=ppt/tags/tag4.xml><?xml version="1.0" encoding="utf-8"?>
<p:tagLst xmlns:p="http://schemas.openxmlformats.org/presentationml/2006/main">
  <p:tag name="THINKCELLSHAPEDONOTDELETE" val="pGiHYPvjS40iyt9ThYMr00w"/>
</p:tagLst>
</file>

<file path=ppt/tags/tag5.xml><?xml version="1.0" encoding="utf-8"?>
<p:tagLst xmlns:p="http://schemas.openxmlformats.org/presentationml/2006/main">
  <p:tag name="THINKCELLSHAPEDONOTDELETE" val="pGiHYPvjS40iyt9ThYMr00w"/>
</p:tagLst>
</file>

<file path=ppt/tags/tag6.xml><?xml version="1.0" encoding="utf-8"?>
<p:tagLst xmlns:p="http://schemas.openxmlformats.org/presentationml/2006/main">
  <p:tag name="THINKCELLSHAPEDONOTDELETE" val="pOLzxa4F5_kec4IYZrWrQpQ"/>
</p:tagLst>
</file>

<file path=ppt/tags/tag7.xml><?xml version="1.0" encoding="utf-8"?>
<p:tagLst xmlns:p="http://schemas.openxmlformats.org/presentationml/2006/main">
  <p:tag name="THINKCELLSHAPEDONOTDELETE" val="pYmQEF1i9zEuntRa7m24e2Q"/>
</p:tagLst>
</file>

<file path=ppt/tags/tag8.xml><?xml version="1.0" encoding="utf-8"?>
<p:tagLst xmlns:p="http://schemas.openxmlformats.org/presentationml/2006/main">
  <p:tag name="THINKCELLSHAPEDONOTDELETE" val="pfdp7PTPdVkucFc4DNDR5VQ"/>
</p:tagLst>
</file>

<file path=ppt/tags/tag9.xml><?xml version="1.0" encoding="utf-8"?>
<p:tagLst xmlns:p="http://schemas.openxmlformats.org/presentationml/2006/main">
  <p:tag name="THINKCELLSHAPEDONOTDELETE" val="pq8bUuf0HQEShBnJF4CcUGg"/>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MHeiTGB-Medium-U"/>
        <a:ea typeface="MHeiTGB-Medium-U"/>
        <a:cs typeface="Arial"/>
      </a:majorFont>
      <a:minorFont>
        <a:latin typeface="MHeiTGB-Medium-U"/>
        <a:ea typeface="MHeiTGB-Medium-U"/>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4280</Words>
  <Application>WPS 演示</Application>
  <PresentationFormat>自定义</PresentationFormat>
  <Paragraphs>572</Paragraphs>
  <Slides>37</Slides>
  <Notes>28</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37</vt:i4>
      </vt:variant>
    </vt:vector>
  </HeadingPairs>
  <TitlesOfParts>
    <vt:vector size="50" baseType="lpstr">
      <vt:lpstr>Arial</vt:lpstr>
      <vt:lpstr>宋体</vt:lpstr>
      <vt:lpstr>Wingdings</vt:lpstr>
      <vt:lpstr>Arial</vt:lpstr>
      <vt:lpstr>MHeiTGB-Medium-U</vt:lpstr>
      <vt:lpstr>华文新魏</vt:lpstr>
      <vt:lpstr>华文楷体</vt:lpstr>
      <vt:lpstr>思源黑体</vt:lpstr>
      <vt:lpstr>微软雅黑</vt:lpstr>
      <vt:lpstr>黑体</vt:lpstr>
      <vt:lpstr>Arial Unicode MS</vt:lpstr>
      <vt:lpstr>Calibri</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A呀土豆baby</cp:lastModifiedBy>
  <cp:revision>255</cp:revision>
  <dcterms:created xsi:type="dcterms:W3CDTF">2009-12-21T05:40:00Z</dcterms:created>
  <dcterms:modified xsi:type="dcterms:W3CDTF">2021-12-11T12:30:04Z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844969EA36004C3D824C7E5D805F827F</vt:lpwstr>
  </property>
  <property fmtid="{D5CDD505-2E9C-101B-9397-08002B2CF9AE}" pid="3" name="KSOProductBuildVer">
    <vt:lpwstr>2052-11.1.0.11115</vt:lpwstr>
  </property>
</Properties>
</file>