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Lst>
  <p:sldSz cx="12179300" cy="6858000"/>
  <p:notesSz cx="12179300" cy="6858000"/>
  <p:embeddedFontLst>
    <p:embeddedFont>
      <p:font typeface="Calibri" panose="020F0502020204030204" pitchFamily="34" charset="0"/>
      <p:regular r:id="rId58"/>
      <p:bold r:id="rId59"/>
      <p:italic r:id="rId60"/>
      <p:boldItalic r:id="rId61"/>
    </p:embeddedFont>
    <p:embeddedFont>
      <p:font typeface="NJGCAJ+MicrosoftYaHei" panose="02010600030101010101"/>
      <p:regular r:id="rId62"/>
    </p:embeddedFont>
    <p:embeddedFont>
      <p:font typeface="PMIPOF+STSongti-SC-Bold" panose="02010600030101010101"/>
      <p:regular r:id="rId63"/>
    </p:embeddedFont>
    <p:embeddedFont>
      <p:font typeface="TLHNCF+HYShuSongErKW" panose="02010600030101010101"/>
      <p:regular r:id="rId64"/>
    </p:embeddedFont>
    <p:embeddedFont>
      <p:font typeface="WVBRID+Arial-BoldItalicMT" panose="02010600030101010101"/>
      <p:regular r:id="rId65"/>
    </p:embeddedFont>
  </p:embeddedFont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68">
          <p15:clr>
            <a:srgbClr val="A4A3A4"/>
          </p15:clr>
        </p15:guide>
        <p15:guide id="2" pos="244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1" d="100"/>
          <a:sy n="81" d="100"/>
        </p:scale>
        <p:origin x="725" y="48"/>
      </p:cViewPr>
      <p:guideLst>
        <p:guide orient="horz" pos="3168"/>
        <p:guide pos="2448"/>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font" Target="fonts/font6.fntdata"/><Relationship Id="rId68"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font" Target="fonts/font1.fntdata"/><Relationship Id="rId66"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font" Target="fonts/font4.fntdata"/><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font" Target="fonts/font7.fntdata"/><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2.fntdata"/><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font" Target="fonts/font3.fntdata"/><Relationship Id="rId65" Type="http://schemas.openxmlformats.org/officeDocument/2006/relationships/font" Target="fonts/font8.fntdata"/><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x">
  <p:cSld>
    <p:spTree>
      <p:nvGrpSpPr>
        <p:cNvPr id="1" name=""/>
        <p:cNvGrpSpPr/>
        <p:nvPr/>
      </p:nvGrpSpPr>
      <p:grpSpPr>
        <a:xfrm>
          <a:off x="0" y="0"/>
          <a:ext cx="0" cy="0"/>
          <a:chOff x="0" y="0"/>
          <a:chExt cx="0" cy="0"/>
        </a:xfrm>
      </p:grpSpPr>
      <p:sp>
        <p:nvSpPr>
          <p:cNvPr id="2" name="Header 1"/>
          <p:cNvSpPr>
            <a:spLocks noGrp="1"/>
          </p:cNvSpPr>
          <p:nvPr>
            <p:ph type="title"/>
          </p:nvPr>
        </p:nvSpPr>
        <p:spPr/>
        <p:txBody>
          <a:bodyPr/>
          <a:lstStyle/>
          <a:p>
            <a:r>
              <a:rPr lang="en-US"/>
              <a:t>Title</a:t>
            </a:r>
          </a:p>
        </p:txBody>
      </p:sp>
      <p:sp>
        <p:nvSpPr>
          <p:cNvPr id="3" name="Text 2"/>
          <p:cNvSpPr>
            <a:spLocks noGrp="1"/>
          </p:cNvSpPr>
          <p:nvPr>
            <p:ph type="body" idx="1"/>
          </p:nvPr>
        </p:nvSpPr>
        <p:spPr/>
        <p:txBody>
          <a:bodyPr/>
          <a:lstStyle/>
          <a:p>
            <a:pPr lvl="0"/>
            <a:r>
              <a:rPr lang="en-US"/>
              <a:t>Text</a:t>
            </a:r>
          </a:p>
          <a:p>
            <a:pPr lvl="1"/>
            <a:r>
              <a:rPr lang="en-US"/>
              <a:t>Second level</a:t>
            </a:r>
          </a:p>
          <a:p>
            <a:pPr lvl="2"/>
            <a:r>
              <a:rPr lang="en-US"/>
              <a:t>Third level</a:t>
            </a:r>
          </a:p>
          <a:p>
            <a:pPr lvl="3"/>
            <a:r>
              <a:rPr lang="en-US"/>
              <a:t>Fourth level</a:t>
            </a:r>
          </a:p>
          <a:p>
            <a:pPr lvl="4"/>
            <a:r>
              <a:rPr lang="en-US"/>
              <a:t>Fifth level</a:t>
            </a:r>
          </a:p>
        </p:txBody>
      </p:sp>
      <p:sp>
        <p:nvSpPr>
          <p:cNvPr id="4" name="Date 3"/>
          <p:cNvSpPr>
            <a:spLocks noGrp="1"/>
          </p:cNvSpPr>
          <p:nvPr>
            <p:ph type="dt" sz="half" idx="10"/>
          </p:nvPr>
        </p:nvSpPr>
        <p:spPr/>
        <p:txBody>
          <a:bodyPr/>
          <a:lstStyle/>
          <a:p>
            <a:fld id="{C16525B2-4347-4F72-BAF7-76B19438D329}" type="datetimeFigureOut">
              <a:rPr lang="en-US" smtClean="0"/>
              <a:t>8/30/2021</a:t>
            </a:fld>
            <a:endParaRPr lang="en-US"/>
          </a:p>
        </p:txBody>
      </p:sp>
      <p:sp>
        <p:nvSpPr>
          <p:cNvPr id="5" name="Footer 4"/>
          <p:cNvSpPr>
            <a:spLocks noGrp="1"/>
          </p:cNvSpPr>
          <p:nvPr>
            <p:ph type="ftr" sz="quarter" idx="11"/>
          </p:nvPr>
        </p:nvSpPr>
        <p:spPr/>
        <p:txBody>
          <a:bodyPr/>
          <a:lstStyle/>
          <a:p>
            <a:endParaRPr lang="en-US"/>
          </a:p>
        </p:txBody>
      </p:sp>
      <p:sp>
        <p:nvSpPr>
          <p:cNvPr id="6" name="Slide number 5"/>
          <p:cNvSpPr>
            <a:spLocks noGrp="1"/>
          </p:cNvSpPr>
          <p:nvPr>
            <p:ph type="sldNum" sz="quarter" idx="12"/>
          </p:nvPr>
        </p:nvSpPr>
        <p:spPr/>
        <p:txBody>
          <a:bodyPr/>
          <a:lstStyle/>
          <a:p>
            <a:fld id="{80F073CC-40D5-4B23-8DF0-9BD0A0C12F2C}"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377666" y="427735"/>
            <a:ext cx="6797992" cy="1710943"/>
          </a:xfrm>
          <a:prstGeom prst="rect">
            <a:avLst/>
          </a:prstGeom>
        </p:spPr>
        <p:txBody>
          <a:bodyPr wrap="square" lIns="0" tIns="0" rIns="0" bIns="0">
            <a:spAutoFit/>
          </a:bodyPr>
          <a:lstStyle>
            <a:lvl1pPr>
              <a:defRPr/>
            </a:lvl1pPr>
          </a:lstStyle>
          <a:p>
            <a:endParaRPr/>
          </a:p>
        </p:txBody>
      </p:sp>
      <p:sp>
        <p:nvSpPr>
          <p:cNvPr id="3" name="Holder 3"/>
          <p:cNvSpPr>
            <a:spLocks noGrp="1"/>
          </p:cNvSpPr>
          <p:nvPr>
            <p:ph type="body" idx="1"/>
          </p:nvPr>
        </p:nvSpPr>
        <p:spPr>
          <a:xfrm>
            <a:off x="377666" y="2459482"/>
            <a:ext cx="6797992" cy="7057644"/>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2568130" y="9944862"/>
            <a:ext cx="2417063" cy="53467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377666" y="9944862"/>
            <a:ext cx="1737264" cy="53467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8/30/2021</a:t>
            </a:fld>
            <a:endParaRPr lang="en-US"/>
          </a:p>
        </p:txBody>
      </p:sp>
      <p:sp>
        <p:nvSpPr>
          <p:cNvPr id="6" name="Holder 6"/>
          <p:cNvSpPr>
            <a:spLocks noGrp="1"/>
          </p:cNvSpPr>
          <p:nvPr>
            <p:ph type="sldNum" sz="quarter" idx="7"/>
          </p:nvPr>
        </p:nvSpPr>
        <p:spPr>
          <a:xfrm>
            <a:off x="5438394" y="9944862"/>
            <a:ext cx="1737264" cy="53467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79300" cy="6858000"/>
          </a:xfrm>
          <a:prstGeom prst="rect">
            <a:avLst/>
          </a:prstGeom>
          <a:blipFill>
            <a:blip r:embed="rId2" cstate="print"/>
            <a:stretch>
              <a:fillRect/>
            </a:stretch>
          </a:blipFill>
        </p:spPr>
        <p:txBody>
          <a:bodyPr wrap="square" lIns="0" tIns="0" rIns="0" bIns="0" rtlCol="0">
            <a:spAutoFit/>
          </a:bodyPr>
          <a:lstStyle/>
          <a:p>
            <a:endParaRPr/>
          </a:p>
        </p:txBody>
      </p:sp>
      <p:sp>
        <p:nvSpPr>
          <p:cNvPr id="13" name="object 13"/>
          <p:cNvSpPr txBox="1"/>
          <p:nvPr/>
        </p:nvSpPr>
        <p:spPr>
          <a:xfrm>
            <a:off x="1298257" y="6586702"/>
            <a:ext cx="49318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Page</a:t>
            </a:r>
          </a:p>
        </p:txBody>
      </p:sp>
      <p:sp>
        <p:nvSpPr>
          <p:cNvPr id="14" name="object 14"/>
          <p:cNvSpPr txBox="1"/>
          <p:nvPr/>
        </p:nvSpPr>
        <p:spPr>
          <a:xfrm>
            <a:off x="1799907" y="6586702"/>
            <a:ext cx="26077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1</a:t>
            </a:r>
          </a:p>
        </p:txBody>
      </p:sp>
      <p:pic>
        <p:nvPicPr>
          <p:cNvPr id="16" name="图片 15">
            <a:extLst>
              <a:ext uri="{FF2B5EF4-FFF2-40B4-BE49-F238E27FC236}">
                <a16:creationId xmlns:a16="http://schemas.microsoft.com/office/drawing/2014/main" id="{95330B5C-AD8F-49F9-B62F-758A66FD8296}"/>
              </a:ext>
            </a:extLst>
          </p:cNvPr>
          <p:cNvPicPr>
            <a:picLocks noChangeAspect="1"/>
          </p:cNvPicPr>
          <p:nvPr/>
        </p:nvPicPr>
        <p:blipFill>
          <a:blip r:embed="rId3"/>
          <a:stretch>
            <a:fillRect/>
          </a:stretch>
        </p:blipFill>
        <p:spPr>
          <a:xfrm>
            <a:off x="257002" y="3140968"/>
            <a:ext cx="11163300" cy="296227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793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6369545" y="364985"/>
            <a:ext cx="888364" cy="903270"/>
          </a:xfrm>
          <a:prstGeom prst="rect">
            <a:avLst/>
          </a:prstGeom>
        </p:spPr>
        <p:txBody>
          <a:bodyPr vert="horz" wrap="square" lIns="0" tIns="0" rIns="0" bIns="0" rtlCol="0">
            <a:spAutoFit/>
          </a:bodyPr>
          <a:lstStyle/>
          <a:p>
            <a:pPr marL="0" marR="0">
              <a:lnSpc>
                <a:spcPts val="2912"/>
              </a:lnSpc>
              <a:spcBef>
                <a:spcPts val="0"/>
              </a:spcBef>
              <a:spcAft>
                <a:spcPts val="0"/>
              </a:spcAft>
            </a:pPr>
            <a:r>
              <a:rPr sz="2800" dirty="0">
                <a:solidFill>
                  <a:srgbClr val="FFFFFF"/>
                </a:solidFill>
                <a:latin typeface="NJGCAJ+MicrosoftYaHei"/>
                <a:cs typeface="NJGCAJ+MicrosoftYaHei"/>
              </a:rPr>
              <a:t>一</a:t>
            </a:r>
          </a:p>
        </p:txBody>
      </p:sp>
      <p:sp>
        <p:nvSpPr>
          <p:cNvPr id="4" name="object 4"/>
          <p:cNvSpPr txBox="1"/>
          <p:nvPr/>
        </p:nvSpPr>
        <p:spPr>
          <a:xfrm>
            <a:off x="7252830" y="385833"/>
            <a:ext cx="3896994" cy="1033727"/>
          </a:xfrm>
          <a:prstGeom prst="rect">
            <a:avLst/>
          </a:prstGeom>
        </p:spPr>
        <p:txBody>
          <a:bodyPr vert="horz" wrap="square" lIns="0" tIns="0" rIns="0" bIns="0" rtlCol="0">
            <a:spAutoFit/>
          </a:bodyPr>
          <a:lstStyle/>
          <a:p>
            <a:pPr marL="0" marR="0">
              <a:lnSpc>
                <a:spcPts val="3339"/>
              </a:lnSpc>
              <a:spcBef>
                <a:spcPts val="0"/>
              </a:spcBef>
              <a:spcAft>
                <a:spcPts val="0"/>
              </a:spcAft>
            </a:pPr>
            <a:r>
              <a:rPr sz="3200" dirty="0">
                <a:solidFill>
                  <a:srgbClr val="0070C0"/>
                </a:solidFill>
                <a:latin typeface="NJGCAJ+MicrosoftYaHei"/>
                <a:cs typeface="NJGCAJ+MicrosoftYaHei"/>
              </a:rPr>
              <a:t>环</a:t>
            </a:r>
            <a:r>
              <a:rPr sz="3200" spc="388" dirty="0">
                <a:solidFill>
                  <a:srgbClr val="0070C0"/>
                </a:solidFill>
                <a:latin typeface="NJGCAJ+MicrosoftYaHei"/>
                <a:cs typeface="NJGCAJ+MicrosoftYaHei"/>
              </a:rPr>
              <a:t> </a:t>
            </a:r>
            <a:r>
              <a:rPr sz="3200" dirty="0">
                <a:solidFill>
                  <a:srgbClr val="0070C0"/>
                </a:solidFill>
                <a:latin typeface="NJGCAJ+MicrosoftYaHei"/>
                <a:cs typeface="NJGCAJ+MicrosoftYaHei"/>
              </a:rPr>
              <a:t>境</a:t>
            </a:r>
            <a:r>
              <a:rPr sz="3200" spc="388" dirty="0">
                <a:solidFill>
                  <a:srgbClr val="0070C0"/>
                </a:solidFill>
                <a:latin typeface="NJGCAJ+MicrosoftYaHei"/>
                <a:cs typeface="NJGCAJ+MicrosoftYaHei"/>
              </a:rPr>
              <a:t> </a:t>
            </a:r>
            <a:r>
              <a:rPr sz="3200" dirty="0">
                <a:solidFill>
                  <a:srgbClr val="0070C0"/>
                </a:solidFill>
                <a:latin typeface="NJGCAJ+MicrosoftYaHei"/>
                <a:cs typeface="NJGCAJ+MicrosoftYaHei"/>
              </a:rPr>
              <a:t>整</a:t>
            </a:r>
            <a:r>
              <a:rPr sz="3200" spc="388" dirty="0">
                <a:solidFill>
                  <a:srgbClr val="0070C0"/>
                </a:solidFill>
                <a:latin typeface="NJGCAJ+MicrosoftYaHei"/>
                <a:cs typeface="NJGCAJ+MicrosoftYaHei"/>
              </a:rPr>
              <a:t> </a:t>
            </a:r>
            <a:r>
              <a:rPr sz="3200" dirty="0">
                <a:solidFill>
                  <a:srgbClr val="0070C0"/>
                </a:solidFill>
                <a:latin typeface="NJGCAJ+MicrosoftYaHei"/>
                <a:cs typeface="NJGCAJ+MicrosoftYaHei"/>
              </a:rPr>
              <a:t>洁</a:t>
            </a:r>
            <a:r>
              <a:rPr sz="3200" spc="388" dirty="0">
                <a:solidFill>
                  <a:srgbClr val="0070C0"/>
                </a:solidFill>
                <a:latin typeface="NJGCAJ+MicrosoftYaHei"/>
                <a:cs typeface="NJGCAJ+MicrosoftYaHei"/>
              </a:rPr>
              <a:t> </a:t>
            </a:r>
            <a:r>
              <a:rPr sz="3200" dirty="0">
                <a:solidFill>
                  <a:srgbClr val="0070C0"/>
                </a:solidFill>
                <a:latin typeface="NJGCAJ+MicrosoftYaHei"/>
                <a:cs typeface="NJGCAJ+MicrosoftYaHei"/>
              </a:rPr>
              <a:t>有</a:t>
            </a:r>
            <a:r>
              <a:rPr sz="3200" spc="393" dirty="0">
                <a:solidFill>
                  <a:srgbClr val="0070C0"/>
                </a:solidFill>
                <a:latin typeface="NJGCAJ+MicrosoftYaHei"/>
                <a:cs typeface="NJGCAJ+MicrosoftYaHei"/>
              </a:rPr>
              <a:t> </a:t>
            </a:r>
            <a:r>
              <a:rPr sz="3200" dirty="0">
                <a:solidFill>
                  <a:srgbClr val="0070C0"/>
                </a:solidFill>
                <a:latin typeface="NJGCAJ+MicrosoftYaHei"/>
                <a:cs typeface="NJGCAJ+MicrosoftYaHei"/>
              </a:rPr>
              <a:t>序</a:t>
            </a:r>
          </a:p>
        </p:txBody>
      </p:sp>
      <p:sp>
        <p:nvSpPr>
          <p:cNvPr id="5" name="object 5"/>
          <p:cNvSpPr txBox="1"/>
          <p:nvPr/>
        </p:nvSpPr>
        <p:spPr>
          <a:xfrm>
            <a:off x="6432550" y="1126926"/>
            <a:ext cx="4152771" cy="5852517"/>
          </a:xfrm>
          <a:prstGeom prst="rect">
            <a:avLst/>
          </a:prstGeom>
        </p:spPr>
        <p:txBody>
          <a:bodyPr vert="horz" wrap="square" lIns="0" tIns="0" rIns="0" bIns="0" rtlCol="0">
            <a:spAutoFit/>
          </a:bodyPr>
          <a:lstStyle/>
          <a:p>
            <a:pPr marL="0" marR="0">
              <a:lnSpc>
                <a:spcPts val="2500"/>
              </a:lnSpc>
              <a:spcBef>
                <a:spcPts val="0"/>
              </a:spcBef>
              <a:spcAft>
                <a:spcPts val="0"/>
              </a:spcAft>
            </a:pPr>
            <a:r>
              <a:rPr sz="2400" dirty="0">
                <a:solidFill>
                  <a:srgbClr val="FFFFFF"/>
                </a:solidFill>
                <a:latin typeface="NJGCAJ+MicrosoftYaHei"/>
                <a:cs typeface="NJGCAJ+MicrosoftYaHei"/>
              </a:rPr>
              <a:t>二</a:t>
            </a:r>
            <a:r>
              <a:rPr sz="2400" spc="3349" dirty="0">
                <a:solidFill>
                  <a:srgbClr val="FFFFFF"/>
                </a:solidFill>
                <a:latin typeface="NJGCAJ+MicrosoftYaHei"/>
                <a:cs typeface="NJGCAJ+MicrosoftYaHei"/>
              </a:rPr>
              <a:t> </a:t>
            </a:r>
            <a:r>
              <a:rPr sz="2200" dirty="0">
                <a:solidFill>
                  <a:srgbClr val="000000"/>
                </a:solidFill>
                <a:latin typeface="NJGCAJ+MicrosoftYaHei"/>
                <a:cs typeface="NJGCAJ+MicrosoftYaHei"/>
              </a:rPr>
              <a:t>标</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志</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标</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线</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清</a:t>
            </a:r>
            <a:r>
              <a:rPr sz="2200" spc="1109" dirty="0">
                <a:solidFill>
                  <a:srgbClr val="000000"/>
                </a:solidFill>
                <a:latin typeface="NJGCAJ+MicrosoftYaHei"/>
                <a:cs typeface="NJGCAJ+MicrosoftYaHei"/>
              </a:rPr>
              <a:t> </a:t>
            </a:r>
            <a:r>
              <a:rPr sz="2200" dirty="0">
                <a:solidFill>
                  <a:srgbClr val="000000"/>
                </a:solidFill>
                <a:latin typeface="NJGCAJ+MicrosoftYaHei"/>
                <a:cs typeface="NJGCAJ+MicrosoftYaHei"/>
              </a:rPr>
              <a:t>晰</a:t>
            </a:r>
          </a:p>
          <a:p>
            <a:pPr marL="0" marR="0">
              <a:lnSpc>
                <a:spcPts val="2500"/>
              </a:lnSpc>
              <a:spcBef>
                <a:spcPts val="3237"/>
              </a:spcBef>
              <a:spcAft>
                <a:spcPts val="0"/>
              </a:spcAft>
            </a:pPr>
            <a:r>
              <a:rPr sz="2400" dirty="0">
                <a:solidFill>
                  <a:srgbClr val="FFFFFF"/>
                </a:solidFill>
                <a:latin typeface="NJGCAJ+MicrosoftYaHei"/>
                <a:cs typeface="NJGCAJ+MicrosoftYaHei"/>
              </a:rPr>
              <a:t>三</a:t>
            </a:r>
            <a:r>
              <a:rPr sz="2400" spc="3349" dirty="0">
                <a:solidFill>
                  <a:srgbClr val="FFFFFF"/>
                </a:solidFill>
                <a:latin typeface="NJGCAJ+MicrosoftYaHei"/>
                <a:cs typeface="NJGCAJ+MicrosoftYaHei"/>
              </a:rPr>
              <a:t> </a:t>
            </a:r>
            <a:r>
              <a:rPr sz="2200" dirty="0">
                <a:solidFill>
                  <a:srgbClr val="000000"/>
                </a:solidFill>
                <a:latin typeface="NJGCAJ+MicrosoftYaHei"/>
                <a:cs typeface="NJGCAJ+MicrosoftYaHei"/>
              </a:rPr>
              <a:t>电</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气</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线</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路</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符</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合</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要</a:t>
            </a:r>
            <a:r>
              <a:rPr sz="2200" spc="-21" dirty="0">
                <a:solidFill>
                  <a:srgbClr val="000000"/>
                </a:solidFill>
                <a:latin typeface="NJGCAJ+MicrosoftYaHei"/>
                <a:cs typeface="NJGCAJ+MicrosoftYaHei"/>
              </a:rPr>
              <a:t> </a:t>
            </a:r>
            <a:r>
              <a:rPr sz="2200" dirty="0">
                <a:solidFill>
                  <a:srgbClr val="000000"/>
                </a:solidFill>
                <a:latin typeface="NJGCAJ+MicrosoftYaHei"/>
                <a:cs typeface="NJGCAJ+MicrosoftYaHei"/>
              </a:rPr>
              <a:t>求</a:t>
            </a:r>
          </a:p>
          <a:p>
            <a:pPr marL="0" marR="0">
              <a:lnSpc>
                <a:spcPts val="2500"/>
              </a:lnSpc>
              <a:spcBef>
                <a:spcPts val="3287"/>
              </a:spcBef>
              <a:spcAft>
                <a:spcPts val="0"/>
              </a:spcAft>
            </a:pPr>
            <a:r>
              <a:rPr sz="2400" dirty="0">
                <a:solidFill>
                  <a:srgbClr val="FFFFFF"/>
                </a:solidFill>
                <a:latin typeface="NJGCAJ+MicrosoftYaHei"/>
                <a:cs typeface="NJGCAJ+MicrosoftYaHei"/>
              </a:rPr>
              <a:t>四</a:t>
            </a:r>
            <a:r>
              <a:rPr sz="2400" spc="3349" dirty="0">
                <a:solidFill>
                  <a:srgbClr val="FFFFFF"/>
                </a:solidFill>
                <a:latin typeface="NJGCAJ+MicrosoftYaHei"/>
                <a:cs typeface="NJGCAJ+MicrosoftYaHei"/>
              </a:rPr>
              <a:t> </a:t>
            </a:r>
            <a:r>
              <a:rPr sz="2200" dirty="0">
                <a:solidFill>
                  <a:srgbClr val="000000"/>
                </a:solidFill>
                <a:latin typeface="NJGCAJ+MicrosoftYaHei"/>
                <a:cs typeface="NJGCAJ+MicrosoftYaHei"/>
              </a:rPr>
              <a:t>设</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备</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设</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施</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维</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护</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完</a:t>
            </a:r>
            <a:r>
              <a:rPr sz="2200" spc="-21" dirty="0">
                <a:solidFill>
                  <a:srgbClr val="000000"/>
                </a:solidFill>
                <a:latin typeface="NJGCAJ+MicrosoftYaHei"/>
                <a:cs typeface="NJGCAJ+MicrosoftYaHei"/>
              </a:rPr>
              <a:t> </a:t>
            </a:r>
            <a:r>
              <a:rPr sz="2200" dirty="0">
                <a:solidFill>
                  <a:srgbClr val="000000"/>
                </a:solidFill>
                <a:latin typeface="NJGCAJ+MicrosoftYaHei"/>
                <a:cs typeface="NJGCAJ+MicrosoftYaHei"/>
              </a:rPr>
              <a:t>好</a:t>
            </a:r>
          </a:p>
          <a:p>
            <a:pPr marL="0" marR="0">
              <a:lnSpc>
                <a:spcPts val="2500"/>
              </a:lnSpc>
              <a:spcBef>
                <a:spcPts val="3238"/>
              </a:spcBef>
              <a:spcAft>
                <a:spcPts val="0"/>
              </a:spcAft>
            </a:pPr>
            <a:r>
              <a:rPr sz="2400" dirty="0">
                <a:solidFill>
                  <a:srgbClr val="FFFFFF"/>
                </a:solidFill>
                <a:latin typeface="NJGCAJ+MicrosoftYaHei"/>
                <a:cs typeface="NJGCAJ+MicrosoftYaHei"/>
              </a:rPr>
              <a:t>五</a:t>
            </a:r>
            <a:r>
              <a:rPr sz="2400" spc="3349" dirty="0">
                <a:solidFill>
                  <a:srgbClr val="FFFFFF"/>
                </a:solidFill>
                <a:latin typeface="NJGCAJ+MicrosoftYaHei"/>
                <a:cs typeface="NJGCAJ+MicrosoftYaHei"/>
              </a:rPr>
              <a:t> </a:t>
            </a:r>
            <a:r>
              <a:rPr sz="2200" dirty="0">
                <a:solidFill>
                  <a:srgbClr val="000000"/>
                </a:solidFill>
                <a:latin typeface="NJGCAJ+MicrosoftYaHei"/>
                <a:cs typeface="NJGCAJ+MicrosoftYaHei"/>
              </a:rPr>
              <a:t>监</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测</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防</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护</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措</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施</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可</a:t>
            </a:r>
            <a:r>
              <a:rPr sz="2200" spc="-21" dirty="0">
                <a:solidFill>
                  <a:srgbClr val="000000"/>
                </a:solidFill>
                <a:latin typeface="NJGCAJ+MicrosoftYaHei"/>
                <a:cs typeface="NJGCAJ+MicrosoftYaHei"/>
              </a:rPr>
              <a:t> </a:t>
            </a:r>
            <a:r>
              <a:rPr sz="2200" dirty="0">
                <a:solidFill>
                  <a:srgbClr val="000000"/>
                </a:solidFill>
                <a:latin typeface="NJGCAJ+MicrosoftYaHei"/>
                <a:cs typeface="NJGCAJ+MicrosoftYaHei"/>
              </a:rPr>
              <a:t>靠</a:t>
            </a:r>
          </a:p>
          <a:p>
            <a:pPr marL="0" marR="0">
              <a:lnSpc>
                <a:spcPts val="2500"/>
              </a:lnSpc>
              <a:spcBef>
                <a:spcPts val="3287"/>
              </a:spcBef>
              <a:spcAft>
                <a:spcPts val="0"/>
              </a:spcAft>
            </a:pPr>
            <a:r>
              <a:rPr sz="2400" dirty="0">
                <a:solidFill>
                  <a:srgbClr val="FFFFFF"/>
                </a:solidFill>
                <a:latin typeface="NJGCAJ+MicrosoftYaHei"/>
                <a:cs typeface="NJGCAJ+MicrosoftYaHei"/>
              </a:rPr>
              <a:t>六</a:t>
            </a:r>
            <a:r>
              <a:rPr sz="2400" spc="3349" dirty="0">
                <a:solidFill>
                  <a:srgbClr val="FFFFFF"/>
                </a:solidFill>
                <a:latin typeface="NJGCAJ+MicrosoftYaHei"/>
                <a:cs typeface="NJGCAJ+MicrosoftYaHei"/>
              </a:rPr>
              <a:t> </a:t>
            </a:r>
            <a:r>
              <a:rPr sz="2200" dirty="0">
                <a:solidFill>
                  <a:srgbClr val="000000"/>
                </a:solidFill>
                <a:latin typeface="NJGCAJ+MicrosoftYaHei"/>
                <a:cs typeface="NJGCAJ+MicrosoftYaHei"/>
              </a:rPr>
              <a:t>仓</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库</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物</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品</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摆</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放</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有</a:t>
            </a:r>
            <a:r>
              <a:rPr sz="2200" spc="-21" dirty="0">
                <a:solidFill>
                  <a:srgbClr val="000000"/>
                </a:solidFill>
                <a:latin typeface="NJGCAJ+MicrosoftYaHei"/>
                <a:cs typeface="NJGCAJ+MicrosoftYaHei"/>
              </a:rPr>
              <a:t> </a:t>
            </a:r>
            <a:r>
              <a:rPr sz="2200" dirty="0">
                <a:solidFill>
                  <a:srgbClr val="000000"/>
                </a:solidFill>
                <a:latin typeface="NJGCAJ+MicrosoftYaHei"/>
                <a:cs typeface="NJGCAJ+MicrosoftYaHei"/>
              </a:rPr>
              <a:t>序</a:t>
            </a:r>
          </a:p>
          <a:p>
            <a:pPr marL="0" marR="0">
              <a:lnSpc>
                <a:spcPts val="2500"/>
              </a:lnSpc>
              <a:spcBef>
                <a:spcPts val="3237"/>
              </a:spcBef>
              <a:spcAft>
                <a:spcPts val="0"/>
              </a:spcAft>
            </a:pPr>
            <a:r>
              <a:rPr sz="2400" dirty="0">
                <a:solidFill>
                  <a:srgbClr val="FFFFFF"/>
                </a:solidFill>
                <a:latin typeface="NJGCAJ+MicrosoftYaHei"/>
                <a:cs typeface="NJGCAJ+MicrosoftYaHei"/>
              </a:rPr>
              <a:t>七</a:t>
            </a:r>
            <a:r>
              <a:rPr sz="2400" spc="3349" dirty="0">
                <a:solidFill>
                  <a:srgbClr val="FFFFFF"/>
                </a:solidFill>
                <a:latin typeface="NJGCAJ+MicrosoftYaHei"/>
                <a:cs typeface="NJGCAJ+MicrosoftYaHei"/>
              </a:rPr>
              <a:t> </a:t>
            </a:r>
            <a:r>
              <a:rPr sz="2200" spc="273" dirty="0">
                <a:solidFill>
                  <a:srgbClr val="000000"/>
                </a:solidFill>
                <a:latin typeface="NJGCAJ+MicrosoftYaHei"/>
                <a:cs typeface="NJGCAJ+MicrosoftYaHei"/>
              </a:rPr>
              <a:t>危化品使用符合规范</a:t>
            </a:r>
          </a:p>
          <a:p>
            <a:pPr marL="0" marR="0">
              <a:lnSpc>
                <a:spcPts val="2500"/>
              </a:lnSpc>
              <a:spcBef>
                <a:spcPts val="3237"/>
              </a:spcBef>
              <a:spcAft>
                <a:spcPts val="0"/>
              </a:spcAft>
            </a:pPr>
            <a:r>
              <a:rPr sz="2400" dirty="0">
                <a:solidFill>
                  <a:srgbClr val="FFFFFF"/>
                </a:solidFill>
                <a:latin typeface="NJGCAJ+MicrosoftYaHei"/>
                <a:cs typeface="NJGCAJ+MicrosoftYaHei"/>
              </a:rPr>
              <a:t>八</a:t>
            </a:r>
            <a:r>
              <a:rPr sz="2400" spc="3349" dirty="0">
                <a:solidFill>
                  <a:srgbClr val="FFFFFF"/>
                </a:solidFill>
                <a:latin typeface="NJGCAJ+MicrosoftYaHei"/>
                <a:cs typeface="NJGCAJ+MicrosoftYaHei"/>
              </a:rPr>
              <a:t> </a:t>
            </a:r>
            <a:r>
              <a:rPr sz="2200" dirty="0">
                <a:solidFill>
                  <a:srgbClr val="000000"/>
                </a:solidFill>
                <a:latin typeface="NJGCAJ+MicrosoftYaHei"/>
                <a:cs typeface="NJGCAJ+MicrosoftYaHei"/>
              </a:rPr>
              <a:t>应</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急</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处</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置</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快</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速</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高</a:t>
            </a:r>
            <a:r>
              <a:rPr sz="2200" spc="-21" dirty="0">
                <a:solidFill>
                  <a:srgbClr val="000000"/>
                </a:solidFill>
                <a:latin typeface="NJGCAJ+MicrosoftYaHei"/>
                <a:cs typeface="NJGCAJ+MicrosoftYaHei"/>
              </a:rPr>
              <a:t> </a:t>
            </a:r>
            <a:r>
              <a:rPr sz="2200" dirty="0">
                <a:solidFill>
                  <a:srgbClr val="000000"/>
                </a:solidFill>
                <a:latin typeface="NJGCAJ+MicrosoftYaHei"/>
                <a:cs typeface="NJGCAJ+MicrosoftYaHei"/>
              </a:rPr>
              <a:t>效</a:t>
            </a:r>
          </a:p>
          <a:p>
            <a:pPr marL="0" marR="0">
              <a:lnSpc>
                <a:spcPts val="2500"/>
              </a:lnSpc>
              <a:spcBef>
                <a:spcPts val="3287"/>
              </a:spcBef>
              <a:spcAft>
                <a:spcPts val="0"/>
              </a:spcAft>
            </a:pPr>
            <a:r>
              <a:rPr sz="2400" dirty="0">
                <a:solidFill>
                  <a:srgbClr val="FFFFFF"/>
                </a:solidFill>
                <a:latin typeface="NJGCAJ+MicrosoftYaHei"/>
                <a:cs typeface="NJGCAJ+MicrosoftYaHei"/>
              </a:rPr>
              <a:t>九</a:t>
            </a:r>
            <a:r>
              <a:rPr sz="2400" spc="3349" dirty="0">
                <a:solidFill>
                  <a:srgbClr val="FFFFFF"/>
                </a:solidFill>
                <a:latin typeface="NJGCAJ+MicrosoftYaHei"/>
                <a:cs typeface="NJGCAJ+MicrosoftYaHei"/>
              </a:rPr>
              <a:t> </a:t>
            </a:r>
            <a:r>
              <a:rPr sz="2200" dirty="0">
                <a:solidFill>
                  <a:srgbClr val="000000"/>
                </a:solidFill>
                <a:latin typeface="NJGCAJ+MicrosoftYaHei"/>
                <a:cs typeface="NJGCAJ+MicrosoftYaHei"/>
              </a:rPr>
              <a:t>从</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业</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人</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员</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熟</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知</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风</a:t>
            </a:r>
            <a:r>
              <a:rPr sz="2200" spc="-21" dirty="0">
                <a:solidFill>
                  <a:srgbClr val="000000"/>
                </a:solidFill>
                <a:latin typeface="NJGCAJ+MicrosoftYaHei"/>
                <a:cs typeface="NJGCAJ+MicrosoftYaHei"/>
              </a:rPr>
              <a:t> </a:t>
            </a:r>
            <a:r>
              <a:rPr sz="2200" dirty="0">
                <a:solidFill>
                  <a:srgbClr val="000000"/>
                </a:solidFill>
                <a:latin typeface="NJGCAJ+MicrosoftYaHei"/>
                <a:cs typeface="NJGCAJ+MicrosoftYaHei"/>
              </a:rPr>
              <a:t>险</a:t>
            </a:r>
          </a:p>
        </p:txBody>
      </p:sp>
      <p:sp>
        <p:nvSpPr>
          <p:cNvPr id="6" name="object 6"/>
          <p:cNvSpPr txBox="1"/>
          <p:nvPr/>
        </p:nvSpPr>
        <p:spPr>
          <a:xfrm>
            <a:off x="1298257" y="6586702"/>
            <a:ext cx="49318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Page</a:t>
            </a:r>
          </a:p>
        </p:txBody>
      </p:sp>
      <p:sp>
        <p:nvSpPr>
          <p:cNvPr id="7" name="object 7"/>
          <p:cNvSpPr txBox="1"/>
          <p:nvPr/>
        </p:nvSpPr>
        <p:spPr>
          <a:xfrm>
            <a:off x="1799907" y="6586702"/>
            <a:ext cx="26077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2</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793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146086" y="178485"/>
            <a:ext cx="3141980" cy="840027"/>
          </a:xfrm>
          <a:prstGeom prst="rect">
            <a:avLst/>
          </a:prstGeom>
        </p:spPr>
        <p:txBody>
          <a:bodyPr vert="horz" wrap="square" lIns="0" tIns="0" rIns="0" bIns="0" rtlCol="0">
            <a:spAutoFit/>
          </a:bodyPr>
          <a:lstStyle/>
          <a:p>
            <a:pPr marL="0" marR="0">
              <a:lnSpc>
                <a:spcPts val="2714"/>
              </a:lnSpc>
              <a:spcBef>
                <a:spcPts val="0"/>
              </a:spcBef>
              <a:spcAft>
                <a:spcPts val="0"/>
              </a:spcAft>
            </a:pPr>
            <a:r>
              <a:rPr sz="2600" dirty="0">
                <a:solidFill>
                  <a:srgbClr val="000000"/>
                </a:solidFill>
                <a:latin typeface="NJGCAJ+MicrosoftYaHei"/>
                <a:cs typeface="NJGCAJ+MicrosoftYaHei"/>
              </a:rPr>
              <a:t>一、环境整洁有序</a:t>
            </a:r>
          </a:p>
        </p:txBody>
      </p:sp>
      <p:sp>
        <p:nvSpPr>
          <p:cNvPr id="4" name="object 4"/>
          <p:cNvSpPr txBox="1"/>
          <p:nvPr/>
        </p:nvSpPr>
        <p:spPr>
          <a:xfrm>
            <a:off x="809612" y="877840"/>
            <a:ext cx="12135294" cy="1103527"/>
          </a:xfrm>
          <a:prstGeom prst="rect">
            <a:avLst/>
          </a:prstGeom>
        </p:spPr>
        <p:txBody>
          <a:bodyPr vert="horz" wrap="square" lIns="0" tIns="0" rIns="0" bIns="0" rtlCol="0">
            <a:spAutoFit/>
          </a:bodyPr>
          <a:lstStyle/>
          <a:p>
            <a:pPr marL="0" marR="0">
              <a:lnSpc>
                <a:spcPts val="2089"/>
              </a:lnSpc>
              <a:spcBef>
                <a:spcPts val="0"/>
              </a:spcBef>
              <a:spcAft>
                <a:spcPts val="0"/>
              </a:spcAft>
            </a:pPr>
            <a:r>
              <a:rPr sz="2000" spc="51" dirty="0">
                <a:solidFill>
                  <a:srgbClr val="0070C0"/>
                </a:solidFill>
                <a:latin typeface="NJGCAJ+MicrosoftYaHei"/>
                <a:cs typeface="NJGCAJ+MicrosoftYaHei"/>
              </a:rPr>
              <a:t>第1条：</a:t>
            </a:r>
            <a:r>
              <a:rPr sz="2000" spc="46" dirty="0">
                <a:solidFill>
                  <a:srgbClr val="0D0D0D"/>
                </a:solidFill>
                <a:latin typeface="NJGCAJ+MicrosoftYaHei"/>
                <a:cs typeface="NJGCAJ+MicrosoftYaHei"/>
              </a:rPr>
              <a:t>生产、办公场所及食堂、宿舍等配套设施现场</a:t>
            </a:r>
            <a:r>
              <a:rPr sz="2000" spc="50" dirty="0">
                <a:solidFill>
                  <a:srgbClr val="000000"/>
                </a:solidFill>
                <a:latin typeface="NJGCAJ+MicrosoftYaHei"/>
                <a:cs typeface="NJGCAJ+MicrosoftYaHei"/>
              </a:rPr>
              <a:t>物品摆放整齐，地面清洁，无积水、积</a:t>
            </a:r>
          </a:p>
          <a:p>
            <a:pPr marL="0" marR="0">
              <a:lnSpc>
                <a:spcPts val="2089"/>
              </a:lnSpc>
              <a:spcBef>
                <a:spcPts val="1510"/>
              </a:spcBef>
              <a:spcAft>
                <a:spcPts val="0"/>
              </a:spcAft>
            </a:pPr>
            <a:r>
              <a:rPr sz="2000" dirty="0">
                <a:solidFill>
                  <a:srgbClr val="000000"/>
                </a:solidFill>
                <a:latin typeface="NJGCAJ+MicrosoftYaHei"/>
                <a:cs typeface="NJGCAJ+MicrosoftYaHei"/>
              </a:rPr>
              <a:t>尘、积油，杂物垃圾等及时清理。</a:t>
            </a:r>
          </a:p>
        </p:txBody>
      </p:sp>
      <p:sp>
        <p:nvSpPr>
          <p:cNvPr id="5" name="object 5"/>
          <p:cNvSpPr txBox="1"/>
          <p:nvPr/>
        </p:nvSpPr>
        <p:spPr>
          <a:xfrm>
            <a:off x="757351" y="1811083"/>
            <a:ext cx="12134562" cy="964639"/>
          </a:xfrm>
          <a:prstGeom prst="rect">
            <a:avLst/>
          </a:prstGeom>
        </p:spPr>
        <p:txBody>
          <a:bodyPr vert="horz" wrap="square" lIns="0" tIns="0" rIns="0" bIns="0" rtlCol="0">
            <a:spAutoFit/>
          </a:bodyPr>
          <a:lstStyle/>
          <a:p>
            <a:pPr marL="0" marR="0">
              <a:lnSpc>
                <a:spcPts val="1875"/>
              </a:lnSpc>
              <a:spcBef>
                <a:spcPts val="0"/>
              </a:spcBef>
              <a:spcAft>
                <a:spcPts val="0"/>
              </a:spcAft>
            </a:pPr>
            <a:r>
              <a:rPr sz="1800" spc="30" dirty="0">
                <a:solidFill>
                  <a:srgbClr val="0070C0"/>
                </a:solidFill>
                <a:latin typeface="NJGCAJ+MicrosoftYaHei"/>
                <a:cs typeface="NJGCAJ+MicrosoftYaHei"/>
              </a:rPr>
              <a:t>规范说明：</a:t>
            </a:r>
            <a:r>
              <a:rPr sz="1800" spc="27" dirty="0">
                <a:solidFill>
                  <a:srgbClr val="0070C0"/>
                </a:solidFill>
                <a:latin typeface="NJGCAJ+MicrosoftYaHei"/>
                <a:cs typeface="NJGCAJ+MicrosoftYaHei"/>
              </a:rPr>
              <a:t> </a:t>
            </a:r>
            <a:r>
              <a:rPr sz="1800" spc="27" dirty="0">
                <a:solidFill>
                  <a:srgbClr val="0D0D0D"/>
                </a:solidFill>
                <a:latin typeface="NJGCAJ+MicrosoftYaHei"/>
                <a:cs typeface="NJGCAJ+MicrosoftYaHei"/>
              </a:rPr>
              <a:t>《生产过程危险和有害因素分类与代码》（GB/T13861-2009）规定：室内地面滑、室内作</a:t>
            </a:r>
          </a:p>
          <a:p>
            <a:pPr marL="0" marR="0">
              <a:lnSpc>
                <a:spcPts val="1875"/>
              </a:lnSpc>
              <a:spcBef>
                <a:spcPts val="1144"/>
              </a:spcBef>
              <a:spcAft>
                <a:spcPts val="0"/>
              </a:spcAft>
            </a:pPr>
            <a:r>
              <a:rPr sz="1800" dirty="0">
                <a:solidFill>
                  <a:srgbClr val="0D0D0D"/>
                </a:solidFill>
                <a:latin typeface="NJGCAJ+MicrosoftYaHei"/>
                <a:cs typeface="NJGCAJ+MicrosoftYaHei"/>
              </a:rPr>
              <a:t>业场所杂乱、狭窄、室内地面不平、照明不足等作为生产作业环境中的不良因素。</a:t>
            </a:r>
          </a:p>
        </p:txBody>
      </p:sp>
      <p:sp>
        <p:nvSpPr>
          <p:cNvPr id="6" name="object 6"/>
          <p:cNvSpPr txBox="1"/>
          <p:nvPr/>
        </p:nvSpPr>
        <p:spPr>
          <a:xfrm>
            <a:off x="5416372" y="5901838"/>
            <a:ext cx="1929765"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物品工具摆放整齐</a:t>
            </a:r>
          </a:p>
        </p:txBody>
      </p:sp>
      <p:sp>
        <p:nvSpPr>
          <p:cNvPr id="7" name="object 7"/>
          <p:cNvSpPr txBox="1"/>
          <p:nvPr/>
        </p:nvSpPr>
        <p:spPr>
          <a:xfrm>
            <a:off x="8823274" y="5908874"/>
            <a:ext cx="2132965"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设备、物料定置摆放</a:t>
            </a:r>
          </a:p>
        </p:txBody>
      </p:sp>
      <p:sp>
        <p:nvSpPr>
          <p:cNvPr id="8" name="object 8"/>
          <p:cNvSpPr txBox="1"/>
          <p:nvPr/>
        </p:nvSpPr>
        <p:spPr>
          <a:xfrm>
            <a:off x="1409128" y="5927479"/>
            <a:ext cx="2803430"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车间地面清洁，无杂物垃圾</a:t>
            </a:r>
          </a:p>
        </p:txBody>
      </p:sp>
      <p:sp>
        <p:nvSpPr>
          <p:cNvPr id="9" name="object 9"/>
          <p:cNvSpPr txBox="1"/>
          <p:nvPr/>
        </p:nvSpPr>
        <p:spPr>
          <a:xfrm>
            <a:off x="1298257" y="6586702"/>
            <a:ext cx="49318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Page</a:t>
            </a:r>
          </a:p>
        </p:txBody>
      </p:sp>
      <p:sp>
        <p:nvSpPr>
          <p:cNvPr id="10" name="object 10"/>
          <p:cNvSpPr txBox="1"/>
          <p:nvPr/>
        </p:nvSpPr>
        <p:spPr>
          <a:xfrm>
            <a:off x="1799907" y="6586702"/>
            <a:ext cx="26077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3</a:t>
            </a:r>
          </a:p>
        </p:txBody>
      </p:sp>
      <p:sp>
        <p:nvSpPr>
          <p:cNvPr id="11" name="object 11"/>
          <p:cNvSpPr txBox="1"/>
          <p:nvPr/>
        </p:nvSpPr>
        <p:spPr>
          <a:xfrm>
            <a:off x="11225429" y="6601485"/>
            <a:ext cx="1072514" cy="58109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FFFFFF"/>
                </a:solidFill>
                <a:latin typeface="NJGCAJ+MicrosoftYaHei"/>
                <a:cs typeface="NJGCAJ+MicrosoftYaHei"/>
              </a:rPr>
              <a:t>第</a:t>
            </a:r>
            <a:r>
              <a:rPr sz="1800" spc="12" dirty="0">
                <a:solidFill>
                  <a:srgbClr val="FFFFFF"/>
                </a:solidFill>
                <a:latin typeface="NJGCAJ+MicrosoftYaHei"/>
                <a:cs typeface="NJGCAJ+MicrosoftYaHei"/>
              </a:rPr>
              <a:t> </a:t>
            </a:r>
            <a:r>
              <a:rPr sz="1800" dirty="0">
                <a:solidFill>
                  <a:srgbClr val="FFFFFF"/>
                </a:solidFill>
                <a:latin typeface="NJGCAJ+MicrosoftYaHei"/>
                <a:cs typeface="NJGCAJ+MicrosoftYaHei"/>
              </a:rPr>
              <a:t>3</a:t>
            </a:r>
            <a:r>
              <a:rPr sz="1800" spc="12" dirty="0">
                <a:solidFill>
                  <a:srgbClr val="FFFFFF"/>
                </a:solidFill>
                <a:latin typeface="NJGCAJ+MicrosoftYaHei"/>
                <a:cs typeface="NJGCAJ+MicrosoftYaHei"/>
              </a:rPr>
              <a:t> </a:t>
            </a:r>
            <a:r>
              <a:rPr sz="1800" dirty="0">
                <a:solidFill>
                  <a:srgbClr val="FFFFFF"/>
                </a:solidFill>
                <a:latin typeface="NJGCAJ+MicrosoftYaHei"/>
                <a:cs typeface="NJGCAJ+MicrosoftYaHei"/>
              </a:rPr>
              <a:t>页</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793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146086" y="178485"/>
            <a:ext cx="3141980" cy="840027"/>
          </a:xfrm>
          <a:prstGeom prst="rect">
            <a:avLst/>
          </a:prstGeom>
        </p:spPr>
        <p:txBody>
          <a:bodyPr vert="horz" wrap="square" lIns="0" tIns="0" rIns="0" bIns="0" rtlCol="0">
            <a:spAutoFit/>
          </a:bodyPr>
          <a:lstStyle/>
          <a:p>
            <a:pPr marL="0" marR="0">
              <a:lnSpc>
                <a:spcPts val="2714"/>
              </a:lnSpc>
              <a:spcBef>
                <a:spcPts val="0"/>
              </a:spcBef>
              <a:spcAft>
                <a:spcPts val="0"/>
              </a:spcAft>
            </a:pPr>
            <a:r>
              <a:rPr sz="2600" dirty="0">
                <a:solidFill>
                  <a:srgbClr val="000000"/>
                </a:solidFill>
                <a:latin typeface="NJGCAJ+MicrosoftYaHei"/>
                <a:cs typeface="NJGCAJ+MicrosoftYaHei"/>
              </a:rPr>
              <a:t>一、环境整洁有序</a:t>
            </a:r>
          </a:p>
        </p:txBody>
      </p:sp>
      <p:sp>
        <p:nvSpPr>
          <p:cNvPr id="4" name="object 4"/>
          <p:cNvSpPr txBox="1"/>
          <p:nvPr/>
        </p:nvSpPr>
        <p:spPr>
          <a:xfrm>
            <a:off x="644093" y="940477"/>
            <a:ext cx="12230963" cy="1560727"/>
          </a:xfrm>
          <a:prstGeom prst="rect">
            <a:avLst/>
          </a:prstGeom>
        </p:spPr>
        <p:txBody>
          <a:bodyPr vert="horz" wrap="square" lIns="0" tIns="0" rIns="0" bIns="0" rtlCol="0">
            <a:spAutoFit/>
          </a:bodyPr>
          <a:lstStyle/>
          <a:p>
            <a:pPr marL="0" marR="0">
              <a:lnSpc>
                <a:spcPts val="2089"/>
              </a:lnSpc>
              <a:spcBef>
                <a:spcPts val="0"/>
              </a:spcBef>
              <a:spcAft>
                <a:spcPts val="0"/>
              </a:spcAft>
            </a:pPr>
            <a:r>
              <a:rPr sz="2000" spc="16" dirty="0">
                <a:solidFill>
                  <a:srgbClr val="0070C0"/>
                </a:solidFill>
                <a:latin typeface="NJGCAJ+MicrosoftYaHei"/>
                <a:cs typeface="NJGCAJ+MicrosoftYaHei"/>
              </a:rPr>
              <a:t>第2条：</a:t>
            </a:r>
            <a:r>
              <a:rPr sz="2000" spc="10" dirty="0">
                <a:solidFill>
                  <a:srgbClr val="0D0D0D"/>
                </a:solidFill>
                <a:latin typeface="NJGCAJ+MicrosoftYaHei"/>
                <a:cs typeface="NJGCAJ+MicrosoftYaHei"/>
              </a:rPr>
              <a:t>企业内道路及车间、仓库</a:t>
            </a:r>
            <a:r>
              <a:rPr sz="2000" spc="15" dirty="0">
                <a:solidFill>
                  <a:srgbClr val="000000"/>
                </a:solidFill>
                <a:latin typeface="NJGCAJ+MicrosoftYaHei"/>
                <a:cs typeface="NJGCAJ+MicrosoftYaHei"/>
              </a:rPr>
              <a:t>内通道平整、干净、畅通；通道和安全出口严禁堆货、堆物、</a:t>
            </a:r>
          </a:p>
          <a:p>
            <a:pPr marL="0" marR="0">
              <a:lnSpc>
                <a:spcPts val="2089"/>
              </a:lnSpc>
              <a:spcBef>
                <a:spcPts val="1510"/>
              </a:spcBef>
              <a:spcAft>
                <a:spcPts val="0"/>
              </a:spcAft>
            </a:pPr>
            <a:r>
              <a:rPr sz="2000" spc="43" dirty="0">
                <a:solidFill>
                  <a:srgbClr val="000000"/>
                </a:solidFill>
                <a:latin typeface="NJGCAJ+MicrosoftYaHei"/>
                <a:cs typeface="NJGCAJ+MicrosoftYaHei"/>
              </a:rPr>
              <a:t>停车、临时搭建；车辆停放指定位置，电动自行车集中室外存放；物料按指定地点堆</a:t>
            </a:r>
            <a:r>
              <a:rPr sz="2000" spc="45" dirty="0">
                <a:solidFill>
                  <a:srgbClr val="0D0D0D"/>
                </a:solidFill>
                <a:latin typeface="NJGCAJ+MicrosoftYaHei"/>
                <a:cs typeface="NJGCAJ+MicrosoftYaHei"/>
              </a:rPr>
              <a:t>放，确保</a:t>
            </a:r>
          </a:p>
          <a:p>
            <a:pPr marL="0" marR="0">
              <a:lnSpc>
                <a:spcPts val="2089"/>
              </a:lnSpc>
              <a:spcBef>
                <a:spcPts val="1510"/>
              </a:spcBef>
              <a:spcAft>
                <a:spcPts val="0"/>
              </a:spcAft>
            </a:pPr>
            <a:r>
              <a:rPr sz="2000" dirty="0">
                <a:solidFill>
                  <a:srgbClr val="0D0D0D"/>
                </a:solidFill>
                <a:latin typeface="NJGCAJ+MicrosoftYaHei"/>
                <a:cs typeface="NJGCAJ+MicrosoftYaHei"/>
              </a:rPr>
              <a:t>通道和安全出口保持畅通。</a:t>
            </a:r>
          </a:p>
        </p:txBody>
      </p:sp>
      <p:sp>
        <p:nvSpPr>
          <p:cNvPr id="5" name="object 5"/>
          <p:cNvSpPr txBox="1"/>
          <p:nvPr/>
        </p:nvSpPr>
        <p:spPr>
          <a:xfrm>
            <a:off x="643724" y="2270138"/>
            <a:ext cx="12230226" cy="1607819"/>
          </a:xfrm>
          <a:prstGeom prst="rect">
            <a:avLst/>
          </a:prstGeom>
        </p:spPr>
        <p:txBody>
          <a:bodyPr vert="horz" wrap="square" lIns="0" tIns="0" rIns="0" bIns="0" rtlCol="0">
            <a:spAutoFit/>
          </a:bodyPr>
          <a:lstStyle/>
          <a:p>
            <a:pPr marL="431799" marR="0">
              <a:lnSpc>
                <a:spcPts val="2520"/>
              </a:lnSpc>
              <a:spcBef>
                <a:spcPts val="0"/>
              </a:spcBef>
              <a:spcAft>
                <a:spcPts val="0"/>
              </a:spcAft>
            </a:pPr>
            <a:r>
              <a:rPr sz="1800" spc="35" dirty="0">
                <a:solidFill>
                  <a:srgbClr val="0070C0"/>
                </a:solidFill>
                <a:latin typeface="NJGCAJ+MicrosoftYaHei"/>
                <a:cs typeface="NJGCAJ+MicrosoftYaHei"/>
              </a:rPr>
              <a:t>规范说明：</a:t>
            </a:r>
            <a:r>
              <a:rPr sz="1800" spc="37" dirty="0">
                <a:solidFill>
                  <a:srgbClr val="0070C0"/>
                </a:solidFill>
                <a:latin typeface="NJGCAJ+MicrosoftYaHei"/>
                <a:cs typeface="NJGCAJ+MicrosoftYaHei"/>
              </a:rPr>
              <a:t> </a:t>
            </a:r>
            <a:r>
              <a:rPr sz="1800" spc="30" dirty="0">
                <a:solidFill>
                  <a:srgbClr val="000000"/>
                </a:solidFill>
                <a:latin typeface="NJGCAJ+MicrosoftYaHei"/>
                <a:cs typeface="NJGCAJ+MicrosoftYaHei"/>
              </a:rPr>
              <a:t>《中华人民共和国安全生产法</a:t>
            </a:r>
            <a:r>
              <a:rPr sz="1800" spc="32" dirty="0">
                <a:solidFill>
                  <a:srgbClr val="000000"/>
                </a:solidFill>
                <a:latin typeface="NJGCAJ+MicrosoftYaHei"/>
                <a:cs typeface="NJGCAJ+MicrosoftYaHei"/>
              </a:rPr>
              <a:t> </a:t>
            </a:r>
            <a:r>
              <a:rPr sz="1800" spc="30" dirty="0">
                <a:solidFill>
                  <a:srgbClr val="000000"/>
                </a:solidFill>
                <a:latin typeface="NJGCAJ+MicrosoftYaHei"/>
                <a:cs typeface="NJGCAJ+MicrosoftYaHei"/>
              </a:rPr>
              <a:t>》</a:t>
            </a:r>
            <a:r>
              <a:rPr sz="1800" b="1" spc="30" dirty="0">
                <a:solidFill>
                  <a:srgbClr val="000000"/>
                </a:solidFill>
                <a:latin typeface="PMIPOF+STSongti-SC-Bold"/>
                <a:cs typeface="PMIPOF+STSongti-SC-Bold"/>
              </a:rPr>
              <a:t>第</a:t>
            </a:r>
            <a:r>
              <a:rPr sz="1800" b="1" spc="30" dirty="0">
                <a:solidFill>
                  <a:srgbClr val="FF0000"/>
                </a:solidFill>
                <a:latin typeface="PMIPOF+STSongti-SC-Bold"/>
                <a:cs typeface="PMIPOF+STSongti-SC-Bold"/>
              </a:rPr>
              <a:t>四十二</a:t>
            </a:r>
            <a:r>
              <a:rPr sz="1800" b="1" dirty="0">
                <a:solidFill>
                  <a:srgbClr val="000000"/>
                </a:solidFill>
                <a:latin typeface="PMIPOF+STSongti-SC-Bold"/>
                <a:cs typeface="PMIPOF+STSongti-SC-Bold"/>
              </a:rPr>
              <a:t>条</a:t>
            </a:r>
            <a:r>
              <a:rPr sz="1800" b="1" spc="60" dirty="0">
                <a:solidFill>
                  <a:srgbClr val="000000"/>
                </a:solidFill>
                <a:latin typeface="PMIPOF+STSongti-SC-Bold"/>
                <a:cs typeface="PMIPOF+STSongti-SC-Bold"/>
              </a:rPr>
              <a:t> </a:t>
            </a:r>
            <a:r>
              <a:rPr sz="1800" b="1" spc="32" dirty="0">
                <a:solidFill>
                  <a:srgbClr val="000000"/>
                </a:solidFill>
                <a:latin typeface="PMIPOF+STSongti-SC-Bold"/>
                <a:cs typeface="PMIPOF+STSongti-SC-Bold"/>
              </a:rPr>
              <a:t>生产、经营、储存、使用危险物品的车间、</a:t>
            </a:r>
          </a:p>
          <a:p>
            <a:pPr marL="0" marR="0">
              <a:lnSpc>
                <a:spcPts val="2425"/>
              </a:lnSpc>
              <a:spcBef>
                <a:spcPts val="0"/>
              </a:spcBef>
              <a:spcAft>
                <a:spcPts val="0"/>
              </a:spcAft>
            </a:pPr>
            <a:r>
              <a:rPr sz="1800" b="1" dirty="0">
                <a:solidFill>
                  <a:srgbClr val="000000"/>
                </a:solidFill>
                <a:latin typeface="PMIPOF+STSongti-SC-Bold"/>
                <a:cs typeface="PMIPOF+STSongti-SC-Bold"/>
              </a:rPr>
              <a:t>商店、仓库不得与员工宿舍在同一座建筑物内,并应当与员工宿舍保持安全距离。</a:t>
            </a:r>
          </a:p>
          <a:p>
            <a:pPr marL="431799" marR="0">
              <a:lnSpc>
                <a:spcPts val="2480"/>
              </a:lnSpc>
              <a:spcBef>
                <a:spcPts val="0"/>
              </a:spcBef>
              <a:spcAft>
                <a:spcPts val="0"/>
              </a:spcAft>
            </a:pPr>
            <a:r>
              <a:rPr sz="1800" b="1" spc="26" dirty="0">
                <a:solidFill>
                  <a:srgbClr val="000000"/>
                </a:solidFill>
                <a:latin typeface="PMIPOF+STSongti-SC-Bold"/>
                <a:cs typeface="PMIPOF+STSongti-SC-Bold"/>
              </a:rPr>
              <a:t>生产经营场所和员工宿舍应当设有符合紧急疏散要求、标志明显、保持畅通的出口</a:t>
            </a:r>
            <a:r>
              <a:rPr sz="1800" b="1" spc="30" dirty="0">
                <a:solidFill>
                  <a:srgbClr val="C00000"/>
                </a:solidFill>
                <a:latin typeface="PMIPOF+STSongti-SC-Bold"/>
                <a:cs typeface="PMIPOF+STSongti-SC-Bold"/>
              </a:rPr>
              <a:t>、疏散通道</a:t>
            </a:r>
            <a:r>
              <a:rPr sz="1800" b="1" spc="30" dirty="0">
                <a:solidFill>
                  <a:srgbClr val="000000"/>
                </a:solidFill>
                <a:latin typeface="PMIPOF+STSongti-SC-Bold"/>
                <a:cs typeface="PMIPOF+STSongti-SC-Bold"/>
              </a:rPr>
              <a:t>。禁止</a:t>
            </a:r>
          </a:p>
          <a:p>
            <a:pPr marL="0" marR="0">
              <a:lnSpc>
                <a:spcPts val="2520"/>
              </a:lnSpc>
              <a:spcBef>
                <a:spcPts val="64"/>
              </a:spcBef>
              <a:spcAft>
                <a:spcPts val="0"/>
              </a:spcAft>
            </a:pPr>
            <a:r>
              <a:rPr sz="1800" b="1" dirty="0">
                <a:solidFill>
                  <a:srgbClr val="C00000"/>
                </a:solidFill>
                <a:latin typeface="PMIPOF+STSongti-SC-Bold"/>
                <a:cs typeface="PMIPOF+STSongti-SC-Bold"/>
              </a:rPr>
              <a:t>占用、</a:t>
            </a:r>
            <a:r>
              <a:rPr sz="1800" b="1" dirty="0">
                <a:solidFill>
                  <a:srgbClr val="000000"/>
                </a:solidFill>
                <a:latin typeface="PMIPOF+STSongti-SC-Bold"/>
                <a:cs typeface="PMIPOF+STSongti-SC-Bold"/>
              </a:rPr>
              <a:t>锁闭、封堵生产经营场所或者员工宿舍的出口</a:t>
            </a:r>
            <a:r>
              <a:rPr sz="1800" b="1" dirty="0">
                <a:solidFill>
                  <a:srgbClr val="C00000"/>
                </a:solidFill>
                <a:latin typeface="PMIPOF+STSongti-SC-Bold"/>
                <a:cs typeface="PMIPOF+STSongti-SC-Bold"/>
              </a:rPr>
              <a:t>、疏散通道。</a:t>
            </a:r>
            <a:r>
              <a:rPr sz="1800" dirty="0">
                <a:solidFill>
                  <a:srgbClr val="000000"/>
                </a:solidFill>
                <a:latin typeface="NJGCAJ+MicrosoftYaHei"/>
                <a:cs typeface="NJGCAJ+MicrosoftYaHei"/>
              </a:rPr>
              <a:t>。</a:t>
            </a:r>
          </a:p>
        </p:txBody>
      </p:sp>
      <p:sp>
        <p:nvSpPr>
          <p:cNvPr id="6" name="object 6"/>
          <p:cNvSpPr txBox="1"/>
          <p:nvPr/>
        </p:nvSpPr>
        <p:spPr>
          <a:xfrm>
            <a:off x="1737067" y="6499686"/>
            <a:ext cx="1237615" cy="419021"/>
          </a:xfrm>
          <a:prstGeom prst="rect">
            <a:avLst/>
          </a:prstGeom>
        </p:spPr>
        <p:txBody>
          <a:bodyPr vert="horz" wrap="square" lIns="0" tIns="0" rIns="0" bIns="0" rtlCol="0">
            <a:spAutoFit/>
          </a:bodyPr>
          <a:lstStyle/>
          <a:p>
            <a:pPr marL="0" marR="0">
              <a:lnSpc>
                <a:spcPts val="1349"/>
              </a:lnSpc>
              <a:spcBef>
                <a:spcPts val="0"/>
              </a:spcBef>
              <a:spcAft>
                <a:spcPts val="0"/>
              </a:spcAft>
            </a:pPr>
            <a:r>
              <a:rPr sz="1300" dirty="0">
                <a:solidFill>
                  <a:srgbClr val="000000"/>
                </a:solidFill>
                <a:latin typeface="NJGCAJ+MicrosoftYaHei"/>
                <a:cs typeface="NJGCAJ+MicrosoftYaHei"/>
              </a:rPr>
              <a:t>消防通道畅通</a:t>
            </a:r>
          </a:p>
        </p:txBody>
      </p:sp>
      <p:sp>
        <p:nvSpPr>
          <p:cNvPr id="7" name="object 7"/>
          <p:cNvSpPr txBox="1"/>
          <p:nvPr/>
        </p:nvSpPr>
        <p:spPr>
          <a:xfrm>
            <a:off x="8969464" y="6516099"/>
            <a:ext cx="1694180" cy="452627"/>
          </a:xfrm>
          <a:prstGeom prst="rect">
            <a:avLst/>
          </a:prstGeom>
        </p:spPr>
        <p:txBody>
          <a:bodyPr vert="horz" wrap="square" lIns="0" tIns="0" rIns="0" bIns="0" rtlCol="0">
            <a:spAutoFit/>
          </a:bodyPr>
          <a:lstStyle/>
          <a:p>
            <a:pPr marL="0" marR="0">
              <a:lnSpc>
                <a:spcPts val="1463"/>
              </a:lnSpc>
              <a:spcBef>
                <a:spcPts val="0"/>
              </a:spcBef>
              <a:spcAft>
                <a:spcPts val="0"/>
              </a:spcAft>
            </a:pPr>
            <a:r>
              <a:rPr sz="1400" dirty="0">
                <a:solidFill>
                  <a:srgbClr val="000000"/>
                </a:solidFill>
                <a:latin typeface="NJGCAJ+MicrosoftYaHei"/>
                <a:cs typeface="NJGCAJ+MicrosoftYaHei"/>
              </a:rPr>
              <a:t>安全出口保持畅通</a:t>
            </a:r>
          </a:p>
        </p:txBody>
      </p:sp>
      <p:sp>
        <p:nvSpPr>
          <p:cNvPr id="8" name="object 8"/>
          <p:cNvSpPr txBox="1"/>
          <p:nvPr/>
        </p:nvSpPr>
        <p:spPr>
          <a:xfrm>
            <a:off x="4539005" y="6531669"/>
            <a:ext cx="3283204" cy="452627"/>
          </a:xfrm>
          <a:prstGeom prst="rect">
            <a:avLst/>
          </a:prstGeom>
        </p:spPr>
        <p:txBody>
          <a:bodyPr vert="horz" wrap="square" lIns="0" tIns="0" rIns="0" bIns="0" rtlCol="0">
            <a:spAutoFit/>
          </a:bodyPr>
          <a:lstStyle/>
          <a:p>
            <a:pPr marL="0" marR="0">
              <a:lnSpc>
                <a:spcPts val="1463"/>
              </a:lnSpc>
              <a:spcBef>
                <a:spcPts val="0"/>
              </a:spcBef>
              <a:spcAft>
                <a:spcPts val="0"/>
              </a:spcAft>
            </a:pPr>
            <a:r>
              <a:rPr sz="1400" dirty="0">
                <a:solidFill>
                  <a:srgbClr val="0D0D0D"/>
                </a:solidFill>
                <a:latin typeface="NJGCAJ+MicrosoftYaHei"/>
                <a:cs typeface="NJGCAJ+MicrosoftYaHei"/>
              </a:rPr>
              <a:t>车间、仓库内</a:t>
            </a:r>
            <a:r>
              <a:rPr sz="1400" dirty="0">
                <a:solidFill>
                  <a:srgbClr val="000000"/>
                </a:solidFill>
                <a:latin typeface="NJGCAJ+MicrosoftYaHei"/>
                <a:cs typeface="NJGCAJ+MicrosoftYaHei"/>
              </a:rPr>
              <a:t>通道平</a:t>
            </a:r>
            <a:r>
              <a:rPr sz="1400" dirty="0">
                <a:solidFill>
                  <a:srgbClr val="0D0D0D"/>
                </a:solidFill>
                <a:latin typeface="NJGCAJ+MicrosoftYaHei"/>
                <a:cs typeface="NJGCAJ+MicrosoftYaHei"/>
              </a:rPr>
              <a:t>整、干净、畅通</a:t>
            </a:r>
          </a:p>
        </p:txBody>
      </p:sp>
      <p:sp>
        <p:nvSpPr>
          <p:cNvPr id="9" name="object 9"/>
          <p:cNvSpPr txBox="1"/>
          <p:nvPr/>
        </p:nvSpPr>
        <p:spPr>
          <a:xfrm>
            <a:off x="1298257" y="6586702"/>
            <a:ext cx="49318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Page</a:t>
            </a:r>
          </a:p>
        </p:txBody>
      </p:sp>
      <p:sp>
        <p:nvSpPr>
          <p:cNvPr id="10" name="object 10"/>
          <p:cNvSpPr txBox="1"/>
          <p:nvPr/>
        </p:nvSpPr>
        <p:spPr>
          <a:xfrm>
            <a:off x="1799907" y="6586702"/>
            <a:ext cx="26077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4</a:t>
            </a:r>
          </a:p>
        </p:txBody>
      </p:sp>
      <p:sp>
        <p:nvSpPr>
          <p:cNvPr id="11" name="object 11"/>
          <p:cNvSpPr txBox="1"/>
          <p:nvPr/>
        </p:nvSpPr>
        <p:spPr>
          <a:xfrm>
            <a:off x="11225429" y="6601485"/>
            <a:ext cx="1072514" cy="58109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FFFFFF"/>
                </a:solidFill>
                <a:latin typeface="NJGCAJ+MicrosoftYaHei"/>
                <a:cs typeface="NJGCAJ+MicrosoftYaHei"/>
              </a:rPr>
              <a:t>第</a:t>
            </a:r>
            <a:r>
              <a:rPr sz="1800" spc="12" dirty="0">
                <a:solidFill>
                  <a:srgbClr val="FFFFFF"/>
                </a:solidFill>
                <a:latin typeface="NJGCAJ+MicrosoftYaHei"/>
                <a:cs typeface="NJGCAJ+MicrosoftYaHei"/>
              </a:rPr>
              <a:t> </a:t>
            </a:r>
            <a:r>
              <a:rPr sz="1800" dirty="0">
                <a:solidFill>
                  <a:srgbClr val="FFFFFF"/>
                </a:solidFill>
                <a:latin typeface="NJGCAJ+MicrosoftYaHei"/>
                <a:cs typeface="NJGCAJ+MicrosoftYaHei"/>
              </a:rPr>
              <a:t>4</a:t>
            </a:r>
            <a:r>
              <a:rPr sz="1800" spc="12" dirty="0">
                <a:solidFill>
                  <a:srgbClr val="FFFFFF"/>
                </a:solidFill>
                <a:latin typeface="NJGCAJ+MicrosoftYaHei"/>
                <a:cs typeface="NJGCAJ+MicrosoftYaHei"/>
              </a:rPr>
              <a:t> </a:t>
            </a:r>
            <a:r>
              <a:rPr sz="1800" dirty="0">
                <a:solidFill>
                  <a:srgbClr val="FFFFFF"/>
                </a:solidFill>
                <a:latin typeface="NJGCAJ+MicrosoftYaHei"/>
                <a:cs typeface="NJGCAJ+MicrosoftYaHei"/>
              </a:rPr>
              <a:t>页</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793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146086" y="178485"/>
            <a:ext cx="3141980" cy="840027"/>
          </a:xfrm>
          <a:prstGeom prst="rect">
            <a:avLst/>
          </a:prstGeom>
        </p:spPr>
        <p:txBody>
          <a:bodyPr vert="horz" wrap="square" lIns="0" tIns="0" rIns="0" bIns="0" rtlCol="0">
            <a:spAutoFit/>
          </a:bodyPr>
          <a:lstStyle/>
          <a:p>
            <a:pPr marL="0" marR="0">
              <a:lnSpc>
                <a:spcPts val="2714"/>
              </a:lnSpc>
              <a:spcBef>
                <a:spcPts val="0"/>
              </a:spcBef>
              <a:spcAft>
                <a:spcPts val="0"/>
              </a:spcAft>
            </a:pPr>
            <a:r>
              <a:rPr sz="2600" dirty="0">
                <a:solidFill>
                  <a:srgbClr val="000000"/>
                </a:solidFill>
                <a:latin typeface="NJGCAJ+MicrosoftYaHei"/>
                <a:cs typeface="NJGCAJ+MicrosoftYaHei"/>
              </a:rPr>
              <a:t>一、环境整洁有序</a:t>
            </a:r>
          </a:p>
        </p:txBody>
      </p:sp>
      <p:sp>
        <p:nvSpPr>
          <p:cNvPr id="4" name="object 4"/>
          <p:cNvSpPr txBox="1"/>
          <p:nvPr/>
        </p:nvSpPr>
        <p:spPr>
          <a:xfrm>
            <a:off x="1195044" y="984838"/>
            <a:ext cx="7928324" cy="694917"/>
          </a:xfrm>
          <a:prstGeom prst="rect">
            <a:avLst/>
          </a:prstGeom>
        </p:spPr>
        <p:txBody>
          <a:bodyPr vert="horz" wrap="square" lIns="0" tIns="0" rIns="0" bIns="0" rtlCol="0">
            <a:spAutoFit/>
          </a:bodyPr>
          <a:lstStyle/>
          <a:p>
            <a:pPr marL="0" marR="0">
              <a:lnSpc>
                <a:spcPts val="2287"/>
              </a:lnSpc>
              <a:spcBef>
                <a:spcPts val="0"/>
              </a:spcBef>
              <a:spcAft>
                <a:spcPts val="0"/>
              </a:spcAft>
            </a:pPr>
            <a:r>
              <a:rPr sz="2200" dirty="0">
                <a:solidFill>
                  <a:srgbClr val="FF0000"/>
                </a:solidFill>
                <a:latin typeface="NJGCAJ+MicrosoftYaHei"/>
                <a:cs typeface="NJGCAJ+MicrosoftYaHei"/>
              </a:rPr>
              <a:t>常见问题（1）：</a:t>
            </a:r>
            <a:r>
              <a:rPr sz="2000" dirty="0">
                <a:solidFill>
                  <a:srgbClr val="0D0D0D"/>
                </a:solidFill>
                <a:latin typeface="NJGCAJ+MicrosoftYaHei"/>
                <a:cs typeface="NJGCAJ+MicrosoftYaHei"/>
              </a:rPr>
              <a:t>作业场所物品摆放杂乱</a:t>
            </a:r>
            <a:r>
              <a:rPr sz="2200" dirty="0">
                <a:solidFill>
                  <a:srgbClr val="000000"/>
                </a:solidFill>
                <a:latin typeface="NJGCAJ+MicrosoftYaHei"/>
                <a:cs typeface="NJGCAJ+MicrosoftYaHei"/>
              </a:rPr>
              <a:t>，地面湿滑有积水</a:t>
            </a:r>
          </a:p>
        </p:txBody>
      </p:sp>
      <p:sp>
        <p:nvSpPr>
          <p:cNvPr id="5" name="object 5"/>
          <p:cNvSpPr txBox="1"/>
          <p:nvPr/>
        </p:nvSpPr>
        <p:spPr>
          <a:xfrm>
            <a:off x="1322793" y="5237404"/>
            <a:ext cx="11178667" cy="1421510"/>
          </a:xfrm>
          <a:prstGeom prst="rect">
            <a:avLst/>
          </a:prstGeom>
        </p:spPr>
        <p:txBody>
          <a:bodyPr vert="horz" wrap="square" lIns="0" tIns="0" rIns="0" bIns="0" rtlCol="0">
            <a:spAutoFit/>
          </a:bodyPr>
          <a:lstStyle/>
          <a:p>
            <a:pPr marL="431800" marR="0">
              <a:lnSpc>
                <a:spcPts val="2233"/>
              </a:lnSpc>
              <a:spcBef>
                <a:spcPts val="0"/>
              </a:spcBef>
              <a:spcAft>
                <a:spcPts val="0"/>
              </a:spcAft>
            </a:pPr>
            <a:r>
              <a:rPr sz="1600" dirty="0">
                <a:solidFill>
                  <a:srgbClr val="000000"/>
                </a:solidFill>
                <a:latin typeface="NJGCAJ+MicrosoftYaHei"/>
                <a:cs typeface="NJGCAJ+MicrosoftYaHei"/>
              </a:rPr>
              <a:t>《中华人民共和国安全生产法 》</a:t>
            </a:r>
            <a:r>
              <a:rPr sz="1600" b="1" dirty="0">
                <a:solidFill>
                  <a:srgbClr val="000000"/>
                </a:solidFill>
                <a:latin typeface="PMIPOF+STSongti-SC-Bold"/>
                <a:cs typeface="PMIPOF+STSongti-SC-Bold"/>
              </a:rPr>
              <a:t>第</a:t>
            </a:r>
            <a:r>
              <a:rPr sz="1600" b="1" dirty="0">
                <a:solidFill>
                  <a:srgbClr val="FF0000"/>
                </a:solidFill>
                <a:latin typeface="PMIPOF+STSongti-SC-Bold"/>
                <a:cs typeface="PMIPOF+STSongti-SC-Bold"/>
              </a:rPr>
              <a:t>四十二</a:t>
            </a:r>
            <a:r>
              <a:rPr sz="1600" b="1" dirty="0">
                <a:solidFill>
                  <a:srgbClr val="000000"/>
                </a:solidFill>
                <a:latin typeface="PMIPOF+STSongti-SC-Bold"/>
                <a:cs typeface="PMIPOF+STSongti-SC-Bold"/>
              </a:rPr>
              <a:t>条</a:t>
            </a:r>
            <a:r>
              <a:rPr sz="1600" b="1" spc="10" dirty="0">
                <a:solidFill>
                  <a:srgbClr val="000000"/>
                </a:solidFill>
                <a:latin typeface="PMIPOF+STSongti-SC-Bold"/>
                <a:cs typeface="PMIPOF+STSongti-SC-Bold"/>
              </a:rPr>
              <a:t> </a:t>
            </a:r>
            <a:r>
              <a:rPr sz="1600" b="1" dirty="0">
                <a:solidFill>
                  <a:srgbClr val="000000"/>
                </a:solidFill>
                <a:latin typeface="PMIPOF+STSongti-SC-Bold"/>
                <a:cs typeface="PMIPOF+STSongti-SC-Bold"/>
              </a:rPr>
              <a:t>生产、经营、储存、使用危险物品的车间、商店、仓库不得</a:t>
            </a:r>
          </a:p>
          <a:p>
            <a:pPr marL="0" marR="0">
              <a:lnSpc>
                <a:spcPts val="2150"/>
              </a:lnSpc>
              <a:spcBef>
                <a:spcPts val="0"/>
              </a:spcBef>
              <a:spcAft>
                <a:spcPts val="0"/>
              </a:spcAft>
            </a:pPr>
            <a:r>
              <a:rPr sz="1600" b="1" dirty="0">
                <a:solidFill>
                  <a:srgbClr val="000000"/>
                </a:solidFill>
                <a:latin typeface="PMIPOF+STSongti-SC-Bold"/>
                <a:cs typeface="PMIPOF+STSongti-SC-Bold"/>
              </a:rPr>
              <a:t>与员工宿舍在同一座建筑物内,并应当与员工宿舍保持安全距离。</a:t>
            </a:r>
          </a:p>
          <a:p>
            <a:pPr marL="431800" marR="0">
              <a:lnSpc>
                <a:spcPts val="2204"/>
              </a:lnSpc>
              <a:spcBef>
                <a:spcPts val="0"/>
              </a:spcBef>
              <a:spcAft>
                <a:spcPts val="0"/>
              </a:spcAft>
            </a:pPr>
            <a:r>
              <a:rPr sz="1600" b="1" spc="25" dirty="0">
                <a:solidFill>
                  <a:srgbClr val="000000"/>
                </a:solidFill>
                <a:latin typeface="PMIPOF+STSongti-SC-Bold"/>
                <a:cs typeface="PMIPOF+STSongti-SC-Bold"/>
              </a:rPr>
              <a:t>生产经营场所和员工宿舍应当设有符合紧急疏散要求、标志明显、保持畅通的出口</a:t>
            </a:r>
            <a:r>
              <a:rPr sz="1600" b="1" spc="30" dirty="0">
                <a:solidFill>
                  <a:srgbClr val="C00000"/>
                </a:solidFill>
                <a:latin typeface="PMIPOF+STSongti-SC-Bold"/>
                <a:cs typeface="PMIPOF+STSongti-SC-Bold"/>
              </a:rPr>
              <a:t>、疏散通道</a:t>
            </a:r>
            <a:r>
              <a:rPr sz="1600" b="1" spc="30" dirty="0">
                <a:solidFill>
                  <a:srgbClr val="000000"/>
                </a:solidFill>
                <a:latin typeface="PMIPOF+STSongti-SC-Bold"/>
                <a:cs typeface="PMIPOF+STSongti-SC-Bold"/>
              </a:rPr>
              <a:t>。禁止</a:t>
            </a:r>
            <a:r>
              <a:rPr sz="1600" b="1" dirty="0">
                <a:solidFill>
                  <a:srgbClr val="C00000"/>
                </a:solidFill>
                <a:latin typeface="PMIPOF+STSongti-SC-Bold"/>
                <a:cs typeface="PMIPOF+STSongti-SC-Bold"/>
              </a:rPr>
              <a:t>占</a:t>
            </a:r>
          </a:p>
          <a:p>
            <a:pPr marL="0" marR="0">
              <a:lnSpc>
                <a:spcPts val="2205"/>
              </a:lnSpc>
              <a:spcBef>
                <a:spcPts val="0"/>
              </a:spcBef>
              <a:spcAft>
                <a:spcPts val="0"/>
              </a:spcAft>
            </a:pPr>
            <a:r>
              <a:rPr sz="1600" b="1" dirty="0">
                <a:solidFill>
                  <a:srgbClr val="C00000"/>
                </a:solidFill>
                <a:latin typeface="PMIPOF+STSongti-SC-Bold"/>
                <a:cs typeface="PMIPOF+STSongti-SC-Bold"/>
              </a:rPr>
              <a:t>用、</a:t>
            </a:r>
            <a:r>
              <a:rPr sz="1600" b="1" dirty="0">
                <a:solidFill>
                  <a:srgbClr val="000000"/>
                </a:solidFill>
                <a:latin typeface="PMIPOF+STSongti-SC-Bold"/>
                <a:cs typeface="PMIPOF+STSongti-SC-Bold"/>
              </a:rPr>
              <a:t>锁闭、封堵生产经营场所或者员工宿舍的出口</a:t>
            </a:r>
            <a:r>
              <a:rPr sz="1600" b="1" dirty="0">
                <a:solidFill>
                  <a:srgbClr val="C00000"/>
                </a:solidFill>
                <a:latin typeface="PMIPOF+STSongti-SC-Bold"/>
                <a:cs typeface="PMIPOF+STSongti-SC-Bold"/>
              </a:rPr>
              <a:t>、疏散通道。</a:t>
            </a:r>
          </a:p>
        </p:txBody>
      </p:sp>
      <p:sp>
        <p:nvSpPr>
          <p:cNvPr id="6" name="object 6"/>
          <p:cNvSpPr txBox="1"/>
          <p:nvPr/>
        </p:nvSpPr>
        <p:spPr>
          <a:xfrm>
            <a:off x="1298257" y="6586702"/>
            <a:ext cx="49318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Page</a:t>
            </a:r>
          </a:p>
        </p:txBody>
      </p:sp>
      <p:sp>
        <p:nvSpPr>
          <p:cNvPr id="7" name="object 7"/>
          <p:cNvSpPr txBox="1"/>
          <p:nvPr/>
        </p:nvSpPr>
        <p:spPr>
          <a:xfrm>
            <a:off x="1799907" y="6586702"/>
            <a:ext cx="26077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5</a:t>
            </a:r>
          </a:p>
        </p:txBody>
      </p:sp>
      <p:sp>
        <p:nvSpPr>
          <p:cNvPr id="8" name="object 8"/>
          <p:cNvSpPr txBox="1"/>
          <p:nvPr/>
        </p:nvSpPr>
        <p:spPr>
          <a:xfrm>
            <a:off x="11225429" y="6601485"/>
            <a:ext cx="1072514" cy="58109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FFFFFF"/>
                </a:solidFill>
                <a:latin typeface="NJGCAJ+MicrosoftYaHei"/>
                <a:cs typeface="NJGCAJ+MicrosoftYaHei"/>
              </a:rPr>
              <a:t>第</a:t>
            </a:r>
            <a:r>
              <a:rPr sz="1800" spc="12" dirty="0">
                <a:solidFill>
                  <a:srgbClr val="FFFFFF"/>
                </a:solidFill>
                <a:latin typeface="NJGCAJ+MicrosoftYaHei"/>
                <a:cs typeface="NJGCAJ+MicrosoftYaHei"/>
              </a:rPr>
              <a:t> </a:t>
            </a:r>
            <a:r>
              <a:rPr sz="1800" dirty="0">
                <a:solidFill>
                  <a:srgbClr val="FFFFFF"/>
                </a:solidFill>
                <a:latin typeface="NJGCAJ+MicrosoftYaHei"/>
                <a:cs typeface="NJGCAJ+MicrosoftYaHei"/>
              </a:rPr>
              <a:t>5</a:t>
            </a:r>
            <a:r>
              <a:rPr sz="1800" spc="12" dirty="0">
                <a:solidFill>
                  <a:srgbClr val="FFFFFF"/>
                </a:solidFill>
                <a:latin typeface="NJGCAJ+MicrosoftYaHei"/>
                <a:cs typeface="NJGCAJ+MicrosoftYaHei"/>
              </a:rPr>
              <a:t> </a:t>
            </a:r>
            <a:r>
              <a:rPr sz="1800" dirty="0">
                <a:solidFill>
                  <a:srgbClr val="FFFFFF"/>
                </a:solidFill>
                <a:latin typeface="NJGCAJ+MicrosoftYaHei"/>
                <a:cs typeface="NJGCAJ+MicrosoftYaHei"/>
              </a:rPr>
              <a:t>页</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793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146086" y="178485"/>
            <a:ext cx="3141980" cy="840027"/>
          </a:xfrm>
          <a:prstGeom prst="rect">
            <a:avLst/>
          </a:prstGeom>
        </p:spPr>
        <p:txBody>
          <a:bodyPr vert="horz" wrap="square" lIns="0" tIns="0" rIns="0" bIns="0" rtlCol="0">
            <a:spAutoFit/>
          </a:bodyPr>
          <a:lstStyle/>
          <a:p>
            <a:pPr marL="0" marR="0">
              <a:lnSpc>
                <a:spcPts val="2714"/>
              </a:lnSpc>
              <a:spcBef>
                <a:spcPts val="0"/>
              </a:spcBef>
              <a:spcAft>
                <a:spcPts val="0"/>
              </a:spcAft>
            </a:pPr>
            <a:r>
              <a:rPr sz="2600" dirty="0">
                <a:solidFill>
                  <a:srgbClr val="000000"/>
                </a:solidFill>
                <a:latin typeface="NJGCAJ+MicrosoftYaHei"/>
                <a:cs typeface="NJGCAJ+MicrosoftYaHei"/>
              </a:rPr>
              <a:t>一、环境整洁有序</a:t>
            </a:r>
          </a:p>
        </p:txBody>
      </p:sp>
      <p:sp>
        <p:nvSpPr>
          <p:cNvPr id="4" name="object 4"/>
          <p:cNvSpPr txBox="1"/>
          <p:nvPr/>
        </p:nvSpPr>
        <p:spPr>
          <a:xfrm>
            <a:off x="1146086" y="993436"/>
            <a:ext cx="5007325" cy="709571"/>
          </a:xfrm>
          <a:prstGeom prst="rect">
            <a:avLst/>
          </a:prstGeom>
        </p:spPr>
        <p:txBody>
          <a:bodyPr vert="horz" wrap="square" lIns="0" tIns="0" rIns="0" bIns="0" rtlCol="0">
            <a:spAutoFit/>
          </a:bodyPr>
          <a:lstStyle/>
          <a:p>
            <a:pPr marL="0" marR="0">
              <a:lnSpc>
                <a:spcPts val="2287"/>
              </a:lnSpc>
              <a:spcBef>
                <a:spcPts val="0"/>
              </a:spcBef>
              <a:spcAft>
                <a:spcPts val="0"/>
              </a:spcAft>
            </a:pPr>
            <a:r>
              <a:rPr sz="2200" dirty="0">
                <a:solidFill>
                  <a:srgbClr val="FF0000"/>
                </a:solidFill>
                <a:latin typeface="NJGCAJ+MicrosoftYaHei"/>
                <a:cs typeface="NJGCAJ+MicrosoftYaHei"/>
              </a:rPr>
              <a:t>常见问题（2）：</a:t>
            </a:r>
            <a:r>
              <a:rPr sz="2200" dirty="0">
                <a:solidFill>
                  <a:srgbClr val="000000"/>
                </a:solidFill>
                <a:latin typeface="NJGCAJ+MicrosoftYaHei"/>
                <a:cs typeface="NJGCAJ+MicrosoftYaHei"/>
              </a:rPr>
              <a:t>物料占用消防通道</a:t>
            </a:r>
          </a:p>
        </p:txBody>
      </p:sp>
      <p:sp>
        <p:nvSpPr>
          <p:cNvPr id="5" name="object 5"/>
          <p:cNvSpPr txBox="1"/>
          <p:nvPr/>
        </p:nvSpPr>
        <p:spPr>
          <a:xfrm>
            <a:off x="6762712" y="993436"/>
            <a:ext cx="5007324" cy="709571"/>
          </a:xfrm>
          <a:prstGeom prst="rect">
            <a:avLst/>
          </a:prstGeom>
        </p:spPr>
        <p:txBody>
          <a:bodyPr vert="horz" wrap="square" lIns="0" tIns="0" rIns="0" bIns="0" rtlCol="0">
            <a:spAutoFit/>
          </a:bodyPr>
          <a:lstStyle/>
          <a:p>
            <a:pPr marL="0" marR="0">
              <a:lnSpc>
                <a:spcPts val="2287"/>
              </a:lnSpc>
              <a:spcBef>
                <a:spcPts val="0"/>
              </a:spcBef>
              <a:spcAft>
                <a:spcPts val="0"/>
              </a:spcAft>
            </a:pPr>
            <a:r>
              <a:rPr sz="2200" dirty="0">
                <a:solidFill>
                  <a:srgbClr val="FF0000"/>
                </a:solidFill>
                <a:latin typeface="NJGCAJ+MicrosoftYaHei"/>
                <a:cs typeface="NJGCAJ+MicrosoftYaHei"/>
              </a:rPr>
              <a:t>常见问题（3）：</a:t>
            </a:r>
            <a:r>
              <a:rPr sz="2200" dirty="0">
                <a:solidFill>
                  <a:srgbClr val="000000"/>
                </a:solidFill>
                <a:latin typeface="NJGCAJ+MicrosoftYaHei"/>
                <a:cs typeface="NJGCAJ+MicrosoftYaHei"/>
              </a:rPr>
              <a:t>物料堵塞安全出口</a:t>
            </a:r>
          </a:p>
        </p:txBody>
      </p:sp>
      <p:sp>
        <p:nvSpPr>
          <p:cNvPr id="6" name="object 6"/>
          <p:cNvSpPr txBox="1"/>
          <p:nvPr/>
        </p:nvSpPr>
        <p:spPr>
          <a:xfrm>
            <a:off x="930148" y="5288064"/>
            <a:ext cx="11711757" cy="1421510"/>
          </a:xfrm>
          <a:prstGeom prst="rect">
            <a:avLst/>
          </a:prstGeom>
        </p:spPr>
        <p:txBody>
          <a:bodyPr vert="horz" wrap="square" lIns="0" tIns="0" rIns="0" bIns="0" rtlCol="0">
            <a:spAutoFit/>
          </a:bodyPr>
          <a:lstStyle/>
          <a:p>
            <a:pPr marL="431800" marR="0">
              <a:lnSpc>
                <a:spcPts val="2233"/>
              </a:lnSpc>
              <a:spcBef>
                <a:spcPts val="0"/>
              </a:spcBef>
              <a:spcAft>
                <a:spcPts val="0"/>
              </a:spcAft>
            </a:pPr>
            <a:r>
              <a:rPr sz="1600" spc="15" dirty="0">
                <a:solidFill>
                  <a:srgbClr val="000000"/>
                </a:solidFill>
                <a:latin typeface="NJGCAJ+MicrosoftYaHei"/>
                <a:cs typeface="NJGCAJ+MicrosoftYaHei"/>
              </a:rPr>
              <a:t>《中华人民共和国安全生产法</a:t>
            </a:r>
            <a:r>
              <a:rPr sz="1600" spc="17" dirty="0">
                <a:solidFill>
                  <a:srgbClr val="000000"/>
                </a:solidFill>
                <a:latin typeface="NJGCAJ+MicrosoftYaHei"/>
                <a:cs typeface="NJGCAJ+MicrosoftYaHei"/>
              </a:rPr>
              <a:t> </a:t>
            </a:r>
            <a:r>
              <a:rPr sz="1600" spc="15" dirty="0">
                <a:solidFill>
                  <a:srgbClr val="000000"/>
                </a:solidFill>
                <a:latin typeface="NJGCAJ+MicrosoftYaHei"/>
                <a:cs typeface="NJGCAJ+MicrosoftYaHei"/>
              </a:rPr>
              <a:t>》</a:t>
            </a:r>
            <a:r>
              <a:rPr sz="1600" b="1" spc="15" dirty="0">
                <a:solidFill>
                  <a:srgbClr val="000000"/>
                </a:solidFill>
                <a:latin typeface="PMIPOF+STSongti-SC-Bold"/>
                <a:cs typeface="PMIPOF+STSongti-SC-Bold"/>
              </a:rPr>
              <a:t>第</a:t>
            </a:r>
            <a:r>
              <a:rPr sz="1600" b="1" spc="15" dirty="0">
                <a:solidFill>
                  <a:srgbClr val="FF0000"/>
                </a:solidFill>
                <a:latin typeface="PMIPOF+STSongti-SC-Bold"/>
                <a:cs typeface="PMIPOF+STSongti-SC-Bold"/>
              </a:rPr>
              <a:t>四十二</a:t>
            </a:r>
            <a:r>
              <a:rPr sz="1600" b="1" dirty="0">
                <a:solidFill>
                  <a:srgbClr val="000000"/>
                </a:solidFill>
                <a:latin typeface="PMIPOF+STSongti-SC-Bold"/>
                <a:cs typeface="PMIPOF+STSongti-SC-Bold"/>
              </a:rPr>
              <a:t>条</a:t>
            </a:r>
            <a:r>
              <a:rPr sz="1600" b="1" spc="30" dirty="0">
                <a:solidFill>
                  <a:srgbClr val="000000"/>
                </a:solidFill>
                <a:latin typeface="PMIPOF+STSongti-SC-Bold"/>
                <a:cs typeface="PMIPOF+STSongti-SC-Bold"/>
              </a:rPr>
              <a:t> </a:t>
            </a:r>
            <a:r>
              <a:rPr sz="1600" b="1" spc="15" dirty="0">
                <a:solidFill>
                  <a:srgbClr val="000000"/>
                </a:solidFill>
                <a:latin typeface="PMIPOF+STSongti-SC-Bold"/>
                <a:cs typeface="PMIPOF+STSongti-SC-Bold"/>
              </a:rPr>
              <a:t>生产、经营、储存、使用危险物品的车间、商店、仓库不得与员</a:t>
            </a:r>
          </a:p>
          <a:p>
            <a:pPr marL="0" marR="0">
              <a:lnSpc>
                <a:spcPts val="2150"/>
              </a:lnSpc>
              <a:spcBef>
                <a:spcPts val="0"/>
              </a:spcBef>
              <a:spcAft>
                <a:spcPts val="0"/>
              </a:spcAft>
            </a:pPr>
            <a:r>
              <a:rPr sz="1600" b="1" dirty="0">
                <a:solidFill>
                  <a:srgbClr val="000000"/>
                </a:solidFill>
                <a:latin typeface="PMIPOF+STSongti-SC-Bold"/>
                <a:cs typeface="PMIPOF+STSongti-SC-Bold"/>
              </a:rPr>
              <a:t>工宿舍在同一座建筑物内,并应当与员工宿舍保持安全距离。</a:t>
            </a:r>
          </a:p>
          <a:p>
            <a:pPr marL="431800" marR="0">
              <a:lnSpc>
                <a:spcPts val="2204"/>
              </a:lnSpc>
              <a:spcBef>
                <a:spcPts val="0"/>
              </a:spcBef>
              <a:spcAft>
                <a:spcPts val="0"/>
              </a:spcAft>
            </a:pPr>
            <a:r>
              <a:rPr sz="1600" b="1" spc="35" dirty="0">
                <a:solidFill>
                  <a:srgbClr val="000000"/>
                </a:solidFill>
                <a:latin typeface="PMIPOF+STSongti-SC-Bold"/>
                <a:cs typeface="PMIPOF+STSongti-SC-Bold"/>
              </a:rPr>
              <a:t>生产经营场所和员工宿舍应当设有符合紧急疏散要求、标志明显、保持畅通的出口</a:t>
            </a:r>
            <a:r>
              <a:rPr sz="1600" b="1" spc="35" dirty="0">
                <a:solidFill>
                  <a:srgbClr val="C00000"/>
                </a:solidFill>
                <a:latin typeface="PMIPOF+STSongti-SC-Bold"/>
                <a:cs typeface="PMIPOF+STSongti-SC-Bold"/>
              </a:rPr>
              <a:t>、疏散通道</a:t>
            </a:r>
            <a:r>
              <a:rPr sz="1600" b="1" spc="35" dirty="0">
                <a:solidFill>
                  <a:srgbClr val="000000"/>
                </a:solidFill>
                <a:latin typeface="PMIPOF+STSongti-SC-Bold"/>
                <a:cs typeface="PMIPOF+STSongti-SC-Bold"/>
              </a:rPr>
              <a:t>。禁止</a:t>
            </a:r>
            <a:r>
              <a:rPr sz="1600" b="1" spc="35" dirty="0">
                <a:solidFill>
                  <a:srgbClr val="C00000"/>
                </a:solidFill>
                <a:latin typeface="PMIPOF+STSongti-SC-Bold"/>
                <a:cs typeface="PMIPOF+STSongti-SC-Bold"/>
              </a:rPr>
              <a:t>占用、</a:t>
            </a:r>
          </a:p>
          <a:p>
            <a:pPr marL="0" marR="0">
              <a:lnSpc>
                <a:spcPts val="2204"/>
              </a:lnSpc>
              <a:spcBef>
                <a:spcPts val="0"/>
              </a:spcBef>
              <a:spcAft>
                <a:spcPts val="0"/>
              </a:spcAft>
            </a:pPr>
            <a:r>
              <a:rPr sz="1600" b="1" dirty="0">
                <a:solidFill>
                  <a:srgbClr val="000000"/>
                </a:solidFill>
                <a:latin typeface="PMIPOF+STSongti-SC-Bold"/>
                <a:cs typeface="PMIPOF+STSongti-SC-Bold"/>
              </a:rPr>
              <a:t>锁闭、封堵生产经营场所或者员工宿舍的出口</a:t>
            </a:r>
            <a:r>
              <a:rPr sz="1600" b="1" dirty="0">
                <a:solidFill>
                  <a:srgbClr val="C00000"/>
                </a:solidFill>
                <a:latin typeface="PMIPOF+STSongti-SC-Bold"/>
                <a:cs typeface="PMIPOF+STSongti-SC-Bold"/>
              </a:rPr>
              <a:t>、疏散通道。</a:t>
            </a:r>
          </a:p>
        </p:txBody>
      </p:sp>
      <p:sp>
        <p:nvSpPr>
          <p:cNvPr id="7" name="object 7"/>
          <p:cNvSpPr txBox="1"/>
          <p:nvPr/>
        </p:nvSpPr>
        <p:spPr>
          <a:xfrm>
            <a:off x="1298257" y="6586702"/>
            <a:ext cx="49318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Page</a:t>
            </a:r>
          </a:p>
        </p:txBody>
      </p:sp>
      <p:sp>
        <p:nvSpPr>
          <p:cNvPr id="8" name="object 8"/>
          <p:cNvSpPr txBox="1"/>
          <p:nvPr/>
        </p:nvSpPr>
        <p:spPr>
          <a:xfrm>
            <a:off x="1799907" y="6586702"/>
            <a:ext cx="26077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6</a:t>
            </a:r>
          </a:p>
        </p:txBody>
      </p:sp>
      <p:sp>
        <p:nvSpPr>
          <p:cNvPr id="9" name="object 9"/>
          <p:cNvSpPr txBox="1"/>
          <p:nvPr/>
        </p:nvSpPr>
        <p:spPr>
          <a:xfrm>
            <a:off x="11225429" y="6601485"/>
            <a:ext cx="1072514" cy="58109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FFFFFF"/>
                </a:solidFill>
                <a:latin typeface="NJGCAJ+MicrosoftYaHei"/>
                <a:cs typeface="NJGCAJ+MicrosoftYaHei"/>
              </a:rPr>
              <a:t>第</a:t>
            </a:r>
            <a:r>
              <a:rPr sz="1800" spc="12" dirty="0">
                <a:solidFill>
                  <a:srgbClr val="FFFFFF"/>
                </a:solidFill>
                <a:latin typeface="NJGCAJ+MicrosoftYaHei"/>
                <a:cs typeface="NJGCAJ+MicrosoftYaHei"/>
              </a:rPr>
              <a:t> </a:t>
            </a:r>
            <a:r>
              <a:rPr sz="1800" dirty="0">
                <a:solidFill>
                  <a:srgbClr val="FFFFFF"/>
                </a:solidFill>
                <a:latin typeface="NJGCAJ+MicrosoftYaHei"/>
                <a:cs typeface="NJGCAJ+MicrosoftYaHei"/>
              </a:rPr>
              <a:t>6</a:t>
            </a:r>
            <a:r>
              <a:rPr sz="1800" spc="12" dirty="0">
                <a:solidFill>
                  <a:srgbClr val="FFFFFF"/>
                </a:solidFill>
                <a:latin typeface="NJGCAJ+MicrosoftYaHei"/>
                <a:cs typeface="NJGCAJ+MicrosoftYaHei"/>
              </a:rPr>
              <a:t> </a:t>
            </a:r>
            <a:r>
              <a:rPr sz="1800" dirty="0">
                <a:solidFill>
                  <a:srgbClr val="FFFFFF"/>
                </a:solidFill>
                <a:latin typeface="NJGCAJ+MicrosoftYaHei"/>
                <a:cs typeface="NJGCAJ+MicrosoftYaHei"/>
              </a:rPr>
              <a:t>页</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793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146086" y="178485"/>
            <a:ext cx="3141980" cy="840027"/>
          </a:xfrm>
          <a:prstGeom prst="rect">
            <a:avLst/>
          </a:prstGeom>
        </p:spPr>
        <p:txBody>
          <a:bodyPr vert="horz" wrap="square" lIns="0" tIns="0" rIns="0" bIns="0" rtlCol="0">
            <a:spAutoFit/>
          </a:bodyPr>
          <a:lstStyle/>
          <a:p>
            <a:pPr marL="0" marR="0">
              <a:lnSpc>
                <a:spcPts val="2714"/>
              </a:lnSpc>
              <a:spcBef>
                <a:spcPts val="0"/>
              </a:spcBef>
              <a:spcAft>
                <a:spcPts val="0"/>
              </a:spcAft>
            </a:pPr>
            <a:r>
              <a:rPr sz="2600" dirty="0">
                <a:solidFill>
                  <a:srgbClr val="000000"/>
                </a:solidFill>
                <a:latin typeface="NJGCAJ+MicrosoftYaHei"/>
                <a:cs typeface="NJGCAJ+MicrosoftYaHei"/>
              </a:rPr>
              <a:t>一、环境整洁有序</a:t>
            </a:r>
          </a:p>
        </p:txBody>
      </p:sp>
      <p:sp>
        <p:nvSpPr>
          <p:cNvPr id="4" name="object 4"/>
          <p:cNvSpPr txBox="1"/>
          <p:nvPr/>
        </p:nvSpPr>
        <p:spPr>
          <a:xfrm>
            <a:off x="1002068" y="1036794"/>
            <a:ext cx="4364704" cy="709571"/>
          </a:xfrm>
          <a:prstGeom prst="rect">
            <a:avLst/>
          </a:prstGeom>
        </p:spPr>
        <p:txBody>
          <a:bodyPr vert="horz" wrap="square" lIns="0" tIns="0" rIns="0" bIns="0" rtlCol="0">
            <a:spAutoFit/>
          </a:bodyPr>
          <a:lstStyle/>
          <a:p>
            <a:pPr marL="0" marR="0">
              <a:lnSpc>
                <a:spcPts val="2287"/>
              </a:lnSpc>
              <a:spcBef>
                <a:spcPts val="0"/>
              </a:spcBef>
              <a:spcAft>
                <a:spcPts val="0"/>
              </a:spcAft>
            </a:pPr>
            <a:r>
              <a:rPr sz="2200" dirty="0">
                <a:solidFill>
                  <a:srgbClr val="FF0000"/>
                </a:solidFill>
                <a:latin typeface="NJGCAJ+MicrosoftYaHei"/>
                <a:cs typeface="NJGCAJ+MicrosoftYaHei"/>
              </a:rPr>
              <a:t>常见问题（4）：</a:t>
            </a:r>
            <a:r>
              <a:rPr sz="2200" dirty="0">
                <a:solidFill>
                  <a:srgbClr val="000000"/>
                </a:solidFill>
                <a:latin typeface="NJGCAJ+MicrosoftYaHei"/>
                <a:cs typeface="NJGCAJ+MicrosoftYaHei"/>
              </a:rPr>
              <a:t>物料占用楼梯</a:t>
            </a:r>
          </a:p>
        </p:txBody>
      </p:sp>
      <p:sp>
        <p:nvSpPr>
          <p:cNvPr id="5" name="object 5"/>
          <p:cNvSpPr txBox="1"/>
          <p:nvPr/>
        </p:nvSpPr>
        <p:spPr>
          <a:xfrm>
            <a:off x="6573495" y="1025389"/>
            <a:ext cx="4364704" cy="709571"/>
          </a:xfrm>
          <a:prstGeom prst="rect">
            <a:avLst/>
          </a:prstGeom>
        </p:spPr>
        <p:txBody>
          <a:bodyPr vert="horz" wrap="square" lIns="0" tIns="0" rIns="0" bIns="0" rtlCol="0">
            <a:spAutoFit/>
          </a:bodyPr>
          <a:lstStyle/>
          <a:p>
            <a:pPr marL="0" marR="0">
              <a:lnSpc>
                <a:spcPts val="2287"/>
              </a:lnSpc>
              <a:spcBef>
                <a:spcPts val="0"/>
              </a:spcBef>
              <a:spcAft>
                <a:spcPts val="0"/>
              </a:spcAft>
            </a:pPr>
            <a:r>
              <a:rPr sz="2200" dirty="0">
                <a:solidFill>
                  <a:srgbClr val="FF0000"/>
                </a:solidFill>
                <a:latin typeface="NJGCAJ+MicrosoftYaHei"/>
                <a:cs typeface="NJGCAJ+MicrosoftYaHei"/>
              </a:rPr>
              <a:t>常见问题（5）：</a:t>
            </a:r>
            <a:r>
              <a:rPr sz="2200" dirty="0">
                <a:solidFill>
                  <a:srgbClr val="000000"/>
                </a:solidFill>
                <a:latin typeface="NJGCAJ+MicrosoftYaHei"/>
                <a:cs typeface="NJGCAJ+MicrosoftYaHei"/>
              </a:rPr>
              <a:t>安全出口锁闭</a:t>
            </a:r>
          </a:p>
        </p:txBody>
      </p:sp>
      <p:sp>
        <p:nvSpPr>
          <p:cNvPr id="6" name="object 6"/>
          <p:cNvSpPr txBox="1"/>
          <p:nvPr/>
        </p:nvSpPr>
        <p:spPr>
          <a:xfrm>
            <a:off x="1002068" y="5288318"/>
            <a:ext cx="11701533" cy="1421510"/>
          </a:xfrm>
          <a:prstGeom prst="rect">
            <a:avLst/>
          </a:prstGeom>
        </p:spPr>
        <p:txBody>
          <a:bodyPr vert="horz" wrap="square" lIns="0" tIns="0" rIns="0" bIns="0" rtlCol="0">
            <a:spAutoFit/>
          </a:bodyPr>
          <a:lstStyle/>
          <a:p>
            <a:pPr marL="431800" marR="0">
              <a:lnSpc>
                <a:spcPts val="2233"/>
              </a:lnSpc>
              <a:spcBef>
                <a:spcPts val="0"/>
              </a:spcBef>
              <a:spcAft>
                <a:spcPts val="0"/>
              </a:spcAft>
            </a:pPr>
            <a:r>
              <a:rPr sz="1600" spc="10" dirty="0">
                <a:solidFill>
                  <a:srgbClr val="000000"/>
                </a:solidFill>
                <a:latin typeface="NJGCAJ+MicrosoftYaHei"/>
                <a:cs typeface="NJGCAJ+MicrosoftYaHei"/>
              </a:rPr>
              <a:t>《中华人民共和国安全生产法</a:t>
            </a:r>
            <a:r>
              <a:rPr sz="1600" spc="12" dirty="0">
                <a:solidFill>
                  <a:srgbClr val="000000"/>
                </a:solidFill>
                <a:latin typeface="NJGCAJ+MicrosoftYaHei"/>
                <a:cs typeface="NJGCAJ+MicrosoftYaHei"/>
              </a:rPr>
              <a:t> </a:t>
            </a:r>
            <a:r>
              <a:rPr sz="1600" spc="15" dirty="0">
                <a:solidFill>
                  <a:srgbClr val="000000"/>
                </a:solidFill>
                <a:latin typeface="NJGCAJ+MicrosoftYaHei"/>
                <a:cs typeface="NJGCAJ+MicrosoftYaHei"/>
              </a:rPr>
              <a:t>》</a:t>
            </a:r>
            <a:r>
              <a:rPr sz="1600" b="1" spc="15" dirty="0">
                <a:solidFill>
                  <a:srgbClr val="000000"/>
                </a:solidFill>
                <a:latin typeface="PMIPOF+STSongti-SC-Bold"/>
                <a:cs typeface="PMIPOF+STSongti-SC-Bold"/>
              </a:rPr>
              <a:t>第</a:t>
            </a:r>
            <a:r>
              <a:rPr sz="1600" b="1" spc="15" dirty="0">
                <a:solidFill>
                  <a:srgbClr val="FF0000"/>
                </a:solidFill>
                <a:latin typeface="PMIPOF+STSongti-SC-Bold"/>
                <a:cs typeface="PMIPOF+STSongti-SC-Bold"/>
              </a:rPr>
              <a:t>四十二</a:t>
            </a:r>
            <a:r>
              <a:rPr sz="1600" b="1" dirty="0">
                <a:solidFill>
                  <a:srgbClr val="000000"/>
                </a:solidFill>
                <a:latin typeface="PMIPOF+STSongti-SC-Bold"/>
                <a:cs typeface="PMIPOF+STSongti-SC-Bold"/>
              </a:rPr>
              <a:t>条</a:t>
            </a:r>
            <a:r>
              <a:rPr sz="1600" b="1" spc="30" dirty="0">
                <a:solidFill>
                  <a:srgbClr val="000000"/>
                </a:solidFill>
                <a:latin typeface="PMIPOF+STSongti-SC-Bold"/>
                <a:cs typeface="PMIPOF+STSongti-SC-Bold"/>
              </a:rPr>
              <a:t> </a:t>
            </a:r>
            <a:r>
              <a:rPr sz="1600" b="1" spc="15" dirty="0">
                <a:solidFill>
                  <a:srgbClr val="000000"/>
                </a:solidFill>
                <a:latin typeface="PMIPOF+STSongti-SC-Bold"/>
                <a:cs typeface="PMIPOF+STSongti-SC-Bold"/>
              </a:rPr>
              <a:t>生产、经营、储存、使用危险物品的车间、商店、仓库不得与员</a:t>
            </a:r>
          </a:p>
          <a:p>
            <a:pPr marL="0" marR="0">
              <a:lnSpc>
                <a:spcPts val="2150"/>
              </a:lnSpc>
              <a:spcBef>
                <a:spcPts val="0"/>
              </a:spcBef>
              <a:spcAft>
                <a:spcPts val="0"/>
              </a:spcAft>
            </a:pPr>
            <a:r>
              <a:rPr sz="1600" b="1" dirty="0">
                <a:solidFill>
                  <a:srgbClr val="000000"/>
                </a:solidFill>
                <a:latin typeface="PMIPOF+STSongti-SC-Bold"/>
                <a:cs typeface="PMIPOF+STSongti-SC-Bold"/>
              </a:rPr>
              <a:t>工宿舍在同一座建筑物内,并应当与员工宿舍保持安全距离。</a:t>
            </a:r>
          </a:p>
          <a:p>
            <a:pPr marL="431800" marR="0">
              <a:lnSpc>
                <a:spcPts val="2204"/>
              </a:lnSpc>
              <a:spcBef>
                <a:spcPts val="0"/>
              </a:spcBef>
              <a:spcAft>
                <a:spcPts val="0"/>
              </a:spcAft>
            </a:pPr>
            <a:r>
              <a:rPr sz="1600" b="1" spc="33" dirty="0">
                <a:solidFill>
                  <a:srgbClr val="000000"/>
                </a:solidFill>
                <a:latin typeface="PMIPOF+STSongti-SC-Bold"/>
                <a:cs typeface="PMIPOF+STSongti-SC-Bold"/>
              </a:rPr>
              <a:t>生产经营场所和员工宿舍应当设有符合紧急疏散要求、标志明显、保持畅通的出口</a:t>
            </a:r>
            <a:r>
              <a:rPr sz="1600" b="1" spc="35" dirty="0">
                <a:solidFill>
                  <a:srgbClr val="C00000"/>
                </a:solidFill>
                <a:latin typeface="PMIPOF+STSongti-SC-Bold"/>
                <a:cs typeface="PMIPOF+STSongti-SC-Bold"/>
              </a:rPr>
              <a:t>、疏散通道</a:t>
            </a:r>
            <a:r>
              <a:rPr sz="1600" b="1" spc="35" dirty="0">
                <a:solidFill>
                  <a:srgbClr val="000000"/>
                </a:solidFill>
                <a:latin typeface="PMIPOF+STSongti-SC-Bold"/>
                <a:cs typeface="PMIPOF+STSongti-SC-Bold"/>
              </a:rPr>
              <a:t>。禁止</a:t>
            </a:r>
            <a:r>
              <a:rPr sz="1600" b="1" spc="35" dirty="0">
                <a:solidFill>
                  <a:srgbClr val="C00000"/>
                </a:solidFill>
                <a:latin typeface="PMIPOF+STSongti-SC-Bold"/>
                <a:cs typeface="PMIPOF+STSongti-SC-Bold"/>
              </a:rPr>
              <a:t>占用、</a:t>
            </a:r>
          </a:p>
          <a:p>
            <a:pPr marL="0" marR="0">
              <a:lnSpc>
                <a:spcPts val="2205"/>
              </a:lnSpc>
              <a:spcBef>
                <a:spcPts val="0"/>
              </a:spcBef>
              <a:spcAft>
                <a:spcPts val="0"/>
              </a:spcAft>
            </a:pPr>
            <a:r>
              <a:rPr sz="1600" b="1" dirty="0">
                <a:solidFill>
                  <a:srgbClr val="000000"/>
                </a:solidFill>
                <a:latin typeface="PMIPOF+STSongti-SC-Bold"/>
                <a:cs typeface="PMIPOF+STSongti-SC-Bold"/>
              </a:rPr>
              <a:t>锁闭、封堵生产经营场所或者员工宿舍的出口</a:t>
            </a:r>
            <a:r>
              <a:rPr sz="1600" b="1" dirty="0">
                <a:solidFill>
                  <a:srgbClr val="C00000"/>
                </a:solidFill>
                <a:latin typeface="PMIPOF+STSongti-SC-Bold"/>
                <a:cs typeface="PMIPOF+STSongti-SC-Bold"/>
              </a:rPr>
              <a:t>、疏散通道。</a:t>
            </a:r>
          </a:p>
        </p:txBody>
      </p:sp>
      <p:sp>
        <p:nvSpPr>
          <p:cNvPr id="7" name="object 7"/>
          <p:cNvSpPr txBox="1"/>
          <p:nvPr/>
        </p:nvSpPr>
        <p:spPr>
          <a:xfrm>
            <a:off x="1298257" y="6586702"/>
            <a:ext cx="49318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Page</a:t>
            </a:r>
          </a:p>
        </p:txBody>
      </p:sp>
      <p:sp>
        <p:nvSpPr>
          <p:cNvPr id="8" name="object 8"/>
          <p:cNvSpPr txBox="1"/>
          <p:nvPr/>
        </p:nvSpPr>
        <p:spPr>
          <a:xfrm>
            <a:off x="1799907" y="6586702"/>
            <a:ext cx="26077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7</a:t>
            </a:r>
          </a:p>
        </p:txBody>
      </p:sp>
      <p:sp>
        <p:nvSpPr>
          <p:cNvPr id="9" name="object 9"/>
          <p:cNvSpPr txBox="1"/>
          <p:nvPr/>
        </p:nvSpPr>
        <p:spPr>
          <a:xfrm>
            <a:off x="11225429" y="6601485"/>
            <a:ext cx="1072514" cy="58109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FFFFFF"/>
                </a:solidFill>
                <a:latin typeface="NJGCAJ+MicrosoftYaHei"/>
                <a:cs typeface="NJGCAJ+MicrosoftYaHei"/>
              </a:rPr>
              <a:t>第</a:t>
            </a:r>
            <a:r>
              <a:rPr sz="1800" spc="12" dirty="0">
                <a:solidFill>
                  <a:srgbClr val="FFFFFF"/>
                </a:solidFill>
                <a:latin typeface="NJGCAJ+MicrosoftYaHei"/>
                <a:cs typeface="NJGCAJ+MicrosoftYaHei"/>
              </a:rPr>
              <a:t> </a:t>
            </a:r>
            <a:r>
              <a:rPr sz="1800" dirty="0">
                <a:solidFill>
                  <a:srgbClr val="FFFFFF"/>
                </a:solidFill>
                <a:latin typeface="NJGCAJ+MicrosoftYaHei"/>
                <a:cs typeface="NJGCAJ+MicrosoftYaHei"/>
              </a:rPr>
              <a:t>7</a:t>
            </a:r>
            <a:r>
              <a:rPr sz="1800" spc="12" dirty="0">
                <a:solidFill>
                  <a:srgbClr val="FFFFFF"/>
                </a:solidFill>
                <a:latin typeface="NJGCAJ+MicrosoftYaHei"/>
                <a:cs typeface="NJGCAJ+MicrosoftYaHei"/>
              </a:rPr>
              <a:t> </a:t>
            </a:r>
            <a:r>
              <a:rPr sz="1800" dirty="0">
                <a:solidFill>
                  <a:srgbClr val="FFFFFF"/>
                </a:solidFill>
                <a:latin typeface="NJGCAJ+MicrosoftYaHei"/>
                <a:cs typeface="NJGCAJ+MicrosoftYaHei"/>
              </a:rPr>
              <a:t>页</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793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6431801" y="392857"/>
            <a:ext cx="762000" cy="774799"/>
          </a:xfrm>
          <a:prstGeom prst="rect">
            <a:avLst/>
          </a:prstGeom>
        </p:spPr>
        <p:txBody>
          <a:bodyPr vert="horz" wrap="square" lIns="0" tIns="0" rIns="0" bIns="0" rtlCol="0">
            <a:spAutoFit/>
          </a:bodyPr>
          <a:lstStyle/>
          <a:p>
            <a:pPr marL="0" marR="0">
              <a:lnSpc>
                <a:spcPts val="2500"/>
              </a:lnSpc>
              <a:spcBef>
                <a:spcPts val="0"/>
              </a:spcBef>
              <a:spcAft>
                <a:spcPts val="0"/>
              </a:spcAft>
            </a:pPr>
            <a:r>
              <a:rPr sz="2400" dirty="0">
                <a:solidFill>
                  <a:srgbClr val="FFFFFF"/>
                </a:solidFill>
                <a:latin typeface="NJGCAJ+MicrosoftYaHei"/>
                <a:cs typeface="NJGCAJ+MicrosoftYaHei"/>
              </a:rPr>
              <a:t>一</a:t>
            </a:r>
          </a:p>
        </p:txBody>
      </p:sp>
      <p:sp>
        <p:nvSpPr>
          <p:cNvPr id="4" name="object 4"/>
          <p:cNvSpPr txBox="1"/>
          <p:nvPr/>
        </p:nvSpPr>
        <p:spPr>
          <a:xfrm>
            <a:off x="7252284" y="416729"/>
            <a:ext cx="3209924" cy="709571"/>
          </a:xfrm>
          <a:prstGeom prst="rect">
            <a:avLst/>
          </a:prstGeom>
        </p:spPr>
        <p:txBody>
          <a:bodyPr vert="horz" wrap="square" lIns="0" tIns="0" rIns="0" bIns="0" rtlCol="0">
            <a:spAutoFit/>
          </a:bodyPr>
          <a:lstStyle/>
          <a:p>
            <a:pPr marL="0" marR="0">
              <a:lnSpc>
                <a:spcPts val="2287"/>
              </a:lnSpc>
              <a:spcBef>
                <a:spcPts val="0"/>
              </a:spcBef>
              <a:spcAft>
                <a:spcPts val="0"/>
              </a:spcAft>
            </a:pPr>
            <a:r>
              <a:rPr sz="2200" dirty="0">
                <a:solidFill>
                  <a:srgbClr val="000000"/>
                </a:solidFill>
                <a:latin typeface="NJGCAJ+MicrosoftYaHei"/>
                <a:cs typeface="NJGCAJ+MicrosoftYaHei"/>
              </a:rPr>
              <a:t>环</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境</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整</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洁</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有</a:t>
            </a:r>
            <a:r>
              <a:rPr sz="2200" spc="1109" dirty="0">
                <a:solidFill>
                  <a:srgbClr val="000000"/>
                </a:solidFill>
                <a:latin typeface="NJGCAJ+MicrosoftYaHei"/>
                <a:cs typeface="NJGCAJ+MicrosoftYaHei"/>
              </a:rPr>
              <a:t> </a:t>
            </a:r>
            <a:r>
              <a:rPr sz="2200" dirty="0">
                <a:solidFill>
                  <a:srgbClr val="000000"/>
                </a:solidFill>
                <a:latin typeface="NJGCAJ+MicrosoftYaHei"/>
                <a:cs typeface="NJGCAJ+MicrosoftYaHei"/>
              </a:rPr>
              <a:t>序</a:t>
            </a:r>
          </a:p>
        </p:txBody>
      </p:sp>
      <p:sp>
        <p:nvSpPr>
          <p:cNvPr id="5" name="object 5"/>
          <p:cNvSpPr txBox="1"/>
          <p:nvPr/>
        </p:nvSpPr>
        <p:spPr>
          <a:xfrm>
            <a:off x="6369545" y="1064094"/>
            <a:ext cx="888364" cy="903270"/>
          </a:xfrm>
          <a:prstGeom prst="rect">
            <a:avLst/>
          </a:prstGeom>
        </p:spPr>
        <p:txBody>
          <a:bodyPr vert="horz" wrap="square" lIns="0" tIns="0" rIns="0" bIns="0" rtlCol="0">
            <a:spAutoFit/>
          </a:bodyPr>
          <a:lstStyle/>
          <a:p>
            <a:pPr marL="0" marR="0">
              <a:lnSpc>
                <a:spcPts val="2912"/>
              </a:lnSpc>
              <a:spcBef>
                <a:spcPts val="0"/>
              </a:spcBef>
              <a:spcAft>
                <a:spcPts val="0"/>
              </a:spcAft>
            </a:pPr>
            <a:r>
              <a:rPr sz="2800" dirty="0">
                <a:solidFill>
                  <a:srgbClr val="FFFFFF"/>
                </a:solidFill>
                <a:latin typeface="NJGCAJ+MicrosoftYaHei"/>
                <a:cs typeface="NJGCAJ+MicrosoftYaHei"/>
              </a:rPr>
              <a:t>二</a:t>
            </a:r>
          </a:p>
        </p:txBody>
      </p:sp>
      <p:sp>
        <p:nvSpPr>
          <p:cNvPr id="6" name="object 6"/>
          <p:cNvSpPr txBox="1"/>
          <p:nvPr/>
        </p:nvSpPr>
        <p:spPr>
          <a:xfrm>
            <a:off x="7252830" y="1084931"/>
            <a:ext cx="3896994" cy="1033727"/>
          </a:xfrm>
          <a:prstGeom prst="rect">
            <a:avLst/>
          </a:prstGeom>
        </p:spPr>
        <p:txBody>
          <a:bodyPr vert="horz" wrap="square" lIns="0" tIns="0" rIns="0" bIns="0" rtlCol="0">
            <a:spAutoFit/>
          </a:bodyPr>
          <a:lstStyle/>
          <a:p>
            <a:pPr marL="0" marR="0">
              <a:lnSpc>
                <a:spcPts val="3339"/>
              </a:lnSpc>
              <a:spcBef>
                <a:spcPts val="0"/>
              </a:spcBef>
              <a:spcAft>
                <a:spcPts val="0"/>
              </a:spcAft>
            </a:pPr>
            <a:r>
              <a:rPr sz="3200" dirty="0">
                <a:solidFill>
                  <a:srgbClr val="0070C0"/>
                </a:solidFill>
                <a:latin typeface="NJGCAJ+MicrosoftYaHei"/>
                <a:cs typeface="NJGCAJ+MicrosoftYaHei"/>
              </a:rPr>
              <a:t>标</a:t>
            </a:r>
            <a:r>
              <a:rPr sz="3200" spc="388" dirty="0">
                <a:solidFill>
                  <a:srgbClr val="0070C0"/>
                </a:solidFill>
                <a:latin typeface="NJGCAJ+MicrosoftYaHei"/>
                <a:cs typeface="NJGCAJ+MicrosoftYaHei"/>
              </a:rPr>
              <a:t> </a:t>
            </a:r>
            <a:r>
              <a:rPr sz="3200" dirty="0">
                <a:solidFill>
                  <a:srgbClr val="0070C0"/>
                </a:solidFill>
                <a:latin typeface="NJGCAJ+MicrosoftYaHei"/>
                <a:cs typeface="NJGCAJ+MicrosoftYaHei"/>
              </a:rPr>
              <a:t>志</a:t>
            </a:r>
            <a:r>
              <a:rPr sz="3200" spc="388" dirty="0">
                <a:solidFill>
                  <a:srgbClr val="0070C0"/>
                </a:solidFill>
                <a:latin typeface="NJGCAJ+MicrosoftYaHei"/>
                <a:cs typeface="NJGCAJ+MicrosoftYaHei"/>
              </a:rPr>
              <a:t> </a:t>
            </a:r>
            <a:r>
              <a:rPr sz="3200" dirty="0">
                <a:solidFill>
                  <a:srgbClr val="0070C0"/>
                </a:solidFill>
                <a:latin typeface="NJGCAJ+MicrosoftYaHei"/>
                <a:cs typeface="NJGCAJ+MicrosoftYaHei"/>
              </a:rPr>
              <a:t>标</a:t>
            </a:r>
            <a:r>
              <a:rPr sz="3200" spc="388" dirty="0">
                <a:solidFill>
                  <a:srgbClr val="0070C0"/>
                </a:solidFill>
                <a:latin typeface="NJGCAJ+MicrosoftYaHei"/>
                <a:cs typeface="NJGCAJ+MicrosoftYaHei"/>
              </a:rPr>
              <a:t> </a:t>
            </a:r>
            <a:r>
              <a:rPr sz="3200" dirty="0">
                <a:solidFill>
                  <a:srgbClr val="0070C0"/>
                </a:solidFill>
                <a:latin typeface="NJGCAJ+MicrosoftYaHei"/>
                <a:cs typeface="NJGCAJ+MicrosoftYaHei"/>
              </a:rPr>
              <a:t>线</a:t>
            </a:r>
            <a:r>
              <a:rPr sz="3200" spc="388" dirty="0">
                <a:solidFill>
                  <a:srgbClr val="0070C0"/>
                </a:solidFill>
                <a:latin typeface="NJGCAJ+MicrosoftYaHei"/>
                <a:cs typeface="NJGCAJ+MicrosoftYaHei"/>
              </a:rPr>
              <a:t> </a:t>
            </a:r>
            <a:r>
              <a:rPr sz="3200" dirty="0">
                <a:solidFill>
                  <a:srgbClr val="0070C0"/>
                </a:solidFill>
                <a:latin typeface="NJGCAJ+MicrosoftYaHei"/>
                <a:cs typeface="NJGCAJ+MicrosoftYaHei"/>
              </a:rPr>
              <a:t>清</a:t>
            </a:r>
            <a:r>
              <a:rPr sz="3200" spc="393" dirty="0">
                <a:solidFill>
                  <a:srgbClr val="0070C0"/>
                </a:solidFill>
                <a:latin typeface="NJGCAJ+MicrosoftYaHei"/>
                <a:cs typeface="NJGCAJ+MicrosoftYaHei"/>
              </a:rPr>
              <a:t> </a:t>
            </a:r>
            <a:r>
              <a:rPr sz="3200" dirty="0">
                <a:solidFill>
                  <a:srgbClr val="0070C0"/>
                </a:solidFill>
                <a:latin typeface="NJGCAJ+MicrosoftYaHei"/>
                <a:cs typeface="NJGCAJ+MicrosoftYaHei"/>
              </a:rPr>
              <a:t>晰</a:t>
            </a:r>
          </a:p>
        </p:txBody>
      </p:sp>
      <p:sp>
        <p:nvSpPr>
          <p:cNvPr id="7" name="object 7"/>
          <p:cNvSpPr txBox="1"/>
          <p:nvPr/>
        </p:nvSpPr>
        <p:spPr>
          <a:xfrm>
            <a:off x="6432550" y="1855741"/>
            <a:ext cx="4152771" cy="5123544"/>
          </a:xfrm>
          <a:prstGeom prst="rect">
            <a:avLst/>
          </a:prstGeom>
        </p:spPr>
        <p:txBody>
          <a:bodyPr vert="horz" wrap="square" lIns="0" tIns="0" rIns="0" bIns="0" rtlCol="0">
            <a:spAutoFit/>
          </a:bodyPr>
          <a:lstStyle/>
          <a:p>
            <a:pPr marL="0" marR="0">
              <a:lnSpc>
                <a:spcPts val="2500"/>
              </a:lnSpc>
              <a:spcBef>
                <a:spcPts val="0"/>
              </a:spcBef>
              <a:spcAft>
                <a:spcPts val="0"/>
              </a:spcAft>
            </a:pPr>
            <a:r>
              <a:rPr sz="2400" dirty="0">
                <a:solidFill>
                  <a:srgbClr val="FFFFFF"/>
                </a:solidFill>
                <a:latin typeface="NJGCAJ+MicrosoftYaHei"/>
                <a:cs typeface="NJGCAJ+MicrosoftYaHei"/>
              </a:rPr>
              <a:t>三</a:t>
            </a:r>
            <a:r>
              <a:rPr sz="2400" spc="3349" dirty="0">
                <a:solidFill>
                  <a:srgbClr val="FFFFFF"/>
                </a:solidFill>
                <a:latin typeface="NJGCAJ+MicrosoftYaHei"/>
                <a:cs typeface="NJGCAJ+MicrosoftYaHei"/>
              </a:rPr>
              <a:t> </a:t>
            </a:r>
            <a:r>
              <a:rPr sz="2200" dirty="0">
                <a:solidFill>
                  <a:srgbClr val="000000"/>
                </a:solidFill>
                <a:latin typeface="NJGCAJ+MicrosoftYaHei"/>
                <a:cs typeface="NJGCAJ+MicrosoftYaHei"/>
              </a:rPr>
              <a:t>电</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气</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线</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路</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符</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合</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要</a:t>
            </a:r>
            <a:r>
              <a:rPr sz="2200" spc="-21" dirty="0">
                <a:solidFill>
                  <a:srgbClr val="000000"/>
                </a:solidFill>
                <a:latin typeface="NJGCAJ+MicrosoftYaHei"/>
                <a:cs typeface="NJGCAJ+MicrosoftYaHei"/>
              </a:rPr>
              <a:t> </a:t>
            </a:r>
            <a:r>
              <a:rPr sz="2200" dirty="0">
                <a:solidFill>
                  <a:srgbClr val="000000"/>
                </a:solidFill>
                <a:latin typeface="NJGCAJ+MicrosoftYaHei"/>
                <a:cs typeface="NJGCAJ+MicrosoftYaHei"/>
              </a:rPr>
              <a:t>求</a:t>
            </a:r>
          </a:p>
          <a:p>
            <a:pPr marL="0" marR="0">
              <a:lnSpc>
                <a:spcPts val="2500"/>
              </a:lnSpc>
              <a:spcBef>
                <a:spcPts val="3237"/>
              </a:spcBef>
              <a:spcAft>
                <a:spcPts val="0"/>
              </a:spcAft>
            </a:pPr>
            <a:r>
              <a:rPr sz="2400" dirty="0">
                <a:solidFill>
                  <a:srgbClr val="FFFFFF"/>
                </a:solidFill>
                <a:latin typeface="NJGCAJ+MicrosoftYaHei"/>
                <a:cs typeface="NJGCAJ+MicrosoftYaHei"/>
              </a:rPr>
              <a:t>四</a:t>
            </a:r>
            <a:r>
              <a:rPr sz="2400" spc="3349" dirty="0">
                <a:solidFill>
                  <a:srgbClr val="FFFFFF"/>
                </a:solidFill>
                <a:latin typeface="NJGCAJ+MicrosoftYaHei"/>
                <a:cs typeface="NJGCAJ+MicrosoftYaHei"/>
              </a:rPr>
              <a:t> </a:t>
            </a:r>
            <a:r>
              <a:rPr sz="2200" dirty="0">
                <a:solidFill>
                  <a:srgbClr val="000000"/>
                </a:solidFill>
                <a:latin typeface="NJGCAJ+MicrosoftYaHei"/>
                <a:cs typeface="NJGCAJ+MicrosoftYaHei"/>
              </a:rPr>
              <a:t>设</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备</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设</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施</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维</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护</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完</a:t>
            </a:r>
            <a:r>
              <a:rPr sz="2200" spc="-21" dirty="0">
                <a:solidFill>
                  <a:srgbClr val="000000"/>
                </a:solidFill>
                <a:latin typeface="NJGCAJ+MicrosoftYaHei"/>
                <a:cs typeface="NJGCAJ+MicrosoftYaHei"/>
              </a:rPr>
              <a:t> </a:t>
            </a:r>
            <a:r>
              <a:rPr sz="2200" dirty="0">
                <a:solidFill>
                  <a:srgbClr val="000000"/>
                </a:solidFill>
                <a:latin typeface="NJGCAJ+MicrosoftYaHei"/>
                <a:cs typeface="NJGCAJ+MicrosoftYaHei"/>
              </a:rPr>
              <a:t>好</a:t>
            </a:r>
          </a:p>
          <a:p>
            <a:pPr marL="0" marR="0">
              <a:lnSpc>
                <a:spcPts val="2500"/>
              </a:lnSpc>
              <a:spcBef>
                <a:spcPts val="3288"/>
              </a:spcBef>
              <a:spcAft>
                <a:spcPts val="0"/>
              </a:spcAft>
            </a:pPr>
            <a:r>
              <a:rPr sz="2400" dirty="0">
                <a:solidFill>
                  <a:srgbClr val="FFFFFF"/>
                </a:solidFill>
                <a:latin typeface="NJGCAJ+MicrosoftYaHei"/>
                <a:cs typeface="NJGCAJ+MicrosoftYaHei"/>
              </a:rPr>
              <a:t>五</a:t>
            </a:r>
            <a:r>
              <a:rPr sz="2400" spc="3349" dirty="0">
                <a:solidFill>
                  <a:srgbClr val="FFFFFF"/>
                </a:solidFill>
                <a:latin typeface="NJGCAJ+MicrosoftYaHei"/>
                <a:cs typeface="NJGCAJ+MicrosoftYaHei"/>
              </a:rPr>
              <a:t> </a:t>
            </a:r>
            <a:r>
              <a:rPr sz="2200" dirty="0">
                <a:solidFill>
                  <a:srgbClr val="000000"/>
                </a:solidFill>
                <a:latin typeface="NJGCAJ+MicrosoftYaHei"/>
                <a:cs typeface="NJGCAJ+MicrosoftYaHei"/>
              </a:rPr>
              <a:t>监</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测</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防</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护</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措</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施</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可</a:t>
            </a:r>
            <a:r>
              <a:rPr sz="2200" spc="-21" dirty="0">
                <a:solidFill>
                  <a:srgbClr val="000000"/>
                </a:solidFill>
                <a:latin typeface="NJGCAJ+MicrosoftYaHei"/>
                <a:cs typeface="NJGCAJ+MicrosoftYaHei"/>
              </a:rPr>
              <a:t> </a:t>
            </a:r>
            <a:r>
              <a:rPr sz="2200" dirty="0">
                <a:solidFill>
                  <a:srgbClr val="000000"/>
                </a:solidFill>
                <a:latin typeface="NJGCAJ+MicrosoftYaHei"/>
                <a:cs typeface="NJGCAJ+MicrosoftYaHei"/>
              </a:rPr>
              <a:t>靠</a:t>
            </a:r>
          </a:p>
          <a:p>
            <a:pPr marL="0" marR="0">
              <a:lnSpc>
                <a:spcPts val="2500"/>
              </a:lnSpc>
              <a:spcBef>
                <a:spcPts val="3237"/>
              </a:spcBef>
              <a:spcAft>
                <a:spcPts val="0"/>
              </a:spcAft>
            </a:pPr>
            <a:r>
              <a:rPr sz="2400" dirty="0">
                <a:solidFill>
                  <a:srgbClr val="FFFFFF"/>
                </a:solidFill>
                <a:latin typeface="NJGCAJ+MicrosoftYaHei"/>
                <a:cs typeface="NJGCAJ+MicrosoftYaHei"/>
              </a:rPr>
              <a:t>六</a:t>
            </a:r>
            <a:r>
              <a:rPr sz="2400" spc="3349" dirty="0">
                <a:solidFill>
                  <a:srgbClr val="FFFFFF"/>
                </a:solidFill>
                <a:latin typeface="NJGCAJ+MicrosoftYaHei"/>
                <a:cs typeface="NJGCAJ+MicrosoftYaHei"/>
              </a:rPr>
              <a:t> </a:t>
            </a:r>
            <a:r>
              <a:rPr sz="2200" dirty="0">
                <a:solidFill>
                  <a:srgbClr val="000000"/>
                </a:solidFill>
                <a:latin typeface="NJGCAJ+MicrosoftYaHei"/>
                <a:cs typeface="NJGCAJ+MicrosoftYaHei"/>
              </a:rPr>
              <a:t>仓</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库</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物</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品</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摆</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放</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有</a:t>
            </a:r>
            <a:r>
              <a:rPr sz="2200" spc="-21" dirty="0">
                <a:solidFill>
                  <a:srgbClr val="000000"/>
                </a:solidFill>
                <a:latin typeface="NJGCAJ+MicrosoftYaHei"/>
                <a:cs typeface="NJGCAJ+MicrosoftYaHei"/>
              </a:rPr>
              <a:t> </a:t>
            </a:r>
            <a:r>
              <a:rPr sz="2200" dirty="0">
                <a:solidFill>
                  <a:srgbClr val="000000"/>
                </a:solidFill>
                <a:latin typeface="NJGCAJ+MicrosoftYaHei"/>
                <a:cs typeface="NJGCAJ+MicrosoftYaHei"/>
              </a:rPr>
              <a:t>序</a:t>
            </a:r>
          </a:p>
          <a:p>
            <a:pPr marL="0" marR="0">
              <a:lnSpc>
                <a:spcPts val="2500"/>
              </a:lnSpc>
              <a:spcBef>
                <a:spcPts val="3287"/>
              </a:spcBef>
              <a:spcAft>
                <a:spcPts val="0"/>
              </a:spcAft>
            </a:pPr>
            <a:r>
              <a:rPr sz="2400" dirty="0">
                <a:solidFill>
                  <a:srgbClr val="FFFFFF"/>
                </a:solidFill>
                <a:latin typeface="NJGCAJ+MicrosoftYaHei"/>
                <a:cs typeface="NJGCAJ+MicrosoftYaHei"/>
              </a:rPr>
              <a:t>七</a:t>
            </a:r>
            <a:r>
              <a:rPr sz="2400" spc="3349" dirty="0">
                <a:solidFill>
                  <a:srgbClr val="FFFFFF"/>
                </a:solidFill>
                <a:latin typeface="NJGCAJ+MicrosoftYaHei"/>
                <a:cs typeface="NJGCAJ+MicrosoftYaHei"/>
              </a:rPr>
              <a:t> </a:t>
            </a:r>
            <a:r>
              <a:rPr sz="2200" spc="273" dirty="0">
                <a:solidFill>
                  <a:srgbClr val="000000"/>
                </a:solidFill>
                <a:latin typeface="NJGCAJ+MicrosoftYaHei"/>
                <a:cs typeface="NJGCAJ+MicrosoftYaHei"/>
              </a:rPr>
              <a:t>危化品使用符合规范</a:t>
            </a:r>
          </a:p>
          <a:p>
            <a:pPr marL="0" marR="0">
              <a:lnSpc>
                <a:spcPts val="2500"/>
              </a:lnSpc>
              <a:spcBef>
                <a:spcPts val="3237"/>
              </a:spcBef>
              <a:spcAft>
                <a:spcPts val="0"/>
              </a:spcAft>
            </a:pPr>
            <a:r>
              <a:rPr sz="2400" dirty="0">
                <a:solidFill>
                  <a:srgbClr val="FFFFFF"/>
                </a:solidFill>
                <a:latin typeface="NJGCAJ+MicrosoftYaHei"/>
                <a:cs typeface="NJGCAJ+MicrosoftYaHei"/>
              </a:rPr>
              <a:t>八</a:t>
            </a:r>
            <a:r>
              <a:rPr sz="2400" spc="3349" dirty="0">
                <a:solidFill>
                  <a:srgbClr val="FFFFFF"/>
                </a:solidFill>
                <a:latin typeface="NJGCAJ+MicrosoftYaHei"/>
                <a:cs typeface="NJGCAJ+MicrosoftYaHei"/>
              </a:rPr>
              <a:t> </a:t>
            </a:r>
            <a:r>
              <a:rPr sz="2200" dirty="0">
                <a:solidFill>
                  <a:srgbClr val="000000"/>
                </a:solidFill>
                <a:latin typeface="NJGCAJ+MicrosoftYaHei"/>
                <a:cs typeface="NJGCAJ+MicrosoftYaHei"/>
              </a:rPr>
              <a:t>应</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急</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处</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置</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快</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速</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高</a:t>
            </a:r>
            <a:r>
              <a:rPr sz="2200" spc="-21" dirty="0">
                <a:solidFill>
                  <a:srgbClr val="000000"/>
                </a:solidFill>
                <a:latin typeface="NJGCAJ+MicrosoftYaHei"/>
                <a:cs typeface="NJGCAJ+MicrosoftYaHei"/>
              </a:rPr>
              <a:t> </a:t>
            </a:r>
            <a:r>
              <a:rPr sz="2200" dirty="0">
                <a:solidFill>
                  <a:srgbClr val="000000"/>
                </a:solidFill>
                <a:latin typeface="NJGCAJ+MicrosoftYaHei"/>
                <a:cs typeface="NJGCAJ+MicrosoftYaHei"/>
              </a:rPr>
              <a:t>效</a:t>
            </a:r>
          </a:p>
          <a:p>
            <a:pPr marL="0" marR="0">
              <a:lnSpc>
                <a:spcPts val="2500"/>
              </a:lnSpc>
              <a:spcBef>
                <a:spcPts val="3237"/>
              </a:spcBef>
              <a:spcAft>
                <a:spcPts val="0"/>
              </a:spcAft>
            </a:pPr>
            <a:r>
              <a:rPr sz="2400" dirty="0">
                <a:solidFill>
                  <a:srgbClr val="FFFFFF"/>
                </a:solidFill>
                <a:latin typeface="NJGCAJ+MicrosoftYaHei"/>
                <a:cs typeface="NJGCAJ+MicrosoftYaHei"/>
              </a:rPr>
              <a:t>九</a:t>
            </a:r>
            <a:r>
              <a:rPr sz="2400" spc="3349" dirty="0">
                <a:solidFill>
                  <a:srgbClr val="FFFFFF"/>
                </a:solidFill>
                <a:latin typeface="NJGCAJ+MicrosoftYaHei"/>
                <a:cs typeface="NJGCAJ+MicrosoftYaHei"/>
              </a:rPr>
              <a:t> </a:t>
            </a:r>
            <a:r>
              <a:rPr sz="2200" dirty="0">
                <a:solidFill>
                  <a:srgbClr val="000000"/>
                </a:solidFill>
                <a:latin typeface="NJGCAJ+MicrosoftYaHei"/>
                <a:cs typeface="NJGCAJ+MicrosoftYaHei"/>
              </a:rPr>
              <a:t>从</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业</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人</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员</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熟</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知</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风</a:t>
            </a:r>
            <a:r>
              <a:rPr sz="2200" spc="-21" dirty="0">
                <a:solidFill>
                  <a:srgbClr val="000000"/>
                </a:solidFill>
                <a:latin typeface="NJGCAJ+MicrosoftYaHei"/>
                <a:cs typeface="NJGCAJ+MicrosoftYaHei"/>
              </a:rPr>
              <a:t> </a:t>
            </a:r>
            <a:r>
              <a:rPr sz="2200" dirty="0">
                <a:solidFill>
                  <a:srgbClr val="000000"/>
                </a:solidFill>
                <a:latin typeface="NJGCAJ+MicrosoftYaHei"/>
                <a:cs typeface="NJGCAJ+MicrosoftYaHei"/>
              </a:rPr>
              <a:t>险</a:t>
            </a:r>
          </a:p>
        </p:txBody>
      </p:sp>
      <p:sp>
        <p:nvSpPr>
          <p:cNvPr id="8" name="object 8"/>
          <p:cNvSpPr txBox="1"/>
          <p:nvPr/>
        </p:nvSpPr>
        <p:spPr>
          <a:xfrm>
            <a:off x="1298257" y="6586702"/>
            <a:ext cx="49318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Page</a:t>
            </a:r>
          </a:p>
        </p:txBody>
      </p:sp>
      <p:sp>
        <p:nvSpPr>
          <p:cNvPr id="9" name="object 9"/>
          <p:cNvSpPr txBox="1"/>
          <p:nvPr/>
        </p:nvSpPr>
        <p:spPr>
          <a:xfrm>
            <a:off x="1799907" y="6586702"/>
            <a:ext cx="26077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8</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793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146086" y="178485"/>
            <a:ext cx="3141980" cy="840027"/>
          </a:xfrm>
          <a:prstGeom prst="rect">
            <a:avLst/>
          </a:prstGeom>
        </p:spPr>
        <p:txBody>
          <a:bodyPr vert="horz" wrap="square" lIns="0" tIns="0" rIns="0" bIns="0" rtlCol="0">
            <a:spAutoFit/>
          </a:bodyPr>
          <a:lstStyle/>
          <a:p>
            <a:pPr marL="0" marR="0">
              <a:lnSpc>
                <a:spcPts val="2714"/>
              </a:lnSpc>
              <a:spcBef>
                <a:spcPts val="0"/>
              </a:spcBef>
              <a:spcAft>
                <a:spcPts val="0"/>
              </a:spcAft>
            </a:pPr>
            <a:r>
              <a:rPr sz="2600" dirty="0">
                <a:solidFill>
                  <a:srgbClr val="000000"/>
                </a:solidFill>
                <a:latin typeface="NJGCAJ+MicrosoftYaHei"/>
                <a:cs typeface="NJGCAJ+MicrosoftYaHei"/>
              </a:rPr>
              <a:t>二、标志标线清晰</a:t>
            </a:r>
          </a:p>
        </p:txBody>
      </p:sp>
      <p:sp>
        <p:nvSpPr>
          <p:cNvPr id="4" name="object 4"/>
          <p:cNvSpPr txBox="1"/>
          <p:nvPr/>
        </p:nvSpPr>
        <p:spPr>
          <a:xfrm>
            <a:off x="756373" y="944147"/>
            <a:ext cx="10420779" cy="646327"/>
          </a:xfrm>
          <a:prstGeom prst="rect">
            <a:avLst/>
          </a:prstGeom>
        </p:spPr>
        <p:txBody>
          <a:bodyPr vert="horz" wrap="square" lIns="0" tIns="0" rIns="0" bIns="0" rtlCol="0">
            <a:spAutoFit/>
          </a:bodyPr>
          <a:lstStyle/>
          <a:p>
            <a:pPr marL="0" marR="0">
              <a:lnSpc>
                <a:spcPts val="2089"/>
              </a:lnSpc>
              <a:spcBef>
                <a:spcPts val="0"/>
              </a:spcBef>
              <a:spcAft>
                <a:spcPts val="0"/>
              </a:spcAft>
            </a:pPr>
            <a:r>
              <a:rPr sz="2000" dirty="0">
                <a:solidFill>
                  <a:srgbClr val="0070C0"/>
                </a:solidFill>
                <a:latin typeface="NJGCAJ+MicrosoftYaHei"/>
                <a:cs typeface="NJGCAJ+MicrosoftYaHei"/>
              </a:rPr>
              <a:t>第3条：</a:t>
            </a:r>
            <a:r>
              <a:rPr sz="2000" dirty="0">
                <a:solidFill>
                  <a:srgbClr val="0D0D0D"/>
                </a:solidFill>
                <a:latin typeface="NJGCAJ+MicrosoftYaHei"/>
                <a:cs typeface="NJGCAJ+MicrosoftYaHei"/>
              </a:rPr>
              <a:t>公共通道、车间、仓库等区域根据不同要求进行划线，划线应清晰规范。</a:t>
            </a:r>
          </a:p>
        </p:txBody>
      </p:sp>
      <p:sp>
        <p:nvSpPr>
          <p:cNvPr id="5" name="object 5"/>
          <p:cNvSpPr txBox="1"/>
          <p:nvPr/>
        </p:nvSpPr>
        <p:spPr>
          <a:xfrm>
            <a:off x="714032" y="1570092"/>
            <a:ext cx="12459143" cy="1103527"/>
          </a:xfrm>
          <a:prstGeom prst="rect">
            <a:avLst/>
          </a:prstGeom>
        </p:spPr>
        <p:txBody>
          <a:bodyPr vert="horz" wrap="square" lIns="0" tIns="0" rIns="0" bIns="0" rtlCol="0">
            <a:spAutoFit/>
          </a:bodyPr>
          <a:lstStyle/>
          <a:p>
            <a:pPr marL="0" marR="0">
              <a:lnSpc>
                <a:spcPts val="2089"/>
              </a:lnSpc>
              <a:spcBef>
                <a:spcPts val="0"/>
              </a:spcBef>
              <a:spcAft>
                <a:spcPts val="0"/>
              </a:spcAft>
            </a:pPr>
            <a:r>
              <a:rPr sz="2000" spc="85" dirty="0">
                <a:solidFill>
                  <a:srgbClr val="0070C0"/>
                </a:solidFill>
                <a:latin typeface="NJGCAJ+MicrosoftYaHei"/>
                <a:cs typeface="NJGCAJ+MicrosoftYaHei"/>
              </a:rPr>
              <a:t>规范说明：</a:t>
            </a:r>
            <a:r>
              <a:rPr sz="2000" spc="78" dirty="0">
                <a:solidFill>
                  <a:srgbClr val="0070C0"/>
                </a:solidFill>
                <a:latin typeface="NJGCAJ+MicrosoftYaHei"/>
                <a:cs typeface="NJGCAJ+MicrosoftYaHei"/>
              </a:rPr>
              <a:t> </a:t>
            </a:r>
            <a:r>
              <a:rPr sz="2000" spc="85" dirty="0">
                <a:solidFill>
                  <a:srgbClr val="0D0D0D"/>
                </a:solidFill>
                <a:latin typeface="NJGCAJ+MicrosoftYaHei"/>
                <a:cs typeface="NJGCAJ+MicrosoftYaHei"/>
              </a:rPr>
              <a:t>企业内划线及安全标志等规范标准参照《安全标示及其使用导则》（GB/T</a:t>
            </a:r>
            <a:r>
              <a:rPr sz="2000" spc="82" dirty="0">
                <a:solidFill>
                  <a:srgbClr val="0D0D0D"/>
                </a:solidFill>
                <a:latin typeface="NJGCAJ+MicrosoftYaHei"/>
                <a:cs typeface="NJGCAJ+MicrosoftYaHei"/>
              </a:rPr>
              <a:t> </a:t>
            </a:r>
            <a:r>
              <a:rPr sz="2000" spc="87" dirty="0">
                <a:solidFill>
                  <a:srgbClr val="0D0D0D"/>
                </a:solidFill>
                <a:latin typeface="NJGCAJ+MicrosoftYaHei"/>
                <a:cs typeface="NJGCAJ+MicrosoftYaHei"/>
              </a:rPr>
              <a:t>2893-</a:t>
            </a:r>
          </a:p>
          <a:p>
            <a:pPr marL="0" marR="0">
              <a:lnSpc>
                <a:spcPts val="2089"/>
              </a:lnSpc>
              <a:spcBef>
                <a:spcPts val="1510"/>
              </a:spcBef>
              <a:spcAft>
                <a:spcPts val="0"/>
              </a:spcAft>
            </a:pPr>
            <a:r>
              <a:rPr sz="2000" dirty="0">
                <a:solidFill>
                  <a:srgbClr val="0D0D0D"/>
                </a:solidFill>
                <a:latin typeface="NJGCAJ+MicrosoftYaHei"/>
                <a:cs typeface="NJGCAJ+MicrosoftYaHei"/>
              </a:rPr>
              <a:t>2020）。</a:t>
            </a:r>
          </a:p>
        </p:txBody>
      </p:sp>
      <p:sp>
        <p:nvSpPr>
          <p:cNvPr id="6" name="object 6"/>
          <p:cNvSpPr txBox="1"/>
          <p:nvPr/>
        </p:nvSpPr>
        <p:spPr>
          <a:xfrm>
            <a:off x="4487506" y="5904784"/>
            <a:ext cx="1116965"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D0D0D"/>
                </a:solidFill>
                <a:latin typeface="NJGCAJ+MicrosoftYaHei"/>
                <a:cs typeface="NJGCAJ+MicrosoftYaHei"/>
              </a:rPr>
              <a:t>公共通道</a:t>
            </a:r>
          </a:p>
        </p:txBody>
      </p:sp>
      <p:sp>
        <p:nvSpPr>
          <p:cNvPr id="7" name="object 7"/>
          <p:cNvSpPr txBox="1"/>
          <p:nvPr/>
        </p:nvSpPr>
        <p:spPr>
          <a:xfrm>
            <a:off x="9989312" y="5886306"/>
            <a:ext cx="1116965"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D0D0D"/>
                </a:solidFill>
                <a:latin typeface="NJGCAJ+MicrosoftYaHei"/>
                <a:cs typeface="NJGCAJ+MicrosoftYaHei"/>
              </a:rPr>
              <a:t>工具定位</a:t>
            </a:r>
          </a:p>
        </p:txBody>
      </p:sp>
      <p:sp>
        <p:nvSpPr>
          <p:cNvPr id="8" name="object 8"/>
          <p:cNvSpPr txBox="1"/>
          <p:nvPr/>
        </p:nvSpPr>
        <p:spPr>
          <a:xfrm>
            <a:off x="1488262" y="5926971"/>
            <a:ext cx="1523365"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车间区域划线</a:t>
            </a:r>
          </a:p>
        </p:txBody>
      </p:sp>
      <p:sp>
        <p:nvSpPr>
          <p:cNvPr id="9" name="object 9"/>
          <p:cNvSpPr txBox="1"/>
          <p:nvPr/>
        </p:nvSpPr>
        <p:spPr>
          <a:xfrm>
            <a:off x="7132472" y="5932369"/>
            <a:ext cx="1523365"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D0D0D"/>
                </a:solidFill>
                <a:latin typeface="NJGCAJ+MicrosoftYaHei"/>
                <a:cs typeface="NJGCAJ+MicrosoftYaHei"/>
              </a:rPr>
              <a:t>消防器材定位</a:t>
            </a:r>
          </a:p>
        </p:txBody>
      </p:sp>
      <p:sp>
        <p:nvSpPr>
          <p:cNvPr id="10" name="object 10"/>
          <p:cNvSpPr txBox="1"/>
          <p:nvPr/>
        </p:nvSpPr>
        <p:spPr>
          <a:xfrm>
            <a:off x="1298257" y="6586702"/>
            <a:ext cx="49318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Page</a:t>
            </a:r>
          </a:p>
        </p:txBody>
      </p:sp>
      <p:sp>
        <p:nvSpPr>
          <p:cNvPr id="11" name="object 11"/>
          <p:cNvSpPr txBox="1"/>
          <p:nvPr/>
        </p:nvSpPr>
        <p:spPr>
          <a:xfrm>
            <a:off x="1799907" y="6586702"/>
            <a:ext cx="26077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9</a:t>
            </a:r>
          </a:p>
        </p:txBody>
      </p:sp>
      <p:sp>
        <p:nvSpPr>
          <p:cNvPr id="12" name="object 12"/>
          <p:cNvSpPr txBox="1"/>
          <p:nvPr/>
        </p:nvSpPr>
        <p:spPr>
          <a:xfrm>
            <a:off x="11225429" y="6601485"/>
            <a:ext cx="1072514" cy="58109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FFFFFF"/>
                </a:solidFill>
                <a:latin typeface="NJGCAJ+MicrosoftYaHei"/>
                <a:cs typeface="NJGCAJ+MicrosoftYaHei"/>
              </a:rPr>
              <a:t>第</a:t>
            </a:r>
            <a:r>
              <a:rPr sz="1800" spc="12" dirty="0">
                <a:solidFill>
                  <a:srgbClr val="FFFFFF"/>
                </a:solidFill>
                <a:latin typeface="NJGCAJ+MicrosoftYaHei"/>
                <a:cs typeface="NJGCAJ+MicrosoftYaHei"/>
              </a:rPr>
              <a:t> </a:t>
            </a:r>
            <a:r>
              <a:rPr sz="1800" dirty="0">
                <a:solidFill>
                  <a:srgbClr val="FFFFFF"/>
                </a:solidFill>
                <a:latin typeface="NJGCAJ+MicrosoftYaHei"/>
                <a:cs typeface="NJGCAJ+MicrosoftYaHei"/>
              </a:rPr>
              <a:t>9</a:t>
            </a:r>
            <a:r>
              <a:rPr sz="1800" spc="12" dirty="0">
                <a:solidFill>
                  <a:srgbClr val="FFFFFF"/>
                </a:solidFill>
                <a:latin typeface="NJGCAJ+MicrosoftYaHei"/>
                <a:cs typeface="NJGCAJ+MicrosoftYaHei"/>
              </a:rPr>
              <a:t> </a:t>
            </a:r>
            <a:r>
              <a:rPr sz="1800" dirty="0">
                <a:solidFill>
                  <a:srgbClr val="FFFFFF"/>
                </a:solidFill>
                <a:latin typeface="NJGCAJ+MicrosoftYaHei"/>
                <a:cs typeface="NJGCAJ+MicrosoftYaHei"/>
              </a:rPr>
              <a:t>页</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793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146086" y="178485"/>
            <a:ext cx="3141980" cy="840027"/>
          </a:xfrm>
          <a:prstGeom prst="rect">
            <a:avLst/>
          </a:prstGeom>
        </p:spPr>
        <p:txBody>
          <a:bodyPr vert="horz" wrap="square" lIns="0" tIns="0" rIns="0" bIns="0" rtlCol="0">
            <a:spAutoFit/>
          </a:bodyPr>
          <a:lstStyle/>
          <a:p>
            <a:pPr marL="0" marR="0">
              <a:lnSpc>
                <a:spcPts val="2714"/>
              </a:lnSpc>
              <a:spcBef>
                <a:spcPts val="0"/>
              </a:spcBef>
              <a:spcAft>
                <a:spcPts val="0"/>
              </a:spcAft>
            </a:pPr>
            <a:r>
              <a:rPr sz="2600" dirty="0">
                <a:solidFill>
                  <a:srgbClr val="000000"/>
                </a:solidFill>
                <a:latin typeface="NJGCAJ+MicrosoftYaHei"/>
                <a:cs typeface="NJGCAJ+MicrosoftYaHei"/>
              </a:rPr>
              <a:t>二、标志标线清晰</a:t>
            </a:r>
          </a:p>
        </p:txBody>
      </p:sp>
      <p:sp>
        <p:nvSpPr>
          <p:cNvPr id="4" name="object 4"/>
          <p:cNvSpPr txBox="1"/>
          <p:nvPr/>
        </p:nvSpPr>
        <p:spPr>
          <a:xfrm>
            <a:off x="862317" y="1075198"/>
            <a:ext cx="12294489" cy="1103527"/>
          </a:xfrm>
          <a:prstGeom prst="rect">
            <a:avLst/>
          </a:prstGeom>
        </p:spPr>
        <p:txBody>
          <a:bodyPr vert="horz" wrap="square" lIns="0" tIns="0" rIns="0" bIns="0" rtlCol="0">
            <a:spAutoFit/>
          </a:bodyPr>
          <a:lstStyle/>
          <a:p>
            <a:pPr marL="0" marR="0">
              <a:lnSpc>
                <a:spcPts val="2089"/>
              </a:lnSpc>
              <a:spcBef>
                <a:spcPts val="0"/>
              </a:spcBef>
              <a:spcAft>
                <a:spcPts val="0"/>
              </a:spcAft>
            </a:pPr>
            <a:r>
              <a:rPr sz="2000" spc="26" dirty="0">
                <a:solidFill>
                  <a:srgbClr val="0070C0"/>
                </a:solidFill>
                <a:latin typeface="NJGCAJ+MicrosoftYaHei"/>
                <a:cs typeface="NJGCAJ+MicrosoftYaHei"/>
              </a:rPr>
              <a:t>第4条：</a:t>
            </a:r>
            <a:r>
              <a:rPr sz="2000" spc="24" dirty="0">
                <a:solidFill>
                  <a:srgbClr val="0D0D0D"/>
                </a:solidFill>
                <a:latin typeface="NJGCAJ+MicrosoftYaHei"/>
                <a:cs typeface="NJGCAJ+MicrosoftYaHei"/>
              </a:rPr>
              <a:t>在有较大危险因素的机械设备、高温场所、电气设施、危化品使用和储存场所设置安全</a:t>
            </a:r>
          </a:p>
          <a:p>
            <a:pPr marL="0" marR="0">
              <a:lnSpc>
                <a:spcPts val="2089"/>
              </a:lnSpc>
              <a:spcBef>
                <a:spcPts val="1510"/>
              </a:spcBef>
              <a:spcAft>
                <a:spcPts val="0"/>
              </a:spcAft>
            </a:pPr>
            <a:r>
              <a:rPr sz="2000" dirty="0">
                <a:solidFill>
                  <a:srgbClr val="0D0D0D"/>
                </a:solidFill>
                <a:latin typeface="NJGCAJ+MicrosoftYaHei"/>
                <a:cs typeface="NJGCAJ+MicrosoftYaHei"/>
              </a:rPr>
              <a:t>警示标志。</a:t>
            </a:r>
          </a:p>
        </p:txBody>
      </p:sp>
      <p:sp>
        <p:nvSpPr>
          <p:cNvPr id="5" name="object 5"/>
          <p:cNvSpPr txBox="1"/>
          <p:nvPr/>
        </p:nvSpPr>
        <p:spPr>
          <a:xfrm>
            <a:off x="900239" y="2120328"/>
            <a:ext cx="12293755" cy="992579"/>
          </a:xfrm>
          <a:prstGeom prst="rect">
            <a:avLst/>
          </a:prstGeom>
        </p:spPr>
        <p:txBody>
          <a:bodyPr vert="horz" wrap="square" lIns="0" tIns="0" rIns="0" bIns="0" rtlCol="0">
            <a:spAutoFit/>
          </a:bodyPr>
          <a:lstStyle/>
          <a:p>
            <a:pPr marL="0" marR="0">
              <a:lnSpc>
                <a:spcPts val="1875"/>
              </a:lnSpc>
              <a:spcBef>
                <a:spcPts val="0"/>
              </a:spcBef>
              <a:spcAft>
                <a:spcPts val="0"/>
              </a:spcAft>
            </a:pPr>
            <a:r>
              <a:rPr sz="1800" spc="35" dirty="0">
                <a:solidFill>
                  <a:srgbClr val="0070C0"/>
                </a:solidFill>
                <a:latin typeface="NJGCAJ+MicrosoftYaHei"/>
                <a:cs typeface="NJGCAJ+MicrosoftYaHei"/>
              </a:rPr>
              <a:t>规范说明：</a:t>
            </a:r>
            <a:r>
              <a:rPr sz="1800" spc="30" dirty="0">
                <a:solidFill>
                  <a:srgbClr val="0D0D0D"/>
                </a:solidFill>
                <a:latin typeface="NJGCAJ+MicrosoftYaHei"/>
                <a:cs typeface="NJGCAJ+MicrosoftYaHei"/>
              </a:rPr>
              <a:t>《中华人民共和国安全生产法》第三十</a:t>
            </a:r>
            <a:r>
              <a:rPr sz="1800" spc="30" dirty="0">
                <a:solidFill>
                  <a:srgbClr val="FF0000"/>
                </a:solidFill>
                <a:latin typeface="NJGCAJ+MicrosoftYaHei"/>
                <a:cs typeface="NJGCAJ+MicrosoftYaHei"/>
              </a:rPr>
              <a:t>五</a:t>
            </a:r>
            <a:r>
              <a:rPr sz="1800" spc="30" dirty="0">
                <a:solidFill>
                  <a:srgbClr val="0D0D0D"/>
                </a:solidFill>
                <a:latin typeface="NJGCAJ+MicrosoftYaHei"/>
                <a:cs typeface="NJGCAJ+MicrosoftYaHei"/>
              </a:rPr>
              <a:t>条规定：生产产经营单位应当在有较大危险因素的生</a:t>
            </a:r>
          </a:p>
          <a:p>
            <a:pPr marL="0" marR="0">
              <a:lnSpc>
                <a:spcPts val="1875"/>
              </a:lnSpc>
              <a:spcBef>
                <a:spcPts val="1314"/>
              </a:spcBef>
              <a:spcAft>
                <a:spcPts val="0"/>
              </a:spcAft>
            </a:pPr>
            <a:r>
              <a:rPr sz="1800" dirty="0">
                <a:solidFill>
                  <a:srgbClr val="0D0D0D"/>
                </a:solidFill>
                <a:latin typeface="NJGCAJ+MicrosoftYaHei"/>
                <a:cs typeface="NJGCAJ+MicrosoftYaHei"/>
              </a:rPr>
              <a:t>产经营场所和有关设施、设备上，设置明显的安全警示标志。</a:t>
            </a:r>
          </a:p>
        </p:txBody>
      </p:sp>
      <p:sp>
        <p:nvSpPr>
          <p:cNvPr id="6" name="object 6"/>
          <p:cNvSpPr txBox="1"/>
          <p:nvPr/>
        </p:nvSpPr>
        <p:spPr>
          <a:xfrm>
            <a:off x="1281861" y="5789291"/>
            <a:ext cx="1929764"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机械设备警示标志</a:t>
            </a:r>
          </a:p>
        </p:txBody>
      </p:sp>
      <p:sp>
        <p:nvSpPr>
          <p:cNvPr id="7" name="object 7"/>
          <p:cNvSpPr txBox="1"/>
          <p:nvPr/>
        </p:nvSpPr>
        <p:spPr>
          <a:xfrm>
            <a:off x="4217822" y="5792212"/>
            <a:ext cx="1726565"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配电房警示标志</a:t>
            </a:r>
          </a:p>
        </p:txBody>
      </p:sp>
      <p:sp>
        <p:nvSpPr>
          <p:cNvPr id="8" name="object 8"/>
          <p:cNvSpPr txBox="1"/>
          <p:nvPr/>
        </p:nvSpPr>
        <p:spPr>
          <a:xfrm>
            <a:off x="6603530" y="5789291"/>
            <a:ext cx="1929765"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电气设施警示标志</a:t>
            </a:r>
          </a:p>
        </p:txBody>
      </p:sp>
      <p:sp>
        <p:nvSpPr>
          <p:cNvPr id="9" name="object 9"/>
          <p:cNvSpPr txBox="1"/>
          <p:nvPr/>
        </p:nvSpPr>
        <p:spPr>
          <a:xfrm>
            <a:off x="9310548" y="5789291"/>
            <a:ext cx="2132965"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危化品仓库警示标志</a:t>
            </a:r>
          </a:p>
        </p:txBody>
      </p:sp>
      <p:sp>
        <p:nvSpPr>
          <p:cNvPr id="10" name="object 10"/>
          <p:cNvSpPr txBox="1"/>
          <p:nvPr/>
        </p:nvSpPr>
        <p:spPr>
          <a:xfrm>
            <a:off x="1262697" y="6586702"/>
            <a:ext cx="49318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Page</a:t>
            </a:r>
          </a:p>
        </p:txBody>
      </p:sp>
      <p:sp>
        <p:nvSpPr>
          <p:cNvPr id="11" name="object 11"/>
          <p:cNvSpPr txBox="1"/>
          <p:nvPr/>
        </p:nvSpPr>
        <p:spPr>
          <a:xfrm>
            <a:off x="1764347" y="6586702"/>
            <a:ext cx="331263"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10</a:t>
            </a:r>
          </a:p>
        </p:txBody>
      </p:sp>
      <p:sp>
        <p:nvSpPr>
          <p:cNvPr id="12" name="object 12"/>
          <p:cNvSpPr txBox="1"/>
          <p:nvPr/>
        </p:nvSpPr>
        <p:spPr>
          <a:xfrm>
            <a:off x="11158118" y="6601485"/>
            <a:ext cx="1207135" cy="58109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FFFFFF"/>
                </a:solidFill>
                <a:latin typeface="NJGCAJ+MicrosoftYaHei"/>
                <a:cs typeface="NJGCAJ+MicrosoftYaHei"/>
              </a:rPr>
              <a:t>第</a:t>
            </a:r>
            <a:r>
              <a:rPr sz="1800" spc="12" dirty="0">
                <a:solidFill>
                  <a:srgbClr val="FFFFFF"/>
                </a:solidFill>
                <a:latin typeface="NJGCAJ+MicrosoftYaHei"/>
                <a:cs typeface="NJGCAJ+MicrosoftYaHei"/>
              </a:rPr>
              <a:t> </a:t>
            </a:r>
            <a:r>
              <a:rPr sz="1800" dirty="0">
                <a:solidFill>
                  <a:srgbClr val="FFFFFF"/>
                </a:solidFill>
                <a:latin typeface="NJGCAJ+MicrosoftYaHei"/>
                <a:cs typeface="NJGCAJ+MicrosoftYaHei"/>
              </a:rPr>
              <a:t>10 页</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793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6431801" y="392857"/>
            <a:ext cx="762000" cy="774799"/>
          </a:xfrm>
          <a:prstGeom prst="rect">
            <a:avLst/>
          </a:prstGeom>
        </p:spPr>
        <p:txBody>
          <a:bodyPr vert="horz" wrap="square" lIns="0" tIns="0" rIns="0" bIns="0" rtlCol="0">
            <a:spAutoFit/>
          </a:bodyPr>
          <a:lstStyle/>
          <a:p>
            <a:pPr marL="0" marR="0">
              <a:lnSpc>
                <a:spcPts val="2500"/>
              </a:lnSpc>
              <a:spcBef>
                <a:spcPts val="0"/>
              </a:spcBef>
              <a:spcAft>
                <a:spcPts val="0"/>
              </a:spcAft>
            </a:pPr>
            <a:r>
              <a:rPr sz="2400" dirty="0">
                <a:solidFill>
                  <a:srgbClr val="FFFFFF"/>
                </a:solidFill>
                <a:latin typeface="NJGCAJ+MicrosoftYaHei"/>
                <a:cs typeface="NJGCAJ+MicrosoftYaHei"/>
              </a:rPr>
              <a:t>一</a:t>
            </a:r>
          </a:p>
        </p:txBody>
      </p:sp>
      <p:sp>
        <p:nvSpPr>
          <p:cNvPr id="4" name="object 4"/>
          <p:cNvSpPr txBox="1"/>
          <p:nvPr/>
        </p:nvSpPr>
        <p:spPr>
          <a:xfrm>
            <a:off x="7252284" y="416729"/>
            <a:ext cx="3209924" cy="709571"/>
          </a:xfrm>
          <a:prstGeom prst="rect">
            <a:avLst/>
          </a:prstGeom>
        </p:spPr>
        <p:txBody>
          <a:bodyPr vert="horz" wrap="square" lIns="0" tIns="0" rIns="0" bIns="0" rtlCol="0">
            <a:spAutoFit/>
          </a:bodyPr>
          <a:lstStyle/>
          <a:p>
            <a:pPr marL="0" marR="0">
              <a:lnSpc>
                <a:spcPts val="2287"/>
              </a:lnSpc>
              <a:spcBef>
                <a:spcPts val="0"/>
              </a:spcBef>
              <a:spcAft>
                <a:spcPts val="0"/>
              </a:spcAft>
            </a:pPr>
            <a:r>
              <a:rPr sz="2200" dirty="0">
                <a:solidFill>
                  <a:srgbClr val="000000"/>
                </a:solidFill>
                <a:latin typeface="NJGCAJ+MicrosoftYaHei"/>
                <a:cs typeface="NJGCAJ+MicrosoftYaHei"/>
              </a:rPr>
              <a:t>环</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境</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整</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洁</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有</a:t>
            </a:r>
            <a:r>
              <a:rPr sz="2200" spc="1109" dirty="0">
                <a:solidFill>
                  <a:srgbClr val="000000"/>
                </a:solidFill>
                <a:latin typeface="NJGCAJ+MicrosoftYaHei"/>
                <a:cs typeface="NJGCAJ+MicrosoftYaHei"/>
              </a:rPr>
              <a:t> </a:t>
            </a:r>
            <a:r>
              <a:rPr sz="2200" dirty="0">
                <a:solidFill>
                  <a:srgbClr val="000000"/>
                </a:solidFill>
                <a:latin typeface="NJGCAJ+MicrosoftYaHei"/>
                <a:cs typeface="NJGCAJ+MicrosoftYaHei"/>
              </a:rPr>
              <a:t>序</a:t>
            </a:r>
          </a:p>
        </p:txBody>
      </p:sp>
      <p:sp>
        <p:nvSpPr>
          <p:cNvPr id="5" name="object 5"/>
          <p:cNvSpPr txBox="1"/>
          <p:nvPr/>
        </p:nvSpPr>
        <p:spPr>
          <a:xfrm>
            <a:off x="6432550" y="1126926"/>
            <a:ext cx="4152770" cy="751912"/>
          </a:xfrm>
          <a:prstGeom prst="rect">
            <a:avLst/>
          </a:prstGeom>
        </p:spPr>
        <p:txBody>
          <a:bodyPr vert="horz" wrap="square" lIns="0" tIns="0" rIns="0" bIns="0" rtlCol="0">
            <a:spAutoFit/>
          </a:bodyPr>
          <a:lstStyle/>
          <a:p>
            <a:pPr marL="0" marR="0">
              <a:lnSpc>
                <a:spcPts val="2500"/>
              </a:lnSpc>
              <a:spcBef>
                <a:spcPts val="0"/>
              </a:spcBef>
              <a:spcAft>
                <a:spcPts val="0"/>
              </a:spcAft>
            </a:pPr>
            <a:r>
              <a:rPr sz="2400" dirty="0">
                <a:solidFill>
                  <a:srgbClr val="FFFFFF"/>
                </a:solidFill>
                <a:latin typeface="NJGCAJ+MicrosoftYaHei"/>
                <a:cs typeface="NJGCAJ+MicrosoftYaHei"/>
              </a:rPr>
              <a:t>二</a:t>
            </a:r>
            <a:r>
              <a:rPr sz="2400" spc="3349" dirty="0">
                <a:solidFill>
                  <a:srgbClr val="FFFFFF"/>
                </a:solidFill>
                <a:latin typeface="NJGCAJ+MicrosoftYaHei"/>
                <a:cs typeface="NJGCAJ+MicrosoftYaHei"/>
              </a:rPr>
              <a:t> </a:t>
            </a:r>
            <a:r>
              <a:rPr sz="2200" dirty="0">
                <a:solidFill>
                  <a:srgbClr val="000000"/>
                </a:solidFill>
                <a:latin typeface="NJGCAJ+MicrosoftYaHei"/>
                <a:cs typeface="NJGCAJ+MicrosoftYaHei"/>
              </a:rPr>
              <a:t>标</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志</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标</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线</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清</a:t>
            </a:r>
            <a:r>
              <a:rPr sz="2200" spc="1109" dirty="0">
                <a:solidFill>
                  <a:srgbClr val="000000"/>
                </a:solidFill>
                <a:latin typeface="NJGCAJ+MicrosoftYaHei"/>
                <a:cs typeface="NJGCAJ+MicrosoftYaHei"/>
              </a:rPr>
              <a:t> </a:t>
            </a:r>
            <a:r>
              <a:rPr sz="2200" dirty="0">
                <a:solidFill>
                  <a:srgbClr val="000000"/>
                </a:solidFill>
                <a:latin typeface="NJGCAJ+MicrosoftYaHei"/>
                <a:cs typeface="NJGCAJ+MicrosoftYaHei"/>
              </a:rPr>
              <a:t>晰</a:t>
            </a:r>
          </a:p>
        </p:txBody>
      </p:sp>
      <p:sp>
        <p:nvSpPr>
          <p:cNvPr id="6" name="object 6"/>
          <p:cNvSpPr txBox="1"/>
          <p:nvPr/>
        </p:nvSpPr>
        <p:spPr>
          <a:xfrm>
            <a:off x="6369545" y="1822017"/>
            <a:ext cx="888364" cy="903270"/>
          </a:xfrm>
          <a:prstGeom prst="rect">
            <a:avLst/>
          </a:prstGeom>
        </p:spPr>
        <p:txBody>
          <a:bodyPr vert="horz" wrap="square" lIns="0" tIns="0" rIns="0" bIns="0" rtlCol="0">
            <a:spAutoFit/>
          </a:bodyPr>
          <a:lstStyle/>
          <a:p>
            <a:pPr marL="0" marR="0">
              <a:lnSpc>
                <a:spcPts val="2912"/>
              </a:lnSpc>
              <a:spcBef>
                <a:spcPts val="0"/>
              </a:spcBef>
              <a:spcAft>
                <a:spcPts val="0"/>
              </a:spcAft>
            </a:pPr>
            <a:r>
              <a:rPr sz="2800" dirty="0">
                <a:solidFill>
                  <a:srgbClr val="FFFFFF"/>
                </a:solidFill>
                <a:latin typeface="NJGCAJ+MicrosoftYaHei"/>
                <a:cs typeface="NJGCAJ+MicrosoftYaHei"/>
              </a:rPr>
              <a:t>三</a:t>
            </a:r>
          </a:p>
        </p:txBody>
      </p:sp>
      <p:sp>
        <p:nvSpPr>
          <p:cNvPr id="7" name="object 7"/>
          <p:cNvSpPr txBox="1"/>
          <p:nvPr/>
        </p:nvSpPr>
        <p:spPr>
          <a:xfrm>
            <a:off x="7252830" y="1842854"/>
            <a:ext cx="3896997" cy="1033727"/>
          </a:xfrm>
          <a:prstGeom prst="rect">
            <a:avLst/>
          </a:prstGeom>
        </p:spPr>
        <p:txBody>
          <a:bodyPr vert="horz" wrap="square" lIns="0" tIns="0" rIns="0" bIns="0" rtlCol="0">
            <a:spAutoFit/>
          </a:bodyPr>
          <a:lstStyle/>
          <a:p>
            <a:pPr marL="0" marR="0">
              <a:lnSpc>
                <a:spcPts val="3339"/>
              </a:lnSpc>
              <a:spcBef>
                <a:spcPts val="0"/>
              </a:spcBef>
              <a:spcAft>
                <a:spcPts val="0"/>
              </a:spcAft>
            </a:pPr>
            <a:r>
              <a:rPr sz="3200" spc="40" dirty="0">
                <a:solidFill>
                  <a:srgbClr val="0070C0"/>
                </a:solidFill>
                <a:latin typeface="NJGCAJ+MicrosoftYaHei"/>
                <a:cs typeface="NJGCAJ+MicrosoftYaHei"/>
              </a:rPr>
              <a:t>电气线路符合要求</a:t>
            </a:r>
          </a:p>
        </p:txBody>
      </p:sp>
      <p:sp>
        <p:nvSpPr>
          <p:cNvPr id="8" name="object 8"/>
          <p:cNvSpPr txBox="1"/>
          <p:nvPr/>
        </p:nvSpPr>
        <p:spPr>
          <a:xfrm>
            <a:off x="6432550" y="2584555"/>
            <a:ext cx="4152771" cy="4394719"/>
          </a:xfrm>
          <a:prstGeom prst="rect">
            <a:avLst/>
          </a:prstGeom>
        </p:spPr>
        <p:txBody>
          <a:bodyPr vert="horz" wrap="square" lIns="0" tIns="0" rIns="0" bIns="0" rtlCol="0">
            <a:spAutoFit/>
          </a:bodyPr>
          <a:lstStyle/>
          <a:p>
            <a:pPr marL="0" marR="0">
              <a:lnSpc>
                <a:spcPts val="2500"/>
              </a:lnSpc>
              <a:spcBef>
                <a:spcPts val="0"/>
              </a:spcBef>
              <a:spcAft>
                <a:spcPts val="0"/>
              </a:spcAft>
            </a:pPr>
            <a:r>
              <a:rPr sz="2400" dirty="0">
                <a:solidFill>
                  <a:srgbClr val="FFFFFF"/>
                </a:solidFill>
                <a:latin typeface="NJGCAJ+MicrosoftYaHei"/>
                <a:cs typeface="NJGCAJ+MicrosoftYaHei"/>
              </a:rPr>
              <a:t>四</a:t>
            </a:r>
            <a:r>
              <a:rPr sz="2400" spc="3349" dirty="0">
                <a:solidFill>
                  <a:srgbClr val="FFFFFF"/>
                </a:solidFill>
                <a:latin typeface="NJGCAJ+MicrosoftYaHei"/>
                <a:cs typeface="NJGCAJ+MicrosoftYaHei"/>
              </a:rPr>
              <a:t> </a:t>
            </a:r>
            <a:r>
              <a:rPr sz="2200" dirty="0">
                <a:solidFill>
                  <a:srgbClr val="000000"/>
                </a:solidFill>
                <a:latin typeface="NJGCAJ+MicrosoftYaHei"/>
                <a:cs typeface="NJGCAJ+MicrosoftYaHei"/>
              </a:rPr>
              <a:t>设</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备</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设</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施</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维</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护</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完</a:t>
            </a:r>
            <a:r>
              <a:rPr sz="2200" spc="-21" dirty="0">
                <a:solidFill>
                  <a:srgbClr val="000000"/>
                </a:solidFill>
                <a:latin typeface="NJGCAJ+MicrosoftYaHei"/>
                <a:cs typeface="NJGCAJ+MicrosoftYaHei"/>
              </a:rPr>
              <a:t> </a:t>
            </a:r>
            <a:r>
              <a:rPr sz="2200" dirty="0">
                <a:solidFill>
                  <a:srgbClr val="000000"/>
                </a:solidFill>
                <a:latin typeface="NJGCAJ+MicrosoftYaHei"/>
                <a:cs typeface="NJGCAJ+MicrosoftYaHei"/>
              </a:rPr>
              <a:t>好</a:t>
            </a:r>
          </a:p>
          <a:p>
            <a:pPr marL="0" marR="0">
              <a:lnSpc>
                <a:spcPts val="2500"/>
              </a:lnSpc>
              <a:spcBef>
                <a:spcPts val="3238"/>
              </a:spcBef>
              <a:spcAft>
                <a:spcPts val="0"/>
              </a:spcAft>
            </a:pPr>
            <a:r>
              <a:rPr sz="2400" dirty="0">
                <a:solidFill>
                  <a:srgbClr val="FFFFFF"/>
                </a:solidFill>
                <a:latin typeface="NJGCAJ+MicrosoftYaHei"/>
                <a:cs typeface="NJGCAJ+MicrosoftYaHei"/>
              </a:rPr>
              <a:t>五</a:t>
            </a:r>
            <a:r>
              <a:rPr sz="2400" spc="3349" dirty="0">
                <a:solidFill>
                  <a:srgbClr val="FFFFFF"/>
                </a:solidFill>
                <a:latin typeface="NJGCAJ+MicrosoftYaHei"/>
                <a:cs typeface="NJGCAJ+MicrosoftYaHei"/>
              </a:rPr>
              <a:t> </a:t>
            </a:r>
            <a:r>
              <a:rPr sz="2200" dirty="0">
                <a:solidFill>
                  <a:srgbClr val="000000"/>
                </a:solidFill>
                <a:latin typeface="NJGCAJ+MicrosoftYaHei"/>
                <a:cs typeface="NJGCAJ+MicrosoftYaHei"/>
              </a:rPr>
              <a:t>监</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测</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防</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护</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措</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施</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可</a:t>
            </a:r>
            <a:r>
              <a:rPr sz="2200" spc="-21" dirty="0">
                <a:solidFill>
                  <a:srgbClr val="000000"/>
                </a:solidFill>
                <a:latin typeface="NJGCAJ+MicrosoftYaHei"/>
                <a:cs typeface="NJGCAJ+MicrosoftYaHei"/>
              </a:rPr>
              <a:t> </a:t>
            </a:r>
            <a:r>
              <a:rPr sz="2200" dirty="0">
                <a:solidFill>
                  <a:srgbClr val="000000"/>
                </a:solidFill>
                <a:latin typeface="NJGCAJ+MicrosoftYaHei"/>
                <a:cs typeface="NJGCAJ+MicrosoftYaHei"/>
              </a:rPr>
              <a:t>靠</a:t>
            </a:r>
          </a:p>
          <a:p>
            <a:pPr marL="0" marR="0">
              <a:lnSpc>
                <a:spcPts val="2500"/>
              </a:lnSpc>
              <a:spcBef>
                <a:spcPts val="3287"/>
              </a:spcBef>
              <a:spcAft>
                <a:spcPts val="0"/>
              </a:spcAft>
            </a:pPr>
            <a:r>
              <a:rPr sz="2400" dirty="0">
                <a:solidFill>
                  <a:srgbClr val="FFFFFF"/>
                </a:solidFill>
                <a:latin typeface="NJGCAJ+MicrosoftYaHei"/>
                <a:cs typeface="NJGCAJ+MicrosoftYaHei"/>
              </a:rPr>
              <a:t>六</a:t>
            </a:r>
            <a:r>
              <a:rPr sz="2400" spc="3349" dirty="0">
                <a:solidFill>
                  <a:srgbClr val="FFFFFF"/>
                </a:solidFill>
                <a:latin typeface="NJGCAJ+MicrosoftYaHei"/>
                <a:cs typeface="NJGCAJ+MicrosoftYaHei"/>
              </a:rPr>
              <a:t> </a:t>
            </a:r>
            <a:r>
              <a:rPr sz="2200" dirty="0">
                <a:solidFill>
                  <a:srgbClr val="000000"/>
                </a:solidFill>
                <a:latin typeface="NJGCAJ+MicrosoftYaHei"/>
                <a:cs typeface="NJGCAJ+MicrosoftYaHei"/>
              </a:rPr>
              <a:t>仓</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库</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物</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品</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摆</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放</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有</a:t>
            </a:r>
            <a:r>
              <a:rPr sz="2200" spc="-21" dirty="0">
                <a:solidFill>
                  <a:srgbClr val="000000"/>
                </a:solidFill>
                <a:latin typeface="NJGCAJ+MicrosoftYaHei"/>
                <a:cs typeface="NJGCAJ+MicrosoftYaHei"/>
              </a:rPr>
              <a:t> </a:t>
            </a:r>
            <a:r>
              <a:rPr sz="2200" dirty="0">
                <a:solidFill>
                  <a:srgbClr val="000000"/>
                </a:solidFill>
                <a:latin typeface="NJGCAJ+MicrosoftYaHei"/>
                <a:cs typeface="NJGCAJ+MicrosoftYaHei"/>
              </a:rPr>
              <a:t>序</a:t>
            </a:r>
          </a:p>
          <a:p>
            <a:pPr marL="0" marR="0">
              <a:lnSpc>
                <a:spcPts val="2500"/>
              </a:lnSpc>
              <a:spcBef>
                <a:spcPts val="3237"/>
              </a:spcBef>
              <a:spcAft>
                <a:spcPts val="0"/>
              </a:spcAft>
            </a:pPr>
            <a:r>
              <a:rPr sz="2400" dirty="0">
                <a:solidFill>
                  <a:srgbClr val="FFFFFF"/>
                </a:solidFill>
                <a:latin typeface="NJGCAJ+MicrosoftYaHei"/>
                <a:cs typeface="NJGCAJ+MicrosoftYaHei"/>
              </a:rPr>
              <a:t>七</a:t>
            </a:r>
            <a:r>
              <a:rPr sz="2400" spc="3349" dirty="0">
                <a:solidFill>
                  <a:srgbClr val="FFFFFF"/>
                </a:solidFill>
                <a:latin typeface="NJGCAJ+MicrosoftYaHei"/>
                <a:cs typeface="NJGCAJ+MicrosoftYaHei"/>
              </a:rPr>
              <a:t> </a:t>
            </a:r>
            <a:r>
              <a:rPr sz="2200" spc="273" dirty="0">
                <a:solidFill>
                  <a:srgbClr val="000000"/>
                </a:solidFill>
                <a:latin typeface="NJGCAJ+MicrosoftYaHei"/>
                <a:cs typeface="NJGCAJ+MicrosoftYaHei"/>
              </a:rPr>
              <a:t>危化品使用符合规范</a:t>
            </a:r>
          </a:p>
          <a:p>
            <a:pPr marL="0" marR="0">
              <a:lnSpc>
                <a:spcPts val="2500"/>
              </a:lnSpc>
              <a:spcBef>
                <a:spcPts val="3287"/>
              </a:spcBef>
              <a:spcAft>
                <a:spcPts val="0"/>
              </a:spcAft>
            </a:pPr>
            <a:r>
              <a:rPr sz="2400" dirty="0">
                <a:solidFill>
                  <a:srgbClr val="FFFFFF"/>
                </a:solidFill>
                <a:latin typeface="NJGCAJ+MicrosoftYaHei"/>
                <a:cs typeface="NJGCAJ+MicrosoftYaHei"/>
              </a:rPr>
              <a:t>八</a:t>
            </a:r>
            <a:r>
              <a:rPr sz="2400" spc="3349" dirty="0">
                <a:solidFill>
                  <a:srgbClr val="FFFFFF"/>
                </a:solidFill>
                <a:latin typeface="NJGCAJ+MicrosoftYaHei"/>
                <a:cs typeface="NJGCAJ+MicrosoftYaHei"/>
              </a:rPr>
              <a:t> </a:t>
            </a:r>
            <a:r>
              <a:rPr sz="2200" dirty="0">
                <a:solidFill>
                  <a:srgbClr val="000000"/>
                </a:solidFill>
                <a:latin typeface="NJGCAJ+MicrosoftYaHei"/>
                <a:cs typeface="NJGCAJ+MicrosoftYaHei"/>
              </a:rPr>
              <a:t>应</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急</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处</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置</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快</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速</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高</a:t>
            </a:r>
            <a:r>
              <a:rPr sz="2200" spc="-21" dirty="0">
                <a:solidFill>
                  <a:srgbClr val="000000"/>
                </a:solidFill>
                <a:latin typeface="NJGCAJ+MicrosoftYaHei"/>
                <a:cs typeface="NJGCAJ+MicrosoftYaHei"/>
              </a:rPr>
              <a:t> </a:t>
            </a:r>
            <a:r>
              <a:rPr sz="2200" dirty="0">
                <a:solidFill>
                  <a:srgbClr val="000000"/>
                </a:solidFill>
                <a:latin typeface="NJGCAJ+MicrosoftYaHei"/>
                <a:cs typeface="NJGCAJ+MicrosoftYaHei"/>
              </a:rPr>
              <a:t>效</a:t>
            </a:r>
          </a:p>
          <a:p>
            <a:pPr marL="0" marR="0">
              <a:lnSpc>
                <a:spcPts val="2500"/>
              </a:lnSpc>
              <a:spcBef>
                <a:spcPts val="3237"/>
              </a:spcBef>
              <a:spcAft>
                <a:spcPts val="0"/>
              </a:spcAft>
            </a:pPr>
            <a:r>
              <a:rPr sz="2400" dirty="0">
                <a:solidFill>
                  <a:srgbClr val="FFFFFF"/>
                </a:solidFill>
                <a:latin typeface="NJGCAJ+MicrosoftYaHei"/>
                <a:cs typeface="NJGCAJ+MicrosoftYaHei"/>
              </a:rPr>
              <a:t>九</a:t>
            </a:r>
            <a:r>
              <a:rPr sz="2400" spc="3349" dirty="0">
                <a:solidFill>
                  <a:srgbClr val="FFFFFF"/>
                </a:solidFill>
                <a:latin typeface="NJGCAJ+MicrosoftYaHei"/>
                <a:cs typeface="NJGCAJ+MicrosoftYaHei"/>
              </a:rPr>
              <a:t> </a:t>
            </a:r>
            <a:r>
              <a:rPr sz="2200" dirty="0">
                <a:solidFill>
                  <a:srgbClr val="000000"/>
                </a:solidFill>
                <a:latin typeface="NJGCAJ+MicrosoftYaHei"/>
                <a:cs typeface="NJGCAJ+MicrosoftYaHei"/>
              </a:rPr>
              <a:t>从</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业</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人</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员</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熟</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知</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风</a:t>
            </a:r>
            <a:r>
              <a:rPr sz="2200" spc="-21" dirty="0">
                <a:solidFill>
                  <a:srgbClr val="000000"/>
                </a:solidFill>
                <a:latin typeface="NJGCAJ+MicrosoftYaHei"/>
                <a:cs typeface="NJGCAJ+MicrosoftYaHei"/>
              </a:rPr>
              <a:t> </a:t>
            </a:r>
            <a:r>
              <a:rPr sz="2200" dirty="0">
                <a:solidFill>
                  <a:srgbClr val="000000"/>
                </a:solidFill>
                <a:latin typeface="NJGCAJ+MicrosoftYaHei"/>
                <a:cs typeface="NJGCAJ+MicrosoftYaHei"/>
              </a:rPr>
              <a:t>险</a:t>
            </a:r>
          </a:p>
        </p:txBody>
      </p:sp>
      <p:sp>
        <p:nvSpPr>
          <p:cNvPr id="9" name="object 9"/>
          <p:cNvSpPr txBox="1"/>
          <p:nvPr/>
        </p:nvSpPr>
        <p:spPr>
          <a:xfrm>
            <a:off x="1262697" y="6586702"/>
            <a:ext cx="49318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Page</a:t>
            </a:r>
          </a:p>
        </p:txBody>
      </p:sp>
      <p:sp>
        <p:nvSpPr>
          <p:cNvPr id="10" name="object 10"/>
          <p:cNvSpPr txBox="1"/>
          <p:nvPr/>
        </p:nvSpPr>
        <p:spPr>
          <a:xfrm>
            <a:off x="1764347" y="6586702"/>
            <a:ext cx="331263"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11</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793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146086" y="178485"/>
            <a:ext cx="3804602" cy="840027"/>
          </a:xfrm>
          <a:prstGeom prst="rect">
            <a:avLst/>
          </a:prstGeom>
        </p:spPr>
        <p:txBody>
          <a:bodyPr vert="horz" wrap="square" lIns="0" tIns="0" rIns="0" bIns="0" rtlCol="0">
            <a:spAutoFit/>
          </a:bodyPr>
          <a:lstStyle/>
          <a:p>
            <a:pPr marL="0" marR="0">
              <a:lnSpc>
                <a:spcPts val="2714"/>
              </a:lnSpc>
              <a:spcBef>
                <a:spcPts val="0"/>
              </a:spcBef>
              <a:spcAft>
                <a:spcPts val="0"/>
              </a:spcAft>
            </a:pPr>
            <a:r>
              <a:rPr sz="2600" dirty="0">
                <a:solidFill>
                  <a:srgbClr val="000000"/>
                </a:solidFill>
                <a:latin typeface="NJGCAJ+MicrosoftYaHei"/>
                <a:cs typeface="NJGCAJ+MicrosoftYaHei"/>
              </a:rPr>
              <a:t>三、电气线路符合要求</a:t>
            </a:r>
          </a:p>
        </p:txBody>
      </p:sp>
      <p:sp>
        <p:nvSpPr>
          <p:cNvPr id="4" name="object 4"/>
          <p:cNvSpPr txBox="1"/>
          <p:nvPr/>
        </p:nvSpPr>
        <p:spPr>
          <a:xfrm>
            <a:off x="580453" y="917452"/>
            <a:ext cx="12763419" cy="1103527"/>
          </a:xfrm>
          <a:prstGeom prst="rect">
            <a:avLst/>
          </a:prstGeom>
        </p:spPr>
        <p:txBody>
          <a:bodyPr vert="horz" wrap="square" lIns="0" tIns="0" rIns="0" bIns="0" rtlCol="0">
            <a:spAutoFit/>
          </a:bodyPr>
          <a:lstStyle/>
          <a:p>
            <a:pPr marL="0" marR="0">
              <a:lnSpc>
                <a:spcPts val="2089"/>
              </a:lnSpc>
              <a:spcBef>
                <a:spcPts val="0"/>
              </a:spcBef>
              <a:spcAft>
                <a:spcPts val="0"/>
              </a:spcAft>
            </a:pPr>
            <a:r>
              <a:rPr sz="2000" dirty="0">
                <a:solidFill>
                  <a:srgbClr val="0070C0"/>
                </a:solidFill>
                <a:latin typeface="NJGCAJ+MicrosoftYaHei"/>
                <a:cs typeface="NJGCAJ+MicrosoftYaHei"/>
              </a:rPr>
              <a:t>第5条：</a:t>
            </a:r>
            <a:r>
              <a:rPr sz="2000" dirty="0">
                <a:solidFill>
                  <a:srgbClr val="0D0D0D"/>
                </a:solidFill>
                <a:latin typeface="NJGCAJ+MicrosoftYaHei"/>
                <a:cs typeface="NJGCAJ+MicrosoftYaHei"/>
              </a:rPr>
              <a:t>电气线路应连接可靠牢固，采取穿管保护，外皮无破损；用电设备应按规定采取接地保护、</a:t>
            </a:r>
          </a:p>
          <a:p>
            <a:pPr marL="0" marR="0">
              <a:lnSpc>
                <a:spcPts val="2089"/>
              </a:lnSpc>
              <a:spcBef>
                <a:spcPts val="1510"/>
              </a:spcBef>
              <a:spcAft>
                <a:spcPts val="0"/>
              </a:spcAft>
            </a:pPr>
            <a:r>
              <a:rPr sz="2000" dirty="0">
                <a:solidFill>
                  <a:srgbClr val="0D0D0D"/>
                </a:solidFill>
                <a:latin typeface="NJGCAJ+MicrosoftYaHei"/>
                <a:cs typeface="NJGCAJ+MicrosoftYaHei"/>
              </a:rPr>
              <a:t>漏电保护、过载保护等措施。</a:t>
            </a:r>
          </a:p>
        </p:txBody>
      </p:sp>
      <p:sp>
        <p:nvSpPr>
          <p:cNvPr id="5" name="object 5"/>
          <p:cNvSpPr txBox="1"/>
          <p:nvPr/>
        </p:nvSpPr>
        <p:spPr>
          <a:xfrm>
            <a:off x="580453" y="1790801"/>
            <a:ext cx="12820999" cy="112973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0070C0"/>
                </a:solidFill>
                <a:latin typeface="NJGCAJ+MicrosoftYaHei"/>
                <a:cs typeface="NJGCAJ+MicrosoftYaHei"/>
              </a:rPr>
              <a:t>规范说明：</a:t>
            </a:r>
            <a:r>
              <a:rPr sz="1800" dirty="0">
                <a:solidFill>
                  <a:srgbClr val="0D0D0D"/>
                </a:solidFill>
                <a:latin typeface="NJGCAJ+MicrosoftYaHei"/>
                <a:cs typeface="NJGCAJ+MicrosoftYaHei"/>
              </a:rPr>
              <a:t>根据《用电安全导则》（GB/T 13869-2017）、《低压配电设计规范》（GB 50054-2011）规定：</a:t>
            </a:r>
          </a:p>
          <a:p>
            <a:pPr marL="0" marR="0">
              <a:lnSpc>
                <a:spcPts val="1875"/>
              </a:lnSpc>
              <a:spcBef>
                <a:spcPts val="234"/>
              </a:spcBef>
              <a:spcAft>
                <a:spcPts val="0"/>
              </a:spcAft>
            </a:pPr>
            <a:r>
              <a:rPr sz="1800" spc="25" dirty="0">
                <a:solidFill>
                  <a:srgbClr val="0D0D0D"/>
                </a:solidFill>
                <a:latin typeface="NJGCAJ+MicrosoftYaHei"/>
                <a:cs typeface="NJGCAJ+MicrosoftYaHei"/>
              </a:rPr>
              <a:t>电气线路应具有足够的绝缘强度、机械强度和导电能力，其安装应符合相应产品的规定；电源插座、电源插头</a:t>
            </a:r>
          </a:p>
          <a:p>
            <a:pPr marL="0" marR="0">
              <a:lnSpc>
                <a:spcPts val="1875"/>
              </a:lnSpc>
              <a:spcBef>
                <a:spcPts val="284"/>
              </a:spcBef>
              <a:spcAft>
                <a:spcPts val="0"/>
              </a:spcAft>
            </a:pPr>
            <a:r>
              <a:rPr sz="1800" dirty="0">
                <a:solidFill>
                  <a:srgbClr val="0D0D0D"/>
                </a:solidFill>
                <a:latin typeface="NJGCAJ+MicrosoftYaHei"/>
                <a:cs typeface="NJGCAJ+MicrosoftYaHei"/>
              </a:rPr>
              <a:t>应按规定正确接线；配电线路应装设短路保护、过负荷保护和漏电保护等。</a:t>
            </a:r>
          </a:p>
        </p:txBody>
      </p:sp>
      <p:sp>
        <p:nvSpPr>
          <p:cNvPr id="6" name="object 6"/>
          <p:cNvSpPr txBox="1"/>
          <p:nvPr/>
        </p:nvSpPr>
        <p:spPr>
          <a:xfrm>
            <a:off x="915784" y="6053425"/>
            <a:ext cx="1929765"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电气线路套管保护</a:t>
            </a:r>
          </a:p>
        </p:txBody>
      </p:sp>
      <p:sp>
        <p:nvSpPr>
          <p:cNvPr id="7" name="object 7"/>
          <p:cNvSpPr txBox="1"/>
          <p:nvPr/>
        </p:nvSpPr>
        <p:spPr>
          <a:xfrm>
            <a:off x="3636988" y="6047609"/>
            <a:ext cx="2336165"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爆炸危险场所金属套管</a:t>
            </a:r>
          </a:p>
        </p:txBody>
      </p:sp>
      <p:sp>
        <p:nvSpPr>
          <p:cNvPr id="8" name="object 8"/>
          <p:cNvSpPr txBox="1"/>
          <p:nvPr/>
        </p:nvSpPr>
        <p:spPr>
          <a:xfrm>
            <a:off x="6545644" y="6041792"/>
            <a:ext cx="2336165"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设备安装漏电保护开关</a:t>
            </a:r>
          </a:p>
        </p:txBody>
      </p:sp>
      <p:sp>
        <p:nvSpPr>
          <p:cNvPr id="9" name="object 9"/>
          <p:cNvSpPr txBox="1"/>
          <p:nvPr/>
        </p:nvSpPr>
        <p:spPr>
          <a:xfrm>
            <a:off x="9314447" y="6036045"/>
            <a:ext cx="2585085" cy="471416"/>
          </a:xfrm>
          <a:prstGeom prst="rect">
            <a:avLst/>
          </a:prstGeom>
        </p:spPr>
        <p:txBody>
          <a:bodyPr vert="horz" wrap="square" lIns="0" tIns="0" rIns="0" bIns="0" rtlCol="0">
            <a:spAutoFit/>
          </a:bodyPr>
          <a:lstStyle/>
          <a:p>
            <a:pPr marL="0" marR="0">
              <a:lnSpc>
                <a:spcPts val="1536"/>
              </a:lnSpc>
              <a:spcBef>
                <a:spcPts val="0"/>
              </a:spcBef>
              <a:spcAft>
                <a:spcPts val="0"/>
              </a:spcAft>
            </a:pPr>
            <a:r>
              <a:rPr sz="1450" spc="20" dirty="0">
                <a:solidFill>
                  <a:srgbClr val="000000"/>
                </a:solidFill>
                <a:latin typeface="NJGCAJ+MicrosoftYaHei"/>
                <a:cs typeface="NJGCAJ+MicrosoftYaHei"/>
              </a:rPr>
              <a:t>金属外壳接地（接零）保护</a:t>
            </a:r>
          </a:p>
        </p:txBody>
      </p:sp>
      <p:sp>
        <p:nvSpPr>
          <p:cNvPr id="10" name="object 10"/>
          <p:cNvSpPr txBox="1"/>
          <p:nvPr/>
        </p:nvSpPr>
        <p:spPr>
          <a:xfrm>
            <a:off x="1262697" y="6586702"/>
            <a:ext cx="49318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Page</a:t>
            </a:r>
          </a:p>
        </p:txBody>
      </p:sp>
      <p:sp>
        <p:nvSpPr>
          <p:cNvPr id="11" name="object 11"/>
          <p:cNvSpPr txBox="1"/>
          <p:nvPr/>
        </p:nvSpPr>
        <p:spPr>
          <a:xfrm>
            <a:off x="1764347" y="6586702"/>
            <a:ext cx="331263"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12</a:t>
            </a:r>
          </a:p>
        </p:txBody>
      </p:sp>
      <p:sp>
        <p:nvSpPr>
          <p:cNvPr id="12" name="object 12"/>
          <p:cNvSpPr txBox="1"/>
          <p:nvPr/>
        </p:nvSpPr>
        <p:spPr>
          <a:xfrm>
            <a:off x="11158118" y="6601485"/>
            <a:ext cx="1207135" cy="58109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FFFFFF"/>
                </a:solidFill>
                <a:latin typeface="NJGCAJ+MicrosoftYaHei"/>
                <a:cs typeface="NJGCAJ+MicrosoftYaHei"/>
              </a:rPr>
              <a:t>第</a:t>
            </a:r>
            <a:r>
              <a:rPr sz="1800" spc="12" dirty="0">
                <a:solidFill>
                  <a:srgbClr val="FFFFFF"/>
                </a:solidFill>
                <a:latin typeface="NJGCAJ+MicrosoftYaHei"/>
                <a:cs typeface="NJGCAJ+MicrosoftYaHei"/>
              </a:rPr>
              <a:t> </a:t>
            </a:r>
            <a:r>
              <a:rPr sz="1800" dirty="0">
                <a:solidFill>
                  <a:srgbClr val="FFFFFF"/>
                </a:solidFill>
                <a:latin typeface="NJGCAJ+MicrosoftYaHei"/>
                <a:cs typeface="NJGCAJ+MicrosoftYaHei"/>
              </a:rPr>
              <a:t>12 页</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793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146086" y="178485"/>
            <a:ext cx="3804602" cy="840027"/>
          </a:xfrm>
          <a:prstGeom prst="rect">
            <a:avLst/>
          </a:prstGeom>
        </p:spPr>
        <p:txBody>
          <a:bodyPr vert="horz" wrap="square" lIns="0" tIns="0" rIns="0" bIns="0" rtlCol="0">
            <a:spAutoFit/>
          </a:bodyPr>
          <a:lstStyle/>
          <a:p>
            <a:pPr marL="0" marR="0">
              <a:lnSpc>
                <a:spcPts val="2714"/>
              </a:lnSpc>
              <a:spcBef>
                <a:spcPts val="0"/>
              </a:spcBef>
              <a:spcAft>
                <a:spcPts val="0"/>
              </a:spcAft>
            </a:pPr>
            <a:r>
              <a:rPr sz="2600" dirty="0">
                <a:solidFill>
                  <a:srgbClr val="000000"/>
                </a:solidFill>
                <a:latin typeface="NJGCAJ+MicrosoftYaHei"/>
                <a:cs typeface="NJGCAJ+MicrosoftYaHei"/>
              </a:rPr>
              <a:t>三、电气线路符合要求</a:t>
            </a:r>
          </a:p>
        </p:txBody>
      </p:sp>
      <p:sp>
        <p:nvSpPr>
          <p:cNvPr id="4" name="object 4"/>
          <p:cNvSpPr txBox="1"/>
          <p:nvPr/>
        </p:nvSpPr>
        <p:spPr>
          <a:xfrm>
            <a:off x="1201889" y="1073624"/>
            <a:ext cx="3685686" cy="951127"/>
          </a:xfrm>
          <a:prstGeom prst="rect">
            <a:avLst/>
          </a:prstGeom>
        </p:spPr>
        <p:txBody>
          <a:bodyPr vert="horz" wrap="square" lIns="0" tIns="0" rIns="0" bIns="0" rtlCol="0">
            <a:spAutoFit/>
          </a:bodyPr>
          <a:lstStyle/>
          <a:p>
            <a:pPr marL="0" marR="0">
              <a:lnSpc>
                <a:spcPts val="2089"/>
              </a:lnSpc>
              <a:spcBef>
                <a:spcPts val="0"/>
              </a:spcBef>
              <a:spcAft>
                <a:spcPts val="0"/>
              </a:spcAft>
            </a:pPr>
            <a:r>
              <a:rPr sz="2000" dirty="0">
                <a:solidFill>
                  <a:srgbClr val="FF0000"/>
                </a:solidFill>
                <a:latin typeface="NJGCAJ+MicrosoftYaHei"/>
                <a:cs typeface="NJGCAJ+MicrosoftYaHei"/>
              </a:rPr>
              <a:t>常见问题（1）：</a:t>
            </a:r>
            <a:r>
              <a:rPr sz="2000" dirty="0">
                <a:solidFill>
                  <a:srgbClr val="000000"/>
                </a:solidFill>
                <a:latin typeface="NJGCAJ+MicrosoftYaHei"/>
                <a:cs typeface="NJGCAJ+MicrosoftYaHei"/>
              </a:rPr>
              <a:t>电线绝缘层</a:t>
            </a:r>
          </a:p>
          <a:p>
            <a:pPr marL="0" marR="0">
              <a:lnSpc>
                <a:spcPts val="2089"/>
              </a:lnSpc>
              <a:spcBef>
                <a:spcPts val="310"/>
              </a:spcBef>
              <a:spcAft>
                <a:spcPts val="0"/>
              </a:spcAft>
            </a:pPr>
            <a:r>
              <a:rPr sz="2000" dirty="0">
                <a:solidFill>
                  <a:srgbClr val="000000"/>
                </a:solidFill>
                <a:latin typeface="NJGCAJ+MicrosoftYaHei"/>
                <a:cs typeface="NJGCAJ+MicrosoftYaHei"/>
              </a:rPr>
              <a:t>老化破损</a:t>
            </a:r>
          </a:p>
        </p:txBody>
      </p:sp>
      <p:sp>
        <p:nvSpPr>
          <p:cNvPr id="5" name="object 5"/>
          <p:cNvSpPr txBox="1"/>
          <p:nvPr/>
        </p:nvSpPr>
        <p:spPr>
          <a:xfrm>
            <a:off x="6686715" y="1079643"/>
            <a:ext cx="5294315" cy="951127"/>
          </a:xfrm>
          <a:prstGeom prst="rect">
            <a:avLst/>
          </a:prstGeom>
        </p:spPr>
        <p:txBody>
          <a:bodyPr vert="horz" wrap="square" lIns="0" tIns="0" rIns="0" bIns="0" rtlCol="0">
            <a:spAutoFit/>
          </a:bodyPr>
          <a:lstStyle/>
          <a:p>
            <a:pPr marL="0" marR="0">
              <a:lnSpc>
                <a:spcPts val="2089"/>
              </a:lnSpc>
              <a:spcBef>
                <a:spcPts val="0"/>
              </a:spcBef>
              <a:spcAft>
                <a:spcPts val="0"/>
              </a:spcAft>
            </a:pPr>
            <a:r>
              <a:rPr sz="2000" spc="61" dirty="0">
                <a:solidFill>
                  <a:srgbClr val="FF0000"/>
                </a:solidFill>
                <a:latin typeface="NJGCAJ+MicrosoftYaHei"/>
                <a:cs typeface="NJGCAJ+MicrosoftYaHei"/>
              </a:rPr>
              <a:t>常见问题（2）：</a:t>
            </a:r>
            <a:r>
              <a:rPr sz="2000" spc="65" dirty="0">
                <a:solidFill>
                  <a:srgbClr val="000000"/>
                </a:solidFill>
                <a:latin typeface="NJGCAJ+MicrosoftYaHei"/>
                <a:cs typeface="NJGCAJ+MicrosoftYaHei"/>
              </a:rPr>
              <a:t>电线乱拉乱接，未采取</a:t>
            </a:r>
          </a:p>
          <a:p>
            <a:pPr marL="0" marR="0">
              <a:lnSpc>
                <a:spcPts val="2089"/>
              </a:lnSpc>
              <a:spcBef>
                <a:spcPts val="310"/>
              </a:spcBef>
              <a:spcAft>
                <a:spcPts val="0"/>
              </a:spcAft>
            </a:pPr>
            <a:r>
              <a:rPr sz="2000" dirty="0">
                <a:solidFill>
                  <a:srgbClr val="000000"/>
                </a:solidFill>
                <a:latin typeface="NJGCAJ+MicrosoftYaHei"/>
                <a:cs typeface="NJGCAJ+MicrosoftYaHei"/>
              </a:rPr>
              <a:t>套管保护</a:t>
            </a:r>
          </a:p>
        </p:txBody>
      </p:sp>
      <p:sp>
        <p:nvSpPr>
          <p:cNvPr id="6" name="object 6"/>
          <p:cNvSpPr txBox="1"/>
          <p:nvPr/>
        </p:nvSpPr>
        <p:spPr>
          <a:xfrm>
            <a:off x="900239" y="5212139"/>
            <a:ext cx="5230780" cy="124739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《低压配电设计规范》（GB 50054-2011）规定：</a:t>
            </a:r>
          </a:p>
          <a:p>
            <a:pPr marL="0" marR="0">
              <a:lnSpc>
                <a:spcPts val="1661"/>
              </a:lnSpc>
              <a:spcBef>
                <a:spcPts val="208"/>
              </a:spcBef>
              <a:spcAft>
                <a:spcPts val="0"/>
              </a:spcAft>
            </a:pPr>
            <a:r>
              <a:rPr sz="1600" spc="51" dirty="0">
                <a:solidFill>
                  <a:srgbClr val="000000"/>
                </a:solidFill>
                <a:latin typeface="NJGCAJ+MicrosoftYaHei"/>
                <a:cs typeface="NJGCAJ+MicrosoftYaHei"/>
              </a:rPr>
              <a:t>带电部分应全部用绝缘层覆盖，其绝缘层应能长</a:t>
            </a:r>
          </a:p>
          <a:p>
            <a:pPr marL="0" marR="0">
              <a:lnSpc>
                <a:spcPts val="1661"/>
              </a:lnSpc>
              <a:spcBef>
                <a:spcPts val="208"/>
              </a:spcBef>
              <a:spcAft>
                <a:spcPts val="0"/>
              </a:spcAft>
            </a:pPr>
            <a:r>
              <a:rPr sz="1600" spc="51" dirty="0">
                <a:solidFill>
                  <a:srgbClr val="000000"/>
                </a:solidFill>
                <a:latin typeface="NJGCAJ+MicrosoftYaHei"/>
                <a:cs typeface="NJGCAJ+MicrosoftYaHei"/>
              </a:rPr>
              <a:t>期承受在运行中遇到的机械、化学、电气及热的</a:t>
            </a:r>
          </a:p>
          <a:p>
            <a:pPr marL="0" marR="0">
              <a:lnSpc>
                <a:spcPts val="1661"/>
              </a:lnSpc>
              <a:spcBef>
                <a:spcPts val="208"/>
              </a:spcBef>
              <a:spcAft>
                <a:spcPts val="0"/>
              </a:spcAft>
            </a:pPr>
            <a:r>
              <a:rPr sz="1600" dirty="0">
                <a:solidFill>
                  <a:srgbClr val="000000"/>
                </a:solidFill>
                <a:latin typeface="NJGCAJ+MicrosoftYaHei"/>
                <a:cs typeface="NJGCAJ+MicrosoftYaHei"/>
              </a:rPr>
              <a:t>各种不利影响。</a:t>
            </a:r>
          </a:p>
        </p:txBody>
      </p:sp>
      <p:sp>
        <p:nvSpPr>
          <p:cNvPr id="7" name="object 7"/>
          <p:cNvSpPr txBox="1"/>
          <p:nvPr/>
        </p:nvSpPr>
        <p:spPr>
          <a:xfrm>
            <a:off x="6758152" y="5217778"/>
            <a:ext cx="5230781" cy="124739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《低压配电设计规范》（GB 50054-2011）规定：</a:t>
            </a:r>
          </a:p>
          <a:p>
            <a:pPr marL="0" marR="0">
              <a:lnSpc>
                <a:spcPts val="1661"/>
              </a:lnSpc>
              <a:spcBef>
                <a:spcPts val="208"/>
              </a:spcBef>
              <a:spcAft>
                <a:spcPts val="0"/>
              </a:spcAft>
            </a:pPr>
            <a:r>
              <a:rPr sz="1600" dirty="0">
                <a:solidFill>
                  <a:srgbClr val="000000"/>
                </a:solidFill>
                <a:latin typeface="NJGCAJ+MicrosoftYaHei"/>
                <a:cs typeface="NJGCAJ+MicrosoftYaHei"/>
              </a:rPr>
              <a:t>当导线垂直敷设时，距地面低于1. 8m 段的导线，</a:t>
            </a:r>
          </a:p>
          <a:p>
            <a:pPr marL="0" marR="0">
              <a:lnSpc>
                <a:spcPts val="1661"/>
              </a:lnSpc>
              <a:spcBef>
                <a:spcPts val="208"/>
              </a:spcBef>
              <a:spcAft>
                <a:spcPts val="0"/>
              </a:spcAft>
            </a:pPr>
            <a:r>
              <a:rPr sz="1600" spc="76" dirty="0">
                <a:solidFill>
                  <a:srgbClr val="000000"/>
                </a:solidFill>
                <a:latin typeface="NJGCAJ+MicrosoftYaHei"/>
                <a:cs typeface="NJGCAJ+MicrosoftYaHei"/>
              </a:rPr>
              <a:t>应用导管保护，当导线水平敷设时，距地面低于</a:t>
            </a:r>
          </a:p>
          <a:p>
            <a:pPr marL="0" marR="0">
              <a:lnSpc>
                <a:spcPts val="1661"/>
              </a:lnSpc>
              <a:spcBef>
                <a:spcPts val="208"/>
              </a:spcBef>
              <a:spcAft>
                <a:spcPts val="0"/>
              </a:spcAft>
            </a:pPr>
            <a:r>
              <a:rPr sz="1600" dirty="0">
                <a:solidFill>
                  <a:srgbClr val="000000"/>
                </a:solidFill>
                <a:latin typeface="NJGCAJ+MicrosoftYaHei"/>
                <a:cs typeface="NJGCAJ+MicrosoftYaHei"/>
              </a:rPr>
              <a:t>2.5M段的导线，应用导管保护。</a:t>
            </a:r>
          </a:p>
        </p:txBody>
      </p:sp>
      <p:sp>
        <p:nvSpPr>
          <p:cNvPr id="8" name="object 8"/>
          <p:cNvSpPr txBox="1"/>
          <p:nvPr/>
        </p:nvSpPr>
        <p:spPr>
          <a:xfrm>
            <a:off x="1262697" y="6586702"/>
            <a:ext cx="49318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Page</a:t>
            </a:r>
          </a:p>
        </p:txBody>
      </p:sp>
      <p:sp>
        <p:nvSpPr>
          <p:cNvPr id="9" name="object 9"/>
          <p:cNvSpPr txBox="1"/>
          <p:nvPr/>
        </p:nvSpPr>
        <p:spPr>
          <a:xfrm>
            <a:off x="1764347" y="6586702"/>
            <a:ext cx="331263"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13</a:t>
            </a:r>
          </a:p>
        </p:txBody>
      </p:sp>
      <p:sp>
        <p:nvSpPr>
          <p:cNvPr id="10" name="object 10"/>
          <p:cNvSpPr txBox="1"/>
          <p:nvPr/>
        </p:nvSpPr>
        <p:spPr>
          <a:xfrm>
            <a:off x="11158118" y="6601485"/>
            <a:ext cx="1207135" cy="58109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FFFFFF"/>
                </a:solidFill>
                <a:latin typeface="NJGCAJ+MicrosoftYaHei"/>
                <a:cs typeface="NJGCAJ+MicrosoftYaHei"/>
              </a:rPr>
              <a:t>第</a:t>
            </a:r>
            <a:r>
              <a:rPr sz="1800" spc="12" dirty="0">
                <a:solidFill>
                  <a:srgbClr val="FFFFFF"/>
                </a:solidFill>
                <a:latin typeface="NJGCAJ+MicrosoftYaHei"/>
                <a:cs typeface="NJGCAJ+MicrosoftYaHei"/>
              </a:rPr>
              <a:t> </a:t>
            </a:r>
            <a:r>
              <a:rPr sz="1800" dirty="0">
                <a:solidFill>
                  <a:srgbClr val="FFFFFF"/>
                </a:solidFill>
                <a:latin typeface="NJGCAJ+MicrosoftYaHei"/>
                <a:cs typeface="NJGCAJ+MicrosoftYaHei"/>
              </a:rPr>
              <a:t>13 页</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793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146086" y="178485"/>
            <a:ext cx="3804602" cy="840027"/>
          </a:xfrm>
          <a:prstGeom prst="rect">
            <a:avLst/>
          </a:prstGeom>
        </p:spPr>
        <p:txBody>
          <a:bodyPr vert="horz" wrap="square" lIns="0" tIns="0" rIns="0" bIns="0" rtlCol="0">
            <a:spAutoFit/>
          </a:bodyPr>
          <a:lstStyle/>
          <a:p>
            <a:pPr marL="0" marR="0">
              <a:lnSpc>
                <a:spcPts val="2714"/>
              </a:lnSpc>
              <a:spcBef>
                <a:spcPts val="0"/>
              </a:spcBef>
              <a:spcAft>
                <a:spcPts val="0"/>
              </a:spcAft>
            </a:pPr>
            <a:r>
              <a:rPr sz="2600" dirty="0">
                <a:solidFill>
                  <a:srgbClr val="000000"/>
                </a:solidFill>
                <a:latin typeface="NJGCAJ+MicrosoftYaHei"/>
                <a:cs typeface="NJGCAJ+MicrosoftYaHei"/>
              </a:rPr>
              <a:t>三、电气线路符合要求</a:t>
            </a:r>
          </a:p>
        </p:txBody>
      </p:sp>
      <p:sp>
        <p:nvSpPr>
          <p:cNvPr id="4" name="object 4"/>
          <p:cNvSpPr txBox="1"/>
          <p:nvPr/>
        </p:nvSpPr>
        <p:spPr>
          <a:xfrm>
            <a:off x="950252" y="1069255"/>
            <a:ext cx="5149837" cy="951127"/>
          </a:xfrm>
          <a:prstGeom prst="rect">
            <a:avLst/>
          </a:prstGeom>
        </p:spPr>
        <p:txBody>
          <a:bodyPr vert="horz" wrap="square" lIns="0" tIns="0" rIns="0" bIns="0" rtlCol="0">
            <a:spAutoFit/>
          </a:bodyPr>
          <a:lstStyle/>
          <a:p>
            <a:pPr marL="0" marR="0">
              <a:lnSpc>
                <a:spcPts val="2089"/>
              </a:lnSpc>
              <a:spcBef>
                <a:spcPts val="0"/>
              </a:spcBef>
              <a:spcAft>
                <a:spcPts val="0"/>
              </a:spcAft>
            </a:pPr>
            <a:r>
              <a:rPr sz="2000" dirty="0">
                <a:solidFill>
                  <a:srgbClr val="FF0000"/>
                </a:solidFill>
                <a:latin typeface="NJGCAJ+MicrosoftYaHei"/>
                <a:cs typeface="NJGCAJ+MicrosoftYaHei"/>
              </a:rPr>
              <a:t>常见问题（3）：</a:t>
            </a:r>
            <a:r>
              <a:rPr sz="2000" dirty="0">
                <a:solidFill>
                  <a:srgbClr val="000000"/>
                </a:solidFill>
                <a:latin typeface="NJGCAJ+MicrosoftYaHei"/>
                <a:cs typeface="NJGCAJ+MicrosoftYaHei"/>
              </a:rPr>
              <a:t>插座零火线序错误、地</a:t>
            </a:r>
          </a:p>
          <a:p>
            <a:pPr marL="0" marR="0">
              <a:lnSpc>
                <a:spcPts val="2089"/>
              </a:lnSpc>
              <a:spcBef>
                <a:spcPts val="310"/>
              </a:spcBef>
              <a:spcAft>
                <a:spcPts val="0"/>
              </a:spcAft>
            </a:pPr>
            <a:r>
              <a:rPr sz="2000" dirty="0">
                <a:solidFill>
                  <a:srgbClr val="000000"/>
                </a:solidFill>
                <a:latin typeface="NJGCAJ+MicrosoftYaHei"/>
                <a:cs typeface="NJGCAJ+MicrosoftYaHei"/>
              </a:rPr>
              <a:t>线断线</a:t>
            </a:r>
          </a:p>
        </p:txBody>
      </p:sp>
      <p:sp>
        <p:nvSpPr>
          <p:cNvPr id="5" name="object 5"/>
          <p:cNvSpPr txBox="1"/>
          <p:nvPr/>
        </p:nvSpPr>
        <p:spPr>
          <a:xfrm>
            <a:off x="6390005" y="1070614"/>
            <a:ext cx="5735497" cy="951127"/>
          </a:xfrm>
          <a:prstGeom prst="rect">
            <a:avLst/>
          </a:prstGeom>
        </p:spPr>
        <p:txBody>
          <a:bodyPr vert="horz" wrap="square" lIns="0" tIns="0" rIns="0" bIns="0" rtlCol="0">
            <a:spAutoFit/>
          </a:bodyPr>
          <a:lstStyle/>
          <a:p>
            <a:pPr marL="0" marR="0">
              <a:lnSpc>
                <a:spcPts val="2089"/>
              </a:lnSpc>
              <a:spcBef>
                <a:spcPts val="0"/>
              </a:spcBef>
              <a:spcAft>
                <a:spcPts val="0"/>
              </a:spcAft>
            </a:pPr>
            <a:r>
              <a:rPr sz="2000" dirty="0">
                <a:solidFill>
                  <a:srgbClr val="FF0000"/>
                </a:solidFill>
                <a:latin typeface="NJGCAJ+MicrosoftYaHei"/>
                <a:cs typeface="NJGCAJ+MicrosoftYaHei"/>
              </a:rPr>
              <a:t>常见问题（4）：</a:t>
            </a:r>
            <a:r>
              <a:rPr sz="2000" dirty="0">
                <a:solidFill>
                  <a:srgbClr val="000000"/>
                </a:solidFill>
                <a:latin typeface="NJGCAJ+MicrosoftYaHei"/>
                <a:cs typeface="NJGCAJ+MicrosoftYaHei"/>
              </a:rPr>
              <a:t>用电设备未接漏电保护，且</a:t>
            </a:r>
          </a:p>
          <a:p>
            <a:pPr marL="0" marR="0">
              <a:lnSpc>
                <a:spcPts val="2089"/>
              </a:lnSpc>
              <a:spcBef>
                <a:spcPts val="310"/>
              </a:spcBef>
              <a:spcAft>
                <a:spcPts val="0"/>
              </a:spcAft>
            </a:pPr>
            <a:r>
              <a:rPr sz="2000" dirty="0">
                <a:solidFill>
                  <a:srgbClr val="000000"/>
                </a:solidFill>
                <a:latin typeface="NJGCAJ+MicrosoftYaHei"/>
                <a:cs typeface="NJGCAJ+MicrosoftYaHei"/>
              </a:rPr>
              <a:t>“一闸多机”</a:t>
            </a:r>
          </a:p>
        </p:txBody>
      </p:sp>
      <p:sp>
        <p:nvSpPr>
          <p:cNvPr id="6" name="object 6"/>
          <p:cNvSpPr txBox="1"/>
          <p:nvPr/>
        </p:nvSpPr>
        <p:spPr>
          <a:xfrm>
            <a:off x="638441" y="4989508"/>
            <a:ext cx="5833968" cy="1491231"/>
          </a:xfrm>
          <a:prstGeom prst="rect">
            <a:avLst/>
          </a:prstGeom>
        </p:spPr>
        <p:txBody>
          <a:bodyPr vert="horz" wrap="square" lIns="0" tIns="0" rIns="0" bIns="0" rtlCol="0">
            <a:spAutoFit/>
          </a:bodyPr>
          <a:lstStyle/>
          <a:p>
            <a:pPr marL="0" marR="0">
              <a:lnSpc>
                <a:spcPts val="1661"/>
              </a:lnSpc>
              <a:spcBef>
                <a:spcPts val="0"/>
              </a:spcBef>
              <a:spcAft>
                <a:spcPts val="0"/>
              </a:spcAft>
            </a:pPr>
            <a:r>
              <a:rPr sz="1600" spc="30" dirty="0">
                <a:solidFill>
                  <a:srgbClr val="000000"/>
                </a:solidFill>
                <a:latin typeface="NJGCAJ+MicrosoftYaHei"/>
                <a:cs typeface="NJGCAJ+MicrosoftYaHei"/>
              </a:rPr>
              <a:t>《建筑电气工程质量验收规范》（GB</a:t>
            </a:r>
            <a:r>
              <a:rPr sz="1600" spc="38" dirty="0">
                <a:solidFill>
                  <a:srgbClr val="000000"/>
                </a:solidFill>
                <a:latin typeface="NJGCAJ+MicrosoftYaHei"/>
                <a:cs typeface="NJGCAJ+MicrosoftYaHei"/>
              </a:rPr>
              <a:t> </a:t>
            </a:r>
            <a:r>
              <a:rPr sz="1600" spc="36" dirty="0">
                <a:solidFill>
                  <a:srgbClr val="000000"/>
                </a:solidFill>
                <a:latin typeface="NJGCAJ+MicrosoftYaHei"/>
                <a:cs typeface="NJGCAJ+MicrosoftYaHei"/>
              </a:rPr>
              <a:t>50303-2015）规</a:t>
            </a:r>
          </a:p>
          <a:p>
            <a:pPr marL="0" marR="0">
              <a:lnSpc>
                <a:spcPts val="1661"/>
              </a:lnSpc>
              <a:spcBef>
                <a:spcPts val="208"/>
              </a:spcBef>
              <a:spcAft>
                <a:spcPts val="0"/>
              </a:spcAft>
            </a:pPr>
            <a:r>
              <a:rPr sz="1600" spc="67" dirty="0">
                <a:solidFill>
                  <a:srgbClr val="000000"/>
                </a:solidFill>
                <a:latin typeface="NJGCAJ+MicrosoftYaHei"/>
                <a:cs typeface="NJGCAJ+MicrosoftYaHei"/>
              </a:rPr>
              <a:t>定：对于单相两孔插，面对插座的右孔或上孔应与相线</a:t>
            </a:r>
          </a:p>
          <a:p>
            <a:pPr marL="0" marR="0">
              <a:lnSpc>
                <a:spcPts val="1661"/>
              </a:lnSpc>
              <a:spcBef>
                <a:spcPts val="208"/>
              </a:spcBef>
              <a:spcAft>
                <a:spcPts val="0"/>
              </a:spcAft>
            </a:pPr>
            <a:r>
              <a:rPr sz="1600" spc="10" dirty="0">
                <a:solidFill>
                  <a:srgbClr val="000000"/>
                </a:solidFill>
                <a:latin typeface="NJGCAJ+MicrosoftYaHei"/>
                <a:cs typeface="NJGCAJ+MicrosoftYaHei"/>
              </a:rPr>
              <a:t>相连，左孔或下孔应与中性导体（N）连接；对于单相三</a:t>
            </a:r>
          </a:p>
          <a:p>
            <a:pPr marL="0" marR="0">
              <a:lnSpc>
                <a:spcPts val="1661"/>
              </a:lnSpc>
              <a:spcBef>
                <a:spcPts val="208"/>
              </a:spcBef>
              <a:spcAft>
                <a:spcPts val="0"/>
              </a:spcAft>
            </a:pPr>
            <a:r>
              <a:rPr sz="1600" spc="67" dirty="0">
                <a:solidFill>
                  <a:srgbClr val="000000"/>
                </a:solidFill>
                <a:latin typeface="NJGCAJ+MicrosoftYaHei"/>
                <a:cs typeface="NJGCAJ+MicrosoftYaHei"/>
              </a:rPr>
              <a:t>孔插，面对插座的右孔应与相线连，左孔应与中性导体</a:t>
            </a:r>
          </a:p>
          <a:p>
            <a:pPr marL="0" marR="0">
              <a:lnSpc>
                <a:spcPts val="1661"/>
              </a:lnSpc>
              <a:spcBef>
                <a:spcPts val="208"/>
              </a:spcBef>
              <a:spcAft>
                <a:spcPts val="0"/>
              </a:spcAft>
            </a:pPr>
            <a:r>
              <a:rPr sz="1600" dirty="0">
                <a:solidFill>
                  <a:srgbClr val="000000"/>
                </a:solidFill>
                <a:latin typeface="NJGCAJ+MicrosoftYaHei"/>
                <a:cs typeface="NJGCAJ+MicrosoftYaHei"/>
              </a:rPr>
              <a:t>（N）连接。</a:t>
            </a:r>
          </a:p>
        </p:txBody>
      </p:sp>
      <p:sp>
        <p:nvSpPr>
          <p:cNvPr id="7" name="object 7"/>
          <p:cNvSpPr txBox="1"/>
          <p:nvPr/>
        </p:nvSpPr>
        <p:spPr>
          <a:xfrm>
            <a:off x="6495415" y="4989457"/>
            <a:ext cx="5186347" cy="1247391"/>
          </a:xfrm>
          <a:prstGeom prst="rect">
            <a:avLst/>
          </a:prstGeom>
        </p:spPr>
        <p:txBody>
          <a:bodyPr vert="horz" wrap="square" lIns="0" tIns="0" rIns="0" bIns="0" rtlCol="0">
            <a:spAutoFit/>
          </a:bodyPr>
          <a:lstStyle/>
          <a:p>
            <a:pPr marL="0" marR="0">
              <a:lnSpc>
                <a:spcPts val="1661"/>
              </a:lnSpc>
              <a:spcBef>
                <a:spcPts val="0"/>
              </a:spcBef>
              <a:spcAft>
                <a:spcPts val="0"/>
              </a:spcAft>
            </a:pPr>
            <a:r>
              <a:rPr sz="1600" spc="238" dirty="0">
                <a:solidFill>
                  <a:srgbClr val="000000"/>
                </a:solidFill>
                <a:latin typeface="NJGCAJ+MicrosoftYaHei"/>
                <a:cs typeface="NJGCAJ+MicrosoftYaHei"/>
              </a:rPr>
              <a:t>《剩余电流动作保护装置安装与运行》（GB</a:t>
            </a:r>
          </a:p>
          <a:p>
            <a:pPr marL="0" marR="0">
              <a:lnSpc>
                <a:spcPts val="1661"/>
              </a:lnSpc>
              <a:spcBef>
                <a:spcPts val="208"/>
              </a:spcBef>
              <a:spcAft>
                <a:spcPts val="0"/>
              </a:spcAft>
            </a:pPr>
            <a:r>
              <a:rPr sz="1600" spc="31" dirty="0">
                <a:solidFill>
                  <a:srgbClr val="000000"/>
                </a:solidFill>
                <a:latin typeface="NJGCAJ+MicrosoftYaHei"/>
                <a:cs typeface="NJGCAJ+MicrosoftYaHei"/>
              </a:rPr>
              <a:t>13955-2005）规定：低压配电线路根据具体情况</a:t>
            </a:r>
          </a:p>
          <a:p>
            <a:pPr marL="0" marR="0">
              <a:lnSpc>
                <a:spcPts val="1661"/>
              </a:lnSpc>
              <a:spcBef>
                <a:spcPts val="208"/>
              </a:spcBef>
              <a:spcAft>
                <a:spcPts val="0"/>
              </a:spcAft>
            </a:pPr>
            <a:r>
              <a:rPr sz="1600" spc="15" dirty="0">
                <a:solidFill>
                  <a:srgbClr val="000000"/>
                </a:solidFill>
                <a:latin typeface="NJGCAJ+MicrosoftYaHei"/>
                <a:cs typeface="NJGCAJ+MicrosoftYaHei"/>
              </a:rPr>
              <a:t>采用二级或三级保护时，在总电源端、分支线首端</a:t>
            </a:r>
          </a:p>
          <a:p>
            <a:pPr marL="0" marR="0">
              <a:lnSpc>
                <a:spcPts val="1661"/>
              </a:lnSpc>
              <a:spcBef>
                <a:spcPts val="208"/>
              </a:spcBef>
              <a:spcAft>
                <a:spcPts val="0"/>
              </a:spcAft>
            </a:pPr>
            <a:r>
              <a:rPr sz="1600" dirty="0">
                <a:solidFill>
                  <a:srgbClr val="000000"/>
                </a:solidFill>
                <a:latin typeface="NJGCAJ+MicrosoftYaHei"/>
                <a:cs typeface="NJGCAJ+MicrosoftYaHei"/>
              </a:rPr>
              <a:t>或线路末端安装剩余电流保护装置。</a:t>
            </a:r>
          </a:p>
        </p:txBody>
      </p:sp>
      <p:sp>
        <p:nvSpPr>
          <p:cNvPr id="8" name="object 8"/>
          <p:cNvSpPr txBox="1"/>
          <p:nvPr/>
        </p:nvSpPr>
        <p:spPr>
          <a:xfrm>
            <a:off x="1262697" y="6586702"/>
            <a:ext cx="49318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Page</a:t>
            </a:r>
          </a:p>
        </p:txBody>
      </p:sp>
      <p:sp>
        <p:nvSpPr>
          <p:cNvPr id="9" name="object 9"/>
          <p:cNvSpPr txBox="1"/>
          <p:nvPr/>
        </p:nvSpPr>
        <p:spPr>
          <a:xfrm>
            <a:off x="1764347" y="6586702"/>
            <a:ext cx="331263"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14</a:t>
            </a:r>
          </a:p>
        </p:txBody>
      </p:sp>
      <p:sp>
        <p:nvSpPr>
          <p:cNvPr id="10" name="object 10"/>
          <p:cNvSpPr txBox="1"/>
          <p:nvPr/>
        </p:nvSpPr>
        <p:spPr>
          <a:xfrm>
            <a:off x="11158118" y="6601485"/>
            <a:ext cx="1207135" cy="58109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FFFFFF"/>
                </a:solidFill>
                <a:latin typeface="NJGCAJ+MicrosoftYaHei"/>
                <a:cs typeface="NJGCAJ+MicrosoftYaHei"/>
              </a:rPr>
              <a:t>第</a:t>
            </a:r>
            <a:r>
              <a:rPr sz="1800" spc="12" dirty="0">
                <a:solidFill>
                  <a:srgbClr val="FFFFFF"/>
                </a:solidFill>
                <a:latin typeface="NJGCAJ+MicrosoftYaHei"/>
                <a:cs typeface="NJGCAJ+MicrosoftYaHei"/>
              </a:rPr>
              <a:t> </a:t>
            </a:r>
            <a:r>
              <a:rPr sz="1800" dirty="0">
                <a:solidFill>
                  <a:srgbClr val="FFFFFF"/>
                </a:solidFill>
                <a:latin typeface="NJGCAJ+MicrosoftYaHei"/>
                <a:cs typeface="NJGCAJ+MicrosoftYaHei"/>
              </a:rPr>
              <a:t>14 页</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793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146086" y="178485"/>
            <a:ext cx="3804602" cy="840027"/>
          </a:xfrm>
          <a:prstGeom prst="rect">
            <a:avLst/>
          </a:prstGeom>
        </p:spPr>
        <p:txBody>
          <a:bodyPr vert="horz" wrap="square" lIns="0" tIns="0" rIns="0" bIns="0" rtlCol="0">
            <a:spAutoFit/>
          </a:bodyPr>
          <a:lstStyle/>
          <a:p>
            <a:pPr marL="0" marR="0">
              <a:lnSpc>
                <a:spcPts val="2714"/>
              </a:lnSpc>
              <a:spcBef>
                <a:spcPts val="0"/>
              </a:spcBef>
              <a:spcAft>
                <a:spcPts val="0"/>
              </a:spcAft>
            </a:pPr>
            <a:r>
              <a:rPr sz="2600" dirty="0">
                <a:solidFill>
                  <a:srgbClr val="000000"/>
                </a:solidFill>
                <a:latin typeface="NJGCAJ+MicrosoftYaHei"/>
                <a:cs typeface="NJGCAJ+MicrosoftYaHei"/>
              </a:rPr>
              <a:t>三、电气线路符合要求</a:t>
            </a:r>
          </a:p>
        </p:txBody>
      </p:sp>
      <p:sp>
        <p:nvSpPr>
          <p:cNvPr id="4" name="object 4"/>
          <p:cNvSpPr txBox="1"/>
          <p:nvPr/>
        </p:nvSpPr>
        <p:spPr>
          <a:xfrm>
            <a:off x="639483" y="1133479"/>
            <a:ext cx="12412063" cy="1103527"/>
          </a:xfrm>
          <a:prstGeom prst="rect">
            <a:avLst/>
          </a:prstGeom>
        </p:spPr>
        <p:txBody>
          <a:bodyPr vert="horz" wrap="square" lIns="0" tIns="0" rIns="0" bIns="0" rtlCol="0">
            <a:spAutoFit/>
          </a:bodyPr>
          <a:lstStyle/>
          <a:p>
            <a:pPr marL="0" marR="0">
              <a:lnSpc>
                <a:spcPts val="2089"/>
              </a:lnSpc>
              <a:spcBef>
                <a:spcPts val="0"/>
              </a:spcBef>
              <a:spcAft>
                <a:spcPts val="0"/>
              </a:spcAft>
            </a:pPr>
            <a:r>
              <a:rPr sz="2000" spc="46" dirty="0">
                <a:solidFill>
                  <a:srgbClr val="0070C0"/>
                </a:solidFill>
                <a:latin typeface="NJGCAJ+MicrosoftYaHei"/>
                <a:cs typeface="NJGCAJ+MicrosoftYaHei"/>
              </a:rPr>
              <a:t>第6条：</a:t>
            </a:r>
            <a:r>
              <a:rPr sz="2000" spc="44" dirty="0">
                <a:solidFill>
                  <a:srgbClr val="0D0D0D"/>
                </a:solidFill>
                <a:latin typeface="NJGCAJ+MicrosoftYaHei"/>
                <a:cs typeface="NJGCAJ+MicrosoftYaHei"/>
              </a:rPr>
              <a:t>配电室采取防雨水和防止小动物进入的措施，配备绝缘手套、绝缘靴等安全工具；配电</a:t>
            </a:r>
          </a:p>
          <a:p>
            <a:pPr marL="0" marR="0">
              <a:lnSpc>
                <a:spcPts val="2089"/>
              </a:lnSpc>
              <a:spcBef>
                <a:spcPts val="1510"/>
              </a:spcBef>
              <a:spcAft>
                <a:spcPts val="0"/>
              </a:spcAft>
            </a:pPr>
            <a:r>
              <a:rPr sz="2000" dirty="0">
                <a:solidFill>
                  <a:srgbClr val="0D0D0D"/>
                </a:solidFill>
                <a:latin typeface="NJGCAJ+MicrosoftYaHei"/>
                <a:cs typeface="NJGCAJ+MicrosoftYaHei"/>
              </a:rPr>
              <a:t>柜操作地面应铺设绝缘胶垫；箱门与箱体接地完好；配电箱等电器设备周围不得堆放可燃物品。</a:t>
            </a:r>
          </a:p>
        </p:txBody>
      </p:sp>
      <p:sp>
        <p:nvSpPr>
          <p:cNvPr id="5" name="object 5"/>
          <p:cNvSpPr txBox="1"/>
          <p:nvPr/>
        </p:nvSpPr>
        <p:spPr>
          <a:xfrm>
            <a:off x="617893" y="2162111"/>
            <a:ext cx="12463176" cy="112973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0070C0"/>
                </a:solidFill>
                <a:latin typeface="NJGCAJ+MicrosoftYaHei"/>
                <a:cs typeface="NJGCAJ+MicrosoftYaHei"/>
              </a:rPr>
              <a:t>规范说明： </a:t>
            </a:r>
            <a:r>
              <a:rPr sz="1800" dirty="0">
                <a:solidFill>
                  <a:srgbClr val="0D0D0D"/>
                </a:solidFill>
                <a:latin typeface="NJGCAJ+MicrosoftYaHei"/>
                <a:cs typeface="NJGCAJ+MicrosoftYaHei"/>
              </a:rPr>
              <a:t>《低压配电设计规范》（GB50054-2011）规定：落地式配电箱的底部宜抬高，高出地面的高度</a:t>
            </a:r>
          </a:p>
          <a:p>
            <a:pPr marL="0" marR="0">
              <a:lnSpc>
                <a:spcPts val="1875"/>
              </a:lnSpc>
              <a:spcBef>
                <a:spcPts val="234"/>
              </a:spcBef>
              <a:spcAft>
                <a:spcPts val="0"/>
              </a:spcAft>
            </a:pPr>
            <a:r>
              <a:rPr sz="1800" spc="30" dirty="0">
                <a:solidFill>
                  <a:srgbClr val="0D0D0D"/>
                </a:solidFill>
                <a:latin typeface="NJGCAJ+MicrosoftYaHei"/>
                <a:cs typeface="NJGCAJ+MicrosoftYaHei"/>
              </a:rPr>
              <a:t>室内不应低于</a:t>
            </a:r>
            <a:r>
              <a:rPr sz="1800" spc="32" dirty="0">
                <a:solidFill>
                  <a:srgbClr val="0D0D0D"/>
                </a:solidFill>
                <a:latin typeface="NJGCAJ+MicrosoftYaHei"/>
                <a:cs typeface="NJGCAJ+MicrosoftYaHei"/>
              </a:rPr>
              <a:t> </a:t>
            </a:r>
            <a:r>
              <a:rPr sz="1800" spc="30" dirty="0">
                <a:solidFill>
                  <a:srgbClr val="0D0D0D"/>
                </a:solidFill>
                <a:latin typeface="NJGCAJ+MicrosoftYaHei"/>
                <a:cs typeface="NJGCAJ+MicrosoftYaHei"/>
              </a:rPr>
              <a:t>50mm,，室外不应低于</a:t>
            </a:r>
            <a:r>
              <a:rPr sz="1800" spc="33" dirty="0">
                <a:solidFill>
                  <a:srgbClr val="0D0D0D"/>
                </a:solidFill>
                <a:latin typeface="NJGCAJ+MicrosoftYaHei"/>
                <a:cs typeface="NJGCAJ+MicrosoftYaHei"/>
              </a:rPr>
              <a:t> </a:t>
            </a:r>
            <a:r>
              <a:rPr sz="1800" spc="34" dirty="0">
                <a:solidFill>
                  <a:srgbClr val="0D0D0D"/>
                </a:solidFill>
                <a:latin typeface="NJGCAJ+MicrosoftYaHei"/>
                <a:cs typeface="NJGCAJ+MicrosoftYaHei"/>
              </a:rPr>
              <a:t>200mm；其底座周围应采取封闭措施，并应能防止鼠、蛇类等小动</a:t>
            </a:r>
          </a:p>
          <a:p>
            <a:pPr marL="0" marR="0">
              <a:lnSpc>
                <a:spcPts val="1875"/>
              </a:lnSpc>
              <a:spcBef>
                <a:spcPts val="284"/>
              </a:spcBef>
              <a:spcAft>
                <a:spcPts val="0"/>
              </a:spcAft>
            </a:pPr>
            <a:r>
              <a:rPr sz="1800" dirty="0">
                <a:solidFill>
                  <a:srgbClr val="0D0D0D"/>
                </a:solidFill>
                <a:latin typeface="NJGCAJ+MicrosoftYaHei"/>
                <a:cs typeface="NJGCAJ+MicrosoftYaHei"/>
              </a:rPr>
              <a:t>物进入箱内；配电箱内电器开关不可安装在可燃材料上等。</a:t>
            </a:r>
          </a:p>
        </p:txBody>
      </p:sp>
      <p:sp>
        <p:nvSpPr>
          <p:cNvPr id="6" name="object 6"/>
          <p:cNvSpPr txBox="1"/>
          <p:nvPr/>
        </p:nvSpPr>
        <p:spPr>
          <a:xfrm>
            <a:off x="3441509" y="5902917"/>
            <a:ext cx="2667603" cy="452627"/>
          </a:xfrm>
          <a:prstGeom prst="rect">
            <a:avLst/>
          </a:prstGeom>
        </p:spPr>
        <p:txBody>
          <a:bodyPr vert="horz" wrap="square" lIns="0" tIns="0" rIns="0" bIns="0" rtlCol="0">
            <a:spAutoFit/>
          </a:bodyPr>
          <a:lstStyle/>
          <a:p>
            <a:pPr marL="0" marR="0">
              <a:lnSpc>
                <a:spcPts val="1463"/>
              </a:lnSpc>
              <a:spcBef>
                <a:spcPts val="0"/>
              </a:spcBef>
              <a:spcAft>
                <a:spcPts val="0"/>
              </a:spcAft>
            </a:pPr>
            <a:r>
              <a:rPr sz="1400" dirty="0">
                <a:solidFill>
                  <a:srgbClr val="000000"/>
                </a:solidFill>
                <a:latin typeface="NJGCAJ+MicrosoftYaHei"/>
                <a:cs typeface="NJGCAJ+MicrosoftYaHei"/>
              </a:rPr>
              <a:t>配齐绝缘手套、靴等应急物品</a:t>
            </a:r>
          </a:p>
        </p:txBody>
      </p:sp>
      <p:sp>
        <p:nvSpPr>
          <p:cNvPr id="7" name="object 7"/>
          <p:cNvSpPr txBox="1"/>
          <p:nvPr/>
        </p:nvSpPr>
        <p:spPr>
          <a:xfrm>
            <a:off x="6635115" y="5902917"/>
            <a:ext cx="2052002" cy="452627"/>
          </a:xfrm>
          <a:prstGeom prst="rect">
            <a:avLst/>
          </a:prstGeom>
        </p:spPr>
        <p:txBody>
          <a:bodyPr vert="horz" wrap="square" lIns="0" tIns="0" rIns="0" bIns="0" rtlCol="0">
            <a:spAutoFit/>
          </a:bodyPr>
          <a:lstStyle/>
          <a:p>
            <a:pPr marL="0" marR="0">
              <a:lnSpc>
                <a:spcPts val="1463"/>
              </a:lnSpc>
              <a:spcBef>
                <a:spcPts val="0"/>
              </a:spcBef>
              <a:spcAft>
                <a:spcPts val="0"/>
              </a:spcAft>
            </a:pPr>
            <a:r>
              <a:rPr sz="1400" dirty="0">
                <a:solidFill>
                  <a:srgbClr val="000000"/>
                </a:solidFill>
                <a:latin typeface="NJGCAJ+MicrosoftYaHei"/>
                <a:cs typeface="NJGCAJ+MicrosoftYaHei"/>
              </a:rPr>
              <a:t>配电柜前铺设绝缘胶垫</a:t>
            </a:r>
          </a:p>
        </p:txBody>
      </p:sp>
      <p:sp>
        <p:nvSpPr>
          <p:cNvPr id="8" name="object 8"/>
          <p:cNvSpPr txBox="1"/>
          <p:nvPr/>
        </p:nvSpPr>
        <p:spPr>
          <a:xfrm>
            <a:off x="9507601" y="5902917"/>
            <a:ext cx="1872615" cy="452627"/>
          </a:xfrm>
          <a:prstGeom prst="rect">
            <a:avLst/>
          </a:prstGeom>
        </p:spPr>
        <p:txBody>
          <a:bodyPr vert="horz" wrap="square" lIns="0" tIns="0" rIns="0" bIns="0" rtlCol="0">
            <a:spAutoFit/>
          </a:bodyPr>
          <a:lstStyle/>
          <a:p>
            <a:pPr marL="0" marR="0">
              <a:lnSpc>
                <a:spcPts val="1463"/>
              </a:lnSpc>
              <a:spcBef>
                <a:spcPts val="0"/>
              </a:spcBef>
              <a:spcAft>
                <a:spcPts val="0"/>
              </a:spcAft>
            </a:pPr>
            <a:r>
              <a:rPr sz="1400" dirty="0">
                <a:solidFill>
                  <a:srgbClr val="000000"/>
                </a:solidFill>
                <a:latin typeface="NJGCAJ+MicrosoftYaHei"/>
                <a:cs typeface="NJGCAJ+MicrosoftYaHei"/>
              </a:rPr>
              <a:t>配电柜配备安全隔板</a:t>
            </a:r>
          </a:p>
        </p:txBody>
      </p:sp>
      <p:sp>
        <p:nvSpPr>
          <p:cNvPr id="9" name="object 9"/>
          <p:cNvSpPr txBox="1"/>
          <p:nvPr/>
        </p:nvSpPr>
        <p:spPr>
          <a:xfrm>
            <a:off x="982853" y="5924977"/>
            <a:ext cx="1872615" cy="452627"/>
          </a:xfrm>
          <a:prstGeom prst="rect">
            <a:avLst/>
          </a:prstGeom>
        </p:spPr>
        <p:txBody>
          <a:bodyPr vert="horz" wrap="square" lIns="0" tIns="0" rIns="0" bIns="0" rtlCol="0">
            <a:spAutoFit/>
          </a:bodyPr>
          <a:lstStyle/>
          <a:p>
            <a:pPr marL="0" marR="0">
              <a:lnSpc>
                <a:spcPts val="1463"/>
              </a:lnSpc>
              <a:spcBef>
                <a:spcPts val="0"/>
              </a:spcBef>
              <a:spcAft>
                <a:spcPts val="0"/>
              </a:spcAft>
            </a:pPr>
            <a:r>
              <a:rPr sz="1400" dirty="0">
                <a:solidFill>
                  <a:srgbClr val="000000"/>
                </a:solidFill>
                <a:latin typeface="NJGCAJ+MicrosoftYaHei"/>
                <a:cs typeface="NJGCAJ+MicrosoftYaHei"/>
              </a:rPr>
              <a:t>配电室安装防鼠挡板</a:t>
            </a:r>
          </a:p>
        </p:txBody>
      </p:sp>
      <p:sp>
        <p:nvSpPr>
          <p:cNvPr id="10" name="object 10"/>
          <p:cNvSpPr txBox="1"/>
          <p:nvPr/>
        </p:nvSpPr>
        <p:spPr>
          <a:xfrm>
            <a:off x="1262697" y="6586702"/>
            <a:ext cx="49318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Page</a:t>
            </a:r>
          </a:p>
        </p:txBody>
      </p:sp>
      <p:sp>
        <p:nvSpPr>
          <p:cNvPr id="11" name="object 11"/>
          <p:cNvSpPr txBox="1"/>
          <p:nvPr/>
        </p:nvSpPr>
        <p:spPr>
          <a:xfrm>
            <a:off x="1764347" y="6586702"/>
            <a:ext cx="331263"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15</a:t>
            </a:r>
          </a:p>
        </p:txBody>
      </p:sp>
      <p:sp>
        <p:nvSpPr>
          <p:cNvPr id="12" name="object 12"/>
          <p:cNvSpPr txBox="1"/>
          <p:nvPr/>
        </p:nvSpPr>
        <p:spPr>
          <a:xfrm>
            <a:off x="11158118" y="6601485"/>
            <a:ext cx="1207135" cy="58109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FFFFFF"/>
                </a:solidFill>
                <a:latin typeface="NJGCAJ+MicrosoftYaHei"/>
                <a:cs typeface="NJGCAJ+MicrosoftYaHei"/>
              </a:rPr>
              <a:t>第</a:t>
            </a:r>
            <a:r>
              <a:rPr sz="1800" spc="12" dirty="0">
                <a:solidFill>
                  <a:srgbClr val="FFFFFF"/>
                </a:solidFill>
                <a:latin typeface="NJGCAJ+MicrosoftYaHei"/>
                <a:cs typeface="NJGCAJ+MicrosoftYaHei"/>
              </a:rPr>
              <a:t> </a:t>
            </a:r>
            <a:r>
              <a:rPr sz="1800" dirty="0">
                <a:solidFill>
                  <a:srgbClr val="FFFFFF"/>
                </a:solidFill>
                <a:latin typeface="NJGCAJ+MicrosoftYaHei"/>
                <a:cs typeface="NJGCAJ+MicrosoftYaHei"/>
              </a:rPr>
              <a:t>15 页</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793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146086" y="178485"/>
            <a:ext cx="3804602" cy="840027"/>
          </a:xfrm>
          <a:prstGeom prst="rect">
            <a:avLst/>
          </a:prstGeom>
        </p:spPr>
        <p:txBody>
          <a:bodyPr vert="horz" wrap="square" lIns="0" tIns="0" rIns="0" bIns="0" rtlCol="0">
            <a:spAutoFit/>
          </a:bodyPr>
          <a:lstStyle/>
          <a:p>
            <a:pPr marL="0" marR="0">
              <a:lnSpc>
                <a:spcPts val="2714"/>
              </a:lnSpc>
              <a:spcBef>
                <a:spcPts val="0"/>
              </a:spcBef>
              <a:spcAft>
                <a:spcPts val="0"/>
              </a:spcAft>
            </a:pPr>
            <a:r>
              <a:rPr sz="2600" dirty="0">
                <a:solidFill>
                  <a:srgbClr val="000000"/>
                </a:solidFill>
                <a:latin typeface="NJGCAJ+MicrosoftYaHei"/>
                <a:cs typeface="NJGCAJ+MicrosoftYaHei"/>
              </a:rPr>
              <a:t>三、电气线路符合要求</a:t>
            </a:r>
          </a:p>
        </p:txBody>
      </p:sp>
      <p:sp>
        <p:nvSpPr>
          <p:cNvPr id="4" name="object 4"/>
          <p:cNvSpPr txBox="1"/>
          <p:nvPr/>
        </p:nvSpPr>
        <p:spPr>
          <a:xfrm>
            <a:off x="1243558" y="1060263"/>
            <a:ext cx="4857007" cy="646327"/>
          </a:xfrm>
          <a:prstGeom prst="rect">
            <a:avLst/>
          </a:prstGeom>
        </p:spPr>
        <p:txBody>
          <a:bodyPr vert="horz" wrap="square" lIns="0" tIns="0" rIns="0" bIns="0" rtlCol="0">
            <a:spAutoFit/>
          </a:bodyPr>
          <a:lstStyle/>
          <a:p>
            <a:pPr marL="0" marR="0">
              <a:lnSpc>
                <a:spcPts val="2089"/>
              </a:lnSpc>
              <a:spcBef>
                <a:spcPts val="0"/>
              </a:spcBef>
              <a:spcAft>
                <a:spcPts val="0"/>
              </a:spcAft>
            </a:pPr>
            <a:r>
              <a:rPr sz="2000" dirty="0">
                <a:solidFill>
                  <a:srgbClr val="FF0000"/>
                </a:solidFill>
                <a:latin typeface="NJGCAJ+MicrosoftYaHei"/>
                <a:cs typeface="NJGCAJ+MicrosoftYaHei"/>
              </a:rPr>
              <a:t>常见问题（1）：</a:t>
            </a:r>
            <a:r>
              <a:rPr sz="2000" dirty="0">
                <a:solidFill>
                  <a:srgbClr val="000000"/>
                </a:solidFill>
                <a:latin typeface="NJGCAJ+MicrosoftYaHei"/>
                <a:cs typeface="NJGCAJ+MicrosoftYaHei"/>
              </a:rPr>
              <a:t>配电室使用非防火门</a:t>
            </a:r>
          </a:p>
        </p:txBody>
      </p:sp>
      <p:sp>
        <p:nvSpPr>
          <p:cNvPr id="5" name="object 5"/>
          <p:cNvSpPr txBox="1"/>
          <p:nvPr/>
        </p:nvSpPr>
        <p:spPr>
          <a:xfrm>
            <a:off x="6932180" y="1060263"/>
            <a:ext cx="4857007" cy="646327"/>
          </a:xfrm>
          <a:prstGeom prst="rect">
            <a:avLst/>
          </a:prstGeom>
        </p:spPr>
        <p:txBody>
          <a:bodyPr vert="horz" wrap="square" lIns="0" tIns="0" rIns="0" bIns="0" rtlCol="0">
            <a:spAutoFit/>
          </a:bodyPr>
          <a:lstStyle/>
          <a:p>
            <a:pPr marL="0" marR="0">
              <a:lnSpc>
                <a:spcPts val="2089"/>
              </a:lnSpc>
              <a:spcBef>
                <a:spcPts val="0"/>
              </a:spcBef>
              <a:spcAft>
                <a:spcPts val="0"/>
              </a:spcAft>
            </a:pPr>
            <a:r>
              <a:rPr sz="2000" dirty="0">
                <a:solidFill>
                  <a:srgbClr val="FF0000"/>
                </a:solidFill>
                <a:latin typeface="NJGCAJ+MicrosoftYaHei"/>
                <a:cs typeface="NJGCAJ+MicrosoftYaHei"/>
              </a:rPr>
              <a:t>常见问题（2）：</a:t>
            </a:r>
            <a:r>
              <a:rPr sz="2000" dirty="0">
                <a:solidFill>
                  <a:srgbClr val="000000"/>
                </a:solidFill>
                <a:latin typeface="NJGCAJ+MicrosoftYaHei"/>
                <a:cs typeface="NJGCAJ+MicrosoftYaHei"/>
              </a:rPr>
              <a:t>配电室未安装防鼠板</a:t>
            </a:r>
          </a:p>
        </p:txBody>
      </p:sp>
      <p:sp>
        <p:nvSpPr>
          <p:cNvPr id="6" name="object 6"/>
          <p:cNvSpPr txBox="1"/>
          <p:nvPr/>
        </p:nvSpPr>
        <p:spPr>
          <a:xfrm>
            <a:off x="570026" y="5302284"/>
            <a:ext cx="5921597" cy="1247390"/>
          </a:xfrm>
          <a:prstGeom prst="rect">
            <a:avLst/>
          </a:prstGeom>
        </p:spPr>
        <p:txBody>
          <a:bodyPr vert="horz" wrap="square" lIns="0" tIns="0" rIns="0" bIns="0" rtlCol="0">
            <a:spAutoFit/>
          </a:bodyPr>
          <a:lstStyle/>
          <a:p>
            <a:pPr marL="0" marR="0">
              <a:lnSpc>
                <a:spcPts val="1661"/>
              </a:lnSpc>
              <a:spcBef>
                <a:spcPts val="0"/>
              </a:spcBef>
              <a:spcAft>
                <a:spcPts val="0"/>
              </a:spcAft>
            </a:pPr>
            <a:r>
              <a:rPr sz="1600" spc="50" dirty="0">
                <a:solidFill>
                  <a:srgbClr val="000000"/>
                </a:solidFill>
                <a:latin typeface="NJGCAJ+MicrosoftYaHei"/>
                <a:cs typeface="NJGCAJ+MicrosoftYaHei"/>
              </a:rPr>
              <a:t>《低压配电设计规范》（GB</a:t>
            </a:r>
            <a:r>
              <a:rPr sz="1600" spc="58" dirty="0">
                <a:solidFill>
                  <a:srgbClr val="000000"/>
                </a:solidFill>
                <a:latin typeface="NJGCAJ+MicrosoftYaHei"/>
                <a:cs typeface="NJGCAJ+MicrosoftYaHei"/>
              </a:rPr>
              <a:t> </a:t>
            </a:r>
            <a:r>
              <a:rPr sz="1600" spc="56" dirty="0">
                <a:solidFill>
                  <a:srgbClr val="000000"/>
                </a:solidFill>
                <a:latin typeface="NJGCAJ+MicrosoftYaHei"/>
                <a:cs typeface="NJGCAJ+MicrosoftYaHei"/>
              </a:rPr>
              <a:t>50054-2011）规定：当配</a:t>
            </a:r>
          </a:p>
          <a:p>
            <a:pPr marL="0" marR="0">
              <a:lnSpc>
                <a:spcPts val="1661"/>
              </a:lnSpc>
              <a:spcBef>
                <a:spcPts val="208"/>
              </a:spcBef>
              <a:spcAft>
                <a:spcPts val="0"/>
              </a:spcAft>
            </a:pPr>
            <a:r>
              <a:rPr sz="1600" spc="23" dirty="0">
                <a:solidFill>
                  <a:srgbClr val="000000"/>
                </a:solidFill>
                <a:latin typeface="NJGCAJ+MicrosoftYaHei"/>
                <a:cs typeface="NJGCAJ+MicrosoftYaHei"/>
              </a:rPr>
              <a:t>电室与其他场所毗邻时，门的耐火等级应按两者中耐火等</a:t>
            </a:r>
          </a:p>
          <a:p>
            <a:pPr marL="0" marR="0">
              <a:lnSpc>
                <a:spcPts val="1661"/>
              </a:lnSpc>
              <a:spcBef>
                <a:spcPts val="208"/>
              </a:spcBef>
              <a:spcAft>
                <a:spcPts val="0"/>
              </a:spcAft>
            </a:pPr>
            <a:r>
              <a:rPr sz="1600" spc="23" dirty="0">
                <a:solidFill>
                  <a:srgbClr val="000000"/>
                </a:solidFill>
                <a:latin typeface="NJGCAJ+MicrosoftYaHei"/>
                <a:cs typeface="NJGCAJ+MicrosoftYaHei"/>
              </a:rPr>
              <a:t>级高的确定。配电室的门均应向外开启，但通向高压配电</a:t>
            </a:r>
          </a:p>
          <a:p>
            <a:pPr marL="0" marR="0">
              <a:lnSpc>
                <a:spcPts val="1661"/>
              </a:lnSpc>
              <a:spcBef>
                <a:spcPts val="208"/>
              </a:spcBef>
              <a:spcAft>
                <a:spcPts val="0"/>
              </a:spcAft>
            </a:pPr>
            <a:r>
              <a:rPr sz="1600" dirty="0">
                <a:solidFill>
                  <a:srgbClr val="000000"/>
                </a:solidFill>
                <a:latin typeface="NJGCAJ+MicrosoftYaHei"/>
                <a:cs typeface="NJGCAJ+MicrosoftYaHei"/>
              </a:rPr>
              <a:t>室的门应为双向开启门。</a:t>
            </a:r>
          </a:p>
        </p:txBody>
      </p:sp>
      <p:sp>
        <p:nvSpPr>
          <p:cNvPr id="7" name="object 7"/>
          <p:cNvSpPr txBox="1"/>
          <p:nvPr/>
        </p:nvSpPr>
        <p:spPr>
          <a:xfrm>
            <a:off x="6485140" y="5301941"/>
            <a:ext cx="5921599" cy="1003551"/>
          </a:xfrm>
          <a:prstGeom prst="rect">
            <a:avLst/>
          </a:prstGeom>
        </p:spPr>
        <p:txBody>
          <a:bodyPr vert="horz" wrap="square" lIns="0" tIns="0" rIns="0" bIns="0" rtlCol="0">
            <a:spAutoFit/>
          </a:bodyPr>
          <a:lstStyle/>
          <a:p>
            <a:pPr marL="0" marR="0">
              <a:lnSpc>
                <a:spcPts val="1661"/>
              </a:lnSpc>
              <a:spcBef>
                <a:spcPts val="0"/>
              </a:spcBef>
              <a:spcAft>
                <a:spcPts val="0"/>
              </a:spcAft>
            </a:pPr>
            <a:r>
              <a:rPr sz="1600" spc="50" dirty="0">
                <a:solidFill>
                  <a:srgbClr val="000000"/>
                </a:solidFill>
                <a:latin typeface="NJGCAJ+MicrosoftYaHei"/>
                <a:cs typeface="NJGCAJ+MicrosoftYaHei"/>
              </a:rPr>
              <a:t>《低压配电设计规范》（GB</a:t>
            </a:r>
            <a:r>
              <a:rPr sz="1600" spc="58" dirty="0">
                <a:solidFill>
                  <a:srgbClr val="000000"/>
                </a:solidFill>
                <a:latin typeface="NJGCAJ+MicrosoftYaHei"/>
                <a:cs typeface="NJGCAJ+MicrosoftYaHei"/>
              </a:rPr>
              <a:t> </a:t>
            </a:r>
            <a:r>
              <a:rPr sz="1600" spc="56" dirty="0">
                <a:solidFill>
                  <a:srgbClr val="000000"/>
                </a:solidFill>
                <a:latin typeface="NJGCAJ+MicrosoftYaHei"/>
                <a:cs typeface="NJGCAJ+MicrosoftYaHei"/>
              </a:rPr>
              <a:t>50054-2011）规定：配电</a:t>
            </a:r>
          </a:p>
          <a:p>
            <a:pPr marL="0" marR="0">
              <a:lnSpc>
                <a:spcPts val="1661"/>
              </a:lnSpc>
              <a:spcBef>
                <a:spcPts val="208"/>
              </a:spcBef>
              <a:spcAft>
                <a:spcPts val="0"/>
              </a:spcAft>
            </a:pPr>
            <a:r>
              <a:rPr sz="1600" spc="23" dirty="0">
                <a:solidFill>
                  <a:srgbClr val="000000"/>
                </a:solidFill>
                <a:latin typeface="NJGCAJ+MicrosoftYaHei"/>
                <a:cs typeface="NJGCAJ+MicrosoftYaHei"/>
              </a:rPr>
              <a:t>室的门、窗应关闭密合；与室外相通的洞、通风孔应设置</a:t>
            </a:r>
          </a:p>
          <a:p>
            <a:pPr marL="0" marR="0">
              <a:lnSpc>
                <a:spcPts val="1661"/>
              </a:lnSpc>
              <a:spcBef>
                <a:spcPts val="208"/>
              </a:spcBef>
              <a:spcAft>
                <a:spcPts val="0"/>
              </a:spcAft>
            </a:pPr>
            <a:r>
              <a:rPr sz="1600" dirty="0">
                <a:solidFill>
                  <a:srgbClr val="000000"/>
                </a:solidFill>
                <a:latin typeface="NJGCAJ+MicrosoftYaHei"/>
                <a:cs typeface="NJGCAJ+MicrosoftYaHei"/>
              </a:rPr>
              <a:t>防止鼠、蛇类等小动物的网罩。</a:t>
            </a:r>
          </a:p>
        </p:txBody>
      </p:sp>
      <p:sp>
        <p:nvSpPr>
          <p:cNvPr id="8" name="object 8"/>
          <p:cNvSpPr txBox="1"/>
          <p:nvPr/>
        </p:nvSpPr>
        <p:spPr>
          <a:xfrm>
            <a:off x="1262697" y="6586702"/>
            <a:ext cx="49318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Page</a:t>
            </a:r>
          </a:p>
        </p:txBody>
      </p:sp>
      <p:sp>
        <p:nvSpPr>
          <p:cNvPr id="9" name="object 9"/>
          <p:cNvSpPr txBox="1"/>
          <p:nvPr/>
        </p:nvSpPr>
        <p:spPr>
          <a:xfrm>
            <a:off x="1764347" y="6586702"/>
            <a:ext cx="331263"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16</a:t>
            </a:r>
          </a:p>
        </p:txBody>
      </p:sp>
      <p:sp>
        <p:nvSpPr>
          <p:cNvPr id="10" name="object 10"/>
          <p:cNvSpPr txBox="1"/>
          <p:nvPr/>
        </p:nvSpPr>
        <p:spPr>
          <a:xfrm>
            <a:off x="11158118" y="6601485"/>
            <a:ext cx="1207135" cy="58109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FFFFFF"/>
                </a:solidFill>
                <a:latin typeface="NJGCAJ+MicrosoftYaHei"/>
                <a:cs typeface="NJGCAJ+MicrosoftYaHei"/>
              </a:rPr>
              <a:t>第</a:t>
            </a:r>
            <a:r>
              <a:rPr sz="1800" spc="12" dirty="0">
                <a:solidFill>
                  <a:srgbClr val="FFFFFF"/>
                </a:solidFill>
                <a:latin typeface="NJGCAJ+MicrosoftYaHei"/>
                <a:cs typeface="NJGCAJ+MicrosoftYaHei"/>
              </a:rPr>
              <a:t> </a:t>
            </a:r>
            <a:r>
              <a:rPr sz="1800" dirty="0">
                <a:solidFill>
                  <a:srgbClr val="FFFFFF"/>
                </a:solidFill>
                <a:latin typeface="NJGCAJ+MicrosoftYaHei"/>
                <a:cs typeface="NJGCAJ+MicrosoftYaHei"/>
              </a:rPr>
              <a:t>16 页</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793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146086" y="178485"/>
            <a:ext cx="3804602" cy="840027"/>
          </a:xfrm>
          <a:prstGeom prst="rect">
            <a:avLst/>
          </a:prstGeom>
        </p:spPr>
        <p:txBody>
          <a:bodyPr vert="horz" wrap="square" lIns="0" tIns="0" rIns="0" bIns="0" rtlCol="0">
            <a:spAutoFit/>
          </a:bodyPr>
          <a:lstStyle/>
          <a:p>
            <a:pPr marL="0" marR="0">
              <a:lnSpc>
                <a:spcPts val="2714"/>
              </a:lnSpc>
              <a:spcBef>
                <a:spcPts val="0"/>
              </a:spcBef>
              <a:spcAft>
                <a:spcPts val="0"/>
              </a:spcAft>
            </a:pPr>
            <a:r>
              <a:rPr sz="2600" dirty="0">
                <a:solidFill>
                  <a:srgbClr val="000000"/>
                </a:solidFill>
                <a:latin typeface="NJGCAJ+MicrosoftYaHei"/>
                <a:cs typeface="NJGCAJ+MicrosoftYaHei"/>
              </a:rPr>
              <a:t>三、电气线路符合要求</a:t>
            </a:r>
          </a:p>
        </p:txBody>
      </p:sp>
      <p:sp>
        <p:nvSpPr>
          <p:cNvPr id="4" name="object 4"/>
          <p:cNvSpPr txBox="1"/>
          <p:nvPr/>
        </p:nvSpPr>
        <p:spPr>
          <a:xfrm>
            <a:off x="515658" y="1134012"/>
            <a:ext cx="12909272" cy="646327"/>
          </a:xfrm>
          <a:prstGeom prst="rect">
            <a:avLst/>
          </a:prstGeom>
        </p:spPr>
        <p:txBody>
          <a:bodyPr vert="horz" wrap="square" lIns="0" tIns="0" rIns="0" bIns="0" rtlCol="0">
            <a:spAutoFit/>
          </a:bodyPr>
          <a:lstStyle/>
          <a:p>
            <a:pPr marL="0" marR="0">
              <a:lnSpc>
                <a:spcPts val="2089"/>
              </a:lnSpc>
              <a:spcBef>
                <a:spcPts val="0"/>
              </a:spcBef>
              <a:spcAft>
                <a:spcPts val="0"/>
              </a:spcAft>
            </a:pPr>
            <a:r>
              <a:rPr sz="2000" dirty="0">
                <a:solidFill>
                  <a:srgbClr val="FF0000"/>
                </a:solidFill>
                <a:latin typeface="NJGCAJ+MicrosoftYaHei"/>
                <a:cs typeface="NJGCAJ+MicrosoftYaHei"/>
              </a:rPr>
              <a:t>常见问题（3）：</a:t>
            </a:r>
            <a:r>
              <a:rPr sz="2000" dirty="0">
                <a:solidFill>
                  <a:srgbClr val="000000"/>
                </a:solidFill>
                <a:latin typeface="NJGCAJ+MicrosoftYaHei"/>
                <a:cs typeface="NJGCAJ+MicrosoftYaHei"/>
              </a:rPr>
              <a:t>配电柜操作地面未铺设绝缘胶垫</a:t>
            </a:r>
            <a:r>
              <a:rPr sz="2000" spc="2588" dirty="0">
                <a:solidFill>
                  <a:srgbClr val="000000"/>
                </a:solidFill>
                <a:latin typeface="NJGCAJ+MicrosoftYaHei"/>
                <a:cs typeface="NJGCAJ+MicrosoftYaHei"/>
              </a:rPr>
              <a:t> </a:t>
            </a:r>
            <a:r>
              <a:rPr sz="2000" dirty="0">
                <a:solidFill>
                  <a:srgbClr val="FF0000"/>
                </a:solidFill>
                <a:latin typeface="NJGCAJ+MicrosoftYaHei"/>
                <a:cs typeface="NJGCAJ+MicrosoftYaHei"/>
              </a:rPr>
              <a:t>常见问题（4）：</a:t>
            </a:r>
            <a:r>
              <a:rPr sz="2000" dirty="0">
                <a:solidFill>
                  <a:srgbClr val="000000"/>
                </a:solidFill>
                <a:latin typeface="NJGCAJ+MicrosoftYaHei"/>
                <a:cs typeface="NJGCAJ+MicrosoftYaHei"/>
              </a:rPr>
              <a:t>插座/配电箱安装在可燃材料上</a:t>
            </a:r>
          </a:p>
        </p:txBody>
      </p:sp>
      <p:sp>
        <p:nvSpPr>
          <p:cNvPr id="5" name="object 5"/>
          <p:cNvSpPr txBox="1"/>
          <p:nvPr/>
        </p:nvSpPr>
        <p:spPr>
          <a:xfrm>
            <a:off x="571042" y="5128091"/>
            <a:ext cx="12946983" cy="619249"/>
          </a:xfrm>
          <a:prstGeom prst="rect">
            <a:avLst/>
          </a:prstGeom>
        </p:spPr>
        <p:txBody>
          <a:bodyPr vert="horz" wrap="square" lIns="0" tIns="0" rIns="0" bIns="0" rtlCol="0">
            <a:spAutoFit/>
          </a:bodyPr>
          <a:lstStyle/>
          <a:p>
            <a:pPr marL="5755970" marR="0">
              <a:lnSpc>
                <a:spcPts val="1661"/>
              </a:lnSpc>
              <a:spcBef>
                <a:spcPts val="0"/>
              </a:spcBef>
              <a:spcAft>
                <a:spcPts val="0"/>
              </a:spcAft>
            </a:pPr>
            <a:r>
              <a:rPr sz="1600" spc="35" dirty="0">
                <a:solidFill>
                  <a:srgbClr val="000000"/>
                </a:solidFill>
                <a:latin typeface="NJGCAJ+MicrosoftYaHei"/>
                <a:cs typeface="NJGCAJ+MicrosoftYaHei"/>
              </a:rPr>
              <a:t>《建筑电气工程施工质量验收规范》（GB</a:t>
            </a:r>
            <a:r>
              <a:rPr sz="1600" spc="38" dirty="0">
                <a:solidFill>
                  <a:srgbClr val="000000"/>
                </a:solidFill>
                <a:latin typeface="NJGCAJ+MicrosoftYaHei"/>
                <a:cs typeface="NJGCAJ+MicrosoftYaHei"/>
              </a:rPr>
              <a:t> 50303-2015）规</a:t>
            </a:r>
          </a:p>
          <a:p>
            <a:pPr marL="0" marR="0">
              <a:lnSpc>
                <a:spcPts val="813"/>
              </a:lnSpc>
              <a:spcBef>
                <a:spcPts val="0"/>
              </a:spcBef>
              <a:spcAft>
                <a:spcPts val="0"/>
              </a:spcAft>
            </a:pPr>
            <a:r>
              <a:rPr sz="1600" spc="50" dirty="0">
                <a:solidFill>
                  <a:srgbClr val="000000"/>
                </a:solidFill>
                <a:latin typeface="NJGCAJ+MicrosoftYaHei"/>
                <a:cs typeface="NJGCAJ+MicrosoftYaHei"/>
              </a:rPr>
              <a:t>《用电安全导则》（GB/T</a:t>
            </a:r>
            <a:r>
              <a:rPr sz="1600" spc="49" dirty="0">
                <a:solidFill>
                  <a:srgbClr val="000000"/>
                </a:solidFill>
                <a:latin typeface="NJGCAJ+MicrosoftYaHei"/>
                <a:cs typeface="NJGCAJ+MicrosoftYaHei"/>
              </a:rPr>
              <a:t> </a:t>
            </a:r>
            <a:r>
              <a:rPr sz="1600" spc="52" dirty="0">
                <a:solidFill>
                  <a:srgbClr val="000000"/>
                </a:solidFill>
                <a:latin typeface="NJGCAJ+MicrosoftYaHei"/>
                <a:cs typeface="NJGCAJ+MicrosoftYaHei"/>
              </a:rPr>
              <a:t>13869-2017）规定：高低压</a:t>
            </a:r>
          </a:p>
        </p:txBody>
      </p:sp>
      <p:sp>
        <p:nvSpPr>
          <p:cNvPr id="6" name="object 6"/>
          <p:cNvSpPr txBox="1"/>
          <p:nvPr/>
        </p:nvSpPr>
        <p:spPr>
          <a:xfrm>
            <a:off x="6327013" y="5420191"/>
            <a:ext cx="6327612"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定：配电箱、开关箱内的电器（含插座）应先安装在金属或非</a:t>
            </a:r>
          </a:p>
        </p:txBody>
      </p:sp>
      <p:sp>
        <p:nvSpPr>
          <p:cNvPr id="7" name="object 7"/>
          <p:cNvSpPr txBox="1"/>
          <p:nvPr/>
        </p:nvSpPr>
        <p:spPr>
          <a:xfrm>
            <a:off x="571042" y="5475309"/>
            <a:ext cx="3738149"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开关柜操作面地面应铺设绝缘胶垫。</a:t>
            </a:r>
          </a:p>
        </p:txBody>
      </p:sp>
      <p:sp>
        <p:nvSpPr>
          <p:cNvPr id="8" name="object 8"/>
          <p:cNvSpPr txBox="1"/>
          <p:nvPr/>
        </p:nvSpPr>
        <p:spPr>
          <a:xfrm>
            <a:off x="6327013" y="5712291"/>
            <a:ext cx="6327612" cy="8079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木质阻燃绝缘电器安装板上，然后方可整体紧固在配电箱、开</a:t>
            </a:r>
          </a:p>
          <a:p>
            <a:pPr marL="0" marR="0">
              <a:lnSpc>
                <a:spcPts val="1661"/>
              </a:lnSpc>
              <a:spcBef>
                <a:spcPts val="638"/>
              </a:spcBef>
              <a:spcAft>
                <a:spcPts val="0"/>
              </a:spcAft>
            </a:pPr>
            <a:r>
              <a:rPr sz="1600" dirty="0">
                <a:solidFill>
                  <a:srgbClr val="000000"/>
                </a:solidFill>
                <a:latin typeface="NJGCAJ+MicrosoftYaHei"/>
                <a:cs typeface="NJGCAJ+MicrosoftYaHei"/>
              </a:rPr>
              <a:t>关箱箱体内。</a:t>
            </a:r>
          </a:p>
        </p:txBody>
      </p:sp>
      <p:sp>
        <p:nvSpPr>
          <p:cNvPr id="9" name="object 9"/>
          <p:cNvSpPr txBox="1"/>
          <p:nvPr/>
        </p:nvSpPr>
        <p:spPr>
          <a:xfrm>
            <a:off x="1262697" y="6586702"/>
            <a:ext cx="49318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Page</a:t>
            </a:r>
          </a:p>
        </p:txBody>
      </p:sp>
      <p:sp>
        <p:nvSpPr>
          <p:cNvPr id="10" name="object 10"/>
          <p:cNvSpPr txBox="1"/>
          <p:nvPr/>
        </p:nvSpPr>
        <p:spPr>
          <a:xfrm>
            <a:off x="1764347" y="6586702"/>
            <a:ext cx="331263"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17</a:t>
            </a:r>
          </a:p>
        </p:txBody>
      </p:sp>
      <p:sp>
        <p:nvSpPr>
          <p:cNvPr id="11" name="object 11"/>
          <p:cNvSpPr txBox="1"/>
          <p:nvPr/>
        </p:nvSpPr>
        <p:spPr>
          <a:xfrm>
            <a:off x="11158118" y="6601485"/>
            <a:ext cx="1207135" cy="58109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FFFFFF"/>
                </a:solidFill>
                <a:latin typeface="NJGCAJ+MicrosoftYaHei"/>
                <a:cs typeface="NJGCAJ+MicrosoftYaHei"/>
              </a:rPr>
              <a:t>第</a:t>
            </a:r>
            <a:r>
              <a:rPr sz="1800" spc="12" dirty="0">
                <a:solidFill>
                  <a:srgbClr val="FFFFFF"/>
                </a:solidFill>
                <a:latin typeface="NJGCAJ+MicrosoftYaHei"/>
                <a:cs typeface="NJGCAJ+MicrosoftYaHei"/>
              </a:rPr>
              <a:t> </a:t>
            </a:r>
            <a:r>
              <a:rPr sz="1800" dirty="0">
                <a:solidFill>
                  <a:srgbClr val="FFFFFF"/>
                </a:solidFill>
                <a:latin typeface="NJGCAJ+MicrosoftYaHei"/>
                <a:cs typeface="NJGCAJ+MicrosoftYaHei"/>
              </a:rPr>
              <a:t>17 页</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793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146086" y="178485"/>
            <a:ext cx="3804602" cy="840027"/>
          </a:xfrm>
          <a:prstGeom prst="rect">
            <a:avLst/>
          </a:prstGeom>
        </p:spPr>
        <p:txBody>
          <a:bodyPr vert="horz" wrap="square" lIns="0" tIns="0" rIns="0" bIns="0" rtlCol="0">
            <a:spAutoFit/>
          </a:bodyPr>
          <a:lstStyle/>
          <a:p>
            <a:pPr marL="0" marR="0">
              <a:lnSpc>
                <a:spcPts val="2714"/>
              </a:lnSpc>
              <a:spcBef>
                <a:spcPts val="0"/>
              </a:spcBef>
              <a:spcAft>
                <a:spcPts val="0"/>
              </a:spcAft>
            </a:pPr>
            <a:r>
              <a:rPr sz="2600" dirty="0">
                <a:solidFill>
                  <a:srgbClr val="000000"/>
                </a:solidFill>
                <a:latin typeface="NJGCAJ+MicrosoftYaHei"/>
                <a:cs typeface="NJGCAJ+MicrosoftYaHei"/>
              </a:rPr>
              <a:t>三、电气线路符合要求</a:t>
            </a:r>
          </a:p>
        </p:txBody>
      </p:sp>
      <p:sp>
        <p:nvSpPr>
          <p:cNvPr id="4" name="object 4"/>
          <p:cNvSpPr txBox="1"/>
          <p:nvPr/>
        </p:nvSpPr>
        <p:spPr>
          <a:xfrm>
            <a:off x="1002068" y="1060263"/>
            <a:ext cx="3978516" cy="646327"/>
          </a:xfrm>
          <a:prstGeom prst="rect">
            <a:avLst/>
          </a:prstGeom>
        </p:spPr>
        <p:txBody>
          <a:bodyPr vert="horz" wrap="square" lIns="0" tIns="0" rIns="0" bIns="0" rtlCol="0">
            <a:spAutoFit/>
          </a:bodyPr>
          <a:lstStyle/>
          <a:p>
            <a:pPr marL="0" marR="0">
              <a:lnSpc>
                <a:spcPts val="2089"/>
              </a:lnSpc>
              <a:spcBef>
                <a:spcPts val="0"/>
              </a:spcBef>
              <a:spcAft>
                <a:spcPts val="0"/>
              </a:spcAft>
            </a:pPr>
            <a:r>
              <a:rPr sz="2000" dirty="0">
                <a:solidFill>
                  <a:srgbClr val="FF0000"/>
                </a:solidFill>
                <a:latin typeface="NJGCAJ+MicrosoftYaHei"/>
                <a:cs typeface="NJGCAJ+MicrosoftYaHei"/>
              </a:rPr>
              <a:t>常见问题（5）：</a:t>
            </a:r>
            <a:r>
              <a:rPr sz="2000" dirty="0">
                <a:solidFill>
                  <a:srgbClr val="000000"/>
                </a:solidFill>
                <a:latin typeface="NJGCAJ+MicrosoftYaHei"/>
                <a:cs typeface="NJGCAJ+MicrosoftYaHei"/>
              </a:rPr>
              <a:t>配电柜被遮挡</a:t>
            </a:r>
          </a:p>
        </p:txBody>
      </p:sp>
      <p:sp>
        <p:nvSpPr>
          <p:cNvPr id="5" name="object 5"/>
          <p:cNvSpPr txBox="1"/>
          <p:nvPr/>
        </p:nvSpPr>
        <p:spPr>
          <a:xfrm>
            <a:off x="6690703" y="1060263"/>
            <a:ext cx="5149837" cy="646327"/>
          </a:xfrm>
          <a:prstGeom prst="rect">
            <a:avLst/>
          </a:prstGeom>
        </p:spPr>
        <p:txBody>
          <a:bodyPr vert="horz" wrap="square" lIns="0" tIns="0" rIns="0" bIns="0" rtlCol="0">
            <a:spAutoFit/>
          </a:bodyPr>
          <a:lstStyle/>
          <a:p>
            <a:pPr marL="0" marR="0">
              <a:lnSpc>
                <a:spcPts val="2089"/>
              </a:lnSpc>
              <a:spcBef>
                <a:spcPts val="0"/>
              </a:spcBef>
              <a:spcAft>
                <a:spcPts val="0"/>
              </a:spcAft>
            </a:pPr>
            <a:r>
              <a:rPr sz="2000" dirty="0">
                <a:solidFill>
                  <a:srgbClr val="FF0000"/>
                </a:solidFill>
                <a:latin typeface="NJGCAJ+MicrosoftYaHei"/>
                <a:cs typeface="NJGCAJ+MicrosoftYaHei"/>
              </a:rPr>
              <a:t>常见问题（6）：</a:t>
            </a:r>
            <a:r>
              <a:rPr sz="2000" dirty="0">
                <a:solidFill>
                  <a:srgbClr val="000000"/>
                </a:solidFill>
                <a:latin typeface="NJGCAJ+MicrosoftYaHei"/>
                <a:cs typeface="NJGCAJ+MicrosoftYaHei"/>
              </a:rPr>
              <a:t>配电箱前堆放可燃物品</a:t>
            </a:r>
          </a:p>
        </p:txBody>
      </p:sp>
      <p:sp>
        <p:nvSpPr>
          <p:cNvPr id="6" name="object 6"/>
          <p:cNvSpPr txBox="1"/>
          <p:nvPr/>
        </p:nvSpPr>
        <p:spPr>
          <a:xfrm>
            <a:off x="888364" y="5300798"/>
            <a:ext cx="11568615" cy="75971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《用电安全导则》（GB/T 13869-2017）规定：一般环境下，用电产品以及电气线路的周围应留有足够的安全通</a:t>
            </a:r>
          </a:p>
          <a:p>
            <a:pPr marL="0" marR="0">
              <a:lnSpc>
                <a:spcPts val="1661"/>
              </a:lnSpc>
              <a:spcBef>
                <a:spcPts val="208"/>
              </a:spcBef>
              <a:spcAft>
                <a:spcPts val="0"/>
              </a:spcAft>
            </a:pPr>
            <a:r>
              <a:rPr sz="1600" dirty="0">
                <a:solidFill>
                  <a:srgbClr val="000000"/>
                </a:solidFill>
                <a:latin typeface="NJGCAJ+MicrosoftYaHei"/>
                <a:cs typeface="NJGCAJ+MicrosoftYaHei"/>
              </a:rPr>
              <a:t>道和工作空间，且不应堆放易燃、易爆和腐蚀性物品。</a:t>
            </a:r>
          </a:p>
        </p:txBody>
      </p:sp>
      <p:sp>
        <p:nvSpPr>
          <p:cNvPr id="7" name="object 7"/>
          <p:cNvSpPr txBox="1"/>
          <p:nvPr/>
        </p:nvSpPr>
        <p:spPr>
          <a:xfrm>
            <a:off x="1262697" y="6586702"/>
            <a:ext cx="49318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Page</a:t>
            </a:r>
          </a:p>
        </p:txBody>
      </p:sp>
      <p:sp>
        <p:nvSpPr>
          <p:cNvPr id="8" name="object 8"/>
          <p:cNvSpPr txBox="1"/>
          <p:nvPr/>
        </p:nvSpPr>
        <p:spPr>
          <a:xfrm>
            <a:off x="1764347" y="6586702"/>
            <a:ext cx="331263"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18</a:t>
            </a:r>
          </a:p>
        </p:txBody>
      </p:sp>
      <p:sp>
        <p:nvSpPr>
          <p:cNvPr id="9" name="object 9"/>
          <p:cNvSpPr txBox="1"/>
          <p:nvPr/>
        </p:nvSpPr>
        <p:spPr>
          <a:xfrm>
            <a:off x="11158118" y="6601485"/>
            <a:ext cx="1207135" cy="58109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FFFFFF"/>
                </a:solidFill>
                <a:latin typeface="NJGCAJ+MicrosoftYaHei"/>
                <a:cs typeface="NJGCAJ+MicrosoftYaHei"/>
              </a:rPr>
              <a:t>第</a:t>
            </a:r>
            <a:r>
              <a:rPr sz="1800" spc="12" dirty="0">
                <a:solidFill>
                  <a:srgbClr val="FFFFFF"/>
                </a:solidFill>
                <a:latin typeface="NJGCAJ+MicrosoftYaHei"/>
                <a:cs typeface="NJGCAJ+MicrosoftYaHei"/>
              </a:rPr>
              <a:t> </a:t>
            </a:r>
            <a:r>
              <a:rPr sz="1800" dirty="0">
                <a:solidFill>
                  <a:srgbClr val="FFFFFF"/>
                </a:solidFill>
                <a:latin typeface="NJGCAJ+MicrosoftYaHei"/>
                <a:cs typeface="NJGCAJ+MicrosoftYaHei"/>
              </a:rPr>
              <a:t>18 页</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793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146086" y="178485"/>
            <a:ext cx="3804602" cy="840027"/>
          </a:xfrm>
          <a:prstGeom prst="rect">
            <a:avLst/>
          </a:prstGeom>
        </p:spPr>
        <p:txBody>
          <a:bodyPr vert="horz" wrap="square" lIns="0" tIns="0" rIns="0" bIns="0" rtlCol="0">
            <a:spAutoFit/>
          </a:bodyPr>
          <a:lstStyle/>
          <a:p>
            <a:pPr marL="0" marR="0">
              <a:lnSpc>
                <a:spcPts val="2714"/>
              </a:lnSpc>
              <a:spcBef>
                <a:spcPts val="0"/>
              </a:spcBef>
              <a:spcAft>
                <a:spcPts val="0"/>
              </a:spcAft>
            </a:pPr>
            <a:r>
              <a:rPr sz="2600" dirty="0">
                <a:solidFill>
                  <a:srgbClr val="000000"/>
                </a:solidFill>
                <a:latin typeface="NJGCAJ+MicrosoftYaHei"/>
                <a:cs typeface="NJGCAJ+MicrosoftYaHei"/>
              </a:rPr>
              <a:t>三、电气线路符合要求</a:t>
            </a:r>
          </a:p>
        </p:txBody>
      </p:sp>
      <p:sp>
        <p:nvSpPr>
          <p:cNvPr id="4" name="object 4"/>
          <p:cNvSpPr txBox="1"/>
          <p:nvPr/>
        </p:nvSpPr>
        <p:spPr>
          <a:xfrm>
            <a:off x="752487" y="1228525"/>
            <a:ext cx="3676809" cy="951127"/>
          </a:xfrm>
          <a:prstGeom prst="rect">
            <a:avLst/>
          </a:prstGeom>
        </p:spPr>
        <p:txBody>
          <a:bodyPr vert="horz" wrap="square" lIns="0" tIns="0" rIns="0" bIns="0" rtlCol="0">
            <a:spAutoFit/>
          </a:bodyPr>
          <a:lstStyle/>
          <a:p>
            <a:pPr marL="0" marR="0">
              <a:lnSpc>
                <a:spcPts val="2089"/>
              </a:lnSpc>
              <a:spcBef>
                <a:spcPts val="0"/>
              </a:spcBef>
              <a:spcAft>
                <a:spcPts val="0"/>
              </a:spcAft>
            </a:pPr>
            <a:r>
              <a:rPr sz="2000" spc="180" dirty="0">
                <a:solidFill>
                  <a:srgbClr val="FF0000"/>
                </a:solidFill>
                <a:latin typeface="NJGCAJ+MicrosoftYaHei"/>
                <a:cs typeface="NJGCAJ+MicrosoftYaHei"/>
              </a:rPr>
              <a:t>常见问题（7）：</a:t>
            </a:r>
            <a:r>
              <a:rPr sz="2000" spc="185" dirty="0">
                <a:solidFill>
                  <a:srgbClr val="000000"/>
                </a:solidFill>
                <a:latin typeface="NJGCAJ+MicrosoftYaHei"/>
                <a:cs typeface="NJGCAJ+MicrosoftYaHei"/>
              </a:rPr>
              <a:t>配电箱箱</a:t>
            </a:r>
          </a:p>
          <a:p>
            <a:pPr marL="0" marR="0">
              <a:lnSpc>
                <a:spcPts val="2089"/>
              </a:lnSpc>
              <a:spcBef>
                <a:spcPts val="310"/>
              </a:spcBef>
              <a:spcAft>
                <a:spcPts val="0"/>
              </a:spcAft>
            </a:pPr>
            <a:r>
              <a:rPr sz="2000" dirty="0">
                <a:solidFill>
                  <a:srgbClr val="000000"/>
                </a:solidFill>
                <a:latin typeface="NJGCAJ+MicrosoftYaHei"/>
                <a:cs typeface="NJGCAJ+MicrosoftYaHei"/>
              </a:rPr>
              <a:t>体和箱盖未跨接</a:t>
            </a:r>
          </a:p>
        </p:txBody>
      </p:sp>
      <p:sp>
        <p:nvSpPr>
          <p:cNvPr id="5" name="object 5"/>
          <p:cNvSpPr txBox="1"/>
          <p:nvPr/>
        </p:nvSpPr>
        <p:spPr>
          <a:xfrm>
            <a:off x="4868558" y="1228525"/>
            <a:ext cx="3585527" cy="951127"/>
          </a:xfrm>
          <a:prstGeom prst="rect">
            <a:avLst/>
          </a:prstGeom>
        </p:spPr>
        <p:txBody>
          <a:bodyPr vert="horz" wrap="square" lIns="0" tIns="0" rIns="0" bIns="0" rtlCol="0">
            <a:spAutoFit/>
          </a:bodyPr>
          <a:lstStyle/>
          <a:p>
            <a:pPr marL="0" marR="0">
              <a:lnSpc>
                <a:spcPts val="2089"/>
              </a:lnSpc>
              <a:spcBef>
                <a:spcPts val="0"/>
              </a:spcBef>
              <a:spcAft>
                <a:spcPts val="0"/>
              </a:spcAft>
            </a:pPr>
            <a:r>
              <a:rPr sz="2000" spc="125" dirty="0">
                <a:solidFill>
                  <a:srgbClr val="FF0000"/>
                </a:solidFill>
                <a:latin typeface="NJGCAJ+MicrosoftYaHei"/>
                <a:cs typeface="NJGCAJ+MicrosoftYaHei"/>
              </a:rPr>
              <a:t>常见问题（8）：</a:t>
            </a:r>
            <a:r>
              <a:rPr sz="2000" spc="125" dirty="0">
                <a:solidFill>
                  <a:srgbClr val="000000"/>
                </a:solidFill>
                <a:latin typeface="NJGCAJ+MicrosoftYaHei"/>
                <a:cs typeface="NJGCAJ+MicrosoftYaHei"/>
              </a:rPr>
              <a:t>配电箱配</a:t>
            </a:r>
          </a:p>
          <a:p>
            <a:pPr marL="0" marR="0">
              <a:lnSpc>
                <a:spcPts val="2089"/>
              </a:lnSpc>
              <a:spcBef>
                <a:spcPts val="310"/>
              </a:spcBef>
              <a:spcAft>
                <a:spcPts val="0"/>
              </a:spcAft>
            </a:pPr>
            <a:r>
              <a:rPr sz="2000" dirty="0">
                <a:solidFill>
                  <a:srgbClr val="000000"/>
                </a:solidFill>
                <a:latin typeface="NJGCAJ+MicrosoftYaHei"/>
                <a:cs typeface="NJGCAJ+MicrosoftYaHei"/>
              </a:rPr>
              <a:t>线混乱，存在绞线现象</a:t>
            </a:r>
          </a:p>
        </p:txBody>
      </p:sp>
      <p:sp>
        <p:nvSpPr>
          <p:cNvPr id="6" name="object 6"/>
          <p:cNvSpPr txBox="1"/>
          <p:nvPr/>
        </p:nvSpPr>
        <p:spPr>
          <a:xfrm>
            <a:off x="8778939" y="1239562"/>
            <a:ext cx="3328479" cy="951127"/>
          </a:xfrm>
          <a:prstGeom prst="rect">
            <a:avLst/>
          </a:prstGeom>
        </p:spPr>
        <p:txBody>
          <a:bodyPr vert="horz" wrap="square" lIns="0" tIns="0" rIns="0" bIns="0" rtlCol="0">
            <a:spAutoFit/>
          </a:bodyPr>
          <a:lstStyle/>
          <a:p>
            <a:pPr marL="0" marR="0">
              <a:lnSpc>
                <a:spcPts val="2089"/>
              </a:lnSpc>
              <a:spcBef>
                <a:spcPts val="0"/>
              </a:spcBef>
              <a:spcAft>
                <a:spcPts val="0"/>
              </a:spcAft>
            </a:pPr>
            <a:r>
              <a:rPr sz="2000" spc="160" dirty="0">
                <a:solidFill>
                  <a:srgbClr val="FF0000"/>
                </a:solidFill>
                <a:latin typeface="NJGCAJ+MicrosoftYaHei"/>
                <a:cs typeface="NJGCAJ+MicrosoftYaHei"/>
              </a:rPr>
              <a:t>常见问题（9）：</a:t>
            </a:r>
            <a:r>
              <a:rPr sz="2000" spc="165" dirty="0">
                <a:solidFill>
                  <a:srgbClr val="000000"/>
                </a:solidFill>
                <a:latin typeface="NJGCAJ+MicrosoftYaHei"/>
                <a:cs typeface="NJGCAJ+MicrosoftYaHei"/>
              </a:rPr>
              <a:t>配电箱</a:t>
            </a:r>
          </a:p>
          <a:p>
            <a:pPr marL="0" marR="0">
              <a:lnSpc>
                <a:spcPts val="2089"/>
              </a:lnSpc>
              <a:spcBef>
                <a:spcPts val="310"/>
              </a:spcBef>
              <a:spcAft>
                <a:spcPts val="0"/>
              </a:spcAft>
            </a:pPr>
            <a:r>
              <a:rPr sz="2000" dirty="0">
                <a:solidFill>
                  <a:srgbClr val="000000"/>
                </a:solidFill>
                <a:latin typeface="NJGCAJ+MicrosoftYaHei"/>
                <a:cs typeface="NJGCAJ+MicrosoftYaHei"/>
              </a:rPr>
              <a:t>内堆积杂物</a:t>
            </a:r>
          </a:p>
        </p:txBody>
      </p:sp>
      <p:sp>
        <p:nvSpPr>
          <p:cNvPr id="7" name="object 7"/>
          <p:cNvSpPr txBox="1"/>
          <p:nvPr/>
        </p:nvSpPr>
        <p:spPr>
          <a:xfrm>
            <a:off x="450634" y="5117270"/>
            <a:ext cx="4205510" cy="1392171"/>
          </a:xfrm>
          <a:prstGeom prst="rect">
            <a:avLst/>
          </a:prstGeom>
        </p:spPr>
        <p:txBody>
          <a:bodyPr vert="horz" wrap="square" lIns="0" tIns="0" rIns="0" bIns="0" rtlCol="0">
            <a:spAutoFit/>
          </a:bodyPr>
          <a:lstStyle/>
          <a:p>
            <a:pPr marL="0" marR="0">
              <a:lnSpc>
                <a:spcPts val="1661"/>
              </a:lnSpc>
              <a:spcBef>
                <a:spcPts val="0"/>
              </a:spcBef>
              <a:spcAft>
                <a:spcPts val="0"/>
              </a:spcAft>
            </a:pPr>
            <a:r>
              <a:rPr sz="1600" spc="125" dirty="0">
                <a:solidFill>
                  <a:srgbClr val="000000"/>
                </a:solidFill>
                <a:latin typeface="NJGCAJ+MicrosoftYaHei"/>
                <a:cs typeface="NJGCAJ+MicrosoftYaHei"/>
              </a:rPr>
              <a:t>《建筑电气工程施工质量验收规范》</a:t>
            </a:r>
          </a:p>
          <a:p>
            <a:pPr marL="0" marR="0">
              <a:lnSpc>
                <a:spcPts val="1661"/>
              </a:lnSpc>
              <a:spcBef>
                <a:spcPts val="638"/>
              </a:spcBef>
              <a:spcAft>
                <a:spcPts val="0"/>
              </a:spcAft>
            </a:pPr>
            <a:r>
              <a:rPr sz="1600" spc="60" dirty="0">
                <a:solidFill>
                  <a:srgbClr val="000000"/>
                </a:solidFill>
                <a:latin typeface="NJGCAJ+MicrosoftYaHei"/>
                <a:cs typeface="NJGCAJ+MicrosoftYaHei"/>
              </a:rPr>
              <a:t>（GB</a:t>
            </a:r>
            <a:r>
              <a:rPr sz="1600" spc="63" dirty="0">
                <a:solidFill>
                  <a:srgbClr val="000000"/>
                </a:solidFill>
                <a:latin typeface="NJGCAJ+MicrosoftYaHei"/>
                <a:cs typeface="NJGCAJ+MicrosoftYaHei"/>
              </a:rPr>
              <a:t> </a:t>
            </a:r>
            <a:r>
              <a:rPr sz="1600" spc="61" dirty="0">
                <a:solidFill>
                  <a:srgbClr val="000000"/>
                </a:solidFill>
                <a:latin typeface="NJGCAJ+MicrosoftYaHei"/>
                <a:cs typeface="NJGCAJ+MicrosoftYaHei"/>
              </a:rPr>
              <a:t>50303-2015）规定：对装有电</a:t>
            </a:r>
          </a:p>
          <a:p>
            <a:pPr marL="0" marR="0">
              <a:lnSpc>
                <a:spcPts val="1661"/>
              </a:lnSpc>
              <a:spcBef>
                <a:spcPts val="638"/>
              </a:spcBef>
              <a:spcAft>
                <a:spcPts val="0"/>
              </a:spcAft>
            </a:pPr>
            <a:r>
              <a:rPr sz="1600" spc="18" dirty="0">
                <a:solidFill>
                  <a:srgbClr val="000000"/>
                </a:solidFill>
                <a:latin typeface="NJGCAJ+MicrosoftYaHei"/>
                <a:cs typeface="NJGCAJ+MicrosoftYaHei"/>
              </a:rPr>
              <a:t>器的可开启的门，门和金属框架的接地</a:t>
            </a:r>
          </a:p>
          <a:p>
            <a:pPr marL="0" marR="0">
              <a:lnSpc>
                <a:spcPts val="1661"/>
              </a:lnSpc>
              <a:spcBef>
                <a:spcPts val="638"/>
              </a:spcBef>
              <a:spcAft>
                <a:spcPts val="0"/>
              </a:spcAft>
            </a:pPr>
            <a:r>
              <a:rPr sz="1600" dirty="0">
                <a:solidFill>
                  <a:srgbClr val="000000"/>
                </a:solidFill>
                <a:latin typeface="NJGCAJ+MicrosoftYaHei"/>
                <a:cs typeface="NJGCAJ+MicrosoftYaHei"/>
              </a:rPr>
              <a:t>端子间应用黄绿色绝缘铜芯软导线连接。</a:t>
            </a:r>
          </a:p>
        </p:txBody>
      </p:sp>
      <p:sp>
        <p:nvSpPr>
          <p:cNvPr id="8" name="object 8"/>
          <p:cNvSpPr txBox="1"/>
          <p:nvPr/>
        </p:nvSpPr>
        <p:spPr>
          <a:xfrm>
            <a:off x="8497050" y="5182281"/>
            <a:ext cx="3975482" cy="1491231"/>
          </a:xfrm>
          <a:prstGeom prst="rect">
            <a:avLst/>
          </a:prstGeom>
        </p:spPr>
        <p:txBody>
          <a:bodyPr vert="horz" wrap="square" lIns="0" tIns="0" rIns="0" bIns="0" rtlCol="0">
            <a:spAutoFit/>
          </a:bodyPr>
          <a:lstStyle/>
          <a:p>
            <a:pPr marL="0" marR="0">
              <a:lnSpc>
                <a:spcPts val="1661"/>
              </a:lnSpc>
              <a:spcBef>
                <a:spcPts val="0"/>
              </a:spcBef>
              <a:spcAft>
                <a:spcPts val="0"/>
              </a:spcAft>
            </a:pPr>
            <a:r>
              <a:rPr sz="1600" spc="108" dirty="0">
                <a:solidFill>
                  <a:srgbClr val="000000"/>
                </a:solidFill>
                <a:latin typeface="NJGCAJ+MicrosoftYaHei"/>
                <a:cs typeface="NJGCAJ+MicrosoftYaHei"/>
              </a:rPr>
              <a:t>《施工现场临时用电安全技术规范》</a:t>
            </a:r>
          </a:p>
          <a:p>
            <a:pPr marL="0" marR="0">
              <a:lnSpc>
                <a:spcPts val="1661"/>
              </a:lnSpc>
              <a:spcBef>
                <a:spcPts val="208"/>
              </a:spcBef>
              <a:spcAft>
                <a:spcPts val="0"/>
              </a:spcAft>
            </a:pPr>
            <a:r>
              <a:rPr sz="1600" spc="16" dirty="0">
                <a:solidFill>
                  <a:srgbClr val="000000"/>
                </a:solidFill>
                <a:latin typeface="NJGCAJ+MicrosoftYaHei"/>
                <a:cs typeface="NJGCAJ+MicrosoftYaHei"/>
              </a:rPr>
              <a:t>（JGJ</a:t>
            </a:r>
            <a:r>
              <a:rPr sz="1600" spc="17" dirty="0">
                <a:solidFill>
                  <a:srgbClr val="000000"/>
                </a:solidFill>
                <a:latin typeface="NJGCAJ+MicrosoftYaHei"/>
                <a:cs typeface="NJGCAJ+MicrosoftYaHei"/>
              </a:rPr>
              <a:t> </a:t>
            </a:r>
            <a:r>
              <a:rPr sz="1600" spc="18" dirty="0">
                <a:solidFill>
                  <a:srgbClr val="000000"/>
                </a:solidFill>
                <a:latin typeface="NJGCAJ+MicrosoftYaHei"/>
                <a:cs typeface="NJGCAJ+MicrosoftYaHei"/>
              </a:rPr>
              <a:t>46-2005）规定：配电箱、开关</a:t>
            </a:r>
          </a:p>
          <a:p>
            <a:pPr marL="0" marR="0">
              <a:lnSpc>
                <a:spcPts val="1661"/>
              </a:lnSpc>
              <a:spcBef>
                <a:spcPts val="208"/>
              </a:spcBef>
              <a:spcAft>
                <a:spcPts val="0"/>
              </a:spcAft>
            </a:pPr>
            <a:r>
              <a:rPr sz="1600" spc="43" dirty="0">
                <a:solidFill>
                  <a:srgbClr val="000000"/>
                </a:solidFill>
                <a:latin typeface="NJGCAJ+MicrosoftYaHei"/>
                <a:cs typeface="NJGCAJ+MicrosoftYaHei"/>
              </a:rPr>
              <a:t>箱周围应有足够2人同时工作的空间和</a:t>
            </a:r>
          </a:p>
          <a:p>
            <a:pPr marL="0" marR="0">
              <a:lnSpc>
                <a:spcPts val="1661"/>
              </a:lnSpc>
              <a:spcBef>
                <a:spcPts val="208"/>
              </a:spcBef>
              <a:spcAft>
                <a:spcPts val="0"/>
              </a:spcAft>
            </a:pPr>
            <a:r>
              <a:rPr sz="1600" dirty="0">
                <a:solidFill>
                  <a:srgbClr val="000000"/>
                </a:solidFill>
                <a:latin typeface="NJGCAJ+MicrosoftYaHei"/>
                <a:cs typeface="NJGCAJ+MicrosoftYaHei"/>
              </a:rPr>
              <a:t>通道，不得堆放任何妨碍操作、维修的</a:t>
            </a:r>
          </a:p>
          <a:p>
            <a:pPr marL="0" marR="0">
              <a:lnSpc>
                <a:spcPts val="1661"/>
              </a:lnSpc>
              <a:spcBef>
                <a:spcPts val="208"/>
              </a:spcBef>
              <a:spcAft>
                <a:spcPts val="0"/>
              </a:spcAft>
            </a:pPr>
            <a:r>
              <a:rPr sz="1600" dirty="0">
                <a:solidFill>
                  <a:srgbClr val="000000"/>
                </a:solidFill>
                <a:latin typeface="NJGCAJ+MicrosoftYaHei"/>
                <a:cs typeface="NJGCAJ+MicrosoftYaHei"/>
              </a:rPr>
              <a:t>物品，不得有灌木、杂草。</a:t>
            </a:r>
          </a:p>
        </p:txBody>
      </p:sp>
      <p:sp>
        <p:nvSpPr>
          <p:cNvPr id="9" name="object 9"/>
          <p:cNvSpPr txBox="1"/>
          <p:nvPr/>
        </p:nvSpPr>
        <p:spPr>
          <a:xfrm>
            <a:off x="4458449" y="5232446"/>
            <a:ext cx="3975481" cy="1003551"/>
          </a:xfrm>
          <a:prstGeom prst="rect">
            <a:avLst/>
          </a:prstGeom>
        </p:spPr>
        <p:txBody>
          <a:bodyPr vert="horz" wrap="square" lIns="0" tIns="0" rIns="0" bIns="0" rtlCol="0">
            <a:spAutoFit/>
          </a:bodyPr>
          <a:lstStyle/>
          <a:p>
            <a:pPr marL="0" marR="0">
              <a:lnSpc>
                <a:spcPts val="1661"/>
              </a:lnSpc>
              <a:spcBef>
                <a:spcPts val="0"/>
              </a:spcBef>
              <a:spcAft>
                <a:spcPts val="0"/>
              </a:spcAft>
            </a:pPr>
            <a:r>
              <a:rPr sz="1600" spc="108" dirty="0">
                <a:solidFill>
                  <a:srgbClr val="000000"/>
                </a:solidFill>
                <a:latin typeface="NJGCAJ+MicrosoftYaHei"/>
                <a:cs typeface="NJGCAJ+MicrosoftYaHei"/>
              </a:rPr>
              <a:t>《建筑电气工程施工质量验收规范》</a:t>
            </a:r>
          </a:p>
          <a:p>
            <a:pPr marL="0" marR="0">
              <a:lnSpc>
                <a:spcPts val="1661"/>
              </a:lnSpc>
              <a:spcBef>
                <a:spcPts val="208"/>
              </a:spcBef>
              <a:spcAft>
                <a:spcPts val="0"/>
              </a:spcAft>
            </a:pPr>
            <a:r>
              <a:rPr sz="1600" spc="45" dirty="0">
                <a:solidFill>
                  <a:srgbClr val="000000"/>
                </a:solidFill>
                <a:latin typeface="NJGCAJ+MicrosoftYaHei"/>
                <a:cs typeface="NJGCAJ+MicrosoftYaHei"/>
              </a:rPr>
              <a:t>（GB</a:t>
            </a:r>
            <a:r>
              <a:rPr sz="1600" spc="48" dirty="0">
                <a:solidFill>
                  <a:srgbClr val="000000"/>
                </a:solidFill>
                <a:latin typeface="NJGCAJ+MicrosoftYaHei"/>
                <a:cs typeface="NJGCAJ+MicrosoftYaHei"/>
              </a:rPr>
              <a:t> </a:t>
            </a:r>
            <a:r>
              <a:rPr sz="1600" spc="49" dirty="0">
                <a:solidFill>
                  <a:srgbClr val="000000"/>
                </a:solidFill>
                <a:latin typeface="NJGCAJ+MicrosoftYaHei"/>
                <a:cs typeface="NJGCAJ+MicrosoftYaHei"/>
              </a:rPr>
              <a:t>50303-2015）规定：配电箱内</a:t>
            </a:r>
          </a:p>
          <a:p>
            <a:pPr marL="0" marR="0">
              <a:lnSpc>
                <a:spcPts val="1661"/>
              </a:lnSpc>
              <a:spcBef>
                <a:spcPts val="208"/>
              </a:spcBef>
              <a:spcAft>
                <a:spcPts val="0"/>
              </a:spcAft>
            </a:pPr>
            <a:r>
              <a:rPr sz="1600" dirty="0">
                <a:solidFill>
                  <a:srgbClr val="000000"/>
                </a:solidFill>
                <a:latin typeface="NJGCAJ+MicrosoftYaHei"/>
                <a:cs typeface="NJGCAJ+MicrosoftYaHei"/>
              </a:rPr>
              <a:t>配线应整齐、无绞接现象。</a:t>
            </a:r>
          </a:p>
        </p:txBody>
      </p:sp>
      <p:sp>
        <p:nvSpPr>
          <p:cNvPr id="10" name="object 10"/>
          <p:cNvSpPr txBox="1"/>
          <p:nvPr/>
        </p:nvSpPr>
        <p:spPr>
          <a:xfrm>
            <a:off x="1262697" y="6586702"/>
            <a:ext cx="49318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Page</a:t>
            </a:r>
          </a:p>
        </p:txBody>
      </p:sp>
      <p:sp>
        <p:nvSpPr>
          <p:cNvPr id="11" name="object 11"/>
          <p:cNvSpPr txBox="1"/>
          <p:nvPr/>
        </p:nvSpPr>
        <p:spPr>
          <a:xfrm>
            <a:off x="1764347" y="6586702"/>
            <a:ext cx="331263"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19</a:t>
            </a:r>
          </a:p>
        </p:txBody>
      </p:sp>
      <p:sp>
        <p:nvSpPr>
          <p:cNvPr id="12" name="object 12"/>
          <p:cNvSpPr txBox="1"/>
          <p:nvPr/>
        </p:nvSpPr>
        <p:spPr>
          <a:xfrm>
            <a:off x="11158118" y="6601485"/>
            <a:ext cx="1207135" cy="58109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FFFFFF"/>
                </a:solidFill>
                <a:latin typeface="NJGCAJ+MicrosoftYaHei"/>
                <a:cs typeface="NJGCAJ+MicrosoftYaHei"/>
              </a:rPr>
              <a:t>第</a:t>
            </a:r>
            <a:r>
              <a:rPr sz="1800" spc="12" dirty="0">
                <a:solidFill>
                  <a:srgbClr val="FFFFFF"/>
                </a:solidFill>
                <a:latin typeface="NJGCAJ+MicrosoftYaHei"/>
                <a:cs typeface="NJGCAJ+MicrosoftYaHei"/>
              </a:rPr>
              <a:t> </a:t>
            </a:r>
            <a:r>
              <a:rPr sz="1800" dirty="0">
                <a:solidFill>
                  <a:srgbClr val="FFFFFF"/>
                </a:solidFill>
                <a:latin typeface="NJGCAJ+MicrosoftYaHei"/>
                <a:cs typeface="NJGCAJ+MicrosoftYaHei"/>
              </a:rPr>
              <a:t>19 页</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793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146086" y="178485"/>
            <a:ext cx="3804602" cy="840027"/>
          </a:xfrm>
          <a:prstGeom prst="rect">
            <a:avLst/>
          </a:prstGeom>
        </p:spPr>
        <p:txBody>
          <a:bodyPr vert="horz" wrap="square" lIns="0" tIns="0" rIns="0" bIns="0" rtlCol="0">
            <a:spAutoFit/>
          </a:bodyPr>
          <a:lstStyle/>
          <a:p>
            <a:pPr marL="0" marR="0">
              <a:lnSpc>
                <a:spcPts val="2714"/>
              </a:lnSpc>
              <a:spcBef>
                <a:spcPts val="0"/>
              </a:spcBef>
              <a:spcAft>
                <a:spcPts val="0"/>
              </a:spcAft>
            </a:pPr>
            <a:r>
              <a:rPr sz="2600" dirty="0">
                <a:solidFill>
                  <a:srgbClr val="000000"/>
                </a:solidFill>
                <a:latin typeface="NJGCAJ+MicrosoftYaHei"/>
                <a:cs typeface="NJGCAJ+MicrosoftYaHei"/>
              </a:rPr>
              <a:t>三、电气线路符合要求</a:t>
            </a:r>
          </a:p>
        </p:txBody>
      </p:sp>
      <p:sp>
        <p:nvSpPr>
          <p:cNvPr id="4" name="object 4"/>
          <p:cNvSpPr txBox="1"/>
          <p:nvPr/>
        </p:nvSpPr>
        <p:spPr>
          <a:xfrm>
            <a:off x="786041" y="1043245"/>
            <a:ext cx="12177759" cy="1103527"/>
          </a:xfrm>
          <a:prstGeom prst="rect">
            <a:avLst/>
          </a:prstGeom>
        </p:spPr>
        <p:txBody>
          <a:bodyPr vert="horz" wrap="square" lIns="0" tIns="0" rIns="0" bIns="0" rtlCol="0">
            <a:spAutoFit/>
          </a:bodyPr>
          <a:lstStyle/>
          <a:p>
            <a:pPr marL="0" marR="0">
              <a:lnSpc>
                <a:spcPts val="2089"/>
              </a:lnSpc>
              <a:spcBef>
                <a:spcPts val="0"/>
              </a:spcBef>
              <a:spcAft>
                <a:spcPts val="0"/>
              </a:spcAft>
            </a:pPr>
            <a:r>
              <a:rPr sz="2000" dirty="0">
                <a:solidFill>
                  <a:srgbClr val="0070C0"/>
                </a:solidFill>
                <a:latin typeface="NJGCAJ+MicrosoftYaHei"/>
                <a:cs typeface="NJGCAJ+MicrosoftYaHei"/>
              </a:rPr>
              <a:t>第7条：</a:t>
            </a:r>
            <a:r>
              <a:rPr sz="2000" dirty="0">
                <a:solidFill>
                  <a:srgbClr val="0D0D0D"/>
                </a:solidFill>
                <a:latin typeface="NJGCAJ+MicrosoftYaHei"/>
                <a:cs typeface="NJGCAJ+MicrosoftYaHei"/>
              </a:rPr>
              <a:t>移动式电气设备和手持电动工具应符合安全要求，确保线路无接头、无破损、无老化，</a:t>
            </a:r>
          </a:p>
          <a:p>
            <a:pPr marL="0" marR="0">
              <a:lnSpc>
                <a:spcPts val="2089"/>
              </a:lnSpc>
              <a:spcBef>
                <a:spcPts val="1510"/>
              </a:spcBef>
              <a:spcAft>
                <a:spcPts val="0"/>
              </a:spcAft>
            </a:pPr>
            <a:r>
              <a:rPr sz="2000" dirty="0">
                <a:solidFill>
                  <a:srgbClr val="0D0D0D"/>
                </a:solidFill>
                <a:latin typeface="NJGCAJ+MicrosoftYaHei"/>
                <a:cs typeface="NJGCAJ+MicrosoftYaHei"/>
              </a:rPr>
              <a:t>插座严禁固定在可燃材料上。</a:t>
            </a:r>
          </a:p>
        </p:txBody>
      </p:sp>
      <p:sp>
        <p:nvSpPr>
          <p:cNvPr id="5" name="object 5"/>
          <p:cNvSpPr txBox="1"/>
          <p:nvPr/>
        </p:nvSpPr>
        <p:spPr>
          <a:xfrm>
            <a:off x="786041" y="1935403"/>
            <a:ext cx="12125074" cy="167837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0070C0"/>
                </a:solidFill>
                <a:latin typeface="NJGCAJ+MicrosoftYaHei"/>
                <a:cs typeface="NJGCAJ+MicrosoftYaHei"/>
              </a:rPr>
              <a:t>规范说明： </a:t>
            </a:r>
            <a:r>
              <a:rPr sz="1800" dirty="0">
                <a:solidFill>
                  <a:srgbClr val="0D0D0D"/>
                </a:solidFill>
                <a:latin typeface="NJGCAJ+MicrosoftYaHei"/>
                <a:cs typeface="NJGCAJ+MicrosoftYaHei"/>
              </a:rPr>
              <a:t>《手持式电动工具的管理、使用、检查和维修安全技术规程》（GB/T 3787-2017）规定：工</a:t>
            </a:r>
          </a:p>
          <a:p>
            <a:pPr marL="0" marR="0">
              <a:lnSpc>
                <a:spcPts val="1875"/>
              </a:lnSpc>
              <a:spcBef>
                <a:spcPts val="234"/>
              </a:spcBef>
              <a:spcAft>
                <a:spcPts val="0"/>
              </a:spcAft>
            </a:pPr>
            <a:r>
              <a:rPr sz="1800" spc="38" dirty="0">
                <a:solidFill>
                  <a:srgbClr val="0D0D0D"/>
                </a:solidFill>
                <a:latin typeface="NJGCAJ+MicrosoftYaHei"/>
                <a:cs typeface="NJGCAJ+MicrosoftYaHei"/>
              </a:rPr>
              <a:t>具的日常检查至少应包含以下项目：1、是否有产品认证标志及定期检查合格标志；2、外壳、手柄是否</a:t>
            </a:r>
          </a:p>
          <a:p>
            <a:pPr marL="0" marR="0">
              <a:lnSpc>
                <a:spcPts val="1875"/>
              </a:lnSpc>
              <a:spcBef>
                <a:spcPts val="284"/>
              </a:spcBef>
              <a:spcAft>
                <a:spcPts val="0"/>
              </a:spcAft>
            </a:pPr>
            <a:r>
              <a:rPr sz="1800" dirty="0">
                <a:solidFill>
                  <a:srgbClr val="0D0D0D"/>
                </a:solidFill>
                <a:latin typeface="NJGCAJ+MicrosoftYaHei"/>
                <a:cs typeface="NJGCAJ+MicrosoftYaHei"/>
              </a:rPr>
              <a:t>有裂缝或破损；3、保护接地线（PE）联接是否完好无损；4、电源线是否完整无损；5、电源插头是否完</a:t>
            </a:r>
          </a:p>
          <a:p>
            <a:pPr marL="0" marR="0">
              <a:lnSpc>
                <a:spcPts val="1875"/>
              </a:lnSpc>
              <a:spcBef>
                <a:spcPts val="284"/>
              </a:spcBef>
              <a:spcAft>
                <a:spcPts val="0"/>
              </a:spcAft>
            </a:pPr>
            <a:r>
              <a:rPr sz="1800" spc="14" dirty="0">
                <a:solidFill>
                  <a:srgbClr val="0D0D0D"/>
                </a:solidFill>
                <a:latin typeface="NJGCAJ+MicrosoftYaHei"/>
                <a:cs typeface="NJGCAJ+MicrosoftYaHei"/>
              </a:rPr>
              <a:t>整无损；6、电源开关有无缺损、破裂，其动作是否正常、灵活；7、机械防护装置是否完好；8、电气保</a:t>
            </a:r>
          </a:p>
          <a:p>
            <a:pPr marL="0" marR="0">
              <a:lnSpc>
                <a:spcPts val="1875"/>
              </a:lnSpc>
              <a:spcBef>
                <a:spcPts val="234"/>
              </a:spcBef>
              <a:spcAft>
                <a:spcPts val="0"/>
              </a:spcAft>
            </a:pPr>
            <a:r>
              <a:rPr sz="1800" dirty="0">
                <a:solidFill>
                  <a:srgbClr val="0D0D0D"/>
                </a:solidFill>
                <a:latin typeface="NJGCAJ+MicrosoftYaHei"/>
                <a:cs typeface="NJGCAJ+MicrosoftYaHei"/>
              </a:rPr>
              <a:t>护装置是否良好。</a:t>
            </a:r>
          </a:p>
        </p:txBody>
      </p:sp>
      <p:sp>
        <p:nvSpPr>
          <p:cNvPr id="6" name="object 6"/>
          <p:cNvSpPr txBox="1"/>
          <p:nvPr/>
        </p:nvSpPr>
        <p:spPr>
          <a:xfrm>
            <a:off x="9162821" y="3345899"/>
            <a:ext cx="2252345"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FF0000"/>
                </a:solidFill>
                <a:latin typeface="NJGCAJ+MicrosoftYaHei"/>
                <a:cs typeface="NJGCAJ+MicrosoftYaHei"/>
              </a:rPr>
              <a:t>3、电源插头完整无损</a:t>
            </a:r>
          </a:p>
        </p:txBody>
      </p:sp>
      <p:sp>
        <p:nvSpPr>
          <p:cNvPr id="7" name="object 7"/>
          <p:cNvSpPr txBox="1"/>
          <p:nvPr/>
        </p:nvSpPr>
        <p:spPr>
          <a:xfrm>
            <a:off x="675398" y="3903747"/>
            <a:ext cx="2252345"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FF0000"/>
                </a:solidFill>
                <a:latin typeface="NJGCAJ+MicrosoftYaHei"/>
                <a:cs typeface="NJGCAJ+MicrosoftYaHei"/>
              </a:rPr>
              <a:t>4、机械防护装置完好</a:t>
            </a:r>
          </a:p>
        </p:txBody>
      </p:sp>
      <p:sp>
        <p:nvSpPr>
          <p:cNvPr id="8" name="object 8"/>
          <p:cNvSpPr txBox="1"/>
          <p:nvPr/>
        </p:nvSpPr>
        <p:spPr>
          <a:xfrm>
            <a:off x="370636" y="6117040"/>
            <a:ext cx="2940716"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FF0000"/>
                </a:solidFill>
                <a:latin typeface="NJGCAJ+MicrosoftYaHei"/>
                <a:cs typeface="NJGCAJ+MicrosoftYaHei"/>
              </a:rPr>
              <a:t>1、外壳、手柄无裂缝或破损</a:t>
            </a:r>
          </a:p>
        </p:txBody>
      </p:sp>
      <p:sp>
        <p:nvSpPr>
          <p:cNvPr id="9" name="object 9"/>
          <p:cNvSpPr txBox="1"/>
          <p:nvPr/>
        </p:nvSpPr>
        <p:spPr>
          <a:xfrm>
            <a:off x="9211501" y="6117040"/>
            <a:ext cx="2049145"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FF0000"/>
                </a:solidFill>
                <a:latin typeface="NJGCAJ+MicrosoftYaHei"/>
                <a:cs typeface="NJGCAJ+MicrosoftYaHei"/>
              </a:rPr>
              <a:t>2、电源线完整无损</a:t>
            </a:r>
          </a:p>
        </p:txBody>
      </p:sp>
      <p:sp>
        <p:nvSpPr>
          <p:cNvPr id="10" name="object 10"/>
          <p:cNvSpPr txBox="1"/>
          <p:nvPr/>
        </p:nvSpPr>
        <p:spPr>
          <a:xfrm>
            <a:off x="1262697" y="6586702"/>
            <a:ext cx="49318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Page</a:t>
            </a:r>
          </a:p>
        </p:txBody>
      </p:sp>
      <p:sp>
        <p:nvSpPr>
          <p:cNvPr id="11" name="object 11"/>
          <p:cNvSpPr txBox="1"/>
          <p:nvPr/>
        </p:nvSpPr>
        <p:spPr>
          <a:xfrm>
            <a:off x="1764347" y="6586702"/>
            <a:ext cx="331263"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20</a:t>
            </a:r>
          </a:p>
        </p:txBody>
      </p:sp>
      <p:sp>
        <p:nvSpPr>
          <p:cNvPr id="12" name="object 12"/>
          <p:cNvSpPr txBox="1"/>
          <p:nvPr/>
        </p:nvSpPr>
        <p:spPr>
          <a:xfrm>
            <a:off x="11158118" y="6601485"/>
            <a:ext cx="1207135" cy="58109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FFFFFF"/>
                </a:solidFill>
                <a:latin typeface="NJGCAJ+MicrosoftYaHei"/>
                <a:cs typeface="NJGCAJ+MicrosoftYaHei"/>
              </a:rPr>
              <a:t>第</a:t>
            </a:r>
            <a:r>
              <a:rPr sz="1800" spc="12" dirty="0">
                <a:solidFill>
                  <a:srgbClr val="FFFFFF"/>
                </a:solidFill>
                <a:latin typeface="NJGCAJ+MicrosoftYaHei"/>
                <a:cs typeface="NJGCAJ+MicrosoftYaHei"/>
              </a:rPr>
              <a:t> </a:t>
            </a:r>
            <a:r>
              <a:rPr sz="1800" dirty="0">
                <a:solidFill>
                  <a:srgbClr val="FFFFFF"/>
                </a:solidFill>
                <a:latin typeface="NJGCAJ+MicrosoftYaHei"/>
                <a:cs typeface="NJGCAJ+MicrosoftYaHei"/>
              </a:rPr>
              <a:t>20 页</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793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146086" y="178485"/>
            <a:ext cx="3804602" cy="840027"/>
          </a:xfrm>
          <a:prstGeom prst="rect">
            <a:avLst/>
          </a:prstGeom>
        </p:spPr>
        <p:txBody>
          <a:bodyPr vert="horz" wrap="square" lIns="0" tIns="0" rIns="0" bIns="0" rtlCol="0">
            <a:spAutoFit/>
          </a:bodyPr>
          <a:lstStyle/>
          <a:p>
            <a:pPr marL="0" marR="0">
              <a:lnSpc>
                <a:spcPts val="2714"/>
              </a:lnSpc>
              <a:spcBef>
                <a:spcPts val="0"/>
              </a:spcBef>
              <a:spcAft>
                <a:spcPts val="0"/>
              </a:spcAft>
            </a:pPr>
            <a:r>
              <a:rPr sz="2600" dirty="0">
                <a:solidFill>
                  <a:srgbClr val="000000"/>
                </a:solidFill>
                <a:latin typeface="NJGCAJ+MicrosoftYaHei"/>
                <a:cs typeface="NJGCAJ+MicrosoftYaHei"/>
              </a:rPr>
              <a:t>三、电气线路符合要求</a:t>
            </a:r>
          </a:p>
        </p:txBody>
      </p:sp>
      <p:sp>
        <p:nvSpPr>
          <p:cNvPr id="4" name="object 4"/>
          <p:cNvSpPr txBox="1"/>
          <p:nvPr/>
        </p:nvSpPr>
        <p:spPr>
          <a:xfrm>
            <a:off x="482511" y="1110606"/>
            <a:ext cx="3782695" cy="951127"/>
          </a:xfrm>
          <a:prstGeom prst="rect">
            <a:avLst/>
          </a:prstGeom>
        </p:spPr>
        <p:txBody>
          <a:bodyPr vert="horz" wrap="square" lIns="0" tIns="0" rIns="0" bIns="0" rtlCol="0">
            <a:spAutoFit/>
          </a:bodyPr>
          <a:lstStyle/>
          <a:p>
            <a:pPr marL="0" marR="0">
              <a:lnSpc>
                <a:spcPts val="2089"/>
              </a:lnSpc>
              <a:spcBef>
                <a:spcPts val="0"/>
              </a:spcBef>
              <a:spcAft>
                <a:spcPts val="0"/>
              </a:spcAft>
            </a:pPr>
            <a:r>
              <a:rPr sz="2000" spc="60" dirty="0">
                <a:solidFill>
                  <a:srgbClr val="FF0000"/>
                </a:solidFill>
                <a:latin typeface="NJGCAJ+MicrosoftYaHei"/>
                <a:cs typeface="NJGCAJ+MicrosoftYaHei"/>
              </a:rPr>
              <a:t>常见问题（1）：</a:t>
            </a:r>
            <a:r>
              <a:rPr sz="2000" spc="60" dirty="0">
                <a:solidFill>
                  <a:srgbClr val="000000"/>
                </a:solidFill>
                <a:latin typeface="NJGCAJ+MicrosoftYaHei"/>
                <a:cs typeface="NJGCAJ+MicrosoftYaHei"/>
              </a:rPr>
              <a:t>手持电动工</a:t>
            </a:r>
          </a:p>
          <a:p>
            <a:pPr marL="0" marR="0">
              <a:lnSpc>
                <a:spcPts val="2089"/>
              </a:lnSpc>
              <a:spcBef>
                <a:spcPts val="310"/>
              </a:spcBef>
              <a:spcAft>
                <a:spcPts val="0"/>
              </a:spcAft>
            </a:pPr>
            <a:r>
              <a:rPr sz="2000" dirty="0">
                <a:solidFill>
                  <a:srgbClr val="000000"/>
                </a:solidFill>
                <a:latin typeface="NJGCAJ+MicrosoftYaHei"/>
                <a:cs typeface="NJGCAJ+MicrosoftYaHei"/>
              </a:rPr>
              <a:t>具设备绝缘外壳破损</a:t>
            </a:r>
          </a:p>
        </p:txBody>
      </p:sp>
      <p:sp>
        <p:nvSpPr>
          <p:cNvPr id="5" name="object 5"/>
          <p:cNvSpPr txBox="1"/>
          <p:nvPr/>
        </p:nvSpPr>
        <p:spPr>
          <a:xfrm>
            <a:off x="4576242" y="1136819"/>
            <a:ext cx="3641755" cy="951127"/>
          </a:xfrm>
          <a:prstGeom prst="rect">
            <a:avLst/>
          </a:prstGeom>
        </p:spPr>
        <p:txBody>
          <a:bodyPr vert="horz" wrap="square" lIns="0" tIns="0" rIns="0" bIns="0" rtlCol="0">
            <a:spAutoFit/>
          </a:bodyPr>
          <a:lstStyle/>
          <a:p>
            <a:pPr marL="0" marR="0">
              <a:lnSpc>
                <a:spcPts val="2089"/>
              </a:lnSpc>
              <a:spcBef>
                <a:spcPts val="0"/>
              </a:spcBef>
              <a:spcAft>
                <a:spcPts val="0"/>
              </a:spcAft>
            </a:pPr>
            <a:r>
              <a:rPr sz="2000" spc="160" dirty="0">
                <a:solidFill>
                  <a:srgbClr val="FF0000"/>
                </a:solidFill>
                <a:latin typeface="NJGCAJ+MicrosoftYaHei"/>
                <a:cs typeface="NJGCAJ+MicrosoftYaHei"/>
              </a:rPr>
              <a:t>常见问题（2）：</a:t>
            </a:r>
            <a:r>
              <a:rPr sz="2000" spc="160" dirty="0">
                <a:solidFill>
                  <a:srgbClr val="000000"/>
                </a:solidFill>
                <a:latin typeface="NJGCAJ+MicrosoftYaHei"/>
                <a:cs typeface="NJGCAJ+MicrosoftYaHei"/>
              </a:rPr>
              <a:t>电源线私</a:t>
            </a:r>
          </a:p>
          <a:p>
            <a:pPr marL="0" marR="0">
              <a:lnSpc>
                <a:spcPts val="2089"/>
              </a:lnSpc>
              <a:spcBef>
                <a:spcPts val="310"/>
              </a:spcBef>
              <a:spcAft>
                <a:spcPts val="0"/>
              </a:spcAft>
            </a:pPr>
            <a:r>
              <a:rPr sz="2000" dirty="0">
                <a:solidFill>
                  <a:srgbClr val="000000"/>
                </a:solidFill>
                <a:latin typeface="NJGCAJ+MicrosoftYaHei"/>
                <a:cs typeface="NJGCAJ+MicrosoftYaHei"/>
              </a:rPr>
              <a:t>自接长，插头任意调换</a:t>
            </a:r>
          </a:p>
        </p:txBody>
      </p:sp>
      <p:sp>
        <p:nvSpPr>
          <p:cNvPr id="6" name="object 6"/>
          <p:cNvSpPr txBox="1"/>
          <p:nvPr/>
        </p:nvSpPr>
        <p:spPr>
          <a:xfrm>
            <a:off x="8418894" y="1148604"/>
            <a:ext cx="3782693" cy="951127"/>
          </a:xfrm>
          <a:prstGeom prst="rect">
            <a:avLst/>
          </a:prstGeom>
        </p:spPr>
        <p:txBody>
          <a:bodyPr vert="horz" wrap="square" lIns="0" tIns="0" rIns="0" bIns="0" rtlCol="0">
            <a:spAutoFit/>
          </a:bodyPr>
          <a:lstStyle/>
          <a:p>
            <a:pPr marL="0" marR="0">
              <a:lnSpc>
                <a:spcPts val="2089"/>
              </a:lnSpc>
              <a:spcBef>
                <a:spcPts val="0"/>
              </a:spcBef>
              <a:spcAft>
                <a:spcPts val="0"/>
              </a:spcAft>
            </a:pPr>
            <a:r>
              <a:rPr sz="2000" spc="60" dirty="0">
                <a:solidFill>
                  <a:srgbClr val="FF0000"/>
                </a:solidFill>
                <a:latin typeface="NJGCAJ+MicrosoftYaHei"/>
                <a:cs typeface="NJGCAJ+MicrosoftYaHei"/>
              </a:rPr>
              <a:t>常见问题（3）：</a:t>
            </a:r>
            <a:r>
              <a:rPr sz="2000" spc="60" dirty="0">
                <a:solidFill>
                  <a:srgbClr val="000000"/>
                </a:solidFill>
                <a:latin typeface="NJGCAJ+MicrosoftYaHei"/>
                <a:cs typeface="NJGCAJ+MicrosoftYaHei"/>
              </a:rPr>
              <a:t>手持式切割</a:t>
            </a:r>
          </a:p>
          <a:p>
            <a:pPr marL="0" marR="0">
              <a:lnSpc>
                <a:spcPts val="2089"/>
              </a:lnSpc>
              <a:spcBef>
                <a:spcPts val="310"/>
              </a:spcBef>
              <a:spcAft>
                <a:spcPts val="0"/>
              </a:spcAft>
            </a:pPr>
            <a:r>
              <a:rPr sz="2000" dirty="0">
                <a:solidFill>
                  <a:srgbClr val="000000"/>
                </a:solidFill>
                <a:latin typeface="NJGCAJ+MicrosoftYaHei"/>
                <a:cs typeface="NJGCAJ+MicrosoftYaHei"/>
              </a:rPr>
              <a:t>机保护罩缺失，砂轮片损坏</a:t>
            </a:r>
          </a:p>
        </p:txBody>
      </p:sp>
      <p:sp>
        <p:nvSpPr>
          <p:cNvPr id="7" name="object 7"/>
          <p:cNvSpPr txBox="1"/>
          <p:nvPr/>
        </p:nvSpPr>
        <p:spPr>
          <a:xfrm>
            <a:off x="671728" y="4846722"/>
            <a:ext cx="8174419" cy="1247391"/>
          </a:xfrm>
          <a:prstGeom prst="rect">
            <a:avLst/>
          </a:prstGeom>
        </p:spPr>
        <p:txBody>
          <a:bodyPr vert="horz" wrap="square" lIns="0" tIns="0" rIns="0" bIns="0" rtlCol="0">
            <a:spAutoFit/>
          </a:bodyPr>
          <a:lstStyle/>
          <a:p>
            <a:pPr marL="0" marR="0">
              <a:lnSpc>
                <a:spcPts val="1661"/>
              </a:lnSpc>
              <a:spcBef>
                <a:spcPts val="0"/>
              </a:spcBef>
              <a:spcAft>
                <a:spcPts val="0"/>
              </a:spcAft>
            </a:pPr>
            <a:r>
              <a:rPr sz="1600" spc="66" dirty="0">
                <a:solidFill>
                  <a:srgbClr val="000000"/>
                </a:solidFill>
                <a:latin typeface="NJGCAJ+MicrosoftYaHei"/>
                <a:cs typeface="NJGCAJ+MicrosoftYaHei"/>
              </a:rPr>
              <a:t>《手持式电动工具的管理、使用、检查和维修安全技术规程》（GB/T</a:t>
            </a:r>
            <a:r>
              <a:rPr sz="1600" spc="74" dirty="0">
                <a:solidFill>
                  <a:srgbClr val="000000"/>
                </a:solidFill>
                <a:latin typeface="NJGCAJ+MicrosoftYaHei"/>
                <a:cs typeface="NJGCAJ+MicrosoftYaHei"/>
              </a:rPr>
              <a:t> </a:t>
            </a:r>
            <a:r>
              <a:rPr sz="1600" spc="72" dirty="0">
                <a:solidFill>
                  <a:srgbClr val="000000"/>
                </a:solidFill>
                <a:latin typeface="NJGCAJ+MicrosoftYaHei"/>
                <a:cs typeface="NJGCAJ+MicrosoftYaHei"/>
              </a:rPr>
              <a:t>3738-</a:t>
            </a:r>
          </a:p>
          <a:p>
            <a:pPr marL="0" marR="0">
              <a:lnSpc>
                <a:spcPts val="1661"/>
              </a:lnSpc>
              <a:spcBef>
                <a:spcPts val="208"/>
              </a:spcBef>
              <a:spcAft>
                <a:spcPts val="0"/>
              </a:spcAft>
            </a:pPr>
            <a:r>
              <a:rPr sz="1600" spc="29" dirty="0">
                <a:solidFill>
                  <a:srgbClr val="000000"/>
                </a:solidFill>
                <a:latin typeface="NJGCAJ+MicrosoftYaHei"/>
                <a:cs typeface="NJGCAJ+MicrosoftYaHei"/>
              </a:rPr>
              <a:t>2017）规定：手持电动工具外壳、手柄不得有裂缝或破损。工具的电源线不得</a:t>
            </a:r>
          </a:p>
          <a:p>
            <a:pPr marL="0" marR="0">
              <a:lnSpc>
                <a:spcPts val="1661"/>
              </a:lnSpc>
              <a:spcBef>
                <a:spcPts val="208"/>
              </a:spcBef>
              <a:spcAft>
                <a:spcPts val="0"/>
              </a:spcAft>
            </a:pPr>
            <a:r>
              <a:rPr sz="1600" spc="48" dirty="0">
                <a:solidFill>
                  <a:srgbClr val="000000"/>
                </a:solidFill>
                <a:latin typeface="NJGCAJ+MicrosoftYaHei"/>
                <a:cs typeface="NJGCAJ+MicrosoftYaHei"/>
              </a:rPr>
              <a:t>任意接长或拆换。当电源离工具操作电距离较远而电源线不够长时，应采用耦</a:t>
            </a:r>
          </a:p>
          <a:p>
            <a:pPr marL="0" marR="0">
              <a:lnSpc>
                <a:spcPts val="1661"/>
              </a:lnSpc>
              <a:spcBef>
                <a:spcPts val="208"/>
              </a:spcBef>
              <a:spcAft>
                <a:spcPts val="0"/>
              </a:spcAft>
            </a:pPr>
            <a:r>
              <a:rPr sz="1600" dirty="0">
                <a:solidFill>
                  <a:srgbClr val="000000"/>
                </a:solidFill>
                <a:latin typeface="NJGCAJ+MicrosoftYaHei"/>
                <a:cs typeface="NJGCAJ+MicrosoftYaHei"/>
              </a:rPr>
              <a:t>合器进行联接；工具的电源线上的插头不得任意拆除或调换。</a:t>
            </a:r>
          </a:p>
        </p:txBody>
      </p:sp>
      <p:sp>
        <p:nvSpPr>
          <p:cNvPr id="8" name="object 8"/>
          <p:cNvSpPr txBox="1"/>
          <p:nvPr/>
        </p:nvSpPr>
        <p:spPr>
          <a:xfrm>
            <a:off x="8202866" y="4846722"/>
            <a:ext cx="4260390" cy="1735071"/>
          </a:xfrm>
          <a:prstGeom prst="rect">
            <a:avLst/>
          </a:prstGeom>
        </p:spPr>
        <p:txBody>
          <a:bodyPr vert="horz" wrap="square" lIns="0" tIns="0" rIns="0" bIns="0" rtlCol="0">
            <a:spAutoFit/>
          </a:bodyPr>
          <a:lstStyle/>
          <a:p>
            <a:pPr marL="0" marR="0">
              <a:lnSpc>
                <a:spcPts val="1661"/>
              </a:lnSpc>
              <a:spcBef>
                <a:spcPts val="0"/>
              </a:spcBef>
              <a:spcAft>
                <a:spcPts val="0"/>
              </a:spcAft>
            </a:pPr>
            <a:r>
              <a:rPr sz="1600" spc="186" dirty="0">
                <a:solidFill>
                  <a:srgbClr val="000000"/>
                </a:solidFill>
                <a:latin typeface="NJGCAJ+MicrosoftYaHei"/>
                <a:cs typeface="NJGCAJ+MicrosoftYaHei"/>
              </a:rPr>
              <a:t>《生产设备安全卫生设计总则》（GB</a:t>
            </a:r>
          </a:p>
          <a:p>
            <a:pPr marL="0" marR="0">
              <a:lnSpc>
                <a:spcPts val="1661"/>
              </a:lnSpc>
              <a:spcBef>
                <a:spcPts val="208"/>
              </a:spcBef>
              <a:spcAft>
                <a:spcPts val="0"/>
              </a:spcAft>
            </a:pPr>
            <a:r>
              <a:rPr sz="1600" spc="66" dirty="0">
                <a:solidFill>
                  <a:srgbClr val="000000"/>
                </a:solidFill>
                <a:latin typeface="NJGCAJ+MicrosoftYaHei"/>
                <a:cs typeface="NJGCAJ+MicrosoftYaHei"/>
              </a:rPr>
              <a:t>5083-1999）规定:生产设备运行过程中</a:t>
            </a:r>
          </a:p>
          <a:p>
            <a:pPr marL="0" marR="0">
              <a:lnSpc>
                <a:spcPts val="1661"/>
              </a:lnSpc>
              <a:spcBef>
                <a:spcPts val="208"/>
              </a:spcBef>
              <a:spcAft>
                <a:spcPts val="0"/>
              </a:spcAft>
            </a:pPr>
            <a:r>
              <a:rPr sz="1600" spc="22" dirty="0">
                <a:solidFill>
                  <a:srgbClr val="000000"/>
                </a:solidFill>
                <a:latin typeface="NJGCAJ+MicrosoftYaHei"/>
                <a:cs typeface="NJGCAJ+MicrosoftYaHei"/>
              </a:rPr>
              <a:t>或突然中断动力源时，若运动部位的紧固</a:t>
            </a:r>
          </a:p>
          <a:p>
            <a:pPr marL="0" marR="0">
              <a:lnSpc>
                <a:spcPts val="1661"/>
              </a:lnSpc>
              <a:spcBef>
                <a:spcPts val="208"/>
              </a:spcBef>
              <a:spcAft>
                <a:spcPts val="0"/>
              </a:spcAft>
            </a:pPr>
            <a:r>
              <a:rPr sz="1600" spc="22" dirty="0">
                <a:solidFill>
                  <a:srgbClr val="000000"/>
                </a:solidFill>
                <a:latin typeface="NJGCAJ+MicrosoftYaHei"/>
                <a:cs typeface="NJGCAJ+MicrosoftYaHei"/>
              </a:rPr>
              <a:t>联接件或被加工物料等有松脱或飞甩的可</a:t>
            </a:r>
          </a:p>
          <a:p>
            <a:pPr marL="0" marR="0">
              <a:lnSpc>
                <a:spcPts val="1661"/>
              </a:lnSpc>
              <a:spcBef>
                <a:spcPts val="208"/>
              </a:spcBef>
              <a:spcAft>
                <a:spcPts val="0"/>
              </a:spcAft>
            </a:pPr>
            <a:r>
              <a:rPr sz="1600" spc="22" dirty="0">
                <a:solidFill>
                  <a:srgbClr val="000000"/>
                </a:solidFill>
                <a:latin typeface="NJGCAJ+MicrosoftYaHei"/>
                <a:cs typeface="NJGCAJ+MicrosoftYaHei"/>
              </a:rPr>
              <a:t>能性，则应在设计中采取防松脱措施，配</a:t>
            </a:r>
          </a:p>
          <a:p>
            <a:pPr marL="0" marR="0">
              <a:lnSpc>
                <a:spcPts val="1661"/>
              </a:lnSpc>
              <a:spcBef>
                <a:spcPts val="258"/>
              </a:spcBef>
              <a:spcAft>
                <a:spcPts val="0"/>
              </a:spcAft>
            </a:pPr>
            <a:r>
              <a:rPr sz="1600" dirty="0">
                <a:solidFill>
                  <a:srgbClr val="000000"/>
                </a:solidFill>
                <a:latin typeface="NJGCAJ+MicrosoftYaHei"/>
                <a:cs typeface="NJGCAJ+MicrosoftYaHei"/>
              </a:rPr>
              <a:t>置防护罩或防护网等安全防护装置。</a:t>
            </a:r>
          </a:p>
        </p:txBody>
      </p:sp>
      <p:sp>
        <p:nvSpPr>
          <p:cNvPr id="9" name="object 9"/>
          <p:cNvSpPr txBox="1"/>
          <p:nvPr/>
        </p:nvSpPr>
        <p:spPr>
          <a:xfrm>
            <a:off x="1262697" y="6586702"/>
            <a:ext cx="49318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Page</a:t>
            </a:r>
          </a:p>
        </p:txBody>
      </p:sp>
      <p:sp>
        <p:nvSpPr>
          <p:cNvPr id="10" name="object 10"/>
          <p:cNvSpPr txBox="1"/>
          <p:nvPr/>
        </p:nvSpPr>
        <p:spPr>
          <a:xfrm>
            <a:off x="1764347" y="6586702"/>
            <a:ext cx="331263"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21</a:t>
            </a:r>
          </a:p>
        </p:txBody>
      </p:sp>
      <p:sp>
        <p:nvSpPr>
          <p:cNvPr id="11" name="object 11"/>
          <p:cNvSpPr txBox="1"/>
          <p:nvPr/>
        </p:nvSpPr>
        <p:spPr>
          <a:xfrm>
            <a:off x="11158118" y="6601485"/>
            <a:ext cx="1207135" cy="58109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FFFFFF"/>
                </a:solidFill>
                <a:latin typeface="NJGCAJ+MicrosoftYaHei"/>
                <a:cs typeface="NJGCAJ+MicrosoftYaHei"/>
              </a:rPr>
              <a:t>第</a:t>
            </a:r>
            <a:r>
              <a:rPr sz="1800" spc="12" dirty="0">
                <a:solidFill>
                  <a:srgbClr val="FFFFFF"/>
                </a:solidFill>
                <a:latin typeface="NJGCAJ+MicrosoftYaHei"/>
                <a:cs typeface="NJGCAJ+MicrosoftYaHei"/>
              </a:rPr>
              <a:t> </a:t>
            </a:r>
            <a:r>
              <a:rPr sz="1800" dirty="0">
                <a:solidFill>
                  <a:srgbClr val="FFFFFF"/>
                </a:solidFill>
                <a:latin typeface="NJGCAJ+MicrosoftYaHei"/>
                <a:cs typeface="NJGCAJ+MicrosoftYaHei"/>
              </a:rPr>
              <a:t>21 页</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793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6431801" y="392857"/>
            <a:ext cx="762000" cy="774799"/>
          </a:xfrm>
          <a:prstGeom prst="rect">
            <a:avLst/>
          </a:prstGeom>
        </p:spPr>
        <p:txBody>
          <a:bodyPr vert="horz" wrap="square" lIns="0" tIns="0" rIns="0" bIns="0" rtlCol="0">
            <a:spAutoFit/>
          </a:bodyPr>
          <a:lstStyle/>
          <a:p>
            <a:pPr marL="0" marR="0">
              <a:lnSpc>
                <a:spcPts val="2500"/>
              </a:lnSpc>
              <a:spcBef>
                <a:spcPts val="0"/>
              </a:spcBef>
              <a:spcAft>
                <a:spcPts val="0"/>
              </a:spcAft>
            </a:pPr>
            <a:r>
              <a:rPr sz="2400" dirty="0">
                <a:solidFill>
                  <a:srgbClr val="FFFFFF"/>
                </a:solidFill>
                <a:latin typeface="NJGCAJ+MicrosoftYaHei"/>
                <a:cs typeface="NJGCAJ+MicrosoftYaHei"/>
              </a:rPr>
              <a:t>一</a:t>
            </a:r>
          </a:p>
        </p:txBody>
      </p:sp>
      <p:sp>
        <p:nvSpPr>
          <p:cNvPr id="4" name="object 4"/>
          <p:cNvSpPr txBox="1"/>
          <p:nvPr/>
        </p:nvSpPr>
        <p:spPr>
          <a:xfrm>
            <a:off x="7252284" y="416729"/>
            <a:ext cx="3209924" cy="709571"/>
          </a:xfrm>
          <a:prstGeom prst="rect">
            <a:avLst/>
          </a:prstGeom>
        </p:spPr>
        <p:txBody>
          <a:bodyPr vert="horz" wrap="square" lIns="0" tIns="0" rIns="0" bIns="0" rtlCol="0">
            <a:spAutoFit/>
          </a:bodyPr>
          <a:lstStyle/>
          <a:p>
            <a:pPr marL="0" marR="0">
              <a:lnSpc>
                <a:spcPts val="2287"/>
              </a:lnSpc>
              <a:spcBef>
                <a:spcPts val="0"/>
              </a:spcBef>
              <a:spcAft>
                <a:spcPts val="0"/>
              </a:spcAft>
            </a:pPr>
            <a:r>
              <a:rPr sz="2200" dirty="0">
                <a:solidFill>
                  <a:srgbClr val="000000"/>
                </a:solidFill>
                <a:latin typeface="NJGCAJ+MicrosoftYaHei"/>
                <a:cs typeface="NJGCAJ+MicrosoftYaHei"/>
              </a:rPr>
              <a:t>环</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境</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整</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洁</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有</a:t>
            </a:r>
            <a:r>
              <a:rPr sz="2200" spc="1109" dirty="0">
                <a:solidFill>
                  <a:srgbClr val="000000"/>
                </a:solidFill>
                <a:latin typeface="NJGCAJ+MicrosoftYaHei"/>
                <a:cs typeface="NJGCAJ+MicrosoftYaHei"/>
              </a:rPr>
              <a:t> </a:t>
            </a:r>
            <a:r>
              <a:rPr sz="2200" dirty="0">
                <a:solidFill>
                  <a:srgbClr val="000000"/>
                </a:solidFill>
                <a:latin typeface="NJGCAJ+MicrosoftYaHei"/>
                <a:cs typeface="NJGCAJ+MicrosoftYaHei"/>
              </a:rPr>
              <a:t>序</a:t>
            </a:r>
          </a:p>
        </p:txBody>
      </p:sp>
      <p:sp>
        <p:nvSpPr>
          <p:cNvPr id="5" name="object 5"/>
          <p:cNvSpPr txBox="1"/>
          <p:nvPr/>
        </p:nvSpPr>
        <p:spPr>
          <a:xfrm>
            <a:off x="6432550" y="1126926"/>
            <a:ext cx="4152771" cy="1480122"/>
          </a:xfrm>
          <a:prstGeom prst="rect">
            <a:avLst/>
          </a:prstGeom>
        </p:spPr>
        <p:txBody>
          <a:bodyPr vert="horz" wrap="square" lIns="0" tIns="0" rIns="0" bIns="0" rtlCol="0">
            <a:spAutoFit/>
          </a:bodyPr>
          <a:lstStyle/>
          <a:p>
            <a:pPr marL="0" marR="0">
              <a:lnSpc>
                <a:spcPts val="2500"/>
              </a:lnSpc>
              <a:spcBef>
                <a:spcPts val="0"/>
              </a:spcBef>
              <a:spcAft>
                <a:spcPts val="0"/>
              </a:spcAft>
            </a:pPr>
            <a:r>
              <a:rPr sz="2400" dirty="0">
                <a:solidFill>
                  <a:srgbClr val="FFFFFF"/>
                </a:solidFill>
                <a:latin typeface="NJGCAJ+MicrosoftYaHei"/>
                <a:cs typeface="NJGCAJ+MicrosoftYaHei"/>
              </a:rPr>
              <a:t>二</a:t>
            </a:r>
            <a:r>
              <a:rPr sz="2400" spc="3349" dirty="0">
                <a:solidFill>
                  <a:srgbClr val="FFFFFF"/>
                </a:solidFill>
                <a:latin typeface="NJGCAJ+MicrosoftYaHei"/>
                <a:cs typeface="NJGCAJ+MicrosoftYaHei"/>
              </a:rPr>
              <a:t> </a:t>
            </a:r>
            <a:r>
              <a:rPr sz="2200" dirty="0">
                <a:solidFill>
                  <a:srgbClr val="000000"/>
                </a:solidFill>
                <a:latin typeface="NJGCAJ+MicrosoftYaHei"/>
                <a:cs typeface="NJGCAJ+MicrosoftYaHei"/>
              </a:rPr>
              <a:t>标</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志</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标</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线</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清</a:t>
            </a:r>
            <a:r>
              <a:rPr sz="2200" spc="1109" dirty="0">
                <a:solidFill>
                  <a:srgbClr val="000000"/>
                </a:solidFill>
                <a:latin typeface="NJGCAJ+MicrosoftYaHei"/>
                <a:cs typeface="NJGCAJ+MicrosoftYaHei"/>
              </a:rPr>
              <a:t> </a:t>
            </a:r>
            <a:r>
              <a:rPr sz="2200" dirty="0">
                <a:solidFill>
                  <a:srgbClr val="000000"/>
                </a:solidFill>
                <a:latin typeface="NJGCAJ+MicrosoftYaHei"/>
                <a:cs typeface="NJGCAJ+MicrosoftYaHei"/>
              </a:rPr>
              <a:t>晰</a:t>
            </a:r>
          </a:p>
          <a:p>
            <a:pPr marL="0" marR="0">
              <a:lnSpc>
                <a:spcPts val="2500"/>
              </a:lnSpc>
              <a:spcBef>
                <a:spcPts val="3237"/>
              </a:spcBef>
              <a:spcAft>
                <a:spcPts val="0"/>
              </a:spcAft>
            </a:pPr>
            <a:r>
              <a:rPr sz="2400" dirty="0">
                <a:solidFill>
                  <a:srgbClr val="FFFFFF"/>
                </a:solidFill>
                <a:latin typeface="NJGCAJ+MicrosoftYaHei"/>
                <a:cs typeface="NJGCAJ+MicrosoftYaHei"/>
              </a:rPr>
              <a:t>三</a:t>
            </a:r>
            <a:r>
              <a:rPr sz="2400" spc="3349" dirty="0">
                <a:solidFill>
                  <a:srgbClr val="FFFFFF"/>
                </a:solidFill>
                <a:latin typeface="NJGCAJ+MicrosoftYaHei"/>
                <a:cs typeface="NJGCAJ+MicrosoftYaHei"/>
              </a:rPr>
              <a:t> </a:t>
            </a:r>
            <a:r>
              <a:rPr sz="2200" dirty="0">
                <a:solidFill>
                  <a:srgbClr val="000000"/>
                </a:solidFill>
                <a:latin typeface="NJGCAJ+MicrosoftYaHei"/>
                <a:cs typeface="NJGCAJ+MicrosoftYaHei"/>
              </a:rPr>
              <a:t>电</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气</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线</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路</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符</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合</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要</a:t>
            </a:r>
            <a:r>
              <a:rPr sz="2200" spc="-21" dirty="0">
                <a:solidFill>
                  <a:srgbClr val="000000"/>
                </a:solidFill>
                <a:latin typeface="NJGCAJ+MicrosoftYaHei"/>
                <a:cs typeface="NJGCAJ+MicrosoftYaHei"/>
              </a:rPr>
              <a:t> </a:t>
            </a:r>
            <a:r>
              <a:rPr sz="2200" dirty="0">
                <a:solidFill>
                  <a:srgbClr val="000000"/>
                </a:solidFill>
                <a:latin typeface="NJGCAJ+MicrosoftYaHei"/>
                <a:cs typeface="NJGCAJ+MicrosoftYaHei"/>
              </a:rPr>
              <a:t>求</a:t>
            </a:r>
          </a:p>
        </p:txBody>
      </p:sp>
      <p:sp>
        <p:nvSpPr>
          <p:cNvPr id="6" name="object 6"/>
          <p:cNvSpPr txBox="1"/>
          <p:nvPr/>
        </p:nvSpPr>
        <p:spPr>
          <a:xfrm>
            <a:off x="6369545" y="2557856"/>
            <a:ext cx="888364" cy="903270"/>
          </a:xfrm>
          <a:prstGeom prst="rect">
            <a:avLst/>
          </a:prstGeom>
        </p:spPr>
        <p:txBody>
          <a:bodyPr vert="horz" wrap="square" lIns="0" tIns="0" rIns="0" bIns="0" rtlCol="0">
            <a:spAutoFit/>
          </a:bodyPr>
          <a:lstStyle/>
          <a:p>
            <a:pPr marL="0" marR="0">
              <a:lnSpc>
                <a:spcPts val="2912"/>
              </a:lnSpc>
              <a:spcBef>
                <a:spcPts val="0"/>
              </a:spcBef>
              <a:spcAft>
                <a:spcPts val="0"/>
              </a:spcAft>
            </a:pPr>
            <a:r>
              <a:rPr sz="2800" dirty="0">
                <a:solidFill>
                  <a:srgbClr val="FFFFFF"/>
                </a:solidFill>
                <a:latin typeface="NJGCAJ+MicrosoftYaHei"/>
                <a:cs typeface="NJGCAJ+MicrosoftYaHei"/>
              </a:rPr>
              <a:t>四</a:t>
            </a:r>
          </a:p>
        </p:txBody>
      </p:sp>
      <p:sp>
        <p:nvSpPr>
          <p:cNvPr id="7" name="object 7"/>
          <p:cNvSpPr txBox="1"/>
          <p:nvPr/>
        </p:nvSpPr>
        <p:spPr>
          <a:xfrm>
            <a:off x="7252830" y="2578692"/>
            <a:ext cx="3896997" cy="1033727"/>
          </a:xfrm>
          <a:prstGeom prst="rect">
            <a:avLst/>
          </a:prstGeom>
        </p:spPr>
        <p:txBody>
          <a:bodyPr vert="horz" wrap="square" lIns="0" tIns="0" rIns="0" bIns="0" rtlCol="0">
            <a:spAutoFit/>
          </a:bodyPr>
          <a:lstStyle/>
          <a:p>
            <a:pPr marL="0" marR="0">
              <a:lnSpc>
                <a:spcPts val="3339"/>
              </a:lnSpc>
              <a:spcBef>
                <a:spcPts val="0"/>
              </a:spcBef>
              <a:spcAft>
                <a:spcPts val="0"/>
              </a:spcAft>
            </a:pPr>
            <a:r>
              <a:rPr sz="3200" spc="40" dirty="0">
                <a:solidFill>
                  <a:srgbClr val="0070C0"/>
                </a:solidFill>
                <a:latin typeface="NJGCAJ+MicrosoftYaHei"/>
                <a:cs typeface="NJGCAJ+MicrosoftYaHei"/>
              </a:rPr>
              <a:t>设备设施维护完好</a:t>
            </a:r>
          </a:p>
        </p:txBody>
      </p:sp>
      <p:sp>
        <p:nvSpPr>
          <p:cNvPr id="8" name="object 8"/>
          <p:cNvSpPr txBox="1"/>
          <p:nvPr/>
        </p:nvSpPr>
        <p:spPr>
          <a:xfrm>
            <a:off x="6432550" y="3313370"/>
            <a:ext cx="4152771" cy="3665890"/>
          </a:xfrm>
          <a:prstGeom prst="rect">
            <a:avLst/>
          </a:prstGeom>
        </p:spPr>
        <p:txBody>
          <a:bodyPr vert="horz" wrap="square" lIns="0" tIns="0" rIns="0" bIns="0" rtlCol="0">
            <a:spAutoFit/>
          </a:bodyPr>
          <a:lstStyle/>
          <a:p>
            <a:pPr marL="0" marR="0">
              <a:lnSpc>
                <a:spcPts val="2500"/>
              </a:lnSpc>
              <a:spcBef>
                <a:spcPts val="0"/>
              </a:spcBef>
              <a:spcAft>
                <a:spcPts val="0"/>
              </a:spcAft>
            </a:pPr>
            <a:r>
              <a:rPr sz="2400" dirty="0">
                <a:solidFill>
                  <a:srgbClr val="FFFFFF"/>
                </a:solidFill>
                <a:latin typeface="NJGCAJ+MicrosoftYaHei"/>
                <a:cs typeface="NJGCAJ+MicrosoftYaHei"/>
              </a:rPr>
              <a:t>五</a:t>
            </a:r>
            <a:r>
              <a:rPr sz="2400" spc="3349" dirty="0">
                <a:solidFill>
                  <a:srgbClr val="FFFFFF"/>
                </a:solidFill>
                <a:latin typeface="NJGCAJ+MicrosoftYaHei"/>
                <a:cs typeface="NJGCAJ+MicrosoftYaHei"/>
              </a:rPr>
              <a:t> </a:t>
            </a:r>
            <a:r>
              <a:rPr sz="2200" dirty="0">
                <a:solidFill>
                  <a:srgbClr val="000000"/>
                </a:solidFill>
                <a:latin typeface="NJGCAJ+MicrosoftYaHei"/>
                <a:cs typeface="NJGCAJ+MicrosoftYaHei"/>
              </a:rPr>
              <a:t>监</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测</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防</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护</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措</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施</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可</a:t>
            </a:r>
            <a:r>
              <a:rPr sz="2200" spc="-21" dirty="0">
                <a:solidFill>
                  <a:srgbClr val="000000"/>
                </a:solidFill>
                <a:latin typeface="NJGCAJ+MicrosoftYaHei"/>
                <a:cs typeface="NJGCAJ+MicrosoftYaHei"/>
              </a:rPr>
              <a:t> </a:t>
            </a:r>
            <a:r>
              <a:rPr sz="2200" dirty="0">
                <a:solidFill>
                  <a:srgbClr val="000000"/>
                </a:solidFill>
                <a:latin typeface="NJGCAJ+MicrosoftYaHei"/>
                <a:cs typeface="NJGCAJ+MicrosoftYaHei"/>
              </a:rPr>
              <a:t>靠</a:t>
            </a:r>
          </a:p>
          <a:p>
            <a:pPr marL="0" marR="0">
              <a:lnSpc>
                <a:spcPts val="2500"/>
              </a:lnSpc>
              <a:spcBef>
                <a:spcPts val="3237"/>
              </a:spcBef>
              <a:spcAft>
                <a:spcPts val="0"/>
              </a:spcAft>
            </a:pPr>
            <a:r>
              <a:rPr sz="2400" dirty="0">
                <a:solidFill>
                  <a:srgbClr val="FFFFFF"/>
                </a:solidFill>
                <a:latin typeface="NJGCAJ+MicrosoftYaHei"/>
                <a:cs typeface="NJGCAJ+MicrosoftYaHei"/>
              </a:rPr>
              <a:t>六</a:t>
            </a:r>
            <a:r>
              <a:rPr sz="2400" spc="3349" dirty="0">
                <a:solidFill>
                  <a:srgbClr val="FFFFFF"/>
                </a:solidFill>
                <a:latin typeface="NJGCAJ+MicrosoftYaHei"/>
                <a:cs typeface="NJGCAJ+MicrosoftYaHei"/>
              </a:rPr>
              <a:t> </a:t>
            </a:r>
            <a:r>
              <a:rPr sz="2200" dirty="0">
                <a:solidFill>
                  <a:srgbClr val="000000"/>
                </a:solidFill>
                <a:latin typeface="NJGCAJ+MicrosoftYaHei"/>
                <a:cs typeface="NJGCAJ+MicrosoftYaHei"/>
              </a:rPr>
              <a:t>仓</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库</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物</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品</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摆</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放</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有</a:t>
            </a:r>
            <a:r>
              <a:rPr sz="2200" spc="-21" dirty="0">
                <a:solidFill>
                  <a:srgbClr val="000000"/>
                </a:solidFill>
                <a:latin typeface="NJGCAJ+MicrosoftYaHei"/>
                <a:cs typeface="NJGCAJ+MicrosoftYaHei"/>
              </a:rPr>
              <a:t> </a:t>
            </a:r>
            <a:r>
              <a:rPr sz="2200" dirty="0">
                <a:solidFill>
                  <a:srgbClr val="000000"/>
                </a:solidFill>
                <a:latin typeface="NJGCAJ+MicrosoftYaHei"/>
                <a:cs typeface="NJGCAJ+MicrosoftYaHei"/>
              </a:rPr>
              <a:t>序</a:t>
            </a:r>
          </a:p>
          <a:p>
            <a:pPr marL="0" marR="0">
              <a:lnSpc>
                <a:spcPts val="2500"/>
              </a:lnSpc>
              <a:spcBef>
                <a:spcPts val="3287"/>
              </a:spcBef>
              <a:spcAft>
                <a:spcPts val="0"/>
              </a:spcAft>
            </a:pPr>
            <a:r>
              <a:rPr sz="2400" dirty="0">
                <a:solidFill>
                  <a:srgbClr val="FFFFFF"/>
                </a:solidFill>
                <a:latin typeface="NJGCAJ+MicrosoftYaHei"/>
                <a:cs typeface="NJGCAJ+MicrosoftYaHei"/>
              </a:rPr>
              <a:t>七</a:t>
            </a:r>
            <a:r>
              <a:rPr sz="2400" spc="3349" dirty="0">
                <a:solidFill>
                  <a:srgbClr val="FFFFFF"/>
                </a:solidFill>
                <a:latin typeface="NJGCAJ+MicrosoftYaHei"/>
                <a:cs typeface="NJGCAJ+MicrosoftYaHei"/>
              </a:rPr>
              <a:t> </a:t>
            </a:r>
            <a:r>
              <a:rPr sz="2200" spc="273" dirty="0">
                <a:solidFill>
                  <a:srgbClr val="000000"/>
                </a:solidFill>
                <a:latin typeface="NJGCAJ+MicrosoftYaHei"/>
                <a:cs typeface="NJGCAJ+MicrosoftYaHei"/>
              </a:rPr>
              <a:t>危化品使用符合规范</a:t>
            </a:r>
          </a:p>
          <a:p>
            <a:pPr marL="0" marR="0">
              <a:lnSpc>
                <a:spcPts val="2500"/>
              </a:lnSpc>
              <a:spcBef>
                <a:spcPts val="3237"/>
              </a:spcBef>
              <a:spcAft>
                <a:spcPts val="0"/>
              </a:spcAft>
            </a:pPr>
            <a:r>
              <a:rPr sz="2400" dirty="0">
                <a:solidFill>
                  <a:srgbClr val="FFFFFF"/>
                </a:solidFill>
                <a:latin typeface="NJGCAJ+MicrosoftYaHei"/>
                <a:cs typeface="NJGCAJ+MicrosoftYaHei"/>
              </a:rPr>
              <a:t>八</a:t>
            </a:r>
            <a:r>
              <a:rPr sz="2400" spc="3349" dirty="0">
                <a:solidFill>
                  <a:srgbClr val="FFFFFF"/>
                </a:solidFill>
                <a:latin typeface="NJGCAJ+MicrosoftYaHei"/>
                <a:cs typeface="NJGCAJ+MicrosoftYaHei"/>
              </a:rPr>
              <a:t> </a:t>
            </a:r>
            <a:r>
              <a:rPr sz="2200" dirty="0">
                <a:solidFill>
                  <a:srgbClr val="000000"/>
                </a:solidFill>
                <a:latin typeface="NJGCAJ+MicrosoftYaHei"/>
                <a:cs typeface="NJGCAJ+MicrosoftYaHei"/>
              </a:rPr>
              <a:t>应</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急</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处</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置</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快</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速</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高</a:t>
            </a:r>
            <a:r>
              <a:rPr sz="2200" spc="-21" dirty="0">
                <a:solidFill>
                  <a:srgbClr val="000000"/>
                </a:solidFill>
                <a:latin typeface="NJGCAJ+MicrosoftYaHei"/>
                <a:cs typeface="NJGCAJ+MicrosoftYaHei"/>
              </a:rPr>
              <a:t> </a:t>
            </a:r>
            <a:r>
              <a:rPr sz="2200" dirty="0">
                <a:solidFill>
                  <a:srgbClr val="000000"/>
                </a:solidFill>
                <a:latin typeface="NJGCAJ+MicrosoftYaHei"/>
                <a:cs typeface="NJGCAJ+MicrosoftYaHei"/>
              </a:rPr>
              <a:t>效</a:t>
            </a:r>
          </a:p>
          <a:p>
            <a:pPr marL="0" marR="0">
              <a:lnSpc>
                <a:spcPts val="2500"/>
              </a:lnSpc>
              <a:spcBef>
                <a:spcPts val="3287"/>
              </a:spcBef>
              <a:spcAft>
                <a:spcPts val="0"/>
              </a:spcAft>
            </a:pPr>
            <a:r>
              <a:rPr sz="2400" dirty="0">
                <a:solidFill>
                  <a:srgbClr val="FFFFFF"/>
                </a:solidFill>
                <a:latin typeface="NJGCAJ+MicrosoftYaHei"/>
                <a:cs typeface="NJGCAJ+MicrosoftYaHei"/>
              </a:rPr>
              <a:t>九</a:t>
            </a:r>
            <a:r>
              <a:rPr sz="2400" spc="3349" dirty="0">
                <a:solidFill>
                  <a:srgbClr val="FFFFFF"/>
                </a:solidFill>
                <a:latin typeface="NJGCAJ+MicrosoftYaHei"/>
                <a:cs typeface="NJGCAJ+MicrosoftYaHei"/>
              </a:rPr>
              <a:t> </a:t>
            </a:r>
            <a:r>
              <a:rPr sz="2200" dirty="0">
                <a:solidFill>
                  <a:srgbClr val="000000"/>
                </a:solidFill>
                <a:latin typeface="NJGCAJ+MicrosoftYaHei"/>
                <a:cs typeface="NJGCAJ+MicrosoftYaHei"/>
              </a:rPr>
              <a:t>从</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业</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人</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员</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熟</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知</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风</a:t>
            </a:r>
            <a:r>
              <a:rPr sz="2200" spc="-21" dirty="0">
                <a:solidFill>
                  <a:srgbClr val="000000"/>
                </a:solidFill>
                <a:latin typeface="NJGCAJ+MicrosoftYaHei"/>
                <a:cs typeface="NJGCAJ+MicrosoftYaHei"/>
              </a:rPr>
              <a:t> </a:t>
            </a:r>
            <a:r>
              <a:rPr sz="2200" dirty="0">
                <a:solidFill>
                  <a:srgbClr val="000000"/>
                </a:solidFill>
                <a:latin typeface="NJGCAJ+MicrosoftYaHei"/>
                <a:cs typeface="NJGCAJ+MicrosoftYaHei"/>
              </a:rPr>
              <a:t>险</a:t>
            </a:r>
          </a:p>
        </p:txBody>
      </p:sp>
      <p:sp>
        <p:nvSpPr>
          <p:cNvPr id="9" name="object 9"/>
          <p:cNvSpPr txBox="1"/>
          <p:nvPr/>
        </p:nvSpPr>
        <p:spPr>
          <a:xfrm>
            <a:off x="1262697" y="6586702"/>
            <a:ext cx="49318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Page</a:t>
            </a:r>
          </a:p>
        </p:txBody>
      </p:sp>
      <p:sp>
        <p:nvSpPr>
          <p:cNvPr id="10" name="object 10"/>
          <p:cNvSpPr txBox="1"/>
          <p:nvPr/>
        </p:nvSpPr>
        <p:spPr>
          <a:xfrm>
            <a:off x="1764347" y="6586702"/>
            <a:ext cx="331263"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22</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793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146086" y="178485"/>
            <a:ext cx="3804602" cy="840027"/>
          </a:xfrm>
          <a:prstGeom prst="rect">
            <a:avLst/>
          </a:prstGeom>
        </p:spPr>
        <p:txBody>
          <a:bodyPr vert="horz" wrap="square" lIns="0" tIns="0" rIns="0" bIns="0" rtlCol="0">
            <a:spAutoFit/>
          </a:bodyPr>
          <a:lstStyle/>
          <a:p>
            <a:pPr marL="0" marR="0">
              <a:lnSpc>
                <a:spcPts val="2714"/>
              </a:lnSpc>
              <a:spcBef>
                <a:spcPts val="0"/>
              </a:spcBef>
              <a:spcAft>
                <a:spcPts val="0"/>
              </a:spcAft>
            </a:pPr>
            <a:r>
              <a:rPr sz="2600" dirty="0">
                <a:solidFill>
                  <a:srgbClr val="000000"/>
                </a:solidFill>
                <a:latin typeface="NJGCAJ+MicrosoftYaHei"/>
                <a:cs typeface="NJGCAJ+MicrosoftYaHei"/>
              </a:rPr>
              <a:t>四、设备设施维护完好</a:t>
            </a:r>
          </a:p>
        </p:txBody>
      </p:sp>
      <p:sp>
        <p:nvSpPr>
          <p:cNvPr id="4" name="object 4"/>
          <p:cNvSpPr txBox="1"/>
          <p:nvPr/>
        </p:nvSpPr>
        <p:spPr>
          <a:xfrm>
            <a:off x="517512" y="991810"/>
            <a:ext cx="12470589" cy="1103527"/>
          </a:xfrm>
          <a:prstGeom prst="rect">
            <a:avLst/>
          </a:prstGeom>
        </p:spPr>
        <p:txBody>
          <a:bodyPr vert="horz" wrap="square" lIns="0" tIns="0" rIns="0" bIns="0" rtlCol="0">
            <a:spAutoFit/>
          </a:bodyPr>
          <a:lstStyle/>
          <a:p>
            <a:pPr marL="0" marR="0">
              <a:lnSpc>
                <a:spcPts val="2089"/>
              </a:lnSpc>
              <a:spcBef>
                <a:spcPts val="0"/>
              </a:spcBef>
              <a:spcAft>
                <a:spcPts val="0"/>
              </a:spcAft>
            </a:pPr>
            <a:r>
              <a:rPr sz="2000" dirty="0">
                <a:solidFill>
                  <a:srgbClr val="0070C0"/>
                </a:solidFill>
                <a:latin typeface="NJGCAJ+MicrosoftYaHei"/>
                <a:cs typeface="NJGCAJ+MicrosoftYaHei"/>
              </a:rPr>
              <a:t>第8条：</a:t>
            </a:r>
            <a:r>
              <a:rPr sz="2000" dirty="0">
                <a:solidFill>
                  <a:srgbClr val="000000"/>
                </a:solidFill>
                <a:latin typeface="NJGCAJ+MicrosoftYaHei"/>
                <a:cs typeface="NJGCAJ+MicrosoftYaHei"/>
              </a:rPr>
              <a:t>设备设施及其附件、配件应定期检查、维护完好，无破损，无严重锈蚀，严禁存在“跑冒</a:t>
            </a:r>
          </a:p>
          <a:p>
            <a:pPr marL="0" marR="0">
              <a:lnSpc>
                <a:spcPts val="2089"/>
              </a:lnSpc>
              <a:spcBef>
                <a:spcPts val="1510"/>
              </a:spcBef>
              <a:spcAft>
                <a:spcPts val="0"/>
              </a:spcAft>
            </a:pPr>
            <a:r>
              <a:rPr sz="2000" dirty="0">
                <a:solidFill>
                  <a:srgbClr val="000000"/>
                </a:solidFill>
                <a:latin typeface="NJGCAJ+MicrosoftYaHei"/>
                <a:cs typeface="NJGCAJ+MicrosoftYaHei"/>
              </a:rPr>
              <a:t>滴漏”现象。</a:t>
            </a:r>
          </a:p>
        </p:txBody>
      </p:sp>
      <p:sp>
        <p:nvSpPr>
          <p:cNvPr id="5" name="object 5"/>
          <p:cNvSpPr txBox="1"/>
          <p:nvPr/>
        </p:nvSpPr>
        <p:spPr>
          <a:xfrm>
            <a:off x="517512" y="1823783"/>
            <a:ext cx="12401835" cy="1129739"/>
          </a:xfrm>
          <a:prstGeom prst="rect">
            <a:avLst/>
          </a:prstGeom>
        </p:spPr>
        <p:txBody>
          <a:bodyPr vert="horz" wrap="square" lIns="0" tIns="0" rIns="0" bIns="0" rtlCol="0">
            <a:spAutoFit/>
          </a:bodyPr>
          <a:lstStyle/>
          <a:p>
            <a:pPr marL="0" marR="0">
              <a:lnSpc>
                <a:spcPts val="1875"/>
              </a:lnSpc>
              <a:spcBef>
                <a:spcPts val="0"/>
              </a:spcBef>
              <a:spcAft>
                <a:spcPts val="0"/>
              </a:spcAft>
            </a:pPr>
            <a:r>
              <a:rPr sz="1800" spc="25" dirty="0">
                <a:solidFill>
                  <a:srgbClr val="0070C0"/>
                </a:solidFill>
                <a:latin typeface="NJGCAJ+MicrosoftYaHei"/>
                <a:cs typeface="NJGCAJ+MicrosoftYaHei"/>
              </a:rPr>
              <a:t>规范说明：</a:t>
            </a:r>
            <a:r>
              <a:rPr sz="1800" spc="24" dirty="0">
                <a:solidFill>
                  <a:srgbClr val="0D0D0D"/>
                </a:solidFill>
                <a:latin typeface="NJGCAJ+MicrosoftYaHei"/>
                <a:cs typeface="NJGCAJ+MicrosoftYaHei"/>
              </a:rPr>
              <a:t>《生产设备安全卫生设计总则》（GB5083-1999）规定：在规定使用期内，生产设备应满足使</a:t>
            </a:r>
          </a:p>
          <a:p>
            <a:pPr marL="0" marR="0">
              <a:lnSpc>
                <a:spcPts val="1875"/>
              </a:lnSpc>
              <a:spcBef>
                <a:spcPts val="234"/>
              </a:spcBef>
              <a:spcAft>
                <a:spcPts val="0"/>
              </a:spcAft>
            </a:pPr>
            <a:r>
              <a:rPr sz="1800" dirty="0">
                <a:solidFill>
                  <a:srgbClr val="0D0D0D"/>
                </a:solidFill>
                <a:latin typeface="NJGCAJ+MicrosoftYaHei"/>
                <a:cs typeface="NJGCAJ+MicrosoftYaHei"/>
              </a:rPr>
              <a:t>用环境要求，特别是满足防腐蚀、耐磨损、抗疲劳、抗老化和抵御失效的要求；对操作人员在设备运行时可</a:t>
            </a:r>
          </a:p>
          <a:p>
            <a:pPr marL="0" marR="0">
              <a:lnSpc>
                <a:spcPts val="1875"/>
              </a:lnSpc>
              <a:spcBef>
                <a:spcPts val="284"/>
              </a:spcBef>
              <a:spcAft>
                <a:spcPts val="0"/>
              </a:spcAft>
            </a:pPr>
            <a:r>
              <a:rPr sz="1800" dirty="0">
                <a:solidFill>
                  <a:srgbClr val="0D0D0D"/>
                </a:solidFill>
                <a:latin typeface="NJGCAJ+MicrosoftYaHei"/>
                <a:cs typeface="NJGCAJ+MicrosoftYaHei"/>
              </a:rPr>
              <a:t>能触及的可动零部件，须配置必要的安全防护装置；机械设备外壳应做好接地。</a:t>
            </a:r>
          </a:p>
        </p:txBody>
      </p:sp>
      <p:sp>
        <p:nvSpPr>
          <p:cNvPr id="6" name="object 6"/>
          <p:cNvSpPr txBox="1"/>
          <p:nvPr/>
        </p:nvSpPr>
        <p:spPr>
          <a:xfrm>
            <a:off x="553720" y="4784543"/>
            <a:ext cx="913764"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FF0000"/>
                </a:solidFill>
                <a:latin typeface="NJGCAJ+MicrosoftYaHei"/>
                <a:cs typeface="NJGCAJ+MicrosoftYaHei"/>
              </a:rPr>
              <a:t>保险卡</a:t>
            </a:r>
          </a:p>
        </p:txBody>
      </p:sp>
      <p:sp>
        <p:nvSpPr>
          <p:cNvPr id="7" name="object 7"/>
          <p:cNvSpPr txBox="1"/>
          <p:nvPr/>
        </p:nvSpPr>
        <p:spPr>
          <a:xfrm>
            <a:off x="4934585" y="5021398"/>
            <a:ext cx="710565"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FF0000"/>
                </a:solidFill>
                <a:latin typeface="NJGCAJ+MicrosoftYaHei"/>
                <a:cs typeface="NJGCAJ+MicrosoftYaHei"/>
              </a:rPr>
              <a:t>吊钩</a:t>
            </a:r>
          </a:p>
        </p:txBody>
      </p:sp>
      <p:sp>
        <p:nvSpPr>
          <p:cNvPr id="8" name="object 8"/>
          <p:cNvSpPr txBox="1"/>
          <p:nvPr/>
        </p:nvSpPr>
        <p:spPr>
          <a:xfrm>
            <a:off x="2200910" y="5973898"/>
            <a:ext cx="2569749"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起重机械吊钩及附件完好</a:t>
            </a:r>
          </a:p>
        </p:txBody>
      </p:sp>
      <p:sp>
        <p:nvSpPr>
          <p:cNvPr id="9" name="object 9"/>
          <p:cNvSpPr txBox="1"/>
          <p:nvPr/>
        </p:nvSpPr>
        <p:spPr>
          <a:xfrm>
            <a:off x="7099935" y="5973263"/>
            <a:ext cx="3037109"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设备设施无破损、无严重锈蚀</a:t>
            </a:r>
          </a:p>
        </p:txBody>
      </p:sp>
      <p:sp>
        <p:nvSpPr>
          <p:cNvPr id="10" name="object 10"/>
          <p:cNvSpPr txBox="1"/>
          <p:nvPr/>
        </p:nvSpPr>
        <p:spPr>
          <a:xfrm>
            <a:off x="1262697" y="6586702"/>
            <a:ext cx="49318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Page</a:t>
            </a:r>
          </a:p>
        </p:txBody>
      </p:sp>
      <p:sp>
        <p:nvSpPr>
          <p:cNvPr id="11" name="object 11"/>
          <p:cNvSpPr txBox="1"/>
          <p:nvPr/>
        </p:nvSpPr>
        <p:spPr>
          <a:xfrm>
            <a:off x="1764347" y="6586702"/>
            <a:ext cx="331263"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23</a:t>
            </a:r>
          </a:p>
        </p:txBody>
      </p:sp>
      <p:sp>
        <p:nvSpPr>
          <p:cNvPr id="12" name="object 12"/>
          <p:cNvSpPr txBox="1"/>
          <p:nvPr/>
        </p:nvSpPr>
        <p:spPr>
          <a:xfrm>
            <a:off x="11158118" y="6601485"/>
            <a:ext cx="1207135" cy="58109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FFFFFF"/>
                </a:solidFill>
                <a:latin typeface="NJGCAJ+MicrosoftYaHei"/>
                <a:cs typeface="NJGCAJ+MicrosoftYaHei"/>
              </a:rPr>
              <a:t>第</a:t>
            </a:r>
            <a:r>
              <a:rPr sz="1800" spc="12" dirty="0">
                <a:solidFill>
                  <a:srgbClr val="FFFFFF"/>
                </a:solidFill>
                <a:latin typeface="NJGCAJ+MicrosoftYaHei"/>
                <a:cs typeface="NJGCAJ+MicrosoftYaHei"/>
              </a:rPr>
              <a:t> </a:t>
            </a:r>
            <a:r>
              <a:rPr sz="1800" dirty="0">
                <a:solidFill>
                  <a:srgbClr val="FFFFFF"/>
                </a:solidFill>
                <a:latin typeface="NJGCAJ+MicrosoftYaHei"/>
                <a:cs typeface="NJGCAJ+MicrosoftYaHei"/>
              </a:rPr>
              <a:t>23 页</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793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146086" y="178485"/>
            <a:ext cx="3804602" cy="840027"/>
          </a:xfrm>
          <a:prstGeom prst="rect">
            <a:avLst/>
          </a:prstGeom>
        </p:spPr>
        <p:txBody>
          <a:bodyPr vert="horz" wrap="square" lIns="0" tIns="0" rIns="0" bIns="0" rtlCol="0">
            <a:spAutoFit/>
          </a:bodyPr>
          <a:lstStyle/>
          <a:p>
            <a:pPr marL="0" marR="0">
              <a:lnSpc>
                <a:spcPts val="2714"/>
              </a:lnSpc>
              <a:spcBef>
                <a:spcPts val="0"/>
              </a:spcBef>
              <a:spcAft>
                <a:spcPts val="0"/>
              </a:spcAft>
            </a:pPr>
            <a:r>
              <a:rPr sz="2600" dirty="0">
                <a:solidFill>
                  <a:srgbClr val="000000"/>
                </a:solidFill>
                <a:latin typeface="NJGCAJ+MicrosoftYaHei"/>
                <a:cs typeface="NJGCAJ+MicrosoftYaHei"/>
              </a:rPr>
              <a:t>四、设备设施维护完好</a:t>
            </a:r>
          </a:p>
        </p:txBody>
      </p:sp>
      <p:sp>
        <p:nvSpPr>
          <p:cNvPr id="4" name="object 4"/>
          <p:cNvSpPr txBox="1"/>
          <p:nvPr/>
        </p:nvSpPr>
        <p:spPr>
          <a:xfrm>
            <a:off x="736955" y="915229"/>
            <a:ext cx="8370968" cy="646327"/>
          </a:xfrm>
          <a:prstGeom prst="rect">
            <a:avLst/>
          </a:prstGeom>
        </p:spPr>
        <p:txBody>
          <a:bodyPr vert="horz" wrap="square" lIns="0" tIns="0" rIns="0" bIns="0" rtlCol="0">
            <a:spAutoFit/>
          </a:bodyPr>
          <a:lstStyle/>
          <a:p>
            <a:pPr marL="0" marR="0">
              <a:lnSpc>
                <a:spcPts val="2089"/>
              </a:lnSpc>
              <a:spcBef>
                <a:spcPts val="0"/>
              </a:spcBef>
              <a:spcAft>
                <a:spcPts val="0"/>
              </a:spcAft>
            </a:pPr>
            <a:r>
              <a:rPr sz="2000" dirty="0">
                <a:solidFill>
                  <a:srgbClr val="0070C0"/>
                </a:solidFill>
                <a:latin typeface="NJGCAJ+MicrosoftYaHei"/>
                <a:cs typeface="NJGCAJ+MicrosoftYaHei"/>
              </a:rPr>
              <a:t>第9条：</a:t>
            </a:r>
            <a:r>
              <a:rPr sz="2000" dirty="0">
                <a:solidFill>
                  <a:srgbClr val="000000"/>
                </a:solidFill>
                <a:latin typeface="NJGCAJ+MicrosoftYaHei"/>
                <a:cs typeface="NJGCAJ+MicrosoftYaHei"/>
              </a:rPr>
              <a:t>设备设施操作岗位应张贴安全操作规程、检维修记录等</a:t>
            </a:r>
            <a:r>
              <a:rPr sz="2000" dirty="0">
                <a:solidFill>
                  <a:srgbClr val="0D0D0D"/>
                </a:solidFill>
                <a:latin typeface="NJGCAJ+MicrosoftYaHei"/>
                <a:cs typeface="NJGCAJ+MicrosoftYaHei"/>
              </a:rPr>
              <a:t>。</a:t>
            </a:r>
          </a:p>
        </p:txBody>
      </p:sp>
      <p:sp>
        <p:nvSpPr>
          <p:cNvPr id="5" name="object 5"/>
          <p:cNvSpPr txBox="1"/>
          <p:nvPr/>
        </p:nvSpPr>
        <p:spPr>
          <a:xfrm>
            <a:off x="736955" y="1308125"/>
            <a:ext cx="12355830" cy="1510055"/>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0070C0"/>
                </a:solidFill>
                <a:latin typeface="NJGCAJ+MicrosoftYaHei"/>
                <a:cs typeface="NJGCAJ+MicrosoftYaHei"/>
              </a:rPr>
              <a:t>规范说明：</a:t>
            </a:r>
            <a:r>
              <a:rPr sz="1800" dirty="0">
                <a:solidFill>
                  <a:srgbClr val="0D0D0D"/>
                </a:solidFill>
                <a:latin typeface="NJGCAJ+MicrosoftYaHei"/>
                <a:cs typeface="NJGCAJ+MicrosoftYaHei"/>
              </a:rPr>
              <a:t>《安全生产法》</a:t>
            </a:r>
            <a:r>
              <a:rPr sz="1800" dirty="0">
                <a:solidFill>
                  <a:srgbClr val="000000"/>
                </a:solidFill>
                <a:latin typeface="TLHNCF+HYShuSongErKW"/>
                <a:cs typeface="TLHNCF+HYShuSongErKW"/>
              </a:rPr>
              <a:t>第</a:t>
            </a:r>
            <a:r>
              <a:rPr sz="1800" dirty="0">
                <a:solidFill>
                  <a:srgbClr val="0D0D0D"/>
                </a:solidFill>
                <a:latin typeface="TLHNCF+HYShuSongErKW"/>
                <a:cs typeface="TLHNCF+HYShuSongErKW"/>
              </a:rPr>
              <a:t>三十</a:t>
            </a:r>
            <a:r>
              <a:rPr sz="1800" dirty="0">
                <a:solidFill>
                  <a:srgbClr val="FF0000"/>
                </a:solidFill>
                <a:latin typeface="TLHNCF+HYShuSongErKW"/>
                <a:cs typeface="TLHNCF+HYShuSongErKW"/>
              </a:rPr>
              <a:t>五</a:t>
            </a:r>
            <a:r>
              <a:rPr sz="1800" dirty="0">
                <a:solidFill>
                  <a:srgbClr val="000000"/>
                </a:solidFill>
                <a:latin typeface="TLHNCF+HYShuSongErKW"/>
                <a:cs typeface="TLHNCF+HYShuSongErKW"/>
              </a:rPr>
              <a:t>条</a:t>
            </a:r>
            <a:r>
              <a:rPr sz="1800" spc="55" dirty="0">
                <a:solidFill>
                  <a:srgbClr val="000000"/>
                </a:solidFill>
                <a:latin typeface="Times New Roman"/>
                <a:cs typeface="Times New Roman"/>
              </a:rPr>
              <a:t> </a:t>
            </a:r>
            <a:r>
              <a:rPr sz="1800" spc="10" dirty="0">
                <a:solidFill>
                  <a:srgbClr val="000000"/>
                </a:solidFill>
                <a:latin typeface="TLHNCF+HYShuSongErKW"/>
                <a:cs typeface="TLHNCF+HYShuSongErKW"/>
              </a:rPr>
              <a:t>生产经营单位应当在有较大危险因素的生产经营场所和有关设施、</a:t>
            </a:r>
          </a:p>
          <a:p>
            <a:pPr marL="0" marR="0">
              <a:lnSpc>
                <a:spcPts val="2289"/>
              </a:lnSpc>
              <a:spcBef>
                <a:spcPts val="0"/>
              </a:spcBef>
              <a:spcAft>
                <a:spcPts val="0"/>
              </a:spcAft>
            </a:pPr>
            <a:r>
              <a:rPr sz="1800" spc="35" dirty="0">
                <a:solidFill>
                  <a:srgbClr val="000000"/>
                </a:solidFill>
                <a:latin typeface="TLHNCF+HYShuSongErKW"/>
                <a:cs typeface="TLHNCF+HYShuSongErKW"/>
              </a:rPr>
              <a:t>设备上，设置明显的安全警示标志。</a:t>
            </a:r>
            <a:r>
              <a:rPr sz="1800" b="1" spc="-70" dirty="0">
                <a:solidFill>
                  <a:srgbClr val="000000"/>
                </a:solidFill>
                <a:latin typeface="PMIPOF+STSongti-SC-Bold"/>
                <a:cs typeface="PMIPOF+STSongti-SC-Bold"/>
              </a:rPr>
              <a:t>第九十</a:t>
            </a:r>
            <a:r>
              <a:rPr sz="1800" b="1" spc="-70" dirty="0">
                <a:solidFill>
                  <a:srgbClr val="FF0000"/>
                </a:solidFill>
                <a:latin typeface="PMIPOF+STSongti-SC-Bold"/>
                <a:cs typeface="PMIPOF+STSongti-SC-Bold"/>
              </a:rPr>
              <a:t>九</a:t>
            </a:r>
            <a:r>
              <a:rPr sz="1800" b="1" dirty="0">
                <a:solidFill>
                  <a:srgbClr val="000000"/>
                </a:solidFill>
                <a:latin typeface="PMIPOF+STSongti-SC-Bold"/>
                <a:cs typeface="PMIPOF+STSongti-SC-Bold"/>
              </a:rPr>
              <a:t>条</a:t>
            </a:r>
            <a:r>
              <a:rPr sz="1800" b="1" spc="-140" dirty="0">
                <a:solidFill>
                  <a:srgbClr val="000000"/>
                </a:solidFill>
                <a:latin typeface="PMIPOF+STSongti-SC-Bold"/>
                <a:cs typeface="PMIPOF+STSongti-SC-Bold"/>
              </a:rPr>
              <a:t> </a:t>
            </a:r>
            <a:r>
              <a:rPr sz="1800" b="1" spc="-67" dirty="0">
                <a:solidFill>
                  <a:srgbClr val="000000"/>
                </a:solidFill>
                <a:latin typeface="PMIPOF+STSongti-SC-Bold"/>
                <a:cs typeface="PMIPOF+STSongti-SC-Bold"/>
              </a:rPr>
              <a:t>生产经营单位有下列行为之一的，责令限期改正，</a:t>
            </a:r>
            <a:r>
              <a:rPr sz="1800" b="1" strike="dblStrike" spc="-65" dirty="0">
                <a:solidFill>
                  <a:srgbClr val="FF0000"/>
                </a:solidFill>
                <a:latin typeface="PMIPOF+STSongti-SC-Bold"/>
                <a:cs typeface="PMIPOF+STSongti-SC-Bold"/>
              </a:rPr>
              <a:t>可以</a:t>
            </a:r>
            <a:r>
              <a:rPr sz="1800" b="1" spc="35" dirty="0">
                <a:solidFill>
                  <a:srgbClr val="000000"/>
                </a:solidFill>
                <a:latin typeface="PMIPOF+STSongti-SC-Bold"/>
                <a:cs typeface="PMIPOF+STSongti-SC-Bold"/>
              </a:rPr>
              <a:t>处五</a:t>
            </a:r>
          </a:p>
          <a:p>
            <a:pPr marL="0" marR="0">
              <a:lnSpc>
                <a:spcPts val="2405"/>
              </a:lnSpc>
              <a:spcBef>
                <a:spcPts val="0"/>
              </a:spcBef>
              <a:spcAft>
                <a:spcPts val="0"/>
              </a:spcAft>
            </a:pPr>
            <a:r>
              <a:rPr sz="1800" b="1" spc="18" dirty="0">
                <a:solidFill>
                  <a:srgbClr val="000000"/>
                </a:solidFill>
                <a:latin typeface="PMIPOF+STSongti-SC-Bold"/>
                <a:cs typeface="PMIPOF+STSongti-SC-Bold"/>
              </a:rPr>
              <a:t>万元以上二十万元以下的罚款，对其直接负责的主管人员和其他直接责任人员处一万元以上二万元以下的</a:t>
            </a:r>
          </a:p>
          <a:p>
            <a:pPr marL="0" marR="0">
              <a:lnSpc>
                <a:spcPts val="2375"/>
              </a:lnSpc>
              <a:spcBef>
                <a:spcPts val="0"/>
              </a:spcBef>
              <a:spcAft>
                <a:spcPts val="0"/>
              </a:spcAft>
            </a:pPr>
            <a:r>
              <a:rPr sz="1800" b="1" dirty="0">
                <a:solidFill>
                  <a:srgbClr val="000000"/>
                </a:solidFill>
                <a:latin typeface="PMIPOF+STSongti-SC-Bold"/>
                <a:cs typeface="PMIPOF+STSongti-SC-Bold"/>
              </a:rPr>
              <a:t>罚款；情节严重的，责令停产停业整顿；构成犯罪的，依照刑法有关规定追究刑事责任:</a:t>
            </a:r>
          </a:p>
        </p:txBody>
      </p:sp>
      <p:sp>
        <p:nvSpPr>
          <p:cNvPr id="6" name="object 6"/>
          <p:cNvSpPr txBox="1"/>
          <p:nvPr/>
        </p:nvSpPr>
        <p:spPr>
          <a:xfrm>
            <a:off x="1079855" y="2456866"/>
            <a:ext cx="10778490" cy="662940"/>
          </a:xfrm>
          <a:prstGeom prst="rect">
            <a:avLst/>
          </a:prstGeom>
        </p:spPr>
        <p:txBody>
          <a:bodyPr vert="horz" wrap="square" lIns="0" tIns="0" rIns="0" bIns="0" rtlCol="0">
            <a:spAutoFit/>
          </a:bodyPr>
          <a:lstStyle/>
          <a:p>
            <a:pPr marL="0" marR="0">
              <a:lnSpc>
                <a:spcPts val="2520"/>
              </a:lnSpc>
              <a:spcBef>
                <a:spcPts val="0"/>
              </a:spcBef>
              <a:spcAft>
                <a:spcPts val="0"/>
              </a:spcAft>
            </a:pPr>
            <a:r>
              <a:rPr sz="1800" b="1" dirty="0">
                <a:solidFill>
                  <a:srgbClr val="000000"/>
                </a:solidFill>
                <a:latin typeface="PMIPOF+STSongti-SC-Bold"/>
                <a:cs typeface="PMIPOF+STSongti-SC-Bold"/>
              </a:rPr>
              <a:t>（一）未在有较大危险因素的生产经营场所和有关设施、设备上设置明显的安全警示标志的；</a:t>
            </a:r>
          </a:p>
        </p:txBody>
      </p:sp>
      <p:sp>
        <p:nvSpPr>
          <p:cNvPr id="7" name="object 7"/>
          <p:cNvSpPr txBox="1"/>
          <p:nvPr/>
        </p:nvSpPr>
        <p:spPr>
          <a:xfrm>
            <a:off x="1176566" y="5814234"/>
            <a:ext cx="2803430"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设备设施张贴安全操作规程</a:t>
            </a:r>
          </a:p>
        </p:txBody>
      </p:sp>
      <p:sp>
        <p:nvSpPr>
          <p:cNvPr id="8" name="object 8"/>
          <p:cNvSpPr txBox="1"/>
          <p:nvPr/>
        </p:nvSpPr>
        <p:spPr>
          <a:xfrm>
            <a:off x="4859934" y="5829054"/>
            <a:ext cx="2569749"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设备设施张贴检维修记录</a:t>
            </a:r>
          </a:p>
        </p:txBody>
      </p:sp>
      <p:sp>
        <p:nvSpPr>
          <p:cNvPr id="9" name="object 9"/>
          <p:cNvSpPr txBox="1"/>
          <p:nvPr/>
        </p:nvSpPr>
        <p:spPr>
          <a:xfrm>
            <a:off x="8351545" y="5814234"/>
            <a:ext cx="3037109"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设备设施张贴安全风险告知卡</a:t>
            </a:r>
          </a:p>
        </p:txBody>
      </p:sp>
      <p:sp>
        <p:nvSpPr>
          <p:cNvPr id="10" name="object 10"/>
          <p:cNvSpPr txBox="1"/>
          <p:nvPr/>
        </p:nvSpPr>
        <p:spPr>
          <a:xfrm>
            <a:off x="1262697" y="6586702"/>
            <a:ext cx="49318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Page</a:t>
            </a:r>
          </a:p>
        </p:txBody>
      </p:sp>
      <p:sp>
        <p:nvSpPr>
          <p:cNvPr id="11" name="object 11"/>
          <p:cNvSpPr txBox="1"/>
          <p:nvPr/>
        </p:nvSpPr>
        <p:spPr>
          <a:xfrm>
            <a:off x="1764347" y="6586702"/>
            <a:ext cx="331263"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24</a:t>
            </a:r>
          </a:p>
        </p:txBody>
      </p:sp>
      <p:sp>
        <p:nvSpPr>
          <p:cNvPr id="12" name="object 12"/>
          <p:cNvSpPr txBox="1"/>
          <p:nvPr/>
        </p:nvSpPr>
        <p:spPr>
          <a:xfrm>
            <a:off x="11158118" y="6601485"/>
            <a:ext cx="1207135" cy="58109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FFFFFF"/>
                </a:solidFill>
                <a:latin typeface="NJGCAJ+MicrosoftYaHei"/>
                <a:cs typeface="NJGCAJ+MicrosoftYaHei"/>
              </a:rPr>
              <a:t>第</a:t>
            </a:r>
            <a:r>
              <a:rPr sz="1800" spc="12" dirty="0">
                <a:solidFill>
                  <a:srgbClr val="FFFFFF"/>
                </a:solidFill>
                <a:latin typeface="NJGCAJ+MicrosoftYaHei"/>
                <a:cs typeface="NJGCAJ+MicrosoftYaHei"/>
              </a:rPr>
              <a:t> </a:t>
            </a:r>
            <a:r>
              <a:rPr sz="1800" dirty="0">
                <a:solidFill>
                  <a:srgbClr val="FFFFFF"/>
                </a:solidFill>
                <a:latin typeface="NJGCAJ+MicrosoftYaHei"/>
                <a:cs typeface="NJGCAJ+MicrosoftYaHei"/>
              </a:rPr>
              <a:t>24 页</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793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146086" y="178485"/>
            <a:ext cx="3804602" cy="840027"/>
          </a:xfrm>
          <a:prstGeom prst="rect">
            <a:avLst/>
          </a:prstGeom>
        </p:spPr>
        <p:txBody>
          <a:bodyPr vert="horz" wrap="square" lIns="0" tIns="0" rIns="0" bIns="0" rtlCol="0">
            <a:spAutoFit/>
          </a:bodyPr>
          <a:lstStyle/>
          <a:p>
            <a:pPr marL="0" marR="0">
              <a:lnSpc>
                <a:spcPts val="2714"/>
              </a:lnSpc>
              <a:spcBef>
                <a:spcPts val="0"/>
              </a:spcBef>
              <a:spcAft>
                <a:spcPts val="0"/>
              </a:spcAft>
            </a:pPr>
            <a:r>
              <a:rPr sz="2600" dirty="0">
                <a:solidFill>
                  <a:srgbClr val="000000"/>
                </a:solidFill>
                <a:latin typeface="NJGCAJ+MicrosoftYaHei"/>
                <a:cs typeface="NJGCAJ+MicrosoftYaHei"/>
              </a:rPr>
              <a:t>四、设备设施维护完好</a:t>
            </a:r>
          </a:p>
        </p:txBody>
      </p:sp>
      <p:sp>
        <p:nvSpPr>
          <p:cNvPr id="4" name="object 4"/>
          <p:cNvSpPr txBox="1"/>
          <p:nvPr/>
        </p:nvSpPr>
        <p:spPr>
          <a:xfrm>
            <a:off x="833628" y="975516"/>
            <a:ext cx="10299672" cy="646327"/>
          </a:xfrm>
          <a:prstGeom prst="rect">
            <a:avLst/>
          </a:prstGeom>
        </p:spPr>
        <p:txBody>
          <a:bodyPr vert="horz" wrap="square" lIns="0" tIns="0" rIns="0" bIns="0" rtlCol="0">
            <a:spAutoFit/>
          </a:bodyPr>
          <a:lstStyle/>
          <a:p>
            <a:pPr marL="0" marR="0">
              <a:lnSpc>
                <a:spcPts val="2089"/>
              </a:lnSpc>
              <a:spcBef>
                <a:spcPts val="0"/>
              </a:spcBef>
              <a:spcAft>
                <a:spcPts val="0"/>
              </a:spcAft>
            </a:pPr>
            <a:r>
              <a:rPr sz="2000" dirty="0">
                <a:solidFill>
                  <a:srgbClr val="0070C0"/>
                </a:solidFill>
                <a:latin typeface="NJGCAJ+MicrosoftYaHei"/>
                <a:cs typeface="NJGCAJ+MicrosoftYaHei"/>
              </a:rPr>
              <a:t>第10条：</a:t>
            </a:r>
            <a:r>
              <a:rPr sz="2000" dirty="0">
                <a:solidFill>
                  <a:srgbClr val="000000"/>
                </a:solidFill>
                <a:latin typeface="NJGCAJ+MicrosoftYaHei"/>
                <a:cs typeface="NJGCAJ+MicrosoftYaHei"/>
              </a:rPr>
              <a:t>在设备设施检维修、施工、吊装等作业现场设置警戒区域和警示标志。</a:t>
            </a:r>
          </a:p>
        </p:txBody>
      </p:sp>
      <p:sp>
        <p:nvSpPr>
          <p:cNvPr id="5" name="object 5"/>
          <p:cNvSpPr txBox="1"/>
          <p:nvPr/>
        </p:nvSpPr>
        <p:spPr>
          <a:xfrm>
            <a:off x="831989" y="1460296"/>
            <a:ext cx="12105353" cy="167837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0070C0"/>
                </a:solidFill>
                <a:latin typeface="NJGCAJ+MicrosoftYaHei"/>
                <a:cs typeface="NJGCAJ+MicrosoftYaHei"/>
              </a:rPr>
              <a:t>规范说明：</a:t>
            </a:r>
            <a:r>
              <a:rPr sz="1800" dirty="0">
                <a:solidFill>
                  <a:srgbClr val="0D0D0D"/>
                </a:solidFill>
                <a:latin typeface="NJGCAJ+MicrosoftYaHei"/>
                <a:cs typeface="NJGCAJ+MicrosoftYaHei"/>
              </a:rPr>
              <a:t>《中华人民共和国安全生产法》第三十</a:t>
            </a:r>
            <a:r>
              <a:rPr sz="1800" dirty="0">
                <a:solidFill>
                  <a:srgbClr val="FF0000"/>
                </a:solidFill>
                <a:latin typeface="NJGCAJ+MicrosoftYaHei"/>
                <a:cs typeface="NJGCAJ+MicrosoftYaHei"/>
              </a:rPr>
              <a:t>五</a:t>
            </a:r>
            <a:r>
              <a:rPr sz="1800" dirty="0">
                <a:solidFill>
                  <a:srgbClr val="0D0D0D"/>
                </a:solidFill>
                <a:latin typeface="NJGCAJ+MicrosoftYaHei"/>
                <a:cs typeface="NJGCAJ+MicrosoftYaHei"/>
              </a:rPr>
              <a:t>条规定：生产产经营单位应当在有较大危险因素的生</a:t>
            </a:r>
          </a:p>
          <a:p>
            <a:pPr marL="0" marR="0">
              <a:lnSpc>
                <a:spcPts val="1875"/>
              </a:lnSpc>
              <a:spcBef>
                <a:spcPts val="234"/>
              </a:spcBef>
              <a:spcAft>
                <a:spcPts val="0"/>
              </a:spcAft>
            </a:pPr>
            <a:r>
              <a:rPr sz="1800" dirty="0">
                <a:solidFill>
                  <a:srgbClr val="0D0D0D"/>
                </a:solidFill>
                <a:latin typeface="NJGCAJ+MicrosoftYaHei"/>
                <a:cs typeface="NJGCAJ+MicrosoftYaHei"/>
              </a:rPr>
              <a:t>产经营场所和有关设施、设备上，设置明显的安全警示标志。</a:t>
            </a:r>
            <a:r>
              <a:rPr sz="1800" dirty="0">
                <a:solidFill>
                  <a:srgbClr val="0000FF"/>
                </a:solidFill>
                <a:latin typeface="TLHNCF+HYShuSongErKW"/>
                <a:cs typeface="TLHNCF+HYShuSongErKW"/>
              </a:rPr>
              <a:t>吉林省</a:t>
            </a:r>
            <a:r>
              <a:rPr sz="1800" dirty="0">
                <a:solidFill>
                  <a:srgbClr val="0000FF"/>
                </a:solidFill>
                <a:latin typeface="NJGCAJ+MicrosoftYaHei"/>
                <a:cs typeface="NJGCAJ+MicrosoftYaHei"/>
              </a:rPr>
              <a:t>五个必须落实规定：生产经营单位应</a:t>
            </a:r>
          </a:p>
          <a:p>
            <a:pPr marL="0" marR="0">
              <a:lnSpc>
                <a:spcPts val="1875"/>
              </a:lnSpc>
              <a:spcBef>
                <a:spcPts val="284"/>
              </a:spcBef>
              <a:spcAft>
                <a:spcPts val="0"/>
              </a:spcAft>
            </a:pPr>
            <a:r>
              <a:rPr sz="1800" dirty="0">
                <a:solidFill>
                  <a:srgbClr val="0000FF"/>
                </a:solidFill>
                <a:latin typeface="NJGCAJ+MicrosoftYaHei"/>
                <a:cs typeface="NJGCAJ+MicrosoftYaHei"/>
              </a:rPr>
              <a:t>当在具有较大危险因素的生产经营场所和有关设施、设备上，设置明显的安全警示标志和事故应急处置指</a:t>
            </a:r>
          </a:p>
          <a:p>
            <a:pPr marL="0" marR="0">
              <a:lnSpc>
                <a:spcPts val="1875"/>
              </a:lnSpc>
              <a:spcBef>
                <a:spcPts val="284"/>
              </a:spcBef>
              <a:spcAft>
                <a:spcPts val="0"/>
              </a:spcAft>
            </a:pPr>
            <a:r>
              <a:rPr sz="1800" dirty="0">
                <a:solidFill>
                  <a:srgbClr val="0000FF"/>
                </a:solidFill>
                <a:latin typeface="NJGCAJ+MicrosoftYaHei"/>
                <a:cs typeface="NJGCAJ+MicrosoftYaHei"/>
              </a:rPr>
              <a:t>引卡，配备消防、通讯、照明等应急器材和设施，并根据生产经营设施的承载负荷或者生产经营场所核定</a:t>
            </a:r>
          </a:p>
          <a:p>
            <a:pPr marL="0" marR="0">
              <a:lnSpc>
                <a:spcPts val="1875"/>
              </a:lnSpc>
              <a:spcBef>
                <a:spcPts val="234"/>
              </a:spcBef>
              <a:spcAft>
                <a:spcPts val="0"/>
              </a:spcAft>
            </a:pPr>
            <a:r>
              <a:rPr sz="1800" dirty="0">
                <a:solidFill>
                  <a:srgbClr val="0000FF"/>
                </a:solidFill>
                <a:latin typeface="NJGCAJ+MicrosoftYaHei"/>
                <a:cs typeface="NJGCAJ+MicrosoftYaHei"/>
              </a:rPr>
              <a:t>的人数控制人员进入。</a:t>
            </a:r>
          </a:p>
        </p:txBody>
      </p:sp>
      <p:sp>
        <p:nvSpPr>
          <p:cNvPr id="6" name="object 6"/>
          <p:cNvSpPr txBox="1"/>
          <p:nvPr/>
        </p:nvSpPr>
        <p:spPr>
          <a:xfrm>
            <a:off x="2618130" y="6138426"/>
            <a:ext cx="2569749"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检维修作业过程挂牌上锁</a:t>
            </a:r>
          </a:p>
        </p:txBody>
      </p:sp>
      <p:sp>
        <p:nvSpPr>
          <p:cNvPr id="7" name="object 7"/>
          <p:cNvSpPr txBox="1"/>
          <p:nvPr/>
        </p:nvSpPr>
        <p:spPr>
          <a:xfrm>
            <a:off x="7020560" y="6138998"/>
            <a:ext cx="4205510"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有限空间作业过程设置警戒区和专人监护</a:t>
            </a:r>
          </a:p>
        </p:txBody>
      </p:sp>
      <p:sp>
        <p:nvSpPr>
          <p:cNvPr id="8" name="object 8"/>
          <p:cNvSpPr txBox="1"/>
          <p:nvPr/>
        </p:nvSpPr>
        <p:spPr>
          <a:xfrm>
            <a:off x="1262697" y="6586702"/>
            <a:ext cx="49318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Page</a:t>
            </a:r>
          </a:p>
        </p:txBody>
      </p:sp>
      <p:sp>
        <p:nvSpPr>
          <p:cNvPr id="9" name="object 9"/>
          <p:cNvSpPr txBox="1"/>
          <p:nvPr/>
        </p:nvSpPr>
        <p:spPr>
          <a:xfrm>
            <a:off x="1764347" y="6586702"/>
            <a:ext cx="331263"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25</a:t>
            </a:r>
          </a:p>
        </p:txBody>
      </p:sp>
      <p:sp>
        <p:nvSpPr>
          <p:cNvPr id="10" name="object 10"/>
          <p:cNvSpPr txBox="1"/>
          <p:nvPr/>
        </p:nvSpPr>
        <p:spPr>
          <a:xfrm>
            <a:off x="11158118" y="6601485"/>
            <a:ext cx="1207135" cy="58109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FFFFFF"/>
                </a:solidFill>
                <a:latin typeface="NJGCAJ+MicrosoftYaHei"/>
                <a:cs typeface="NJGCAJ+MicrosoftYaHei"/>
              </a:rPr>
              <a:t>第</a:t>
            </a:r>
            <a:r>
              <a:rPr sz="1800" spc="12" dirty="0">
                <a:solidFill>
                  <a:srgbClr val="FFFFFF"/>
                </a:solidFill>
                <a:latin typeface="NJGCAJ+MicrosoftYaHei"/>
                <a:cs typeface="NJGCAJ+MicrosoftYaHei"/>
              </a:rPr>
              <a:t> </a:t>
            </a:r>
            <a:r>
              <a:rPr sz="1800" dirty="0">
                <a:solidFill>
                  <a:srgbClr val="FFFFFF"/>
                </a:solidFill>
                <a:latin typeface="NJGCAJ+MicrosoftYaHei"/>
                <a:cs typeface="NJGCAJ+MicrosoftYaHei"/>
              </a:rPr>
              <a:t>25 页</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793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146086" y="178485"/>
            <a:ext cx="3804602" cy="840027"/>
          </a:xfrm>
          <a:prstGeom prst="rect">
            <a:avLst/>
          </a:prstGeom>
        </p:spPr>
        <p:txBody>
          <a:bodyPr vert="horz" wrap="square" lIns="0" tIns="0" rIns="0" bIns="0" rtlCol="0">
            <a:spAutoFit/>
          </a:bodyPr>
          <a:lstStyle/>
          <a:p>
            <a:pPr marL="0" marR="0">
              <a:lnSpc>
                <a:spcPts val="2714"/>
              </a:lnSpc>
              <a:spcBef>
                <a:spcPts val="0"/>
              </a:spcBef>
              <a:spcAft>
                <a:spcPts val="0"/>
              </a:spcAft>
            </a:pPr>
            <a:r>
              <a:rPr sz="2600" dirty="0">
                <a:solidFill>
                  <a:srgbClr val="000000"/>
                </a:solidFill>
                <a:latin typeface="NJGCAJ+MicrosoftYaHei"/>
                <a:cs typeface="NJGCAJ+MicrosoftYaHei"/>
              </a:rPr>
              <a:t>四、设备设施维护完好</a:t>
            </a:r>
          </a:p>
        </p:txBody>
      </p:sp>
      <p:sp>
        <p:nvSpPr>
          <p:cNvPr id="4" name="object 4"/>
          <p:cNvSpPr txBox="1"/>
          <p:nvPr/>
        </p:nvSpPr>
        <p:spPr>
          <a:xfrm>
            <a:off x="440220" y="959806"/>
            <a:ext cx="4285837" cy="951127"/>
          </a:xfrm>
          <a:prstGeom prst="rect">
            <a:avLst/>
          </a:prstGeom>
        </p:spPr>
        <p:txBody>
          <a:bodyPr vert="horz" wrap="square" lIns="0" tIns="0" rIns="0" bIns="0" rtlCol="0">
            <a:spAutoFit/>
          </a:bodyPr>
          <a:lstStyle/>
          <a:p>
            <a:pPr marL="0" marR="0">
              <a:lnSpc>
                <a:spcPts val="2089"/>
              </a:lnSpc>
              <a:spcBef>
                <a:spcPts val="0"/>
              </a:spcBef>
              <a:spcAft>
                <a:spcPts val="0"/>
              </a:spcAft>
            </a:pPr>
            <a:r>
              <a:rPr sz="2000" spc="10" dirty="0">
                <a:solidFill>
                  <a:srgbClr val="FF0000"/>
                </a:solidFill>
                <a:latin typeface="NJGCAJ+MicrosoftYaHei"/>
                <a:cs typeface="NJGCAJ+MicrosoftYaHei"/>
              </a:rPr>
              <a:t>常见问题（1）：</a:t>
            </a:r>
            <a:r>
              <a:rPr sz="2000" spc="14" dirty="0">
                <a:solidFill>
                  <a:srgbClr val="000000"/>
                </a:solidFill>
                <a:latin typeface="NJGCAJ+MicrosoftYaHei"/>
                <a:cs typeface="NJGCAJ+MicrosoftYaHei"/>
              </a:rPr>
              <a:t>设备设施锈蚀老</a:t>
            </a:r>
          </a:p>
          <a:p>
            <a:pPr marL="0" marR="0">
              <a:lnSpc>
                <a:spcPts val="2089"/>
              </a:lnSpc>
              <a:spcBef>
                <a:spcPts val="310"/>
              </a:spcBef>
              <a:spcAft>
                <a:spcPts val="0"/>
              </a:spcAft>
            </a:pPr>
            <a:r>
              <a:rPr sz="2000" dirty="0">
                <a:solidFill>
                  <a:srgbClr val="000000"/>
                </a:solidFill>
                <a:latin typeface="NJGCAJ+MicrosoftYaHei"/>
                <a:cs typeface="NJGCAJ+MicrosoftYaHei"/>
              </a:rPr>
              <a:t>化、保养不到位</a:t>
            </a:r>
          </a:p>
        </p:txBody>
      </p:sp>
      <p:sp>
        <p:nvSpPr>
          <p:cNvPr id="5" name="object 5"/>
          <p:cNvSpPr txBox="1"/>
          <p:nvPr/>
        </p:nvSpPr>
        <p:spPr>
          <a:xfrm>
            <a:off x="4734026" y="959806"/>
            <a:ext cx="3675347" cy="951127"/>
          </a:xfrm>
          <a:prstGeom prst="rect">
            <a:avLst/>
          </a:prstGeom>
        </p:spPr>
        <p:txBody>
          <a:bodyPr vert="horz" wrap="square" lIns="0" tIns="0" rIns="0" bIns="0" rtlCol="0">
            <a:spAutoFit/>
          </a:bodyPr>
          <a:lstStyle/>
          <a:p>
            <a:pPr marL="0" marR="0">
              <a:lnSpc>
                <a:spcPts val="2089"/>
              </a:lnSpc>
              <a:spcBef>
                <a:spcPts val="0"/>
              </a:spcBef>
              <a:spcAft>
                <a:spcPts val="0"/>
              </a:spcAft>
            </a:pPr>
            <a:r>
              <a:rPr sz="2000" spc="180" dirty="0">
                <a:solidFill>
                  <a:srgbClr val="FF0000"/>
                </a:solidFill>
                <a:latin typeface="NJGCAJ+MicrosoftYaHei"/>
                <a:cs typeface="NJGCAJ+MicrosoftYaHei"/>
              </a:rPr>
              <a:t>常见问题（2）：</a:t>
            </a:r>
            <a:r>
              <a:rPr sz="2000" spc="182" dirty="0">
                <a:solidFill>
                  <a:srgbClr val="000000"/>
                </a:solidFill>
                <a:latin typeface="NJGCAJ+MicrosoftYaHei"/>
                <a:cs typeface="NJGCAJ+MicrosoftYaHei"/>
              </a:rPr>
              <a:t>吊钩自锁</a:t>
            </a:r>
          </a:p>
          <a:p>
            <a:pPr marL="0" marR="0">
              <a:lnSpc>
                <a:spcPts val="2089"/>
              </a:lnSpc>
              <a:spcBef>
                <a:spcPts val="310"/>
              </a:spcBef>
              <a:spcAft>
                <a:spcPts val="0"/>
              </a:spcAft>
            </a:pPr>
            <a:r>
              <a:rPr sz="2000" dirty="0">
                <a:solidFill>
                  <a:srgbClr val="000000"/>
                </a:solidFill>
                <a:latin typeface="NJGCAJ+MicrosoftYaHei"/>
                <a:cs typeface="NJGCAJ+MicrosoftYaHei"/>
              </a:rPr>
              <a:t>防脱落装置缺失</a:t>
            </a:r>
          </a:p>
        </p:txBody>
      </p:sp>
      <p:sp>
        <p:nvSpPr>
          <p:cNvPr id="6" name="object 6"/>
          <p:cNvSpPr txBox="1"/>
          <p:nvPr/>
        </p:nvSpPr>
        <p:spPr>
          <a:xfrm>
            <a:off x="8497367" y="959806"/>
            <a:ext cx="3825778" cy="951127"/>
          </a:xfrm>
          <a:prstGeom prst="rect">
            <a:avLst/>
          </a:prstGeom>
        </p:spPr>
        <p:txBody>
          <a:bodyPr vert="horz" wrap="square" lIns="0" tIns="0" rIns="0" bIns="0" rtlCol="0">
            <a:spAutoFit/>
          </a:bodyPr>
          <a:lstStyle/>
          <a:p>
            <a:pPr marL="0" marR="0">
              <a:lnSpc>
                <a:spcPts val="2089"/>
              </a:lnSpc>
              <a:spcBef>
                <a:spcPts val="0"/>
              </a:spcBef>
              <a:spcAft>
                <a:spcPts val="0"/>
              </a:spcAft>
            </a:pPr>
            <a:r>
              <a:rPr sz="2000" spc="85" dirty="0">
                <a:solidFill>
                  <a:srgbClr val="FF0000"/>
                </a:solidFill>
                <a:latin typeface="NJGCAJ+MicrosoftYaHei"/>
                <a:cs typeface="NJGCAJ+MicrosoftYaHei"/>
              </a:rPr>
              <a:t>常见问题（3）：</a:t>
            </a:r>
            <a:r>
              <a:rPr sz="2000" spc="85" dirty="0">
                <a:solidFill>
                  <a:srgbClr val="000000"/>
                </a:solidFill>
                <a:latin typeface="NJGCAJ+MicrosoftYaHei"/>
                <a:cs typeface="NJGCAJ+MicrosoftYaHei"/>
              </a:rPr>
              <a:t>机械设备光</a:t>
            </a:r>
          </a:p>
          <a:p>
            <a:pPr marL="0" marR="0">
              <a:lnSpc>
                <a:spcPts val="2089"/>
              </a:lnSpc>
              <a:spcBef>
                <a:spcPts val="310"/>
              </a:spcBef>
              <a:spcAft>
                <a:spcPts val="0"/>
              </a:spcAft>
            </a:pPr>
            <a:r>
              <a:rPr sz="2000" dirty="0">
                <a:solidFill>
                  <a:srgbClr val="000000"/>
                </a:solidFill>
                <a:latin typeface="NJGCAJ+MicrosoftYaHei"/>
                <a:cs typeface="NJGCAJ+MicrosoftYaHei"/>
              </a:rPr>
              <a:t>电联锁保护装置未开启</a:t>
            </a:r>
          </a:p>
        </p:txBody>
      </p:sp>
      <p:sp>
        <p:nvSpPr>
          <p:cNvPr id="7" name="object 7"/>
          <p:cNvSpPr txBox="1"/>
          <p:nvPr/>
        </p:nvSpPr>
        <p:spPr>
          <a:xfrm>
            <a:off x="293700" y="4655397"/>
            <a:ext cx="4556760" cy="149123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a:t>
            </a:r>
            <a:r>
              <a:rPr sz="1600" spc="147" dirty="0">
                <a:solidFill>
                  <a:srgbClr val="000000"/>
                </a:solidFill>
                <a:latin typeface="NJGCAJ+MicrosoftYaHei"/>
                <a:cs typeface="NJGCAJ+MicrosoftYaHei"/>
              </a:rPr>
              <a:t> </a:t>
            </a:r>
            <a:r>
              <a:rPr sz="1600" dirty="0">
                <a:solidFill>
                  <a:srgbClr val="000000"/>
                </a:solidFill>
                <a:latin typeface="NJGCAJ+MicrosoftYaHei"/>
                <a:cs typeface="NJGCAJ+MicrosoftYaHei"/>
              </a:rPr>
              <a:t>生</a:t>
            </a:r>
            <a:r>
              <a:rPr sz="1600" spc="147" dirty="0">
                <a:solidFill>
                  <a:srgbClr val="000000"/>
                </a:solidFill>
                <a:latin typeface="NJGCAJ+MicrosoftYaHei"/>
                <a:cs typeface="NJGCAJ+MicrosoftYaHei"/>
              </a:rPr>
              <a:t> </a:t>
            </a:r>
            <a:r>
              <a:rPr sz="1600" dirty="0">
                <a:solidFill>
                  <a:srgbClr val="000000"/>
                </a:solidFill>
                <a:latin typeface="NJGCAJ+MicrosoftYaHei"/>
                <a:cs typeface="NJGCAJ+MicrosoftYaHei"/>
              </a:rPr>
              <a:t>产</a:t>
            </a:r>
            <a:r>
              <a:rPr sz="1600" spc="147" dirty="0">
                <a:solidFill>
                  <a:srgbClr val="000000"/>
                </a:solidFill>
                <a:latin typeface="NJGCAJ+MicrosoftYaHei"/>
                <a:cs typeface="NJGCAJ+MicrosoftYaHei"/>
              </a:rPr>
              <a:t> </a:t>
            </a:r>
            <a:r>
              <a:rPr sz="1600" dirty="0">
                <a:solidFill>
                  <a:srgbClr val="000000"/>
                </a:solidFill>
                <a:latin typeface="NJGCAJ+MicrosoftYaHei"/>
                <a:cs typeface="NJGCAJ+MicrosoftYaHei"/>
              </a:rPr>
              <a:t>设</a:t>
            </a:r>
            <a:r>
              <a:rPr sz="1600" spc="147" dirty="0">
                <a:solidFill>
                  <a:srgbClr val="000000"/>
                </a:solidFill>
                <a:latin typeface="NJGCAJ+MicrosoftYaHei"/>
                <a:cs typeface="NJGCAJ+MicrosoftYaHei"/>
              </a:rPr>
              <a:t> </a:t>
            </a:r>
            <a:r>
              <a:rPr sz="1600" dirty="0">
                <a:solidFill>
                  <a:srgbClr val="000000"/>
                </a:solidFill>
                <a:latin typeface="NJGCAJ+MicrosoftYaHei"/>
                <a:cs typeface="NJGCAJ+MicrosoftYaHei"/>
              </a:rPr>
              <a:t>备</a:t>
            </a:r>
            <a:r>
              <a:rPr sz="1600" spc="147" dirty="0">
                <a:solidFill>
                  <a:srgbClr val="000000"/>
                </a:solidFill>
                <a:latin typeface="NJGCAJ+MicrosoftYaHei"/>
                <a:cs typeface="NJGCAJ+MicrosoftYaHei"/>
              </a:rPr>
              <a:t> </a:t>
            </a:r>
            <a:r>
              <a:rPr sz="1600" dirty="0">
                <a:solidFill>
                  <a:srgbClr val="000000"/>
                </a:solidFill>
                <a:latin typeface="NJGCAJ+MicrosoftYaHei"/>
                <a:cs typeface="NJGCAJ+MicrosoftYaHei"/>
              </a:rPr>
              <a:t>安</a:t>
            </a:r>
            <a:r>
              <a:rPr sz="1600" spc="147" dirty="0">
                <a:solidFill>
                  <a:srgbClr val="000000"/>
                </a:solidFill>
                <a:latin typeface="NJGCAJ+MicrosoftYaHei"/>
                <a:cs typeface="NJGCAJ+MicrosoftYaHei"/>
              </a:rPr>
              <a:t> </a:t>
            </a:r>
            <a:r>
              <a:rPr sz="1600" dirty="0">
                <a:solidFill>
                  <a:srgbClr val="000000"/>
                </a:solidFill>
                <a:latin typeface="NJGCAJ+MicrosoftYaHei"/>
                <a:cs typeface="NJGCAJ+MicrosoftYaHei"/>
              </a:rPr>
              <a:t>全</a:t>
            </a:r>
            <a:r>
              <a:rPr sz="1600" spc="147" dirty="0">
                <a:solidFill>
                  <a:srgbClr val="000000"/>
                </a:solidFill>
                <a:latin typeface="NJGCAJ+MicrosoftYaHei"/>
                <a:cs typeface="NJGCAJ+MicrosoftYaHei"/>
              </a:rPr>
              <a:t> </a:t>
            </a:r>
            <a:r>
              <a:rPr sz="1600" dirty="0">
                <a:solidFill>
                  <a:srgbClr val="000000"/>
                </a:solidFill>
                <a:latin typeface="NJGCAJ+MicrosoftYaHei"/>
                <a:cs typeface="NJGCAJ+MicrosoftYaHei"/>
              </a:rPr>
              <a:t>卫</a:t>
            </a:r>
            <a:r>
              <a:rPr sz="1600" spc="147" dirty="0">
                <a:solidFill>
                  <a:srgbClr val="000000"/>
                </a:solidFill>
                <a:latin typeface="NJGCAJ+MicrosoftYaHei"/>
                <a:cs typeface="NJGCAJ+MicrosoftYaHei"/>
              </a:rPr>
              <a:t> </a:t>
            </a:r>
            <a:r>
              <a:rPr sz="1600" dirty="0">
                <a:solidFill>
                  <a:srgbClr val="000000"/>
                </a:solidFill>
                <a:latin typeface="NJGCAJ+MicrosoftYaHei"/>
                <a:cs typeface="NJGCAJ+MicrosoftYaHei"/>
              </a:rPr>
              <a:t>生</a:t>
            </a:r>
            <a:r>
              <a:rPr sz="1600" spc="152" dirty="0">
                <a:solidFill>
                  <a:srgbClr val="000000"/>
                </a:solidFill>
                <a:latin typeface="NJGCAJ+MicrosoftYaHei"/>
                <a:cs typeface="NJGCAJ+MicrosoftYaHei"/>
              </a:rPr>
              <a:t> </a:t>
            </a:r>
            <a:r>
              <a:rPr sz="1600" dirty="0">
                <a:solidFill>
                  <a:srgbClr val="000000"/>
                </a:solidFill>
                <a:latin typeface="NJGCAJ+MicrosoftYaHei"/>
                <a:cs typeface="NJGCAJ+MicrosoftYaHei"/>
              </a:rPr>
              <a:t>设</a:t>
            </a:r>
            <a:r>
              <a:rPr sz="1600" spc="152" dirty="0">
                <a:solidFill>
                  <a:srgbClr val="000000"/>
                </a:solidFill>
                <a:latin typeface="NJGCAJ+MicrosoftYaHei"/>
                <a:cs typeface="NJGCAJ+MicrosoftYaHei"/>
              </a:rPr>
              <a:t> </a:t>
            </a:r>
            <a:r>
              <a:rPr sz="1600" dirty="0">
                <a:solidFill>
                  <a:srgbClr val="000000"/>
                </a:solidFill>
                <a:latin typeface="NJGCAJ+MicrosoftYaHei"/>
                <a:cs typeface="NJGCAJ+MicrosoftYaHei"/>
              </a:rPr>
              <a:t>计</a:t>
            </a:r>
            <a:r>
              <a:rPr sz="1600" spc="152" dirty="0">
                <a:solidFill>
                  <a:srgbClr val="000000"/>
                </a:solidFill>
                <a:latin typeface="NJGCAJ+MicrosoftYaHei"/>
                <a:cs typeface="NJGCAJ+MicrosoftYaHei"/>
              </a:rPr>
              <a:t> </a:t>
            </a:r>
            <a:r>
              <a:rPr sz="1600" dirty="0">
                <a:solidFill>
                  <a:srgbClr val="000000"/>
                </a:solidFill>
                <a:latin typeface="NJGCAJ+MicrosoftYaHei"/>
                <a:cs typeface="NJGCAJ+MicrosoftYaHei"/>
              </a:rPr>
              <a:t>总</a:t>
            </a:r>
            <a:r>
              <a:rPr sz="1600" spc="152" dirty="0">
                <a:solidFill>
                  <a:srgbClr val="000000"/>
                </a:solidFill>
                <a:latin typeface="NJGCAJ+MicrosoftYaHei"/>
                <a:cs typeface="NJGCAJ+MicrosoftYaHei"/>
              </a:rPr>
              <a:t> </a:t>
            </a:r>
            <a:r>
              <a:rPr sz="1600" dirty="0">
                <a:solidFill>
                  <a:srgbClr val="000000"/>
                </a:solidFill>
                <a:latin typeface="NJGCAJ+MicrosoftYaHei"/>
                <a:cs typeface="NJGCAJ+MicrosoftYaHei"/>
              </a:rPr>
              <a:t>则</a:t>
            </a:r>
            <a:r>
              <a:rPr sz="1600" spc="152" dirty="0">
                <a:solidFill>
                  <a:srgbClr val="000000"/>
                </a:solidFill>
                <a:latin typeface="NJGCAJ+MicrosoftYaHei"/>
                <a:cs typeface="NJGCAJ+MicrosoftYaHei"/>
              </a:rPr>
              <a:t> </a:t>
            </a:r>
            <a:r>
              <a:rPr sz="1600" dirty="0">
                <a:solidFill>
                  <a:srgbClr val="000000"/>
                </a:solidFill>
                <a:latin typeface="NJGCAJ+MicrosoftYaHei"/>
                <a:cs typeface="NJGCAJ+MicrosoftYaHei"/>
              </a:rPr>
              <a:t>》</a:t>
            </a:r>
          </a:p>
          <a:p>
            <a:pPr marL="0" marR="0">
              <a:lnSpc>
                <a:spcPts val="1661"/>
              </a:lnSpc>
              <a:spcBef>
                <a:spcPts val="208"/>
              </a:spcBef>
              <a:spcAft>
                <a:spcPts val="0"/>
              </a:spcAft>
            </a:pPr>
            <a:r>
              <a:rPr sz="1600" dirty="0">
                <a:solidFill>
                  <a:srgbClr val="000000"/>
                </a:solidFill>
                <a:latin typeface="NJGCAJ+MicrosoftYaHei"/>
                <a:cs typeface="NJGCAJ+MicrosoftYaHei"/>
              </a:rPr>
              <a:t>（GB5083-1999）规定：在规定使用期内，</a:t>
            </a:r>
          </a:p>
          <a:p>
            <a:pPr marL="0" marR="0">
              <a:lnSpc>
                <a:spcPts val="1661"/>
              </a:lnSpc>
              <a:spcBef>
                <a:spcPts val="208"/>
              </a:spcBef>
              <a:spcAft>
                <a:spcPts val="0"/>
              </a:spcAft>
            </a:pPr>
            <a:r>
              <a:rPr sz="1600" dirty="0">
                <a:solidFill>
                  <a:srgbClr val="000000"/>
                </a:solidFill>
                <a:latin typeface="NJGCAJ+MicrosoftYaHei"/>
                <a:cs typeface="NJGCAJ+MicrosoftYaHei"/>
              </a:rPr>
              <a:t>生产设备应满足使用环境要求，特别是满足</a:t>
            </a:r>
          </a:p>
          <a:p>
            <a:pPr marL="0" marR="0">
              <a:lnSpc>
                <a:spcPts val="1661"/>
              </a:lnSpc>
              <a:spcBef>
                <a:spcPts val="208"/>
              </a:spcBef>
              <a:spcAft>
                <a:spcPts val="0"/>
              </a:spcAft>
            </a:pPr>
            <a:r>
              <a:rPr sz="1600" dirty="0">
                <a:solidFill>
                  <a:srgbClr val="000000"/>
                </a:solidFill>
                <a:latin typeface="NJGCAJ+MicrosoftYaHei"/>
                <a:cs typeface="NJGCAJ+MicrosoftYaHei"/>
              </a:rPr>
              <a:t>防腐蚀、耐磨损、抗疲劳、抗老化和抵御失</a:t>
            </a:r>
          </a:p>
          <a:p>
            <a:pPr marL="0" marR="0">
              <a:lnSpc>
                <a:spcPts val="1661"/>
              </a:lnSpc>
              <a:spcBef>
                <a:spcPts val="208"/>
              </a:spcBef>
              <a:spcAft>
                <a:spcPts val="0"/>
              </a:spcAft>
            </a:pPr>
            <a:r>
              <a:rPr sz="1600" dirty="0">
                <a:solidFill>
                  <a:srgbClr val="000000"/>
                </a:solidFill>
                <a:latin typeface="NJGCAJ+MicrosoftYaHei"/>
                <a:cs typeface="NJGCAJ+MicrosoftYaHei"/>
              </a:rPr>
              <a:t>效的要求。</a:t>
            </a:r>
          </a:p>
        </p:txBody>
      </p:sp>
      <p:sp>
        <p:nvSpPr>
          <p:cNvPr id="8" name="object 8"/>
          <p:cNvSpPr txBox="1"/>
          <p:nvPr/>
        </p:nvSpPr>
        <p:spPr>
          <a:xfrm>
            <a:off x="4731487" y="4655397"/>
            <a:ext cx="3727199" cy="1247391"/>
          </a:xfrm>
          <a:prstGeom prst="rect">
            <a:avLst/>
          </a:prstGeom>
        </p:spPr>
        <p:txBody>
          <a:bodyPr vert="horz" wrap="square" lIns="0" tIns="0" rIns="0" bIns="0" rtlCol="0">
            <a:spAutoFit/>
          </a:bodyPr>
          <a:lstStyle/>
          <a:p>
            <a:pPr marL="0" marR="0">
              <a:lnSpc>
                <a:spcPts val="1661"/>
              </a:lnSpc>
              <a:spcBef>
                <a:spcPts val="0"/>
              </a:spcBef>
              <a:spcAft>
                <a:spcPts val="0"/>
              </a:spcAft>
            </a:pPr>
            <a:r>
              <a:rPr sz="1600" spc="41" dirty="0">
                <a:solidFill>
                  <a:srgbClr val="000000"/>
                </a:solidFill>
                <a:latin typeface="NJGCAJ+MicrosoftYaHei"/>
                <a:cs typeface="NJGCAJ+MicrosoftYaHei"/>
              </a:rPr>
              <a:t>《起重机设计规范》（GB/T</a:t>
            </a:r>
            <a:r>
              <a:rPr sz="1600" spc="48" dirty="0">
                <a:solidFill>
                  <a:srgbClr val="000000"/>
                </a:solidFill>
                <a:latin typeface="NJGCAJ+MicrosoftYaHei"/>
                <a:cs typeface="NJGCAJ+MicrosoftYaHei"/>
              </a:rPr>
              <a:t> </a:t>
            </a:r>
            <a:r>
              <a:rPr sz="1600" spc="47" dirty="0">
                <a:solidFill>
                  <a:srgbClr val="000000"/>
                </a:solidFill>
                <a:latin typeface="NJGCAJ+MicrosoftYaHei"/>
                <a:cs typeface="NJGCAJ+MicrosoftYaHei"/>
              </a:rPr>
              <a:t>3811-</a:t>
            </a:r>
          </a:p>
          <a:p>
            <a:pPr marL="0" marR="0">
              <a:lnSpc>
                <a:spcPts val="1661"/>
              </a:lnSpc>
              <a:spcBef>
                <a:spcPts val="208"/>
              </a:spcBef>
              <a:spcAft>
                <a:spcPts val="0"/>
              </a:spcAft>
            </a:pPr>
            <a:r>
              <a:rPr sz="1600" spc="60" dirty="0">
                <a:solidFill>
                  <a:srgbClr val="000000"/>
                </a:solidFill>
                <a:latin typeface="NJGCAJ+MicrosoftYaHei"/>
                <a:cs typeface="NJGCAJ+MicrosoftYaHei"/>
              </a:rPr>
              <a:t>2008）规定：吊运各类物品的专用</a:t>
            </a:r>
          </a:p>
          <a:p>
            <a:pPr marL="0" marR="0">
              <a:lnSpc>
                <a:spcPts val="1661"/>
              </a:lnSpc>
              <a:spcBef>
                <a:spcPts val="208"/>
              </a:spcBef>
              <a:spcAft>
                <a:spcPts val="0"/>
              </a:spcAft>
            </a:pPr>
            <a:r>
              <a:rPr sz="1600" spc="109" dirty="0">
                <a:solidFill>
                  <a:srgbClr val="000000"/>
                </a:solidFill>
                <a:latin typeface="NJGCAJ+MicrosoftYaHei"/>
                <a:cs typeface="NJGCAJ+MicrosoftYaHei"/>
              </a:rPr>
              <a:t>辅具，在必要时应有自紧功能或防</a:t>
            </a:r>
          </a:p>
          <a:p>
            <a:pPr marL="0" marR="0">
              <a:lnSpc>
                <a:spcPts val="1661"/>
              </a:lnSpc>
              <a:spcBef>
                <a:spcPts val="208"/>
              </a:spcBef>
              <a:spcAft>
                <a:spcPts val="0"/>
              </a:spcAft>
            </a:pPr>
            <a:r>
              <a:rPr sz="1600" dirty="0">
                <a:solidFill>
                  <a:srgbClr val="000000"/>
                </a:solidFill>
                <a:latin typeface="NJGCAJ+MicrosoftYaHei"/>
                <a:cs typeface="NJGCAJ+MicrosoftYaHei"/>
              </a:rPr>
              <a:t>止物品滑落的装置及措施。</a:t>
            </a:r>
          </a:p>
        </p:txBody>
      </p:sp>
      <p:sp>
        <p:nvSpPr>
          <p:cNvPr id="9" name="object 9"/>
          <p:cNvSpPr txBox="1"/>
          <p:nvPr/>
        </p:nvSpPr>
        <p:spPr>
          <a:xfrm>
            <a:off x="8497951" y="4655397"/>
            <a:ext cx="4205510" cy="1978911"/>
          </a:xfrm>
          <a:prstGeom prst="rect">
            <a:avLst/>
          </a:prstGeom>
        </p:spPr>
        <p:txBody>
          <a:bodyPr vert="horz" wrap="square" lIns="0" tIns="0" rIns="0" bIns="0" rtlCol="0">
            <a:spAutoFit/>
          </a:bodyPr>
          <a:lstStyle/>
          <a:p>
            <a:pPr marL="0" marR="0">
              <a:lnSpc>
                <a:spcPts val="1661"/>
              </a:lnSpc>
              <a:spcBef>
                <a:spcPts val="0"/>
              </a:spcBef>
              <a:spcAft>
                <a:spcPts val="0"/>
              </a:spcAft>
            </a:pPr>
            <a:r>
              <a:rPr sz="1600" spc="35" dirty="0">
                <a:solidFill>
                  <a:srgbClr val="000000"/>
                </a:solidFill>
                <a:latin typeface="NJGCAJ+MicrosoftYaHei"/>
                <a:cs typeface="NJGCAJ+MicrosoftYaHei"/>
              </a:rPr>
              <a:t>《机械安全</a:t>
            </a:r>
            <a:r>
              <a:rPr sz="1600" spc="42" dirty="0">
                <a:solidFill>
                  <a:srgbClr val="000000"/>
                </a:solidFill>
                <a:latin typeface="NJGCAJ+MicrosoftYaHei"/>
                <a:cs typeface="NJGCAJ+MicrosoftYaHei"/>
              </a:rPr>
              <a:t> </a:t>
            </a:r>
            <a:r>
              <a:rPr sz="1600" spc="40" dirty="0">
                <a:solidFill>
                  <a:srgbClr val="000000"/>
                </a:solidFill>
                <a:latin typeface="NJGCAJ+MicrosoftYaHei"/>
                <a:cs typeface="NJGCAJ+MicrosoftYaHei"/>
              </a:rPr>
              <a:t>防护装置</a:t>
            </a:r>
            <a:r>
              <a:rPr sz="1600" spc="42" dirty="0">
                <a:solidFill>
                  <a:srgbClr val="000000"/>
                </a:solidFill>
                <a:latin typeface="NJGCAJ+MicrosoftYaHei"/>
                <a:cs typeface="NJGCAJ+MicrosoftYaHei"/>
              </a:rPr>
              <a:t> </a:t>
            </a:r>
            <a:r>
              <a:rPr sz="1600" spc="40" dirty="0">
                <a:solidFill>
                  <a:srgbClr val="000000"/>
                </a:solidFill>
                <a:latin typeface="NJGCAJ+MicrosoftYaHei"/>
                <a:cs typeface="NJGCAJ+MicrosoftYaHei"/>
              </a:rPr>
              <a:t>固定式与活动式</a:t>
            </a:r>
          </a:p>
          <a:p>
            <a:pPr marL="0" marR="0">
              <a:lnSpc>
                <a:spcPts val="1661"/>
              </a:lnSpc>
              <a:spcBef>
                <a:spcPts val="208"/>
              </a:spcBef>
              <a:spcAft>
                <a:spcPts val="0"/>
              </a:spcAft>
            </a:pPr>
            <a:r>
              <a:rPr sz="1600" dirty="0">
                <a:solidFill>
                  <a:srgbClr val="000000"/>
                </a:solidFill>
                <a:latin typeface="NJGCAJ+MicrosoftYaHei"/>
                <a:cs typeface="NJGCAJ+MicrosoftYaHei"/>
              </a:rPr>
              <a:t>防</a:t>
            </a:r>
            <a:r>
              <a:rPr sz="1600" spc="-108" dirty="0">
                <a:solidFill>
                  <a:srgbClr val="000000"/>
                </a:solidFill>
                <a:latin typeface="NJGCAJ+MicrosoftYaHei"/>
                <a:cs typeface="NJGCAJ+MicrosoftYaHei"/>
              </a:rPr>
              <a:t> </a:t>
            </a:r>
            <a:r>
              <a:rPr sz="1600" dirty="0">
                <a:solidFill>
                  <a:srgbClr val="000000"/>
                </a:solidFill>
                <a:latin typeface="NJGCAJ+MicrosoftYaHei"/>
                <a:cs typeface="NJGCAJ+MicrosoftYaHei"/>
              </a:rPr>
              <a:t>护</a:t>
            </a:r>
            <a:r>
              <a:rPr sz="1600" spc="-103" dirty="0">
                <a:solidFill>
                  <a:srgbClr val="000000"/>
                </a:solidFill>
                <a:latin typeface="NJGCAJ+MicrosoftYaHei"/>
                <a:cs typeface="NJGCAJ+MicrosoftYaHei"/>
              </a:rPr>
              <a:t> </a:t>
            </a:r>
            <a:r>
              <a:rPr sz="1600" dirty="0">
                <a:solidFill>
                  <a:srgbClr val="000000"/>
                </a:solidFill>
                <a:latin typeface="NJGCAJ+MicrosoftYaHei"/>
                <a:cs typeface="NJGCAJ+MicrosoftYaHei"/>
              </a:rPr>
              <a:t>装</a:t>
            </a:r>
            <a:r>
              <a:rPr sz="1600" spc="-103" dirty="0">
                <a:solidFill>
                  <a:srgbClr val="000000"/>
                </a:solidFill>
                <a:latin typeface="NJGCAJ+MicrosoftYaHei"/>
                <a:cs typeface="NJGCAJ+MicrosoftYaHei"/>
              </a:rPr>
              <a:t> </a:t>
            </a:r>
            <a:r>
              <a:rPr sz="1600" dirty="0">
                <a:solidFill>
                  <a:srgbClr val="000000"/>
                </a:solidFill>
                <a:latin typeface="NJGCAJ+MicrosoftYaHei"/>
                <a:cs typeface="NJGCAJ+MicrosoftYaHei"/>
              </a:rPr>
              <a:t>置</a:t>
            </a:r>
            <a:r>
              <a:rPr sz="1600" spc="-103" dirty="0">
                <a:solidFill>
                  <a:srgbClr val="000000"/>
                </a:solidFill>
                <a:latin typeface="NJGCAJ+MicrosoftYaHei"/>
                <a:cs typeface="NJGCAJ+MicrosoftYaHei"/>
              </a:rPr>
              <a:t> </a:t>
            </a:r>
            <a:r>
              <a:rPr sz="1600" dirty="0">
                <a:solidFill>
                  <a:srgbClr val="000000"/>
                </a:solidFill>
                <a:latin typeface="NJGCAJ+MicrosoftYaHei"/>
                <a:cs typeface="NJGCAJ+MicrosoftYaHei"/>
              </a:rPr>
              <a:t>设</a:t>
            </a:r>
            <a:r>
              <a:rPr sz="1600" spc="-103" dirty="0">
                <a:solidFill>
                  <a:srgbClr val="000000"/>
                </a:solidFill>
                <a:latin typeface="NJGCAJ+MicrosoftYaHei"/>
                <a:cs typeface="NJGCAJ+MicrosoftYaHei"/>
              </a:rPr>
              <a:t> </a:t>
            </a:r>
            <a:r>
              <a:rPr sz="1600" dirty="0">
                <a:solidFill>
                  <a:srgbClr val="000000"/>
                </a:solidFill>
                <a:latin typeface="NJGCAJ+MicrosoftYaHei"/>
                <a:cs typeface="NJGCAJ+MicrosoftYaHei"/>
              </a:rPr>
              <a:t>计</a:t>
            </a:r>
            <a:r>
              <a:rPr sz="1600" spc="-103" dirty="0">
                <a:solidFill>
                  <a:srgbClr val="000000"/>
                </a:solidFill>
                <a:latin typeface="NJGCAJ+MicrosoftYaHei"/>
                <a:cs typeface="NJGCAJ+MicrosoftYaHei"/>
              </a:rPr>
              <a:t> </a:t>
            </a:r>
            <a:r>
              <a:rPr sz="1600" dirty="0">
                <a:solidFill>
                  <a:srgbClr val="000000"/>
                </a:solidFill>
                <a:latin typeface="NJGCAJ+MicrosoftYaHei"/>
                <a:cs typeface="NJGCAJ+MicrosoftYaHei"/>
              </a:rPr>
              <a:t>与</a:t>
            </a:r>
            <a:r>
              <a:rPr sz="1600" spc="-103" dirty="0">
                <a:solidFill>
                  <a:srgbClr val="000000"/>
                </a:solidFill>
                <a:latin typeface="NJGCAJ+MicrosoftYaHei"/>
                <a:cs typeface="NJGCAJ+MicrosoftYaHei"/>
              </a:rPr>
              <a:t> </a:t>
            </a:r>
            <a:r>
              <a:rPr sz="1600" dirty="0">
                <a:solidFill>
                  <a:srgbClr val="000000"/>
                </a:solidFill>
                <a:latin typeface="NJGCAJ+MicrosoftYaHei"/>
                <a:cs typeface="NJGCAJ+MicrosoftYaHei"/>
              </a:rPr>
              <a:t>制</a:t>
            </a:r>
            <a:r>
              <a:rPr sz="1600" spc="-103" dirty="0">
                <a:solidFill>
                  <a:srgbClr val="000000"/>
                </a:solidFill>
                <a:latin typeface="NJGCAJ+MicrosoftYaHei"/>
                <a:cs typeface="NJGCAJ+MicrosoftYaHei"/>
              </a:rPr>
              <a:t> </a:t>
            </a:r>
            <a:r>
              <a:rPr sz="1600" dirty="0">
                <a:solidFill>
                  <a:srgbClr val="000000"/>
                </a:solidFill>
                <a:latin typeface="NJGCAJ+MicrosoftYaHei"/>
                <a:cs typeface="NJGCAJ+MicrosoftYaHei"/>
              </a:rPr>
              <a:t>造</a:t>
            </a:r>
            <a:r>
              <a:rPr sz="1600" spc="-103" dirty="0">
                <a:solidFill>
                  <a:srgbClr val="000000"/>
                </a:solidFill>
                <a:latin typeface="NJGCAJ+MicrosoftYaHei"/>
                <a:cs typeface="NJGCAJ+MicrosoftYaHei"/>
              </a:rPr>
              <a:t> </a:t>
            </a:r>
            <a:r>
              <a:rPr sz="1600" dirty="0">
                <a:solidFill>
                  <a:srgbClr val="000000"/>
                </a:solidFill>
                <a:latin typeface="NJGCAJ+MicrosoftYaHei"/>
                <a:cs typeface="NJGCAJ+MicrosoftYaHei"/>
              </a:rPr>
              <a:t>一</a:t>
            </a:r>
            <a:r>
              <a:rPr sz="1600" spc="-103" dirty="0">
                <a:solidFill>
                  <a:srgbClr val="000000"/>
                </a:solidFill>
                <a:latin typeface="NJGCAJ+MicrosoftYaHei"/>
                <a:cs typeface="NJGCAJ+MicrosoftYaHei"/>
              </a:rPr>
              <a:t> </a:t>
            </a:r>
            <a:r>
              <a:rPr sz="1600" dirty="0">
                <a:solidFill>
                  <a:srgbClr val="000000"/>
                </a:solidFill>
                <a:latin typeface="NJGCAJ+MicrosoftYaHei"/>
                <a:cs typeface="NJGCAJ+MicrosoftYaHei"/>
              </a:rPr>
              <a:t>般</a:t>
            </a:r>
            <a:r>
              <a:rPr sz="1600" spc="-103" dirty="0">
                <a:solidFill>
                  <a:srgbClr val="000000"/>
                </a:solidFill>
                <a:latin typeface="NJGCAJ+MicrosoftYaHei"/>
                <a:cs typeface="NJGCAJ+MicrosoftYaHei"/>
              </a:rPr>
              <a:t> </a:t>
            </a:r>
            <a:r>
              <a:rPr sz="1600" dirty="0">
                <a:solidFill>
                  <a:srgbClr val="000000"/>
                </a:solidFill>
                <a:latin typeface="NJGCAJ+MicrosoftYaHei"/>
                <a:cs typeface="NJGCAJ+MicrosoftYaHei"/>
              </a:rPr>
              <a:t>要</a:t>
            </a:r>
            <a:r>
              <a:rPr sz="1600" spc="-103" dirty="0">
                <a:solidFill>
                  <a:srgbClr val="000000"/>
                </a:solidFill>
                <a:latin typeface="NJGCAJ+MicrosoftYaHei"/>
                <a:cs typeface="NJGCAJ+MicrosoftYaHei"/>
              </a:rPr>
              <a:t> </a:t>
            </a:r>
            <a:r>
              <a:rPr sz="1600" dirty="0">
                <a:solidFill>
                  <a:srgbClr val="000000"/>
                </a:solidFill>
                <a:latin typeface="NJGCAJ+MicrosoftYaHei"/>
                <a:cs typeface="NJGCAJ+MicrosoftYaHei"/>
              </a:rPr>
              <a:t>求</a:t>
            </a:r>
            <a:r>
              <a:rPr sz="1600" spc="-103" dirty="0">
                <a:solidFill>
                  <a:srgbClr val="000000"/>
                </a:solidFill>
                <a:latin typeface="NJGCAJ+MicrosoftYaHei"/>
                <a:cs typeface="NJGCAJ+MicrosoftYaHei"/>
              </a:rPr>
              <a:t> </a:t>
            </a:r>
            <a:r>
              <a:rPr sz="1600" dirty="0">
                <a:solidFill>
                  <a:srgbClr val="000000"/>
                </a:solidFill>
                <a:latin typeface="NJGCAJ+MicrosoftYaHei"/>
                <a:cs typeface="NJGCAJ+MicrosoftYaHei"/>
              </a:rPr>
              <a:t>》</a:t>
            </a:r>
          </a:p>
          <a:p>
            <a:pPr marL="0" marR="0">
              <a:lnSpc>
                <a:spcPts val="1661"/>
              </a:lnSpc>
              <a:spcBef>
                <a:spcPts val="208"/>
              </a:spcBef>
              <a:spcAft>
                <a:spcPts val="0"/>
              </a:spcAft>
            </a:pPr>
            <a:r>
              <a:rPr sz="1600" spc="14" dirty="0">
                <a:solidFill>
                  <a:srgbClr val="000000"/>
                </a:solidFill>
                <a:latin typeface="NJGCAJ+MicrosoftYaHei"/>
                <a:cs typeface="NJGCAJ+MicrosoftYaHei"/>
              </a:rPr>
              <a:t>（GB/T</a:t>
            </a:r>
            <a:r>
              <a:rPr sz="1600" spc="15" dirty="0">
                <a:solidFill>
                  <a:srgbClr val="000000"/>
                </a:solidFill>
                <a:latin typeface="NJGCAJ+MicrosoftYaHei"/>
                <a:cs typeface="NJGCAJ+MicrosoftYaHei"/>
              </a:rPr>
              <a:t> </a:t>
            </a:r>
            <a:r>
              <a:rPr sz="1600" spc="16" dirty="0">
                <a:solidFill>
                  <a:srgbClr val="000000"/>
                </a:solidFill>
                <a:latin typeface="NJGCAJ+MicrosoftYaHei"/>
                <a:cs typeface="NJGCAJ+MicrosoftYaHei"/>
              </a:rPr>
              <a:t>8196-2003）规定：运动传递</a:t>
            </a:r>
          </a:p>
          <a:p>
            <a:pPr marL="0" marR="0">
              <a:lnSpc>
                <a:spcPts val="1661"/>
              </a:lnSpc>
              <a:spcBef>
                <a:spcPts val="208"/>
              </a:spcBef>
              <a:spcAft>
                <a:spcPts val="0"/>
              </a:spcAft>
            </a:pPr>
            <a:r>
              <a:rPr sz="1600" dirty="0">
                <a:solidFill>
                  <a:srgbClr val="000000"/>
                </a:solidFill>
                <a:latin typeface="NJGCAJ+MicrosoftYaHei"/>
                <a:cs typeface="NJGCAJ+MicrosoftYaHei"/>
              </a:rPr>
              <a:t>部件对运动传递部件，如皮带轮、皮带、</a:t>
            </a:r>
          </a:p>
          <a:p>
            <a:pPr marL="0" marR="0">
              <a:lnSpc>
                <a:spcPts val="1661"/>
              </a:lnSpc>
              <a:spcBef>
                <a:spcPts val="208"/>
              </a:spcBef>
              <a:spcAft>
                <a:spcPts val="0"/>
              </a:spcAft>
            </a:pPr>
            <a:r>
              <a:rPr sz="1600" dirty="0">
                <a:solidFill>
                  <a:srgbClr val="000000"/>
                </a:solidFill>
                <a:latin typeface="NJGCAJ+MicrosoftYaHei"/>
                <a:cs typeface="NJGCAJ+MicrosoftYaHei"/>
              </a:rPr>
              <a:t>齿轮、导轨、齿杆、传动轴产生的危险</a:t>
            </a:r>
          </a:p>
          <a:p>
            <a:pPr marL="0" marR="0">
              <a:lnSpc>
                <a:spcPts val="1661"/>
              </a:lnSpc>
              <a:spcBef>
                <a:spcPts val="258"/>
              </a:spcBef>
              <a:spcAft>
                <a:spcPts val="0"/>
              </a:spcAft>
            </a:pPr>
            <a:r>
              <a:rPr sz="1600" dirty="0">
                <a:solidFill>
                  <a:srgbClr val="000000"/>
                </a:solidFill>
                <a:latin typeface="NJGCAJ+MicrosoftYaHei"/>
                <a:cs typeface="NJGCAJ+MicrosoftYaHei"/>
              </a:rPr>
              <a:t>的防护，应采用固定式防护装置或活动</a:t>
            </a:r>
          </a:p>
          <a:p>
            <a:pPr marL="0" marR="0">
              <a:lnSpc>
                <a:spcPts val="1661"/>
              </a:lnSpc>
              <a:spcBef>
                <a:spcPts val="208"/>
              </a:spcBef>
              <a:spcAft>
                <a:spcPts val="0"/>
              </a:spcAft>
            </a:pPr>
            <a:r>
              <a:rPr sz="1600" dirty="0">
                <a:solidFill>
                  <a:srgbClr val="000000"/>
                </a:solidFill>
                <a:latin typeface="NJGCAJ+MicrosoftYaHei"/>
                <a:cs typeface="NJGCAJ+MicrosoftYaHei"/>
              </a:rPr>
              <a:t>式联锁保护装置。</a:t>
            </a:r>
          </a:p>
        </p:txBody>
      </p:sp>
      <p:sp>
        <p:nvSpPr>
          <p:cNvPr id="10" name="object 10"/>
          <p:cNvSpPr txBox="1"/>
          <p:nvPr/>
        </p:nvSpPr>
        <p:spPr>
          <a:xfrm>
            <a:off x="1262697" y="6586702"/>
            <a:ext cx="49318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Page</a:t>
            </a:r>
          </a:p>
        </p:txBody>
      </p:sp>
      <p:sp>
        <p:nvSpPr>
          <p:cNvPr id="11" name="object 11"/>
          <p:cNvSpPr txBox="1"/>
          <p:nvPr/>
        </p:nvSpPr>
        <p:spPr>
          <a:xfrm>
            <a:off x="1764347" y="6586702"/>
            <a:ext cx="331263"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26</a:t>
            </a:r>
          </a:p>
        </p:txBody>
      </p:sp>
      <p:sp>
        <p:nvSpPr>
          <p:cNvPr id="12" name="object 12"/>
          <p:cNvSpPr txBox="1"/>
          <p:nvPr/>
        </p:nvSpPr>
        <p:spPr>
          <a:xfrm>
            <a:off x="11158118" y="6601485"/>
            <a:ext cx="1207135" cy="58109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FFFFFF"/>
                </a:solidFill>
                <a:latin typeface="NJGCAJ+MicrosoftYaHei"/>
                <a:cs typeface="NJGCAJ+MicrosoftYaHei"/>
              </a:rPr>
              <a:t>第</a:t>
            </a:r>
            <a:r>
              <a:rPr sz="1800" spc="12" dirty="0">
                <a:solidFill>
                  <a:srgbClr val="FFFFFF"/>
                </a:solidFill>
                <a:latin typeface="NJGCAJ+MicrosoftYaHei"/>
                <a:cs typeface="NJGCAJ+MicrosoftYaHei"/>
              </a:rPr>
              <a:t> </a:t>
            </a:r>
            <a:r>
              <a:rPr sz="1800" dirty="0">
                <a:solidFill>
                  <a:srgbClr val="FFFFFF"/>
                </a:solidFill>
                <a:latin typeface="NJGCAJ+MicrosoftYaHei"/>
                <a:cs typeface="NJGCAJ+MicrosoftYaHei"/>
              </a:rPr>
              <a:t>26 页</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793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146086" y="178485"/>
            <a:ext cx="3804602" cy="840027"/>
          </a:xfrm>
          <a:prstGeom prst="rect">
            <a:avLst/>
          </a:prstGeom>
        </p:spPr>
        <p:txBody>
          <a:bodyPr vert="horz" wrap="square" lIns="0" tIns="0" rIns="0" bIns="0" rtlCol="0">
            <a:spAutoFit/>
          </a:bodyPr>
          <a:lstStyle/>
          <a:p>
            <a:pPr marL="0" marR="0">
              <a:lnSpc>
                <a:spcPts val="2714"/>
              </a:lnSpc>
              <a:spcBef>
                <a:spcPts val="0"/>
              </a:spcBef>
              <a:spcAft>
                <a:spcPts val="0"/>
              </a:spcAft>
            </a:pPr>
            <a:r>
              <a:rPr sz="2600" dirty="0">
                <a:solidFill>
                  <a:srgbClr val="000000"/>
                </a:solidFill>
                <a:latin typeface="NJGCAJ+MicrosoftYaHei"/>
                <a:cs typeface="NJGCAJ+MicrosoftYaHei"/>
              </a:rPr>
              <a:t>四、设备设施维护完好</a:t>
            </a:r>
          </a:p>
        </p:txBody>
      </p:sp>
      <p:sp>
        <p:nvSpPr>
          <p:cNvPr id="4" name="object 4"/>
          <p:cNvSpPr txBox="1"/>
          <p:nvPr/>
        </p:nvSpPr>
        <p:spPr>
          <a:xfrm>
            <a:off x="1074077" y="1032933"/>
            <a:ext cx="11575194" cy="1103527"/>
          </a:xfrm>
          <a:prstGeom prst="rect">
            <a:avLst/>
          </a:prstGeom>
        </p:spPr>
        <p:txBody>
          <a:bodyPr vert="horz" wrap="square" lIns="0" tIns="0" rIns="0" bIns="0" rtlCol="0">
            <a:spAutoFit/>
          </a:bodyPr>
          <a:lstStyle/>
          <a:p>
            <a:pPr marL="0" marR="0">
              <a:lnSpc>
                <a:spcPts val="2089"/>
              </a:lnSpc>
              <a:spcBef>
                <a:spcPts val="0"/>
              </a:spcBef>
              <a:spcAft>
                <a:spcPts val="0"/>
              </a:spcAft>
            </a:pPr>
            <a:r>
              <a:rPr sz="2000" spc="26" dirty="0">
                <a:solidFill>
                  <a:srgbClr val="0070C0"/>
                </a:solidFill>
                <a:latin typeface="NJGCAJ+MicrosoftYaHei"/>
                <a:cs typeface="NJGCAJ+MicrosoftYaHei"/>
              </a:rPr>
              <a:t>第11条：</a:t>
            </a:r>
            <a:r>
              <a:rPr sz="2000" spc="23" dirty="0">
                <a:solidFill>
                  <a:srgbClr val="000000"/>
                </a:solidFill>
                <a:latin typeface="NJGCAJ+MicrosoftYaHei"/>
                <a:cs typeface="NJGCAJ+MicrosoftYaHei"/>
              </a:rPr>
              <a:t>按规定配备消防设施器材，并设置在明显易取的位置，不能被遮挡影响或者被挪</a:t>
            </a:r>
          </a:p>
          <a:p>
            <a:pPr marL="0" marR="0">
              <a:lnSpc>
                <a:spcPts val="2089"/>
              </a:lnSpc>
              <a:spcBef>
                <a:spcPts val="1510"/>
              </a:spcBef>
              <a:spcAft>
                <a:spcPts val="0"/>
              </a:spcAft>
            </a:pPr>
            <a:r>
              <a:rPr sz="2000" dirty="0">
                <a:solidFill>
                  <a:srgbClr val="000000"/>
                </a:solidFill>
                <a:latin typeface="NJGCAJ+MicrosoftYaHei"/>
                <a:cs typeface="NJGCAJ+MicrosoftYaHei"/>
              </a:rPr>
              <a:t>作他用；消防设施器材要定期检查，确保在位完整可用。</a:t>
            </a:r>
          </a:p>
        </p:txBody>
      </p:sp>
      <p:sp>
        <p:nvSpPr>
          <p:cNvPr id="5" name="object 5"/>
          <p:cNvSpPr txBox="1"/>
          <p:nvPr/>
        </p:nvSpPr>
        <p:spPr>
          <a:xfrm>
            <a:off x="1074077" y="1945855"/>
            <a:ext cx="11767979" cy="1404059"/>
          </a:xfrm>
          <a:prstGeom prst="rect">
            <a:avLst/>
          </a:prstGeom>
        </p:spPr>
        <p:txBody>
          <a:bodyPr vert="horz" wrap="square" lIns="0" tIns="0" rIns="0" bIns="0" rtlCol="0">
            <a:spAutoFit/>
          </a:bodyPr>
          <a:lstStyle/>
          <a:p>
            <a:pPr marL="0" marR="0">
              <a:lnSpc>
                <a:spcPts val="1875"/>
              </a:lnSpc>
              <a:spcBef>
                <a:spcPts val="0"/>
              </a:spcBef>
              <a:spcAft>
                <a:spcPts val="0"/>
              </a:spcAft>
            </a:pPr>
            <a:r>
              <a:rPr sz="1800" spc="15" dirty="0">
                <a:solidFill>
                  <a:srgbClr val="0070C0"/>
                </a:solidFill>
                <a:latin typeface="NJGCAJ+MicrosoftYaHei"/>
                <a:cs typeface="NJGCAJ+MicrosoftYaHei"/>
              </a:rPr>
              <a:t>规范说明：</a:t>
            </a:r>
            <a:r>
              <a:rPr sz="1800" spc="10" dirty="0">
                <a:solidFill>
                  <a:srgbClr val="0D0D0D"/>
                </a:solidFill>
                <a:latin typeface="NJGCAJ+MicrosoftYaHei"/>
                <a:cs typeface="NJGCAJ+MicrosoftYaHei"/>
              </a:rPr>
              <a:t>《建筑灭火器配置设计规范》（GB50140</a:t>
            </a:r>
            <a:r>
              <a:rPr sz="1800" spc="22" dirty="0">
                <a:solidFill>
                  <a:srgbClr val="0D0D0D"/>
                </a:solidFill>
                <a:latin typeface="NJGCAJ+MicrosoftYaHei"/>
                <a:cs typeface="NJGCAJ+MicrosoftYaHei"/>
              </a:rPr>
              <a:t> </a:t>
            </a:r>
            <a:r>
              <a:rPr sz="1800" dirty="0">
                <a:solidFill>
                  <a:srgbClr val="0D0D0D"/>
                </a:solidFill>
                <a:latin typeface="NJGCAJ+MicrosoftYaHei"/>
                <a:cs typeface="NJGCAJ+MicrosoftYaHei"/>
              </a:rPr>
              <a:t>-</a:t>
            </a:r>
            <a:r>
              <a:rPr sz="1800" spc="34" dirty="0">
                <a:solidFill>
                  <a:srgbClr val="0D0D0D"/>
                </a:solidFill>
                <a:latin typeface="NJGCAJ+MicrosoftYaHei"/>
                <a:cs typeface="NJGCAJ+MicrosoftYaHei"/>
              </a:rPr>
              <a:t> </a:t>
            </a:r>
            <a:r>
              <a:rPr sz="1800" spc="15" dirty="0">
                <a:solidFill>
                  <a:srgbClr val="0D0D0D"/>
                </a:solidFill>
                <a:latin typeface="NJGCAJ+MicrosoftYaHei"/>
                <a:cs typeface="NJGCAJ+MicrosoftYaHei"/>
              </a:rPr>
              <a:t>2005）规定：灭火器应设置在位置明显和便</a:t>
            </a:r>
          </a:p>
          <a:p>
            <a:pPr marL="0" marR="0">
              <a:lnSpc>
                <a:spcPts val="1875"/>
              </a:lnSpc>
              <a:spcBef>
                <a:spcPts val="234"/>
              </a:spcBef>
              <a:spcAft>
                <a:spcPts val="0"/>
              </a:spcAft>
            </a:pPr>
            <a:r>
              <a:rPr sz="1800" dirty="0">
                <a:solidFill>
                  <a:srgbClr val="0D0D0D"/>
                </a:solidFill>
                <a:latin typeface="NJGCAJ+MicrosoftYaHei"/>
                <a:cs typeface="NJGCAJ+MicrosoftYaHei"/>
              </a:rPr>
              <a:t>于取用的地点，且不得影响安全疏散。灭火器的摆放应稳固，其铭牌应朝外。手提式灭火器宜设置在</a:t>
            </a:r>
          </a:p>
          <a:p>
            <a:pPr marL="0" marR="0">
              <a:lnSpc>
                <a:spcPts val="1875"/>
              </a:lnSpc>
              <a:spcBef>
                <a:spcPts val="284"/>
              </a:spcBef>
              <a:spcAft>
                <a:spcPts val="0"/>
              </a:spcAft>
            </a:pPr>
            <a:r>
              <a:rPr sz="1800" dirty="0">
                <a:solidFill>
                  <a:srgbClr val="0D0D0D"/>
                </a:solidFill>
                <a:latin typeface="NJGCAJ+MicrosoftYaHei"/>
                <a:cs typeface="NJGCAJ+MicrosoftYaHei"/>
              </a:rPr>
              <a:t>灭火器箱内或挂钩、托架上，其顶部 离地面高度不应大于 1.50m；底部离地面高度不宜小于 0.08m。</a:t>
            </a:r>
          </a:p>
          <a:p>
            <a:pPr marL="0" marR="0">
              <a:lnSpc>
                <a:spcPts val="1875"/>
              </a:lnSpc>
              <a:spcBef>
                <a:spcPts val="284"/>
              </a:spcBef>
              <a:spcAft>
                <a:spcPts val="0"/>
              </a:spcAft>
            </a:pPr>
            <a:r>
              <a:rPr sz="1800" dirty="0">
                <a:solidFill>
                  <a:srgbClr val="0D0D0D"/>
                </a:solidFill>
                <a:latin typeface="NJGCAJ+MicrosoftYaHei"/>
                <a:cs typeface="NJGCAJ+MicrosoftYaHei"/>
              </a:rPr>
              <a:t>灭火器箱不得上锁。</a:t>
            </a:r>
          </a:p>
        </p:txBody>
      </p:sp>
      <p:sp>
        <p:nvSpPr>
          <p:cNvPr id="6" name="object 6"/>
          <p:cNvSpPr txBox="1"/>
          <p:nvPr/>
        </p:nvSpPr>
        <p:spPr>
          <a:xfrm>
            <a:off x="1446060" y="5926540"/>
            <a:ext cx="2569750"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按规定配备消防设施器材</a:t>
            </a:r>
          </a:p>
        </p:txBody>
      </p:sp>
      <p:sp>
        <p:nvSpPr>
          <p:cNvPr id="7" name="object 7"/>
          <p:cNvSpPr txBox="1"/>
          <p:nvPr/>
        </p:nvSpPr>
        <p:spPr>
          <a:xfrm>
            <a:off x="4798415" y="5926540"/>
            <a:ext cx="3037109"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消防器材摆放在明显易取位置</a:t>
            </a:r>
          </a:p>
        </p:txBody>
      </p:sp>
      <p:sp>
        <p:nvSpPr>
          <p:cNvPr id="8" name="object 8"/>
          <p:cNvSpPr txBox="1"/>
          <p:nvPr/>
        </p:nvSpPr>
        <p:spPr>
          <a:xfrm>
            <a:off x="8616188" y="5913840"/>
            <a:ext cx="2569749"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消防设施有定期点检记录</a:t>
            </a:r>
          </a:p>
        </p:txBody>
      </p:sp>
      <p:sp>
        <p:nvSpPr>
          <p:cNvPr id="9" name="object 9"/>
          <p:cNvSpPr txBox="1"/>
          <p:nvPr/>
        </p:nvSpPr>
        <p:spPr>
          <a:xfrm>
            <a:off x="1262697" y="6586702"/>
            <a:ext cx="49318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Page</a:t>
            </a:r>
          </a:p>
        </p:txBody>
      </p:sp>
      <p:sp>
        <p:nvSpPr>
          <p:cNvPr id="10" name="object 10"/>
          <p:cNvSpPr txBox="1"/>
          <p:nvPr/>
        </p:nvSpPr>
        <p:spPr>
          <a:xfrm>
            <a:off x="1764347" y="6586702"/>
            <a:ext cx="331263"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27</a:t>
            </a:r>
          </a:p>
        </p:txBody>
      </p:sp>
      <p:sp>
        <p:nvSpPr>
          <p:cNvPr id="11" name="object 11"/>
          <p:cNvSpPr txBox="1"/>
          <p:nvPr/>
        </p:nvSpPr>
        <p:spPr>
          <a:xfrm>
            <a:off x="11158118" y="6601485"/>
            <a:ext cx="1207135" cy="58109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FFFFFF"/>
                </a:solidFill>
                <a:latin typeface="NJGCAJ+MicrosoftYaHei"/>
                <a:cs typeface="NJGCAJ+MicrosoftYaHei"/>
              </a:rPr>
              <a:t>第</a:t>
            </a:r>
            <a:r>
              <a:rPr sz="1800" spc="12" dirty="0">
                <a:solidFill>
                  <a:srgbClr val="FFFFFF"/>
                </a:solidFill>
                <a:latin typeface="NJGCAJ+MicrosoftYaHei"/>
                <a:cs typeface="NJGCAJ+MicrosoftYaHei"/>
              </a:rPr>
              <a:t> </a:t>
            </a:r>
            <a:r>
              <a:rPr sz="1800" dirty="0">
                <a:solidFill>
                  <a:srgbClr val="FFFFFF"/>
                </a:solidFill>
                <a:latin typeface="NJGCAJ+MicrosoftYaHei"/>
                <a:cs typeface="NJGCAJ+MicrosoftYaHei"/>
              </a:rPr>
              <a:t>27 页</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793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146086" y="178485"/>
            <a:ext cx="3804602" cy="840027"/>
          </a:xfrm>
          <a:prstGeom prst="rect">
            <a:avLst/>
          </a:prstGeom>
        </p:spPr>
        <p:txBody>
          <a:bodyPr vert="horz" wrap="square" lIns="0" tIns="0" rIns="0" bIns="0" rtlCol="0">
            <a:spAutoFit/>
          </a:bodyPr>
          <a:lstStyle/>
          <a:p>
            <a:pPr marL="0" marR="0">
              <a:lnSpc>
                <a:spcPts val="2714"/>
              </a:lnSpc>
              <a:spcBef>
                <a:spcPts val="0"/>
              </a:spcBef>
              <a:spcAft>
                <a:spcPts val="0"/>
              </a:spcAft>
            </a:pPr>
            <a:r>
              <a:rPr sz="2600" dirty="0">
                <a:solidFill>
                  <a:srgbClr val="000000"/>
                </a:solidFill>
                <a:latin typeface="NJGCAJ+MicrosoftYaHei"/>
                <a:cs typeface="NJGCAJ+MicrosoftYaHei"/>
              </a:rPr>
              <a:t>四、设备设施维护完好</a:t>
            </a:r>
          </a:p>
        </p:txBody>
      </p:sp>
      <p:sp>
        <p:nvSpPr>
          <p:cNvPr id="4" name="object 4"/>
          <p:cNvSpPr txBox="1"/>
          <p:nvPr/>
        </p:nvSpPr>
        <p:spPr>
          <a:xfrm>
            <a:off x="795769" y="1012981"/>
            <a:ext cx="5149837" cy="951127"/>
          </a:xfrm>
          <a:prstGeom prst="rect">
            <a:avLst/>
          </a:prstGeom>
        </p:spPr>
        <p:txBody>
          <a:bodyPr vert="horz" wrap="square" lIns="0" tIns="0" rIns="0" bIns="0" rtlCol="0">
            <a:spAutoFit/>
          </a:bodyPr>
          <a:lstStyle/>
          <a:p>
            <a:pPr marL="0" marR="0">
              <a:lnSpc>
                <a:spcPts val="2089"/>
              </a:lnSpc>
              <a:spcBef>
                <a:spcPts val="0"/>
              </a:spcBef>
              <a:spcAft>
                <a:spcPts val="0"/>
              </a:spcAft>
            </a:pPr>
            <a:r>
              <a:rPr sz="2000" dirty="0">
                <a:solidFill>
                  <a:srgbClr val="FF0000"/>
                </a:solidFill>
                <a:latin typeface="NJGCAJ+MicrosoftYaHei"/>
                <a:cs typeface="NJGCAJ+MicrosoftYaHei"/>
              </a:rPr>
              <a:t>常见问题（1）：</a:t>
            </a:r>
            <a:r>
              <a:rPr sz="2000" dirty="0">
                <a:solidFill>
                  <a:srgbClr val="000000"/>
                </a:solidFill>
                <a:latin typeface="NJGCAJ+MicrosoftYaHei"/>
                <a:cs typeface="NJGCAJ+MicrosoftYaHei"/>
              </a:rPr>
              <a:t>推车式灭火器喷射软管</a:t>
            </a:r>
          </a:p>
          <a:p>
            <a:pPr marL="0" marR="0">
              <a:lnSpc>
                <a:spcPts val="2089"/>
              </a:lnSpc>
              <a:spcBef>
                <a:spcPts val="310"/>
              </a:spcBef>
              <a:spcAft>
                <a:spcPts val="0"/>
              </a:spcAft>
            </a:pPr>
            <a:r>
              <a:rPr sz="2000" dirty="0">
                <a:solidFill>
                  <a:srgbClr val="000000"/>
                </a:solidFill>
                <a:latin typeface="NJGCAJ+MicrosoftYaHei"/>
                <a:cs typeface="NJGCAJ+MicrosoftYaHei"/>
              </a:rPr>
              <a:t>弯折老化，未及时更换</a:t>
            </a:r>
          </a:p>
        </p:txBody>
      </p:sp>
      <p:sp>
        <p:nvSpPr>
          <p:cNvPr id="5" name="object 5"/>
          <p:cNvSpPr txBox="1"/>
          <p:nvPr/>
        </p:nvSpPr>
        <p:spPr>
          <a:xfrm>
            <a:off x="6762712" y="1012981"/>
            <a:ext cx="5149837" cy="646327"/>
          </a:xfrm>
          <a:prstGeom prst="rect">
            <a:avLst/>
          </a:prstGeom>
        </p:spPr>
        <p:txBody>
          <a:bodyPr vert="horz" wrap="square" lIns="0" tIns="0" rIns="0" bIns="0" rtlCol="0">
            <a:spAutoFit/>
          </a:bodyPr>
          <a:lstStyle/>
          <a:p>
            <a:pPr marL="0" marR="0">
              <a:lnSpc>
                <a:spcPts val="2089"/>
              </a:lnSpc>
              <a:spcBef>
                <a:spcPts val="0"/>
              </a:spcBef>
              <a:spcAft>
                <a:spcPts val="0"/>
              </a:spcAft>
            </a:pPr>
            <a:r>
              <a:rPr sz="2000" dirty="0">
                <a:solidFill>
                  <a:srgbClr val="FF0000"/>
                </a:solidFill>
                <a:latin typeface="NJGCAJ+MicrosoftYaHei"/>
                <a:cs typeface="NJGCAJ+MicrosoftYaHei"/>
              </a:rPr>
              <a:t>常见问题（2）：</a:t>
            </a:r>
            <a:r>
              <a:rPr sz="2000" dirty="0">
                <a:solidFill>
                  <a:srgbClr val="000000"/>
                </a:solidFill>
                <a:latin typeface="NJGCAJ+MicrosoftYaHei"/>
                <a:cs typeface="NJGCAJ+MicrosoftYaHei"/>
              </a:rPr>
              <a:t>灭火器压力不足、失效</a:t>
            </a:r>
          </a:p>
        </p:txBody>
      </p:sp>
      <p:sp>
        <p:nvSpPr>
          <p:cNvPr id="6" name="object 6"/>
          <p:cNvSpPr txBox="1"/>
          <p:nvPr/>
        </p:nvSpPr>
        <p:spPr>
          <a:xfrm>
            <a:off x="1048385" y="5514158"/>
            <a:ext cx="11754831" cy="759711"/>
          </a:xfrm>
          <a:prstGeom prst="rect">
            <a:avLst/>
          </a:prstGeom>
        </p:spPr>
        <p:txBody>
          <a:bodyPr vert="horz" wrap="square" lIns="0" tIns="0" rIns="0" bIns="0" rtlCol="0">
            <a:spAutoFit/>
          </a:bodyPr>
          <a:lstStyle/>
          <a:p>
            <a:pPr marL="0" marR="0">
              <a:lnSpc>
                <a:spcPts val="1661"/>
              </a:lnSpc>
              <a:spcBef>
                <a:spcPts val="0"/>
              </a:spcBef>
              <a:spcAft>
                <a:spcPts val="0"/>
              </a:spcAft>
            </a:pPr>
            <a:r>
              <a:rPr sz="1600" spc="25" dirty="0">
                <a:solidFill>
                  <a:srgbClr val="000000"/>
                </a:solidFill>
                <a:latin typeface="NJGCAJ+MicrosoftYaHei"/>
                <a:cs typeface="NJGCAJ+MicrosoftYaHei"/>
              </a:rPr>
              <a:t>《建筑灭火器配置验收及检查规范》（GB</a:t>
            </a:r>
            <a:r>
              <a:rPr sz="1600" spc="28" dirty="0">
                <a:solidFill>
                  <a:srgbClr val="000000"/>
                </a:solidFill>
                <a:latin typeface="NJGCAJ+MicrosoftYaHei"/>
                <a:cs typeface="NJGCAJ+MicrosoftYaHei"/>
              </a:rPr>
              <a:t> </a:t>
            </a:r>
            <a:r>
              <a:rPr sz="1600" spc="29" dirty="0">
                <a:solidFill>
                  <a:srgbClr val="000000"/>
                </a:solidFill>
                <a:latin typeface="NJGCAJ+MicrosoftYaHei"/>
                <a:cs typeface="NJGCAJ+MicrosoftYaHei"/>
              </a:rPr>
              <a:t>50444-2008）规定：存在机械损伤、明显锈蚀、灭火剂泄露、被开启</a:t>
            </a:r>
          </a:p>
          <a:p>
            <a:pPr marL="0" marR="0">
              <a:lnSpc>
                <a:spcPts val="1661"/>
              </a:lnSpc>
              <a:spcBef>
                <a:spcPts val="208"/>
              </a:spcBef>
              <a:spcAft>
                <a:spcPts val="0"/>
              </a:spcAft>
            </a:pPr>
            <a:r>
              <a:rPr sz="1600" dirty="0">
                <a:solidFill>
                  <a:srgbClr val="000000"/>
                </a:solidFill>
                <a:latin typeface="NJGCAJ+MicrosoftYaHei"/>
                <a:cs typeface="NJGCAJ+MicrosoftYaHei"/>
              </a:rPr>
              <a:t>使用过或符合其他维修条件的灭火器应及时进行维修。</a:t>
            </a:r>
          </a:p>
        </p:txBody>
      </p:sp>
      <p:sp>
        <p:nvSpPr>
          <p:cNvPr id="7" name="object 7"/>
          <p:cNvSpPr txBox="1"/>
          <p:nvPr/>
        </p:nvSpPr>
        <p:spPr>
          <a:xfrm>
            <a:off x="1262697" y="6586702"/>
            <a:ext cx="49318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Page</a:t>
            </a:r>
          </a:p>
        </p:txBody>
      </p:sp>
      <p:sp>
        <p:nvSpPr>
          <p:cNvPr id="8" name="object 8"/>
          <p:cNvSpPr txBox="1"/>
          <p:nvPr/>
        </p:nvSpPr>
        <p:spPr>
          <a:xfrm>
            <a:off x="1764347" y="6586702"/>
            <a:ext cx="331263"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28</a:t>
            </a:r>
          </a:p>
        </p:txBody>
      </p:sp>
      <p:sp>
        <p:nvSpPr>
          <p:cNvPr id="9" name="object 9"/>
          <p:cNvSpPr txBox="1"/>
          <p:nvPr/>
        </p:nvSpPr>
        <p:spPr>
          <a:xfrm>
            <a:off x="11158118" y="6601485"/>
            <a:ext cx="1207135" cy="58109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FFFFFF"/>
                </a:solidFill>
                <a:latin typeface="NJGCAJ+MicrosoftYaHei"/>
                <a:cs typeface="NJGCAJ+MicrosoftYaHei"/>
              </a:rPr>
              <a:t>第</a:t>
            </a:r>
            <a:r>
              <a:rPr sz="1800" spc="12" dirty="0">
                <a:solidFill>
                  <a:srgbClr val="FFFFFF"/>
                </a:solidFill>
                <a:latin typeface="NJGCAJ+MicrosoftYaHei"/>
                <a:cs typeface="NJGCAJ+MicrosoftYaHei"/>
              </a:rPr>
              <a:t> </a:t>
            </a:r>
            <a:r>
              <a:rPr sz="1800" dirty="0">
                <a:solidFill>
                  <a:srgbClr val="FFFFFF"/>
                </a:solidFill>
                <a:latin typeface="NJGCAJ+MicrosoftYaHei"/>
                <a:cs typeface="NJGCAJ+MicrosoftYaHei"/>
              </a:rPr>
              <a:t>28 页</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793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146086" y="178485"/>
            <a:ext cx="3804602" cy="840027"/>
          </a:xfrm>
          <a:prstGeom prst="rect">
            <a:avLst/>
          </a:prstGeom>
        </p:spPr>
        <p:txBody>
          <a:bodyPr vert="horz" wrap="square" lIns="0" tIns="0" rIns="0" bIns="0" rtlCol="0">
            <a:spAutoFit/>
          </a:bodyPr>
          <a:lstStyle/>
          <a:p>
            <a:pPr marL="0" marR="0">
              <a:lnSpc>
                <a:spcPts val="2714"/>
              </a:lnSpc>
              <a:spcBef>
                <a:spcPts val="0"/>
              </a:spcBef>
              <a:spcAft>
                <a:spcPts val="0"/>
              </a:spcAft>
            </a:pPr>
            <a:r>
              <a:rPr sz="2600" dirty="0">
                <a:solidFill>
                  <a:srgbClr val="000000"/>
                </a:solidFill>
                <a:latin typeface="NJGCAJ+MicrosoftYaHei"/>
                <a:cs typeface="NJGCAJ+MicrosoftYaHei"/>
              </a:rPr>
              <a:t>四、设备设施维护完好</a:t>
            </a:r>
          </a:p>
        </p:txBody>
      </p:sp>
      <p:sp>
        <p:nvSpPr>
          <p:cNvPr id="4" name="object 4"/>
          <p:cNvSpPr txBox="1"/>
          <p:nvPr/>
        </p:nvSpPr>
        <p:spPr>
          <a:xfrm>
            <a:off x="4186377" y="865331"/>
            <a:ext cx="4271347" cy="1255927"/>
          </a:xfrm>
          <a:prstGeom prst="rect">
            <a:avLst/>
          </a:prstGeom>
        </p:spPr>
        <p:txBody>
          <a:bodyPr vert="horz" wrap="square" lIns="0" tIns="0" rIns="0" bIns="0" rtlCol="0">
            <a:spAutoFit/>
          </a:bodyPr>
          <a:lstStyle/>
          <a:p>
            <a:pPr marL="0" marR="0">
              <a:lnSpc>
                <a:spcPts val="2089"/>
              </a:lnSpc>
              <a:spcBef>
                <a:spcPts val="0"/>
              </a:spcBef>
              <a:spcAft>
                <a:spcPts val="0"/>
              </a:spcAft>
            </a:pPr>
            <a:r>
              <a:rPr sz="2000" dirty="0">
                <a:solidFill>
                  <a:srgbClr val="FF0000"/>
                </a:solidFill>
                <a:latin typeface="NJGCAJ+MicrosoftYaHei"/>
                <a:cs typeface="NJGCAJ+MicrosoftYaHei"/>
              </a:rPr>
              <a:t>常见问题（4）：</a:t>
            </a:r>
            <a:r>
              <a:rPr sz="2000" dirty="0">
                <a:solidFill>
                  <a:srgbClr val="000000"/>
                </a:solidFill>
                <a:latin typeface="NJGCAJ+MicrosoftYaHei"/>
                <a:cs typeface="NJGCAJ+MicrosoftYaHei"/>
              </a:rPr>
              <a:t>消火栓无点检、</a:t>
            </a:r>
          </a:p>
          <a:p>
            <a:pPr marL="0" marR="0">
              <a:lnSpc>
                <a:spcPts val="2089"/>
              </a:lnSpc>
              <a:spcBef>
                <a:spcPts val="310"/>
              </a:spcBef>
              <a:spcAft>
                <a:spcPts val="0"/>
              </a:spcAft>
            </a:pPr>
            <a:r>
              <a:rPr sz="2000" dirty="0">
                <a:solidFill>
                  <a:srgbClr val="000000"/>
                </a:solidFill>
                <a:latin typeface="NJGCAJ+MicrosoftYaHei"/>
                <a:cs typeface="NJGCAJ+MicrosoftYaHei"/>
              </a:rPr>
              <a:t>维护保养记录、箱内消防水带、</a:t>
            </a:r>
          </a:p>
          <a:p>
            <a:pPr marL="0" marR="0">
              <a:lnSpc>
                <a:spcPts val="2089"/>
              </a:lnSpc>
              <a:spcBef>
                <a:spcPts val="310"/>
              </a:spcBef>
              <a:spcAft>
                <a:spcPts val="0"/>
              </a:spcAft>
            </a:pPr>
            <a:r>
              <a:rPr sz="2000" dirty="0">
                <a:solidFill>
                  <a:srgbClr val="000000"/>
                </a:solidFill>
                <a:latin typeface="NJGCAJ+MicrosoftYaHei"/>
                <a:cs typeface="NJGCAJ+MicrosoftYaHei"/>
              </a:rPr>
              <a:t>消防水枪等设备缺失</a:t>
            </a:r>
          </a:p>
        </p:txBody>
      </p:sp>
      <p:sp>
        <p:nvSpPr>
          <p:cNvPr id="5" name="object 5"/>
          <p:cNvSpPr txBox="1"/>
          <p:nvPr/>
        </p:nvSpPr>
        <p:spPr>
          <a:xfrm>
            <a:off x="8615540" y="865331"/>
            <a:ext cx="3392856" cy="951127"/>
          </a:xfrm>
          <a:prstGeom prst="rect">
            <a:avLst/>
          </a:prstGeom>
        </p:spPr>
        <p:txBody>
          <a:bodyPr vert="horz" wrap="square" lIns="0" tIns="0" rIns="0" bIns="0" rtlCol="0">
            <a:spAutoFit/>
          </a:bodyPr>
          <a:lstStyle/>
          <a:p>
            <a:pPr marL="0" marR="0">
              <a:lnSpc>
                <a:spcPts val="2089"/>
              </a:lnSpc>
              <a:spcBef>
                <a:spcPts val="0"/>
              </a:spcBef>
              <a:spcAft>
                <a:spcPts val="0"/>
              </a:spcAft>
            </a:pPr>
            <a:r>
              <a:rPr sz="2000" dirty="0">
                <a:solidFill>
                  <a:srgbClr val="FF0000"/>
                </a:solidFill>
                <a:latin typeface="NJGCAJ+MicrosoftYaHei"/>
                <a:cs typeface="NJGCAJ+MicrosoftYaHei"/>
              </a:rPr>
              <a:t>常见问题（5）：</a:t>
            </a:r>
            <a:r>
              <a:rPr sz="2000" dirty="0">
                <a:solidFill>
                  <a:srgbClr val="000000"/>
                </a:solidFill>
                <a:latin typeface="NJGCAJ+MicrosoftYaHei"/>
                <a:cs typeface="NJGCAJ+MicrosoftYaHei"/>
              </a:rPr>
              <a:t>消防栓被</a:t>
            </a:r>
          </a:p>
          <a:p>
            <a:pPr marL="0" marR="0">
              <a:lnSpc>
                <a:spcPts val="2089"/>
              </a:lnSpc>
              <a:spcBef>
                <a:spcPts val="310"/>
              </a:spcBef>
              <a:spcAft>
                <a:spcPts val="0"/>
              </a:spcAft>
            </a:pPr>
            <a:r>
              <a:rPr sz="2000" dirty="0">
                <a:solidFill>
                  <a:srgbClr val="000000"/>
                </a:solidFill>
                <a:latin typeface="NJGCAJ+MicrosoftYaHei"/>
                <a:cs typeface="NJGCAJ+MicrosoftYaHei"/>
              </a:rPr>
              <a:t>遮挡</a:t>
            </a:r>
          </a:p>
        </p:txBody>
      </p:sp>
      <p:sp>
        <p:nvSpPr>
          <p:cNvPr id="6" name="object 6"/>
          <p:cNvSpPr txBox="1"/>
          <p:nvPr/>
        </p:nvSpPr>
        <p:spPr>
          <a:xfrm>
            <a:off x="471601" y="1008206"/>
            <a:ext cx="3392856" cy="951127"/>
          </a:xfrm>
          <a:prstGeom prst="rect">
            <a:avLst/>
          </a:prstGeom>
        </p:spPr>
        <p:txBody>
          <a:bodyPr vert="horz" wrap="square" lIns="0" tIns="0" rIns="0" bIns="0" rtlCol="0">
            <a:spAutoFit/>
          </a:bodyPr>
          <a:lstStyle/>
          <a:p>
            <a:pPr marL="0" marR="0">
              <a:lnSpc>
                <a:spcPts val="2089"/>
              </a:lnSpc>
              <a:spcBef>
                <a:spcPts val="0"/>
              </a:spcBef>
              <a:spcAft>
                <a:spcPts val="0"/>
              </a:spcAft>
            </a:pPr>
            <a:r>
              <a:rPr sz="2000" dirty="0">
                <a:solidFill>
                  <a:srgbClr val="FF0000"/>
                </a:solidFill>
                <a:latin typeface="NJGCAJ+MicrosoftYaHei"/>
                <a:cs typeface="NJGCAJ+MicrosoftYaHei"/>
              </a:rPr>
              <a:t>常见问题（3）：</a:t>
            </a:r>
            <a:r>
              <a:rPr sz="2000" dirty="0">
                <a:solidFill>
                  <a:srgbClr val="000000"/>
                </a:solidFill>
                <a:latin typeface="NJGCAJ+MicrosoftYaHei"/>
                <a:cs typeface="NJGCAJ+MicrosoftYaHei"/>
              </a:rPr>
              <a:t>灭火器摆</a:t>
            </a:r>
          </a:p>
          <a:p>
            <a:pPr marL="0" marR="0">
              <a:lnSpc>
                <a:spcPts val="2089"/>
              </a:lnSpc>
              <a:spcBef>
                <a:spcPts val="310"/>
              </a:spcBef>
              <a:spcAft>
                <a:spcPts val="0"/>
              </a:spcAft>
            </a:pPr>
            <a:r>
              <a:rPr sz="2000" dirty="0">
                <a:solidFill>
                  <a:srgbClr val="000000"/>
                </a:solidFill>
                <a:latin typeface="NJGCAJ+MicrosoftYaHei"/>
                <a:cs typeface="NJGCAJ+MicrosoftYaHei"/>
              </a:rPr>
              <a:t>放位置不规范</a:t>
            </a:r>
          </a:p>
        </p:txBody>
      </p:sp>
      <p:sp>
        <p:nvSpPr>
          <p:cNvPr id="7" name="object 7"/>
          <p:cNvSpPr txBox="1"/>
          <p:nvPr/>
        </p:nvSpPr>
        <p:spPr>
          <a:xfrm>
            <a:off x="328726" y="5074903"/>
            <a:ext cx="3778425" cy="1491231"/>
          </a:xfrm>
          <a:prstGeom prst="rect">
            <a:avLst/>
          </a:prstGeom>
        </p:spPr>
        <p:txBody>
          <a:bodyPr vert="horz" wrap="square" lIns="0" tIns="0" rIns="0" bIns="0" rtlCol="0">
            <a:spAutoFit/>
          </a:bodyPr>
          <a:lstStyle/>
          <a:p>
            <a:pPr marL="0" marR="0">
              <a:lnSpc>
                <a:spcPts val="1661"/>
              </a:lnSpc>
              <a:spcBef>
                <a:spcPts val="0"/>
              </a:spcBef>
              <a:spcAft>
                <a:spcPts val="0"/>
              </a:spcAft>
            </a:pPr>
            <a:r>
              <a:rPr sz="1600" spc="85" dirty="0">
                <a:solidFill>
                  <a:srgbClr val="000000"/>
                </a:solidFill>
                <a:latin typeface="NJGCAJ+MicrosoftYaHei"/>
                <a:cs typeface="NJGCAJ+MicrosoftYaHei"/>
              </a:rPr>
              <a:t>《建筑灭火器配置设计规范》（GB</a:t>
            </a:r>
          </a:p>
          <a:p>
            <a:pPr marL="0" marR="0">
              <a:lnSpc>
                <a:spcPts val="1661"/>
              </a:lnSpc>
              <a:spcBef>
                <a:spcPts val="208"/>
              </a:spcBef>
              <a:spcAft>
                <a:spcPts val="0"/>
              </a:spcAft>
            </a:pPr>
            <a:r>
              <a:rPr sz="1600" spc="39" dirty="0">
                <a:solidFill>
                  <a:srgbClr val="000000"/>
                </a:solidFill>
                <a:latin typeface="NJGCAJ+MicrosoftYaHei"/>
                <a:cs typeface="NJGCAJ+MicrosoftYaHei"/>
              </a:rPr>
              <a:t>50140-2005）规定：灭火器应设置</a:t>
            </a:r>
          </a:p>
          <a:p>
            <a:pPr marL="0" marR="0">
              <a:lnSpc>
                <a:spcPts val="1661"/>
              </a:lnSpc>
              <a:spcBef>
                <a:spcPts val="208"/>
              </a:spcBef>
              <a:spcAft>
                <a:spcPts val="0"/>
              </a:spcAft>
            </a:pPr>
            <a:r>
              <a:rPr sz="1600" spc="18" dirty="0">
                <a:solidFill>
                  <a:srgbClr val="000000"/>
                </a:solidFill>
                <a:latin typeface="NJGCAJ+MicrosoftYaHei"/>
                <a:cs typeface="NJGCAJ+MicrosoftYaHei"/>
              </a:rPr>
              <a:t>在位置明显和便于取用的地点，且不</a:t>
            </a:r>
          </a:p>
          <a:p>
            <a:pPr marL="0" marR="0">
              <a:lnSpc>
                <a:spcPts val="1661"/>
              </a:lnSpc>
              <a:spcBef>
                <a:spcPts val="208"/>
              </a:spcBef>
              <a:spcAft>
                <a:spcPts val="0"/>
              </a:spcAft>
            </a:pPr>
            <a:r>
              <a:rPr sz="1600" spc="18" dirty="0">
                <a:solidFill>
                  <a:srgbClr val="000000"/>
                </a:solidFill>
                <a:latin typeface="NJGCAJ+MicrosoftYaHei"/>
                <a:cs typeface="NJGCAJ+MicrosoftYaHei"/>
              </a:rPr>
              <a:t>得影响安全疏散。灭火器的摆放应稳</a:t>
            </a:r>
          </a:p>
          <a:p>
            <a:pPr marL="0" marR="0">
              <a:lnSpc>
                <a:spcPts val="1661"/>
              </a:lnSpc>
              <a:spcBef>
                <a:spcPts val="208"/>
              </a:spcBef>
              <a:spcAft>
                <a:spcPts val="0"/>
              </a:spcAft>
            </a:pPr>
            <a:r>
              <a:rPr sz="1600" dirty="0">
                <a:solidFill>
                  <a:srgbClr val="000000"/>
                </a:solidFill>
                <a:latin typeface="NJGCAJ+MicrosoftYaHei"/>
                <a:cs typeface="NJGCAJ+MicrosoftYaHei"/>
              </a:rPr>
              <a:t>固，其铭牌应朝外。</a:t>
            </a:r>
          </a:p>
        </p:txBody>
      </p:sp>
      <p:sp>
        <p:nvSpPr>
          <p:cNvPr id="8" name="object 8"/>
          <p:cNvSpPr txBox="1"/>
          <p:nvPr/>
        </p:nvSpPr>
        <p:spPr>
          <a:xfrm>
            <a:off x="4543577" y="5360666"/>
            <a:ext cx="8250368" cy="100355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《仓储场所消防安全管理通则》（GA 1131-2014）规定： 仓储场所每月应至少</a:t>
            </a:r>
          </a:p>
          <a:p>
            <a:pPr marL="0" marR="0">
              <a:lnSpc>
                <a:spcPts val="1661"/>
              </a:lnSpc>
              <a:spcBef>
                <a:spcPts val="208"/>
              </a:spcBef>
              <a:spcAft>
                <a:spcPts val="0"/>
              </a:spcAft>
            </a:pPr>
            <a:r>
              <a:rPr sz="1600" spc="15" dirty="0">
                <a:solidFill>
                  <a:srgbClr val="000000"/>
                </a:solidFill>
                <a:latin typeface="NJGCAJ+MicrosoftYaHei"/>
                <a:cs typeface="NJGCAJ+MicrosoftYaHei"/>
              </a:rPr>
              <a:t>组织一次防火检查，检查是否存放影响消防安全的物品等，检查灭火器材配置及</a:t>
            </a:r>
          </a:p>
          <a:p>
            <a:pPr marL="0" marR="0">
              <a:lnSpc>
                <a:spcPts val="1661"/>
              </a:lnSpc>
              <a:spcBef>
                <a:spcPts val="208"/>
              </a:spcBef>
              <a:spcAft>
                <a:spcPts val="0"/>
              </a:spcAft>
            </a:pPr>
            <a:r>
              <a:rPr sz="1600" dirty="0">
                <a:solidFill>
                  <a:srgbClr val="000000"/>
                </a:solidFill>
                <a:latin typeface="NJGCAJ+MicrosoftYaHei"/>
                <a:cs typeface="NJGCAJ+MicrosoftYaHei"/>
              </a:rPr>
              <a:t>完好情况，消防设施有无损坏、停用、埋压、遮挡、圈占等影响使用情况。</a:t>
            </a:r>
          </a:p>
        </p:txBody>
      </p:sp>
      <p:sp>
        <p:nvSpPr>
          <p:cNvPr id="9" name="object 9"/>
          <p:cNvSpPr txBox="1"/>
          <p:nvPr/>
        </p:nvSpPr>
        <p:spPr>
          <a:xfrm>
            <a:off x="1262697" y="6586702"/>
            <a:ext cx="49318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Page</a:t>
            </a:r>
          </a:p>
        </p:txBody>
      </p:sp>
      <p:sp>
        <p:nvSpPr>
          <p:cNvPr id="10" name="object 10"/>
          <p:cNvSpPr txBox="1"/>
          <p:nvPr/>
        </p:nvSpPr>
        <p:spPr>
          <a:xfrm>
            <a:off x="1764347" y="6586702"/>
            <a:ext cx="331263"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29</a:t>
            </a:r>
          </a:p>
        </p:txBody>
      </p:sp>
      <p:sp>
        <p:nvSpPr>
          <p:cNvPr id="11" name="object 11"/>
          <p:cNvSpPr txBox="1"/>
          <p:nvPr/>
        </p:nvSpPr>
        <p:spPr>
          <a:xfrm>
            <a:off x="11158118" y="6601485"/>
            <a:ext cx="1207135" cy="58109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FFFFFF"/>
                </a:solidFill>
                <a:latin typeface="NJGCAJ+MicrosoftYaHei"/>
                <a:cs typeface="NJGCAJ+MicrosoftYaHei"/>
              </a:rPr>
              <a:t>第</a:t>
            </a:r>
            <a:r>
              <a:rPr sz="1800" spc="12" dirty="0">
                <a:solidFill>
                  <a:srgbClr val="FFFFFF"/>
                </a:solidFill>
                <a:latin typeface="NJGCAJ+MicrosoftYaHei"/>
                <a:cs typeface="NJGCAJ+MicrosoftYaHei"/>
              </a:rPr>
              <a:t> </a:t>
            </a:r>
            <a:r>
              <a:rPr sz="1800" dirty="0">
                <a:solidFill>
                  <a:srgbClr val="FFFFFF"/>
                </a:solidFill>
                <a:latin typeface="NJGCAJ+MicrosoftYaHei"/>
                <a:cs typeface="NJGCAJ+MicrosoftYaHei"/>
              </a:rPr>
              <a:t>29 页</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793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6431801" y="392857"/>
            <a:ext cx="762000" cy="774799"/>
          </a:xfrm>
          <a:prstGeom prst="rect">
            <a:avLst/>
          </a:prstGeom>
        </p:spPr>
        <p:txBody>
          <a:bodyPr vert="horz" wrap="square" lIns="0" tIns="0" rIns="0" bIns="0" rtlCol="0">
            <a:spAutoFit/>
          </a:bodyPr>
          <a:lstStyle/>
          <a:p>
            <a:pPr marL="0" marR="0">
              <a:lnSpc>
                <a:spcPts val="2500"/>
              </a:lnSpc>
              <a:spcBef>
                <a:spcPts val="0"/>
              </a:spcBef>
              <a:spcAft>
                <a:spcPts val="0"/>
              </a:spcAft>
            </a:pPr>
            <a:r>
              <a:rPr sz="2400" dirty="0">
                <a:solidFill>
                  <a:srgbClr val="FFFFFF"/>
                </a:solidFill>
                <a:latin typeface="NJGCAJ+MicrosoftYaHei"/>
                <a:cs typeface="NJGCAJ+MicrosoftYaHei"/>
              </a:rPr>
              <a:t>一</a:t>
            </a:r>
          </a:p>
        </p:txBody>
      </p:sp>
      <p:sp>
        <p:nvSpPr>
          <p:cNvPr id="4" name="object 4"/>
          <p:cNvSpPr txBox="1"/>
          <p:nvPr/>
        </p:nvSpPr>
        <p:spPr>
          <a:xfrm>
            <a:off x="7252284" y="416729"/>
            <a:ext cx="3209924" cy="709571"/>
          </a:xfrm>
          <a:prstGeom prst="rect">
            <a:avLst/>
          </a:prstGeom>
        </p:spPr>
        <p:txBody>
          <a:bodyPr vert="horz" wrap="square" lIns="0" tIns="0" rIns="0" bIns="0" rtlCol="0">
            <a:spAutoFit/>
          </a:bodyPr>
          <a:lstStyle/>
          <a:p>
            <a:pPr marL="0" marR="0">
              <a:lnSpc>
                <a:spcPts val="2287"/>
              </a:lnSpc>
              <a:spcBef>
                <a:spcPts val="0"/>
              </a:spcBef>
              <a:spcAft>
                <a:spcPts val="0"/>
              </a:spcAft>
            </a:pPr>
            <a:r>
              <a:rPr sz="2200" dirty="0">
                <a:solidFill>
                  <a:srgbClr val="000000"/>
                </a:solidFill>
                <a:latin typeface="NJGCAJ+MicrosoftYaHei"/>
                <a:cs typeface="NJGCAJ+MicrosoftYaHei"/>
              </a:rPr>
              <a:t>环</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境</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整</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洁</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有</a:t>
            </a:r>
            <a:r>
              <a:rPr sz="2200" spc="1109" dirty="0">
                <a:solidFill>
                  <a:srgbClr val="000000"/>
                </a:solidFill>
                <a:latin typeface="NJGCAJ+MicrosoftYaHei"/>
                <a:cs typeface="NJGCAJ+MicrosoftYaHei"/>
              </a:rPr>
              <a:t> </a:t>
            </a:r>
            <a:r>
              <a:rPr sz="2200" dirty="0">
                <a:solidFill>
                  <a:srgbClr val="000000"/>
                </a:solidFill>
                <a:latin typeface="NJGCAJ+MicrosoftYaHei"/>
                <a:cs typeface="NJGCAJ+MicrosoftYaHei"/>
              </a:rPr>
              <a:t>序</a:t>
            </a:r>
          </a:p>
        </p:txBody>
      </p:sp>
      <p:sp>
        <p:nvSpPr>
          <p:cNvPr id="5" name="object 5"/>
          <p:cNvSpPr txBox="1"/>
          <p:nvPr/>
        </p:nvSpPr>
        <p:spPr>
          <a:xfrm>
            <a:off x="6369545" y="1126926"/>
            <a:ext cx="4796284" cy="5874742"/>
          </a:xfrm>
          <a:prstGeom prst="rect">
            <a:avLst/>
          </a:prstGeom>
        </p:spPr>
        <p:txBody>
          <a:bodyPr vert="horz" wrap="square" lIns="0" tIns="0" rIns="0" bIns="0" rtlCol="0">
            <a:spAutoFit/>
          </a:bodyPr>
          <a:lstStyle/>
          <a:p>
            <a:pPr marL="63004" marR="0">
              <a:lnSpc>
                <a:spcPts val="2500"/>
              </a:lnSpc>
              <a:spcBef>
                <a:spcPts val="0"/>
              </a:spcBef>
              <a:spcAft>
                <a:spcPts val="0"/>
              </a:spcAft>
            </a:pPr>
            <a:r>
              <a:rPr sz="2400" dirty="0">
                <a:solidFill>
                  <a:srgbClr val="FFFFFF"/>
                </a:solidFill>
                <a:latin typeface="NJGCAJ+MicrosoftYaHei"/>
                <a:cs typeface="NJGCAJ+MicrosoftYaHei"/>
              </a:rPr>
              <a:t>二</a:t>
            </a:r>
            <a:r>
              <a:rPr sz="2400" spc="3349" dirty="0">
                <a:solidFill>
                  <a:srgbClr val="FFFFFF"/>
                </a:solidFill>
                <a:latin typeface="NJGCAJ+MicrosoftYaHei"/>
                <a:cs typeface="NJGCAJ+MicrosoftYaHei"/>
              </a:rPr>
              <a:t> </a:t>
            </a:r>
            <a:r>
              <a:rPr sz="2200" dirty="0">
                <a:solidFill>
                  <a:srgbClr val="000000"/>
                </a:solidFill>
                <a:latin typeface="NJGCAJ+MicrosoftYaHei"/>
                <a:cs typeface="NJGCAJ+MicrosoftYaHei"/>
              </a:rPr>
              <a:t>标</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志</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标</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线</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清</a:t>
            </a:r>
            <a:r>
              <a:rPr sz="2200" spc="1109" dirty="0">
                <a:solidFill>
                  <a:srgbClr val="000000"/>
                </a:solidFill>
                <a:latin typeface="NJGCAJ+MicrosoftYaHei"/>
                <a:cs typeface="NJGCAJ+MicrosoftYaHei"/>
              </a:rPr>
              <a:t> </a:t>
            </a:r>
            <a:r>
              <a:rPr sz="2200" dirty="0">
                <a:solidFill>
                  <a:srgbClr val="000000"/>
                </a:solidFill>
                <a:latin typeface="NJGCAJ+MicrosoftYaHei"/>
                <a:cs typeface="NJGCAJ+MicrosoftYaHei"/>
              </a:rPr>
              <a:t>晰</a:t>
            </a:r>
          </a:p>
          <a:p>
            <a:pPr marL="63004" marR="0">
              <a:lnSpc>
                <a:spcPts val="2500"/>
              </a:lnSpc>
              <a:spcBef>
                <a:spcPts val="3237"/>
              </a:spcBef>
              <a:spcAft>
                <a:spcPts val="0"/>
              </a:spcAft>
            </a:pPr>
            <a:r>
              <a:rPr sz="2400" dirty="0">
                <a:solidFill>
                  <a:srgbClr val="FFFFFF"/>
                </a:solidFill>
                <a:latin typeface="NJGCAJ+MicrosoftYaHei"/>
                <a:cs typeface="NJGCAJ+MicrosoftYaHei"/>
              </a:rPr>
              <a:t>三</a:t>
            </a:r>
            <a:r>
              <a:rPr sz="2400" spc="3349" dirty="0">
                <a:solidFill>
                  <a:srgbClr val="FFFFFF"/>
                </a:solidFill>
                <a:latin typeface="NJGCAJ+MicrosoftYaHei"/>
                <a:cs typeface="NJGCAJ+MicrosoftYaHei"/>
              </a:rPr>
              <a:t> </a:t>
            </a:r>
            <a:r>
              <a:rPr sz="2200" dirty="0">
                <a:solidFill>
                  <a:srgbClr val="000000"/>
                </a:solidFill>
                <a:latin typeface="NJGCAJ+MicrosoftYaHei"/>
                <a:cs typeface="NJGCAJ+MicrosoftYaHei"/>
              </a:rPr>
              <a:t>电</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气</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线</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路</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符</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合</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要</a:t>
            </a:r>
            <a:r>
              <a:rPr sz="2200" spc="-21" dirty="0">
                <a:solidFill>
                  <a:srgbClr val="000000"/>
                </a:solidFill>
                <a:latin typeface="NJGCAJ+MicrosoftYaHei"/>
                <a:cs typeface="NJGCAJ+MicrosoftYaHei"/>
              </a:rPr>
              <a:t> </a:t>
            </a:r>
            <a:r>
              <a:rPr sz="2200" dirty="0">
                <a:solidFill>
                  <a:srgbClr val="000000"/>
                </a:solidFill>
                <a:latin typeface="NJGCAJ+MicrosoftYaHei"/>
                <a:cs typeface="NJGCAJ+MicrosoftYaHei"/>
              </a:rPr>
              <a:t>求</a:t>
            </a:r>
          </a:p>
          <a:p>
            <a:pPr marL="63004" marR="0">
              <a:lnSpc>
                <a:spcPts val="2500"/>
              </a:lnSpc>
              <a:spcBef>
                <a:spcPts val="3287"/>
              </a:spcBef>
              <a:spcAft>
                <a:spcPts val="0"/>
              </a:spcAft>
            </a:pPr>
            <a:r>
              <a:rPr sz="2400" dirty="0">
                <a:solidFill>
                  <a:srgbClr val="FFFFFF"/>
                </a:solidFill>
                <a:latin typeface="NJGCAJ+MicrosoftYaHei"/>
                <a:cs typeface="NJGCAJ+MicrosoftYaHei"/>
              </a:rPr>
              <a:t>四</a:t>
            </a:r>
            <a:r>
              <a:rPr sz="2400" spc="3349" dirty="0">
                <a:solidFill>
                  <a:srgbClr val="FFFFFF"/>
                </a:solidFill>
                <a:latin typeface="NJGCAJ+MicrosoftYaHei"/>
                <a:cs typeface="NJGCAJ+MicrosoftYaHei"/>
              </a:rPr>
              <a:t> </a:t>
            </a:r>
            <a:r>
              <a:rPr sz="2200" dirty="0">
                <a:solidFill>
                  <a:srgbClr val="000000"/>
                </a:solidFill>
                <a:latin typeface="NJGCAJ+MicrosoftYaHei"/>
                <a:cs typeface="NJGCAJ+MicrosoftYaHei"/>
              </a:rPr>
              <a:t>设</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备</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设</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施</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维</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护</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完</a:t>
            </a:r>
            <a:r>
              <a:rPr sz="2200" spc="-21" dirty="0">
                <a:solidFill>
                  <a:srgbClr val="000000"/>
                </a:solidFill>
                <a:latin typeface="NJGCAJ+MicrosoftYaHei"/>
                <a:cs typeface="NJGCAJ+MicrosoftYaHei"/>
              </a:rPr>
              <a:t> </a:t>
            </a:r>
            <a:r>
              <a:rPr sz="2200" dirty="0">
                <a:solidFill>
                  <a:srgbClr val="000000"/>
                </a:solidFill>
                <a:latin typeface="NJGCAJ+MicrosoftYaHei"/>
                <a:cs typeface="NJGCAJ+MicrosoftYaHei"/>
              </a:rPr>
              <a:t>好</a:t>
            </a:r>
          </a:p>
          <a:p>
            <a:pPr marL="0" marR="0">
              <a:lnSpc>
                <a:spcPts val="3339"/>
              </a:lnSpc>
              <a:spcBef>
                <a:spcPts val="2222"/>
              </a:spcBef>
              <a:spcAft>
                <a:spcPts val="0"/>
              </a:spcAft>
            </a:pPr>
            <a:r>
              <a:rPr sz="2800" dirty="0">
                <a:solidFill>
                  <a:srgbClr val="FFFFFF"/>
                </a:solidFill>
                <a:latin typeface="NJGCAJ+MicrosoftYaHei"/>
                <a:cs typeface="NJGCAJ+MicrosoftYaHei"/>
              </a:rPr>
              <a:t>五</a:t>
            </a:r>
            <a:r>
              <a:rPr sz="2800" spc="3325" dirty="0">
                <a:solidFill>
                  <a:srgbClr val="FFFFFF"/>
                </a:solidFill>
                <a:latin typeface="NJGCAJ+MicrosoftYaHei"/>
                <a:cs typeface="NJGCAJ+MicrosoftYaHei"/>
              </a:rPr>
              <a:t> </a:t>
            </a:r>
            <a:r>
              <a:rPr sz="3200" spc="40" dirty="0">
                <a:solidFill>
                  <a:srgbClr val="0070C0"/>
                </a:solidFill>
                <a:latin typeface="NJGCAJ+MicrosoftYaHei"/>
                <a:cs typeface="NJGCAJ+MicrosoftYaHei"/>
              </a:rPr>
              <a:t>监测防护措施可靠</a:t>
            </a:r>
          </a:p>
          <a:p>
            <a:pPr marL="63004" marR="0">
              <a:lnSpc>
                <a:spcPts val="2500"/>
              </a:lnSpc>
              <a:spcBef>
                <a:spcPts val="3464"/>
              </a:spcBef>
              <a:spcAft>
                <a:spcPts val="0"/>
              </a:spcAft>
            </a:pPr>
            <a:r>
              <a:rPr sz="2400" dirty="0">
                <a:solidFill>
                  <a:srgbClr val="FFFFFF"/>
                </a:solidFill>
                <a:latin typeface="NJGCAJ+MicrosoftYaHei"/>
                <a:cs typeface="NJGCAJ+MicrosoftYaHei"/>
              </a:rPr>
              <a:t>六</a:t>
            </a:r>
            <a:r>
              <a:rPr sz="2400" spc="3349" dirty="0">
                <a:solidFill>
                  <a:srgbClr val="FFFFFF"/>
                </a:solidFill>
                <a:latin typeface="NJGCAJ+MicrosoftYaHei"/>
                <a:cs typeface="NJGCAJ+MicrosoftYaHei"/>
              </a:rPr>
              <a:t> </a:t>
            </a:r>
            <a:r>
              <a:rPr sz="2200" dirty="0">
                <a:solidFill>
                  <a:srgbClr val="000000"/>
                </a:solidFill>
                <a:latin typeface="NJGCAJ+MicrosoftYaHei"/>
                <a:cs typeface="NJGCAJ+MicrosoftYaHei"/>
              </a:rPr>
              <a:t>仓</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库</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物</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品</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摆</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放</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有</a:t>
            </a:r>
            <a:r>
              <a:rPr sz="2200" spc="-21" dirty="0">
                <a:solidFill>
                  <a:srgbClr val="000000"/>
                </a:solidFill>
                <a:latin typeface="NJGCAJ+MicrosoftYaHei"/>
                <a:cs typeface="NJGCAJ+MicrosoftYaHei"/>
              </a:rPr>
              <a:t> </a:t>
            </a:r>
            <a:r>
              <a:rPr sz="2200" dirty="0">
                <a:solidFill>
                  <a:srgbClr val="000000"/>
                </a:solidFill>
                <a:latin typeface="NJGCAJ+MicrosoftYaHei"/>
                <a:cs typeface="NJGCAJ+MicrosoftYaHei"/>
              </a:rPr>
              <a:t>序</a:t>
            </a:r>
          </a:p>
          <a:p>
            <a:pPr marL="63004" marR="0">
              <a:lnSpc>
                <a:spcPts val="2500"/>
              </a:lnSpc>
              <a:spcBef>
                <a:spcPts val="3237"/>
              </a:spcBef>
              <a:spcAft>
                <a:spcPts val="0"/>
              </a:spcAft>
            </a:pPr>
            <a:r>
              <a:rPr sz="2400" dirty="0">
                <a:solidFill>
                  <a:srgbClr val="FFFFFF"/>
                </a:solidFill>
                <a:latin typeface="NJGCAJ+MicrosoftYaHei"/>
                <a:cs typeface="NJGCAJ+MicrosoftYaHei"/>
              </a:rPr>
              <a:t>七</a:t>
            </a:r>
            <a:r>
              <a:rPr sz="2400" spc="3349" dirty="0">
                <a:solidFill>
                  <a:srgbClr val="FFFFFF"/>
                </a:solidFill>
                <a:latin typeface="NJGCAJ+MicrosoftYaHei"/>
                <a:cs typeface="NJGCAJ+MicrosoftYaHei"/>
              </a:rPr>
              <a:t> </a:t>
            </a:r>
            <a:r>
              <a:rPr sz="2200" spc="273" dirty="0">
                <a:solidFill>
                  <a:srgbClr val="000000"/>
                </a:solidFill>
                <a:latin typeface="NJGCAJ+MicrosoftYaHei"/>
                <a:cs typeface="NJGCAJ+MicrosoftYaHei"/>
              </a:rPr>
              <a:t>危化品使用符合规范</a:t>
            </a:r>
          </a:p>
          <a:p>
            <a:pPr marL="63004" marR="0">
              <a:lnSpc>
                <a:spcPts val="2500"/>
              </a:lnSpc>
              <a:spcBef>
                <a:spcPts val="3237"/>
              </a:spcBef>
              <a:spcAft>
                <a:spcPts val="0"/>
              </a:spcAft>
            </a:pPr>
            <a:r>
              <a:rPr sz="2400" dirty="0">
                <a:solidFill>
                  <a:srgbClr val="FFFFFF"/>
                </a:solidFill>
                <a:latin typeface="NJGCAJ+MicrosoftYaHei"/>
                <a:cs typeface="NJGCAJ+MicrosoftYaHei"/>
              </a:rPr>
              <a:t>八</a:t>
            </a:r>
            <a:r>
              <a:rPr sz="2400" spc="3349" dirty="0">
                <a:solidFill>
                  <a:srgbClr val="FFFFFF"/>
                </a:solidFill>
                <a:latin typeface="NJGCAJ+MicrosoftYaHei"/>
                <a:cs typeface="NJGCAJ+MicrosoftYaHei"/>
              </a:rPr>
              <a:t> </a:t>
            </a:r>
            <a:r>
              <a:rPr sz="2200" dirty="0">
                <a:solidFill>
                  <a:srgbClr val="000000"/>
                </a:solidFill>
                <a:latin typeface="NJGCAJ+MicrosoftYaHei"/>
                <a:cs typeface="NJGCAJ+MicrosoftYaHei"/>
              </a:rPr>
              <a:t>应</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急</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处</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置</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快</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速</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高</a:t>
            </a:r>
            <a:r>
              <a:rPr sz="2200" spc="-21" dirty="0">
                <a:solidFill>
                  <a:srgbClr val="000000"/>
                </a:solidFill>
                <a:latin typeface="NJGCAJ+MicrosoftYaHei"/>
                <a:cs typeface="NJGCAJ+MicrosoftYaHei"/>
              </a:rPr>
              <a:t> </a:t>
            </a:r>
            <a:r>
              <a:rPr sz="2200" dirty="0">
                <a:solidFill>
                  <a:srgbClr val="000000"/>
                </a:solidFill>
                <a:latin typeface="NJGCAJ+MicrosoftYaHei"/>
                <a:cs typeface="NJGCAJ+MicrosoftYaHei"/>
              </a:rPr>
              <a:t>效</a:t>
            </a:r>
          </a:p>
          <a:p>
            <a:pPr marL="63004" marR="0">
              <a:lnSpc>
                <a:spcPts val="2500"/>
              </a:lnSpc>
              <a:spcBef>
                <a:spcPts val="3287"/>
              </a:spcBef>
              <a:spcAft>
                <a:spcPts val="0"/>
              </a:spcAft>
            </a:pPr>
            <a:r>
              <a:rPr sz="2400" dirty="0">
                <a:solidFill>
                  <a:srgbClr val="FFFFFF"/>
                </a:solidFill>
                <a:latin typeface="NJGCAJ+MicrosoftYaHei"/>
                <a:cs typeface="NJGCAJ+MicrosoftYaHei"/>
              </a:rPr>
              <a:t>九</a:t>
            </a:r>
            <a:r>
              <a:rPr sz="2400" spc="3349" dirty="0">
                <a:solidFill>
                  <a:srgbClr val="FFFFFF"/>
                </a:solidFill>
                <a:latin typeface="NJGCAJ+MicrosoftYaHei"/>
                <a:cs typeface="NJGCAJ+MicrosoftYaHei"/>
              </a:rPr>
              <a:t> </a:t>
            </a:r>
            <a:r>
              <a:rPr sz="2200" dirty="0">
                <a:solidFill>
                  <a:srgbClr val="000000"/>
                </a:solidFill>
                <a:latin typeface="NJGCAJ+MicrosoftYaHei"/>
                <a:cs typeface="NJGCAJ+MicrosoftYaHei"/>
              </a:rPr>
              <a:t>从</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业</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人</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员</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熟</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知</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风</a:t>
            </a:r>
            <a:r>
              <a:rPr sz="2200" spc="-21" dirty="0">
                <a:solidFill>
                  <a:srgbClr val="000000"/>
                </a:solidFill>
                <a:latin typeface="NJGCAJ+MicrosoftYaHei"/>
                <a:cs typeface="NJGCAJ+MicrosoftYaHei"/>
              </a:rPr>
              <a:t> </a:t>
            </a:r>
            <a:r>
              <a:rPr sz="2200" dirty="0">
                <a:solidFill>
                  <a:srgbClr val="000000"/>
                </a:solidFill>
                <a:latin typeface="NJGCAJ+MicrosoftYaHei"/>
                <a:cs typeface="NJGCAJ+MicrosoftYaHei"/>
              </a:rPr>
              <a:t>险</a:t>
            </a:r>
          </a:p>
        </p:txBody>
      </p:sp>
      <p:sp>
        <p:nvSpPr>
          <p:cNvPr id="6" name="object 6"/>
          <p:cNvSpPr txBox="1"/>
          <p:nvPr/>
        </p:nvSpPr>
        <p:spPr>
          <a:xfrm>
            <a:off x="1262697" y="6586702"/>
            <a:ext cx="49318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Page</a:t>
            </a:r>
          </a:p>
        </p:txBody>
      </p:sp>
      <p:sp>
        <p:nvSpPr>
          <p:cNvPr id="7" name="object 7"/>
          <p:cNvSpPr txBox="1"/>
          <p:nvPr/>
        </p:nvSpPr>
        <p:spPr>
          <a:xfrm>
            <a:off x="1764347" y="6586702"/>
            <a:ext cx="331263"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30</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793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146086" y="178485"/>
            <a:ext cx="3804602" cy="840027"/>
          </a:xfrm>
          <a:prstGeom prst="rect">
            <a:avLst/>
          </a:prstGeom>
        </p:spPr>
        <p:txBody>
          <a:bodyPr vert="horz" wrap="square" lIns="0" tIns="0" rIns="0" bIns="0" rtlCol="0">
            <a:spAutoFit/>
          </a:bodyPr>
          <a:lstStyle/>
          <a:p>
            <a:pPr marL="0" marR="0">
              <a:lnSpc>
                <a:spcPts val="2714"/>
              </a:lnSpc>
              <a:spcBef>
                <a:spcPts val="0"/>
              </a:spcBef>
              <a:spcAft>
                <a:spcPts val="0"/>
              </a:spcAft>
            </a:pPr>
            <a:r>
              <a:rPr sz="2600" dirty="0">
                <a:solidFill>
                  <a:srgbClr val="000000"/>
                </a:solidFill>
                <a:latin typeface="NJGCAJ+MicrosoftYaHei"/>
                <a:cs typeface="NJGCAJ+MicrosoftYaHei"/>
              </a:rPr>
              <a:t>五、监测防护措施可靠</a:t>
            </a:r>
          </a:p>
        </p:txBody>
      </p:sp>
      <p:sp>
        <p:nvSpPr>
          <p:cNvPr id="4" name="object 4"/>
          <p:cNvSpPr txBox="1"/>
          <p:nvPr/>
        </p:nvSpPr>
        <p:spPr>
          <a:xfrm>
            <a:off x="727557" y="1043245"/>
            <a:ext cx="12444195" cy="1103527"/>
          </a:xfrm>
          <a:prstGeom prst="rect">
            <a:avLst/>
          </a:prstGeom>
        </p:spPr>
        <p:txBody>
          <a:bodyPr vert="horz" wrap="square" lIns="0" tIns="0" rIns="0" bIns="0" rtlCol="0">
            <a:spAutoFit/>
          </a:bodyPr>
          <a:lstStyle/>
          <a:p>
            <a:pPr marL="0" marR="0">
              <a:lnSpc>
                <a:spcPts val="2089"/>
              </a:lnSpc>
              <a:spcBef>
                <a:spcPts val="0"/>
              </a:spcBef>
              <a:spcAft>
                <a:spcPts val="0"/>
              </a:spcAft>
            </a:pPr>
            <a:r>
              <a:rPr sz="2000" spc="23" dirty="0">
                <a:solidFill>
                  <a:srgbClr val="0070C0"/>
                </a:solidFill>
                <a:latin typeface="NJGCAJ+MicrosoftYaHei"/>
                <a:cs typeface="NJGCAJ+MicrosoftYaHei"/>
              </a:rPr>
              <a:t>第12条：</a:t>
            </a:r>
            <a:r>
              <a:rPr sz="2000" spc="20" dirty="0">
                <a:solidFill>
                  <a:srgbClr val="0D0D0D"/>
                </a:solidFill>
                <a:latin typeface="NJGCAJ+MicrosoftYaHei"/>
                <a:cs typeface="NJGCAJ+MicrosoftYaHei"/>
              </a:rPr>
              <a:t>生产设备设施应安装配套的安全防护装置，皮带轮、齿轮等外露的转动和运动部件应有</a:t>
            </a:r>
          </a:p>
          <a:p>
            <a:pPr marL="0" marR="0">
              <a:lnSpc>
                <a:spcPts val="2089"/>
              </a:lnSpc>
              <a:spcBef>
                <a:spcPts val="1510"/>
              </a:spcBef>
              <a:spcAft>
                <a:spcPts val="0"/>
              </a:spcAft>
            </a:pPr>
            <a:r>
              <a:rPr sz="2000" dirty="0">
                <a:solidFill>
                  <a:srgbClr val="0D0D0D"/>
                </a:solidFill>
                <a:latin typeface="NJGCAJ+MicrosoftYaHei"/>
                <a:cs typeface="NJGCAJ+MicrosoftYaHei"/>
              </a:rPr>
              <a:t>防护罩，并定期检查，保障防护装置安全可靠并处于良好运行状态。</a:t>
            </a:r>
          </a:p>
        </p:txBody>
      </p:sp>
      <p:sp>
        <p:nvSpPr>
          <p:cNvPr id="5" name="object 5"/>
          <p:cNvSpPr txBox="1"/>
          <p:nvPr/>
        </p:nvSpPr>
        <p:spPr>
          <a:xfrm>
            <a:off x="727557" y="2066061"/>
            <a:ext cx="12277694" cy="1129739"/>
          </a:xfrm>
          <a:prstGeom prst="rect">
            <a:avLst/>
          </a:prstGeom>
        </p:spPr>
        <p:txBody>
          <a:bodyPr vert="horz" wrap="square" lIns="0" tIns="0" rIns="0" bIns="0" rtlCol="0">
            <a:spAutoFit/>
          </a:bodyPr>
          <a:lstStyle/>
          <a:p>
            <a:pPr marL="0" marR="0">
              <a:lnSpc>
                <a:spcPts val="1875"/>
              </a:lnSpc>
              <a:spcBef>
                <a:spcPts val="0"/>
              </a:spcBef>
              <a:spcAft>
                <a:spcPts val="0"/>
              </a:spcAft>
            </a:pPr>
            <a:r>
              <a:rPr sz="1800" spc="15" dirty="0">
                <a:solidFill>
                  <a:srgbClr val="0070C0"/>
                </a:solidFill>
                <a:latin typeface="NJGCAJ+MicrosoftYaHei"/>
                <a:cs typeface="NJGCAJ+MicrosoftYaHei"/>
              </a:rPr>
              <a:t>规范说明：</a:t>
            </a:r>
            <a:r>
              <a:rPr sz="1800" spc="10" dirty="0">
                <a:solidFill>
                  <a:srgbClr val="0D0D0D"/>
                </a:solidFill>
                <a:latin typeface="NJGCAJ+MicrosoftYaHei"/>
                <a:cs typeface="NJGCAJ+MicrosoftYaHei"/>
              </a:rPr>
              <a:t>《机械安全</a:t>
            </a:r>
            <a:r>
              <a:rPr sz="1800" spc="12" dirty="0">
                <a:solidFill>
                  <a:srgbClr val="0D0D0D"/>
                </a:solidFill>
                <a:latin typeface="NJGCAJ+MicrosoftYaHei"/>
                <a:cs typeface="NJGCAJ+MicrosoftYaHei"/>
              </a:rPr>
              <a:t> </a:t>
            </a:r>
            <a:r>
              <a:rPr sz="1800" spc="10" dirty="0">
                <a:solidFill>
                  <a:srgbClr val="0D0D0D"/>
                </a:solidFill>
                <a:latin typeface="NJGCAJ+MicrosoftYaHei"/>
                <a:cs typeface="NJGCAJ+MicrosoftYaHei"/>
              </a:rPr>
              <a:t>防护装置</a:t>
            </a:r>
            <a:r>
              <a:rPr sz="1800" spc="12" dirty="0">
                <a:solidFill>
                  <a:srgbClr val="0D0D0D"/>
                </a:solidFill>
                <a:latin typeface="NJGCAJ+MicrosoftYaHei"/>
                <a:cs typeface="NJGCAJ+MicrosoftYaHei"/>
              </a:rPr>
              <a:t> </a:t>
            </a:r>
            <a:r>
              <a:rPr sz="1800" spc="10" dirty="0">
                <a:solidFill>
                  <a:srgbClr val="0D0D0D"/>
                </a:solidFill>
                <a:latin typeface="NJGCAJ+MicrosoftYaHei"/>
                <a:cs typeface="NJGCAJ+MicrosoftYaHei"/>
              </a:rPr>
              <a:t>固定式和活动式防护装置设计与制造一般要求》（GB/T </a:t>
            </a:r>
            <a:r>
              <a:rPr sz="1800" spc="11" dirty="0">
                <a:solidFill>
                  <a:srgbClr val="0D0D0D"/>
                </a:solidFill>
                <a:latin typeface="NJGCAJ+MicrosoftYaHei"/>
                <a:cs typeface="NJGCAJ+MicrosoftYaHei"/>
              </a:rPr>
              <a:t>8196-2018）规</a:t>
            </a:r>
          </a:p>
          <a:p>
            <a:pPr marL="0" marR="0">
              <a:lnSpc>
                <a:spcPts val="1875"/>
              </a:lnSpc>
              <a:spcBef>
                <a:spcPts val="234"/>
              </a:spcBef>
              <a:spcAft>
                <a:spcPts val="0"/>
              </a:spcAft>
            </a:pPr>
            <a:r>
              <a:rPr sz="1800" spc="28" dirty="0">
                <a:solidFill>
                  <a:srgbClr val="0D0D0D"/>
                </a:solidFill>
                <a:latin typeface="NJGCAJ+MicrosoftYaHei"/>
                <a:cs typeface="NJGCAJ+MicrosoftYaHei"/>
              </a:rPr>
              <a:t>定：设计和制造防护装置时，应妥善考虑可合理预见的人机交互；冲、剪、压机械、木工机械、砂轮机、</a:t>
            </a:r>
          </a:p>
          <a:p>
            <a:pPr marL="0" marR="0">
              <a:lnSpc>
                <a:spcPts val="1875"/>
              </a:lnSpc>
              <a:spcBef>
                <a:spcPts val="284"/>
              </a:spcBef>
              <a:spcAft>
                <a:spcPts val="0"/>
              </a:spcAft>
            </a:pPr>
            <a:r>
              <a:rPr sz="1800" dirty="0">
                <a:solidFill>
                  <a:srgbClr val="0D0D0D"/>
                </a:solidFill>
                <a:latin typeface="NJGCAJ+MicrosoftYaHei"/>
                <a:cs typeface="NJGCAJ+MicrosoftYaHei"/>
              </a:rPr>
              <a:t>注塑机械、压痕机、抛光机等危险设备的安全防护装置完好齐全。</a:t>
            </a:r>
          </a:p>
        </p:txBody>
      </p:sp>
      <p:sp>
        <p:nvSpPr>
          <p:cNvPr id="6" name="object 6"/>
          <p:cNvSpPr txBox="1"/>
          <p:nvPr/>
        </p:nvSpPr>
        <p:spPr>
          <a:xfrm>
            <a:off x="958977" y="5597445"/>
            <a:ext cx="2336165"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有轮（皮带轮）必有罩</a:t>
            </a:r>
          </a:p>
        </p:txBody>
      </p:sp>
      <p:sp>
        <p:nvSpPr>
          <p:cNvPr id="7" name="object 7"/>
          <p:cNvSpPr txBox="1"/>
          <p:nvPr/>
        </p:nvSpPr>
        <p:spPr>
          <a:xfrm>
            <a:off x="4023601" y="5598524"/>
            <a:ext cx="2336165"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有轴（转动轴）必有套</a:t>
            </a:r>
          </a:p>
        </p:txBody>
      </p:sp>
      <p:sp>
        <p:nvSpPr>
          <p:cNvPr id="8" name="object 8"/>
          <p:cNvSpPr txBox="1"/>
          <p:nvPr/>
        </p:nvSpPr>
        <p:spPr>
          <a:xfrm>
            <a:off x="7423239" y="5598524"/>
            <a:ext cx="1320165"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有台必有栏</a:t>
            </a:r>
          </a:p>
        </p:txBody>
      </p:sp>
      <p:sp>
        <p:nvSpPr>
          <p:cNvPr id="9" name="object 9"/>
          <p:cNvSpPr txBox="1"/>
          <p:nvPr/>
        </p:nvSpPr>
        <p:spPr>
          <a:xfrm>
            <a:off x="9987979" y="5598524"/>
            <a:ext cx="1320165"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有孔必有盖</a:t>
            </a:r>
          </a:p>
        </p:txBody>
      </p:sp>
      <p:sp>
        <p:nvSpPr>
          <p:cNvPr id="10" name="object 10"/>
          <p:cNvSpPr txBox="1"/>
          <p:nvPr/>
        </p:nvSpPr>
        <p:spPr>
          <a:xfrm>
            <a:off x="1262697" y="6586702"/>
            <a:ext cx="49318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Page</a:t>
            </a:r>
          </a:p>
        </p:txBody>
      </p:sp>
      <p:sp>
        <p:nvSpPr>
          <p:cNvPr id="11" name="object 11"/>
          <p:cNvSpPr txBox="1"/>
          <p:nvPr/>
        </p:nvSpPr>
        <p:spPr>
          <a:xfrm>
            <a:off x="1764347" y="6586702"/>
            <a:ext cx="331263"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31</a:t>
            </a:r>
          </a:p>
        </p:txBody>
      </p:sp>
      <p:sp>
        <p:nvSpPr>
          <p:cNvPr id="12" name="object 12"/>
          <p:cNvSpPr txBox="1"/>
          <p:nvPr/>
        </p:nvSpPr>
        <p:spPr>
          <a:xfrm>
            <a:off x="11158118" y="6601485"/>
            <a:ext cx="1207135" cy="58109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FFFFFF"/>
                </a:solidFill>
                <a:latin typeface="NJGCAJ+MicrosoftYaHei"/>
                <a:cs typeface="NJGCAJ+MicrosoftYaHei"/>
              </a:rPr>
              <a:t>第</a:t>
            </a:r>
            <a:r>
              <a:rPr sz="1800" spc="12" dirty="0">
                <a:solidFill>
                  <a:srgbClr val="FFFFFF"/>
                </a:solidFill>
                <a:latin typeface="NJGCAJ+MicrosoftYaHei"/>
                <a:cs typeface="NJGCAJ+MicrosoftYaHei"/>
              </a:rPr>
              <a:t> </a:t>
            </a:r>
            <a:r>
              <a:rPr sz="1800" dirty="0">
                <a:solidFill>
                  <a:srgbClr val="FFFFFF"/>
                </a:solidFill>
                <a:latin typeface="NJGCAJ+MicrosoftYaHei"/>
                <a:cs typeface="NJGCAJ+MicrosoftYaHei"/>
              </a:rPr>
              <a:t>31 页</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793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146086" y="178485"/>
            <a:ext cx="3804602" cy="840027"/>
          </a:xfrm>
          <a:prstGeom prst="rect">
            <a:avLst/>
          </a:prstGeom>
        </p:spPr>
        <p:txBody>
          <a:bodyPr vert="horz" wrap="square" lIns="0" tIns="0" rIns="0" bIns="0" rtlCol="0">
            <a:spAutoFit/>
          </a:bodyPr>
          <a:lstStyle/>
          <a:p>
            <a:pPr marL="0" marR="0">
              <a:lnSpc>
                <a:spcPts val="2714"/>
              </a:lnSpc>
              <a:spcBef>
                <a:spcPts val="0"/>
              </a:spcBef>
              <a:spcAft>
                <a:spcPts val="0"/>
              </a:spcAft>
            </a:pPr>
            <a:r>
              <a:rPr sz="2600" dirty="0">
                <a:solidFill>
                  <a:srgbClr val="000000"/>
                </a:solidFill>
                <a:latin typeface="NJGCAJ+MicrosoftYaHei"/>
                <a:cs typeface="NJGCAJ+MicrosoftYaHei"/>
              </a:rPr>
              <a:t>五、监测防护措施可靠</a:t>
            </a:r>
          </a:p>
        </p:txBody>
      </p:sp>
      <p:sp>
        <p:nvSpPr>
          <p:cNvPr id="4" name="object 4"/>
          <p:cNvSpPr txBox="1"/>
          <p:nvPr/>
        </p:nvSpPr>
        <p:spPr>
          <a:xfrm>
            <a:off x="1088859" y="1119826"/>
            <a:ext cx="4989798" cy="951127"/>
          </a:xfrm>
          <a:prstGeom prst="rect">
            <a:avLst/>
          </a:prstGeom>
        </p:spPr>
        <p:txBody>
          <a:bodyPr vert="horz" wrap="square" lIns="0" tIns="0" rIns="0" bIns="0" rtlCol="0">
            <a:spAutoFit/>
          </a:bodyPr>
          <a:lstStyle/>
          <a:p>
            <a:pPr marL="0" marR="0">
              <a:lnSpc>
                <a:spcPts val="2089"/>
              </a:lnSpc>
              <a:spcBef>
                <a:spcPts val="0"/>
              </a:spcBef>
              <a:spcAft>
                <a:spcPts val="0"/>
              </a:spcAft>
            </a:pPr>
            <a:r>
              <a:rPr sz="2000" spc="60" dirty="0">
                <a:solidFill>
                  <a:srgbClr val="FF0000"/>
                </a:solidFill>
                <a:latin typeface="NJGCAJ+MicrosoftYaHei"/>
                <a:cs typeface="NJGCAJ+MicrosoftYaHei"/>
              </a:rPr>
              <a:t>常见问题（1）：</a:t>
            </a:r>
            <a:r>
              <a:rPr sz="2000" spc="63" dirty="0">
                <a:solidFill>
                  <a:srgbClr val="000000"/>
                </a:solidFill>
                <a:latin typeface="NJGCAJ+MicrosoftYaHei"/>
                <a:cs typeface="NJGCAJ+MicrosoftYaHei"/>
              </a:rPr>
              <a:t>皮带轮等转动部位未</a:t>
            </a:r>
          </a:p>
          <a:p>
            <a:pPr marL="0" marR="0">
              <a:lnSpc>
                <a:spcPts val="2089"/>
              </a:lnSpc>
              <a:spcBef>
                <a:spcPts val="310"/>
              </a:spcBef>
              <a:spcAft>
                <a:spcPts val="0"/>
              </a:spcAft>
            </a:pPr>
            <a:r>
              <a:rPr sz="2000" dirty="0">
                <a:solidFill>
                  <a:srgbClr val="000000"/>
                </a:solidFill>
                <a:latin typeface="NJGCAJ+MicrosoftYaHei"/>
                <a:cs typeface="NJGCAJ+MicrosoftYaHei"/>
              </a:rPr>
              <a:t>安装防护罩</a:t>
            </a:r>
          </a:p>
        </p:txBody>
      </p:sp>
      <p:sp>
        <p:nvSpPr>
          <p:cNvPr id="5" name="object 5"/>
          <p:cNvSpPr txBox="1"/>
          <p:nvPr/>
        </p:nvSpPr>
        <p:spPr>
          <a:xfrm>
            <a:off x="7000037" y="1119826"/>
            <a:ext cx="4857007" cy="646327"/>
          </a:xfrm>
          <a:prstGeom prst="rect">
            <a:avLst/>
          </a:prstGeom>
        </p:spPr>
        <p:txBody>
          <a:bodyPr vert="horz" wrap="square" lIns="0" tIns="0" rIns="0" bIns="0" rtlCol="0">
            <a:spAutoFit/>
          </a:bodyPr>
          <a:lstStyle/>
          <a:p>
            <a:pPr marL="0" marR="0">
              <a:lnSpc>
                <a:spcPts val="2089"/>
              </a:lnSpc>
              <a:spcBef>
                <a:spcPts val="0"/>
              </a:spcBef>
              <a:spcAft>
                <a:spcPts val="0"/>
              </a:spcAft>
            </a:pPr>
            <a:r>
              <a:rPr sz="2000" dirty="0">
                <a:solidFill>
                  <a:srgbClr val="FF0000"/>
                </a:solidFill>
                <a:latin typeface="NJGCAJ+MicrosoftYaHei"/>
                <a:cs typeface="NJGCAJ+MicrosoftYaHei"/>
              </a:rPr>
              <a:t>常见问题（2）：</a:t>
            </a:r>
            <a:r>
              <a:rPr sz="2000" dirty="0">
                <a:solidFill>
                  <a:srgbClr val="000000"/>
                </a:solidFill>
                <a:latin typeface="NJGCAJ+MicrosoftYaHei"/>
                <a:cs typeface="NJGCAJ+MicrosoftYaHei"/>
              </a:rPr>
              <a:t>传动轴未安装防护套</a:t>
            </a:r>
          </a:p>
        </p:txBody>
      </p:sp>
      <p:sp>
        <p:nvSpPr>
          <p:cNvPr id="6" name="object 6"/>
          <p:cNvSpPr txBox="1"/>
          <p:nvPr/>
        </p:nvSpPr>
        <p:spPr>
          <a:xfrm>
            <a:off x="1123022" y="5663510"/>
            <a:ext cx="11573735" cy="100355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《机械安全 防护装置 固定式与活动式防护装置设计与制造一般要求》（GB/T 8196-2003）规定：运动传递部件</a:t>
            </a:r>
          </a:p>
          <a:p>
            <a:pPr marL="0" marR="0">
              <a:lnSpc>
                <a:spcPts val="1661"/>
              </a:lnSpc>
              <a:spcBef>
                <a:spcPts val="208"/>
              </a:spcBef>
              <a:spcAft>
                <a:spcPts val="0"/>
              </a:spcAft>
            </a:pPr>
            <a:r>
              <a:rPr sz="1600" spc="18" dirty="0">
                <a:solidFill>
                  <a:srgbClr val="000000"/>
                </a:solidFill>
                <a:latin typeface="NJGCAJ+MicrosoftYaHei"/>
                <a:cs typeface="NJGCAJ+MicrosoftYaHei"/>
              </a:rPr>
              <a:t>对运动传递部件，如皮带轮、皮带、齿轮、导轨、齿杆、传动轴产生的危险的防护，应采用固定式防护装置或活</a:t>
            </a:r>
          </a:p>
          <a:p>
            <a:pPr marL="0" marR="0">
              <a:lnSpc>
                <a:spcPts val="1661"/>
              </a:lnSpc>
              <a:spcBef>
                <a:spcPts val="208"/>
              </a:spcBef>
              <a:spcAft>
                <a:spcPts val="0"/>
              </a:spcAft>
            </a:pPr>
            <a:r>
              <a:rPr sz="1600" dirty="0">
                <a:solidFill>
                  <a:srgbClr val="000000"/>
                </a:solidFill>
                <a:latin typeface="NJGCAJ+MicrosoftYaHei"/>
                <a:cs typeface="NJGCAJ+MicrosoftYaHei"/>
              </a:rPr>
              <a:t>动式联锁保护装置。</a:t>
            </a:r>
          </a:p>
        </p:txBody>
      </p:sp>
      <p:sp>
        <p:nvSpPr>
          <p:cNvPr id="7" name="object 7"/>
          <p:cNvSpPr txBox="1"/>
          <p:nvPr/>
        </p:nvSpPr>
        <p:spPr>
          <a:xfrm>
            <a:off x="1262697" y="6586702"/>
            <a:ext cx="49318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Page</a:t>
            </a:r>
          </a:p>
        </p:txBody>
      </p:sp>
      <p:sp>
        <p:nvSpPr>
          <p:cNvPr id="8" name="object 8"/>
          <p:cNvSpPr txBox="1"/>
          <p:nvPr/>
        </p:nvSpPr>
        <p:spPr>
          <a:xfrm>
            <a:off x="1764347" y="6586702"/>
            <a:ext cx="331263"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32</a:t>
            </a:r>
          </a:p>
        </p:txBody>
      </p:sp>
      <p:sp>
        <p:nvSpPr>
          <p:cNvPr id="9" name="object 9"/>
          <p:cNvSpPr txBox="1"/>
          <p:nvPr/>
        </p:nvSpPr>
        <p:spPr>
          <a:xfrm>
            <a:off x="11158118" y="6601485"/>
            <a:ext cx="1207135" cy="58109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FFFFFF"/>
                </a:solidFill>
                <a:latin typeface="NJGCAJ+MicrosoftYaHei"/>
                <a:cs typeface="NJGCAJ+MicrosoftYaHei"/>
              </a:rPr>
              <a:t>第</a:t>
            </a:r>
            <a:r>
              <a:rPr sz="1800" spc="12" dirty="0">
                <a:solidFill>
                  <a:srgbClr val="FFFFFF"/>
                </a:solidFill>
                <a:latin typeface="NJGCAJ+MicrosoftYaHei"/>
                <a:cs typeface="NJGCAJ+MicrosoftYaHei"/>
              </a:rPr>
              <a:t> </a:t>
            </a:r>
            <a:r>
              <a:rPr sz="1800" dirty="0">
                <a:solidFill>
                  <a:srgbClr val="FFFFFF"/>
                </a:solidFill>
                <a:latin typeface="NJGCAJ+MicrosoftYaHei"/>
                <a:cs typeface="NJGCAJ+MicrosoftYaHei"/>
              </a:rPr>
              <a:t>32 页</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793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146086" y="178485"/>
            <a:ext cx="3804602" cy="840027"/>
          </a:xfrm>
          <a:prstGeom prst="rect">
            <a:avLst/>
          </a:prstGeom>
        </p:spPr>
        <p:txBody>
          <a:bodyPr vert="horz" wrap="square" lIns="0" tIns="0" rIns="0" bIns="0" rtlCol="0">
            <a:spAutoFit/>
          </a:bodyPr>
          <a:lstStyle/>
          <a:p>
            <a:pPr marL="0" marR="0">
              <a:lnSpc>
                <a:spcPts val="2714"/>
              </a:lnSpc>
              <a:spcBef>
                <a:spcPts val="0"/>
              </a:spcBef>
              <a:spcAft>
                <a:spcPts val="0"/>
              </a:spcAft>
            </a:pPr>
            <a:r>
              <a:rPr sz="2600" dirty="0">
                <a:solidFill>
                  <a:srgbClr val="000000"/>
                </a:solidFill>
                <a:latin typeface="NJGCAJ+MicrosoftYaHei"/>
                <a:cs typeface="NJGCAJ+MicrosoftYaHei"/>
              </a:rPr>
              <a:t>五、监测防护措施可靠</a:t>
            </a:r>
          </a:p>
        </p:txBody>
      </p:sp>
      <p:sp>
        <p:nvSpPr>
          <p:cNvPr id="4" name="object 4"/>
          <p:cNvSpPr txBox="1"/>
          <p:nvPr/>
        </p:nvSpPr>
        <p:spPr>
          <a:xfrm>
            <a:off x="930059" y="1062003"/>
            <a:ext cx="5328633" cy="951127"/>
          </a:xfrm>
          <a:prstGeom prst="rect">
            <a:avLst/>
          </a:prstGeom>
        </p:spPr>
        <p:txBody>
          <a:bodyPr vert="horz" wrap="square" lIns="0" tIns="0" rIns="0" bIns="0" rtlCol="0">
            <a:spAutoFit/>
          </a:bodyPr>
          <a:lstStyle/>
          <a:p>
            <a:pPr marL="0" marR="0">
              <a:lnSpc>
                <a:spcPts val="2089"/>
              </a:lnSpc>
              <a:spcBef>
                <a:spcPts val="0"/>
              </a:spcBef>
              <a:spcAft>
                <a:spcPts val="0"/>
              </a:spcAft>
            </a:pPr>
            <a:r>
              <a:rPr sz="2000" spc="75" dirty="0">
                <a:solidFill>
                  <a:srgbClr val="FF0000"/>
                </a:solidFill>
                <a:latin typeface="NJGCAJ+MicrosoftYaHei"/>
                <a:cs typeface="NJGCAJ+MicrosoftYaHei"/>
              </a:rPr>
              <a:t>常见问题（3）：</a:t>
            </a:r>
            <a:r>
              <a:rPr sz="2000" spc="78" dirty="0">
                <a:solidFill>
                  <a:srgbClr val="000000"/>
                </a:solidFill>
                <a:latin typeface="NJGCAJ+MicrosoftYaHei"/>
                <a:cs typeface="NJGCAJ+MicrosoftYaHei"/>
              </a:rPr>
              <a:t>皮带轮等转动部位未安</a:t>
            </a:r>
          </a:p>
          <a:p>
            <a:pPr marL="0" marR="0">
              <a:lnSpc>
                <a:spcPts val="2089"/>
              </a:lnSpc>
              <a:spcBef>
                <a:spcPts val="310"/>
              </a:spcBef>
              <a:spcAft>
                <a:spcPts val="0"/>
              </a:spcAft>
            </a:pPr>
            <a:r>
              <a:rPr sz="2000" dirty="0">
                <a:solidFill>
                  <a:srgbClr val="000000"/>
                </a:solidFill>
                <a:latin typeface="NJGCAJ+MicrosoftYaHei"/>
                <a:cs typeface="NJGCAJ+MicrosoftYaHei"/>
              </a:rPr>
              <a:t>装防护罩</a:t>
            </a:r>
          </a:p>
        </p:txBody>
      </p:sp>
      <p:sp>
        <p:nvSpPr>
          <p:cNvPr id="5" name="object 5"/>
          <p:cNvSpPr txBox="1"/>
          <p:nvPr/>
        </p:nvSpPr>
        <p:spPr>
          <a:xfrm>
            <a:off x="6690703" y="1077878"/>
            <a:ext cx="5524339" cy="951127"/>
          </a:xfrm>
          <a:prstGeom prst="rect">
            <a:avLst/>
          </a:prstGeom>
        </p:spPr>
        <p:txBody>
          <a:bodyPr vert="horz" wrap="square" lIns="0" tIns="0" rIns="0" bIns="0" rtlCol="0">
            <a:spAutoFit/>
          </a:bodyPr>
          <a:lstStyle/>
          <a:p>
            <a:pPr marL="0" marR="0">
              <a:lnSpc>
                <a:spcPts val="2089"/>
              </a:lnSpc>
              <a:spcBef>
                <a:spcPts val="0"/>
              </a:spcBef>
              <a:spcAft>
                <a:spcPts val="0"/>
              </a:spcAft>
            </a:pPr>
            <a:r>
              <a:rPr sz="2000" spc="35" dirty="0">
                <a:solidFill>
                  <a:srgbClr val="FF0000"/>
                </a:solidFill>
                <a:latin typeface="NJGCAJ+MicrosoftYaHei"/>
                <a:cs typeface="NJGCAJ+MicrosoftYaHei"/>
              </a:rPr>
              <a:t>常见问题（4）：</a:t>
            </a:r>
            <a:r>
              <a:rPr sz="2000" spc="36" dirty="0">
                <a:solidFill>
                  <a:srgbClr val="000000"/>
                </a:solidFill>
                <a:latin typeface="NJGCAJ+MicrosoftYaHei"/>
                <a:cs typeface="NJGCAJ+MicrosoftYaHei"/>
              </a:rPr>
              <a:t>磨床砂轮转动部位未安装</a:t>
            </a:r>
          </a:p>
          <a:p>
            <a:pPr marL="0" marR="0">
              <a:lnSpc>
                <a:spcPts val="2089"/>
              </a:lnSpc>
              <a:spcBef>
                <a:spcPts val="310"/>
              </a:spcBef>
              <a:spcAft>
                <a:spcPts val="0"/>
              </a:spcAft>
            </a:pPr>
            <a:r>
              <a:rPr sz="2000" dirty="0">
                <a:solidFill>
                  <a:srgbClr val="000000"/>
                </a:solidFill>
                <a:latin typeface="NJGCAJ+MicrosoftYaHei"/>
                <a:cs typeface="NJGCAJ+MicrosoftYaHei"/>
              </a:rPr>
              <a:t>防护罩</a:t>
            </a:r>
          </a:p>
        </p:txBody>
      </p:sp>
      <p:sp>
        <p:nvSpPr>
          <p:cNvPr id="6" name="object 6"/>
          <p:cNvSpPr txBox="1"/>
          <p:nvPr/>
        </p:nvSpPr>
        <p:spPr>
          <a:xfrm>
            <a:off x="1146086" y="5480592"/>
            <a:ext cx="11713211" cy="1003551"/>
          </a:xfrm>
          <a:prstGeom prst="rect">
            <a:avLst/>
          </a:prstGeom>
        </p:spPr>
        <p:txBody>
          <a:bodyPr vert="horz" wrap="square" lIns="0" tIns="0" rIns="0" bIns="0" rtlCol="0">
            <a:spAutoFit/>
          </a:bodyPr>
          <a:lstStyle/>
          <a:p>
            <a:pPr marL="0" marR="0">
              <a:lnSpc>
                <a:spcPts val="1661"/>
              </a:lnSpc>
              <a:spcBef>
                <a:spcPts val="0"/>
              </a:spcBef>
              <a:spcAft>
                <a:spcPts val="0"/>
              </a:spcAft>
            </a:pPr>
            <a:r>
              <a:rPr sz="1600" spc="20" dirty="0">
                <a:solidFill>
                  <a:srgbClr val="000000"/>
                </a:solidFill>
                <a:latin typeface="NJGCAJ+MicrosoftYaHei"/>
                <a:cs typeface="NJGCAJ+MicrosoftYaHei"/>
              </a:rPr>
              <a:t>《机械安全</a:t>
            </a:r>
            <a:r>
              <a:rPr sz="1600" spc="22" dirty="0">
                <a:solidFill>
                  <a:srgbClr val="000000"/>
                </a:solidFill>
                <a:latin typeface="NJGCAJ+MicrosoftYaHei"/>
                <a:cs typeface="NJGCAJ+MicrosoftYaHei"/>
              </a:rPr>
              <a:t> </a:t>
            </a:r>
            <a:r>
              <a:rPr sz="1600" spc="20" dirty="0">
                <a:solidFill>
                  <a:srgbClr val="000000"/>
                </a:solidFill>
                <a:latin typeface="NJGCAJ+MicrosoftYaHei"/>
                <a:cs typeface="NJGCAJ+MicrosoftYaHei"/>
              </a:rPr>
              <a:t>防护装置</a:t>
            </a:r>
            <a:r>
              <a:rPr sz="1600" spc="22" dirty="0">
                <a:solidFill>
                  <a:srgbClr val="000000"/>
                </a:solidFill>
                <a:latin typeface="NJGCAJ+MicrosoftYaHei"/>
                <a:cs typeface="NJGCAJ+MicrosoftYaHei"/>
              </a:rPr>
              <a:t> </a:t>
            </a:r>
            <a:r>
              <a:rPr sz="1600" spc="20" dirty="0">
                <a:solidFill>
                  <a:srgbClr val="000000"/>
                </a:solidFill>
                <a:latin typeface="NJGCAJ+MicrosoftYaHei"/>
                <a:cs typeface="NJGCAJ+MicrosoftYaHei"/>
              </a:rPr>
              <a:t>固定式与活动式防护装置设计与制造一般要求》（GB/T</a:t>
            </a:r>
            <a:r>
              <a:rPr sz="1600" spc="19" dirty="0">
                <a:solidFill>
                  <a:srgbClr val="000000"/>
                </a:solidFill>
                <a:latin typeface="NJGCAJ+MicrosoftYaHei"/>
                <a:cs typeface="NJGCAJ+MicrosoftYaHei"/>
              </a:rPr>
              <a:t> </a:t>
            </a:r>
            <a:r>
              <a:rPr sz="1600" spc="24" dirty="0">
                <a:solidFill>
                  <a:srgbClr val="000000"/>
                </a:solidFill>
                <a:latin typeface="NJGCAJ+MicrosoftYaHei"/>
                <a:cs typeface="NJGCAJ+MicrosoftYaHei"/>
              </a:rPr>
              <a:t>8196-2003）规定：运动传递部件</a:t>
            </a:r>
          </a:p>
          <a:p>
            <a:pPr marL="0" marR="0">
              <a:lnSpc>
                <a:spcPts val="1661"/>
              </a:lnSpc>
              <a:spcBef>
                <a:spcPts val="208"/>
              </a:spcBef>
              <a:spcAft>
                <a:spcPts val="0"/>
              </a:spcAft>
            </a:pPr>
            <a:r>
              <a:rPr sz="1600" dirty="0">
                <a:solidFill>
                  <a:srgbClr val="000000"/>
                </a:solidFill>
                <a:latin typeface="NJGCAJ+MicrosoftYaHei"/>
                <a:cs typeface="NJGCAJ+MicrosoftYaHei"/>
              </a:rPr>
              <a:t>对运动传递部件，如皮带轮、皮带、齿轮、导轨、齿杆、传动轴产生的危险的防护，应采用固定式防护装置或活动</a:t>
            </a:r>
          </a:p>
          <a:p>
            <a:pPr marL="0" marR="0">
              <a:lnSpc>
                <a:spcPts val="1661"/>
              </a:lnSpc>
              <a:spcBef>
                <a:spcPts val="208"/>
              </a:spcBef>
              <a:spcAft>
                <a:spcPts val="0"/>
              </a:spcAft>
            </a:pPr>
            <a:r>
              <a:rPr sz="1600" dirty="0">
                <a:solidFill>
                  <a:srgbClr val="000000"/>
                </a:solidFill>
                <a:latin typeface="NJGCAJ+MicrosoftYaHei"/>
                <a:cs typeface="NJGCAJ+MicrosoftYaHei"/>
              </a:rPr>
              <a:t>式联锁保护装置。</a:t>
            </a:r>
          </a:p>
        </p:txBody>
      </p:sp>
      <p:sp>
        <p:nvSpPr>
          <p:cNvPr id="7" name="object 7"/>
          <p:cNvSpPr txBox="1"/>
          <p:nvPr/>
        </p:nvSpPr>
        <p:spPr>
          <a:xfrm>
            <a:off x="1262697" y="6586702"/>
            <a:ext cx="49318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Page</a:t>
            </a:r>
          </a:p>
        </p:txBody>
      </p:sp>
      <p:sp>
        <p:nvSpPr>
          <p:cNvPr id="8" name="object 8"/>
          <p:cNvSpPr txBox="1"/>
          <p:nvPr/>
        </p:nvSpPr>
        <p:spPr>
          <a:xfrm>
            <a:off x="1764347" y="6586702"/>
            <a:ext cx="331263"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33</a:t>
            </a:r>
          </a:p>
        </p:txBody>
      </p:sp>
      <p:sp>
        <p:nvSpPr>
          <p:cNvPr id="9" name="object 9"/>
          <p:cNvSpPr txBox="1"/>
          <p:nvPr/>
        </p:nvSpPr>
        <p:spPr>
          <a:xfrm>
            <a:off x="11158118" y="6601485"/>
            <a:ext cx="1207135" cy="58109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FFFFFF"/>
                </a:solidFill>
                <a:latin typeface="NJGCAJ+MicrosoftYaHei"/>
                <a:cs typeface="NJGCAJ+MicrosoftYaHei"/>
              </a:rPr>
              <a:t>第</a:t>
            </a:r>
            <a:r>
              <a:rPr sz="1800" spc="12" dirty="0">
                <a:solidFill>
                  <a:srgbClr val="FFFFFF"/>
                </a:solidFill>
                <a:latin typeface="NJGCAJ+MicrosoftYaHei"/>
                <a:cs typeface="NJGCAJ+MicrosoftYaHei"/>
              </a:rPr>
              <a:t> </a:t>
            </a:r>
            <a:r>
              <a:rPr sz="1800" dirty="0">
                <a:solidFill>
                  <a:srgbClr val="FFFFFF"/>
                </a:solidFill>
                <a:latin typeface="NJGCAJ+MicrosoftYaHei"/>
                <a:cs typeface="NJGCAJ+MicrosoftYaHei"/>
              </a:rPr>
              <a:t>33 页</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793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146086" y="178485"/>
            <a:ext cx="3804602" cy="840027"/>
          </a:xfrm>
          <a:prstGeom prst="rect">
            <a:avLst/>
          </a:prstGeom>
        </p:spPr>
        <p:txBody>
          <a:bodyPr vert="horz" wrap="square" lIns="0" tIns="0" rIns="0" bIns="0" rtlCol="0">
            <a:spAutoFit/>
          </a:bodyPr>
          <a:lstStyle/>
          <a:p>
            <a:pPr marL="0" marR="0">
              <a:lnSpc>
                <a:spcPts val="2714"/>
              </a:lnSpc>
              <a:spcBef>
                <a:spcPts val="0"/>
              </a:spcBef>
              <a:spcAft>
                <a:spcPts val="0"/>
              </a:spcAft>
            </a:pPr>
            <a:r>
              <a:rPr sz="2600" dirty="0">
                <a:solidFill>
                  <a:srgbClr val="000000"/>
                </a:solidFill>
                <a:latin typeface="NJGCAJ+MicrosoftYaHei"/>
                <a:cs typeface="NJGCAJ+MicrosoftYaHei"/>
              </a:rPr>
              <a:t>五、监测防护措施可靠</a:t>
            </a:r>
          </a:p>
        </p:txBody>
      </p:sp>
      <p:sp>
        <p:nvSpPr>
          <p:cNvPr id="4" name="object 4"/>
          <p:cNvSpPr txBox="1"/>
          <p:nvPr/>
        </p:nvSpPr>
        <p:spPr>
          <a:xfrm>
            <a:off x="881646" y="1091480"/>
            <a:ext cx="11880437" cy="1103527"/>
          </a:xfrm>
          <a:prstGeom prst="rect">
            <a:avLst/>
          </a:prstGeom>
        </p:spPr>
        <p:txBody>
          <a:bodyPr vert="horz" wrap="square" lIns="0" tIns="0" rIns="0" bIns="0" rtlCol="0">
            <a:spAutoFit/>
          </a:bodyPr>
          <a:lstStyle/>
          <a:p>
            <a:pPr marL="0" marR="0">
              <a:lnSpc>
                <a:spcPts val="2089"/>
              </a:lnSpc>
              <a:spcBef>
                <a:spcPts val="0"/>
              </a:spcBef>
              <a:spcAft>
                <a:spcPts val="0"/>
              </a:spcAft>
            </a:pPr>
            <a:r>
              <a:rPr sz="2000" spc="26" dirty="0">
                <a:solidFill>
                  <a:srgbClr val="0070C0"/>
                </a:solidFill>
                <a:latin typeface="NJGCAJ+MicrosoftYaHei"/>
                <a:cs typeface="NJGCAJ+MicrosoftYaHei"/>
              </a:rPr>
              <a:t>第13条：</a:t>
            </a:r>
            <a:r>
              <a:rPr sz="2000" spc="25" dirty="0">
                <a:solidFill>
                  <a:srgbClr val="0D0D0D"/>
                </a:solidFill>
                <a:latin typeface="NJGCAJ+MicrosoftYaHei"/>
                <a:cs typeface="NJGCAJ+MicrosoftYaHei"/>
              </a:rPr>
              <a:t>对危险性较大的作业场所、重点部位应按规定安装监测设备，并由专人负责，定期</a:t>
            </a:r>
          </a:p>
          <a:p>
            <a:pPr marL="0" marR="0">
              <a:lnSpc>
                <a:spcPts val="2089"/>
              </a:lnSpc>
              <a:spcBef>
                <a:spcPts val="1510"/>
              </a:spcBef>
              <a:spcAft>
                <a:spcPts val="0"/>
              </a:spcAft>
            </a:pPr>
            <a:r>
              <a:rPr sz="2000" dirty="0">
                <a:solidFill>
                  <a:srgbClr val="0D0D0D"/>
                </a:solidFill>
                <a:latin typeface="NJGCAJ+MicrosoftYaHei"/>
                <a:cs typeface="NJGCAJ+MicrosoftYaHei"/>
              </a:rPr>
              <a:t>测试，确保监测监控系统运行正常。</a:t>
            </a:r>
          </a:p>
        </p:txBody>
      </p:sp>
      <p:sp>
        <p:nvSpPr>
          <p:cNvPr id="5" name="object 5"/>
          <p:cNvSpPr txBox="1"/>
          <p:nvPr/>
        </p:nvSpPr>
        <p:spPr>
          <a:xfrm>
            <a:off x="831989" y="1962581"/>
            <a:ext cx="12105353" cy="167837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0070C0"/>
                </a:solidFill>
                <a:latin typeface="NJGCAJ+MicrosoftYaHei"/>
                <a:cs typeface="NJGCAJ+MicrosoftYaHei"/>
              </a:rPr>
              <a:t>规范说明：</a:t>
            </a:r>
            <a:r>
              <a:rPr sz="1800" dirty="0">
                <a:solidFill>
                  <a:srgbClr val="0D0D0D"/>
                </a:solidFill>
                <a:latin typeface="NJGCAJ+MicrosoftYaHei"/>
                <a:cs typeface="NJGCAJ+MicrosoftYaHei"/>
              </a:rPr>
              <a:t>《中华人民共和国安全生产法》第三十</a:t>
            </a:r>
            <a:r>
              <a:rPr sz="1800" dirty="0">
                <a:solidFill>
                  <a:srgbClr val="FF0000"/>
                </a:solidFill>
                <a:latin typeface="NJGCAJ+MicrosoftYaHei"/>
                <a:cs typeface="NJGCAJ+MicrosoftYaHei"/>
              </a:rPr>
              <a:t>五</a:t>
            </a:r>
            <a:r>
              <a:rPr sz="1800" dirty="0">
                <a:solidFill>
                  <a:srgbClr val="0D0D0D"/>
                </a:solidFill>
                <a:latin typeface="NJGCAJ+MicrosoftYaHei"/>
                <a:cs typeface="NJGCAJ+MicrosoftYaHei"/>
              </a:rPr>
              <a:t>条规定：生产产经营单位应当在有较大危险因素的生</a:t>
            </a:r>
          </a:p>
          <a:p>
            <a:pPr marL="0" marR="0">
              <a:lnSpc>
                <a:spcPts val="1875"/>
              </a:lnSpc>
              <a:spcBef>
                <a:spcPts val="234"/>
              </a:spcBef>
              <a:spcAft>
                <a:spcPts val="0"/>
              </a:spcAft>
            </a:pPr>
            <a:r>
              <a:rPr sz="1800" dirty="0">
                <a:solidFill>
                  <a:srgbClr val="0D0D0D"/>
                </a:solidFill>
                <a:latin typeface="NJGCAJ+MicrosoftYaHei"/>
                <a:cs typeface="NJGCAJ+MicrosoftYaHei"/>
              </a:rPr>
              <a:t>产经营场所和有关设施、设备上，设置明显的安全警示标志。</a:t>
            </a:r>
            <a:r>
              <a:rPr sz="1800" dirty="0">
                <a:solidFill>
                  <a:srgbClr val="0000FF"/>
                </a:solidFill>
                <a:latin typeface="TLHNCF+HYShuSongErKW"/>
                <a:cs typeface="TLHNCF+HYShuSongErKW"/>
              </a:rPr>
              <a:t>吉林省</a:t>
            </a:r>
            <a:r>
              <a:rPr sz="1800" dirty="0">
                <a:solidFill>
                  <a:srgbClr val="0000FF"/>
                </a:solidFill>
                <a:latin typeface="NJGCAJ+MicrosoftYaHei"/>
                <a:cs typeface="NJGCAJ+MicrosoftYaHei"/>
              </a:rPr>
              <a:t>五个必须落实规定：生产经营单位应</a:t>
            </a:r>
          </a:p>
          <a:p>
            <a:pPr marL="0" marR="0">
              <a:lnSpc>
                <a:spcPts val="1875"/>
              </a:lnSpc>
              <a:spcBef>
                <a:spcPts val="284"/>
              </a:spcBef>
              <a:spcAft>
                <a:spcPts val="0"/>
              </a:spcAft>
            </a:pPr>
            <a:r>
              <a:rPr sz="1800" dirty="0">
                <a:solidFill>
                  <a:srgbClr val="0000FF"/>
                </a:solidFill>
                <a:latin typeface="NJGCAJ+MicrosoftYaHei"/>
                <a:cs typeface="NJGCAJ+MicrosoftYaHei"/>
              </a:rPr>
              <a:t>当在具有较大危险因素的生产经营场所和有关设施、设备上，设置明显的安全警示标志和事故应急处置指</a:t>
            </a:r>
          </a:p>
          <a:p>
            <a:pPr marL="0" marR="0">
              <a:lnSpc>
                <a:spcPts val="1875"/>
              </a:lnSpc>
              <a:spcBef>
                <a:spcPts val="284"/>
              </a:spcBef>
              <a:spcAft>
                <a:spcPts val="0"/>
              </a:spcAft>
            </a:pPr>
            <a:r>
              <a:rPr sz="1800" dirty="0">
                <a:solidFill>
                  <a:srgbClr val="0000FF"/>
                </a:solidFill>
                <a:latin typeface="NJGCAJ+MicrosoftYaHei"/>
                <a:cs typeface="NJGCAJ+MicrosoftYaHei"/>
              </a:rPr>
              <a:t>引卡，配备消防、通讯、照明等应急器材和设施，并根据生产经营设施的承载负荷或者生产经营场所核定</a:t>
            </a:r>
          </a:p>
          <a:p>
            <a:pPr marL="0" marR="0">
              <a:lnSpc>
                <a:spcPts val="1875"/>
              </a:lnSpc>
              <a:spcBef>
                <a:spcPts val="234"/>
              </a:spcBef>
              <a:spcAft>
                <a:spcPts val="0"/>
              </a:spcAft>
            </a:pPr>
            <a:r>
              <a:rPr sz="1800" dirty="0">
                <a:solidFill>
                  <a:srgbClr val="0000FF"/>
                </a:solidFill>
                <a:latin typeface="NJGCAJ+MicrosoftYaHei"/>
                <a:cs typeface="NJGCAJ+MicrosoftYaHei"/>
              </a:rPr>
              <a:t>的人数控制人员进入。</a:t>
            </a:r>
          </a:p>
        </p:txBody>
      </p:sp>
      <p:sp>
        <p:nvSpPr>
          <p:cNvPr id="6" name="object 6"/>
          <p:cNvSpPr txBox="1"/>
          <p:nvPr/>
        </p:nvSpPr>
        <p:spPr>
          <a:xfrm>
            <a:off x="5178488" y="5855483"/>
            <a:ext cx="2213818" cy="665988"/>
          </a:xfrm>
          <a:prstGeom prst="rect">
            <a:avLst/>
          </a:prstGeom>
        </p:spPr>
        <p:txBody>
          <a:bodyPr vert="horz" wrap="square" lIns="0" tIns="0" rIns="0" bIns="0" rtlCol="0">
            <a:spAutoFit/>
          </a:bodyPr>
          <a:lstStyle/>
          <a:p>
            <a:pPr marL="0" marR="0">
              <a:lnSpc>
                <a:spcPts val="1463"/>
              </a:lnSpc>
              <a:spcBef>
                <a:spcPts val="0"/>
              </a:spcBef>
              <a:spcAft>
                <a:spcPts val="0"/>
              </a:spcAft>
            </a:pPr>
            <a:r>
              <a:rPr sz="1400" dirty="0">
                <a:solidFill>
                  <a:srgbClr val="000000"/>
                </a:solidFill>
                <a:latin typeface="NJGCAJ+MicrosoftYaHei"/>
                <a:cs typeface="NJGCAJ+MicrosoftYaHei"/>
              </a:rPr>
              <a:t>锂电池储存场所设置24h</a:t>
            </a:r>
          </a:p>
          <a:p>
            <a:pPr marL="425450" marR="0">
              <a:lnSpc>
                <a:spcPts val="1463"/>
              </a:lnSpc>
              <a:spcBef>
                <a:spcPts val="166"/>
              </a:spcBef>
              <a:spcAft>
                <a:spcPts val="0"/>
              </a:spcAft>
            </a:pPr>
            <a:r>
              <a:rPr sz="1400" dirty="0">
                <a:solidFill>
                  <a:srgbClr val="000000"/>
                </a:solidFill>
                <a:latin typeface="NJGCAJ+MicrosoftYaHei"/>
                <a:cs typeface="NJGCAJ+MicrosoftYaHei"/>
              </a:rPr>
              <a:t>视频监控系统</a:t>
            </a:r>
          </a:p>
        </p:txBody>
      </p:sp>
      <p:sp>
        <p:nvSpPr>
          <p:cNvPr id="7" name="object 7"/>
          <p:cNvSpPr txBox="1"/>
          <p:nvPr/>
        </p:nvSpPr>
        <p:spPr>
          <a:xfrm>
            <a:off x="8261921" y="5855826"/>
            <a:ext cx="2872804" cy="665987"/>
          </a:xfrm>
          <a:prstGeom prst="rect">
            <a:avLst/>
          </a:prstGeom>
        </p:spPr>
        <p:txBody>
          <a:bodyPr vert="horz" wrap="square" lIns="0" tIns="0" rIns="0" bIns="0" rtlCol="0">
            <a:spAutoFit/>
          </a:bodyPr>
          <a:lstStyle/>
          <a:p>
            <a:pPr marL="0" marR="0">
              <a:lnSpc>
                <a:spcPts val="1463"/>
              </a:lnSpc>
              <a:spcBef>
                <a:spcPts val="0"/>
              </a:spcBef>
              <a:spcAft>
                <a:spcPts val="0"/>
              </a:spcAft>
            </a:pPr>
            <a:r>
              <a:rPr sz="1400" dirty="0">
                <a:solidFill>
                  <a:srgbClr val="000000"/>
                </a:solidFill>
                <a:latin typeface="NJGCAJ+MicrosoftYaHei"/>
                <a:cs typeface="NJGCAJ+MicrosoftYaHei"/>
              </a:rPr>
              <a:t>氨制冷机房等危险场所设置有毒</a:t>
            </a:r>
          </a:p>
          <a:p>
            <a:pPr marL="711200" marR="0">
              <a:lnSpc>
                <a:spcPts val="1463"/>
              </a:lnSpc>
              <a:spcBef>
                <a:spcPts val="165"/>
              </a:spcBef>
              <a:spcAft>
                <a:spcPts val="0"/>
              </a:spcAft>
            </a:pPr>
            <a:r>
              <a:rPr sz="1400" dirty="0">
                <a:solidFill>
                  <a:srgbClr val="000000"/>
                </a:solidFill>
                <a:latin typeface="NJGCAJ+MicrosoftYaHei"/>
                <a:cs typeface="NJGCAJ+MicrosoftYaHei"/>
              </a:rPr>
              <a:t>气体报警装置</a:t>
            </a:r>
          </a:p>
        </p:txBody>
      </p:sp>
      <p:sp>
        <p:nvSpPr>
          <p:cNvPr id="8" name="object 8"/>
          <p:cNvSpPr txBox="1"/>
          <p:nvPr/>
        </p:nvSpPr>
        <p:spPr>
          <a:xfrm>
            <a:off x="1569897" y="6071268"/>
            <a:ext cx="2667603" cy="452627"/>
          </a:xfrm>
          <a:prstGeom prst="rect">
            <a:avLst/>
          </a:prstGeom>
        </p:spPr>
        <p:txBody>
          <a:bodyPr vert="horz" wrap="square" lIns="0" tIns="0" rIns="0" bIns="0" rtlCol="0">
            <a:spAutoFit/>
          </a:bodyPr>
          <a:lstStyle/>
          <a:p>
            <a:pPr marL="0" marR="0">
              <a:lnSpc>
                <a:spcPts val="1463"/>
              </a:lnSpc>
              <a:spcBef>
                <a:spcPts val="0"/>
              </a:spcBef>
              <a:spcAft>
                <a:spcPts val="0"/>
              </a:spcAft>
            </a:pPr>
            <a:r>
              <a:rPr sz="1400" dirty="0">
                <a:solidFill>
                  <a:srgbClr val="000000"/>
                </a:solidFill>
                <a:latin typeface="NJGCAJ+MicrosoftYaHei"/>
                <a:cs typeface="NJGCAJ+MicrosoftYaHei"/>
              </a:rPr>
              <a:t>烤箱等设备安装温度监控装置</a:t>
            </a:r>
          </a:p>
        </p:txBody>
      </p:sp>
      <p:sp>
        <p:nvSpPr>
          <p:cNvPr id="9" name="object 9"/>
          <p:cNvSpPr txBox="1"/>
          <p:nvPr/>
        </p:nvSpPr>
        <p:spPr>
          <a:xfrm>
            <a:off x="1262697" y="6586702"/>
            <a:ext cx="49318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Page</a:t>
            </a:r>
          </a:p>
        </p:txBody>
      </p:sp>
      <p:sp>
        <p:nvSpPr>
          <p:cNvPr id="10" name="object 10"/>
          <p:cNvSpPr txBox="1"/>
          <p:nvPr/>
        </p:nvSpPr>
        <p:spPr>
          <a:xfrm>
            <a:off x="1764347" y="6586702"/>
            <a:ext cx="331263"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34</a:t>
            </a:r>
          </a:p>
        </p:txBody>
      </p:sp>
      <p:sp>
        <p:nvSpPr>
          <p:cNvPr id="11" name="object 11"/>
          <p:cNvSpPr txBox="1"/>
          <p:nvPr/>
        </p:nvSpPr>
        <p:spPr>
          <a:xfrm>
            <a:off x="11158118" y="6601485"/>
            <a:ext cx="1207135" cy="58109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FFFFFF"/>
                </a:solidFill>
                <a:latin typeface="NJGCAJ+MicrosoftYaHei"/>
                <a:cs typeface="NJGCAJ+MicrosoftYaHei"/>
              </a:rPr>
              <a:t>第</a:t>
            </a:r>
            <a:r>
              <a:rPr sz="1800" spc="12" dirty="0">
                <a:solidFill>
                  <a:srgbClr val="FFFFFF"/>
                </a:solidFill>
                <a:latin typeface="NJGCAJ+MicrosoftYaHei"/>
                <a:cs typeface="NJGCAJ+MicrosoftYaHei"/>
              </a:rPr>
              <a:t> </a:t>
            </a:r>
            <a:r>
              <a:rPr sz="1800" dirty="0">
                <a:solidFill>
                  <a:srgbClr val="FFFFFF"/>
                </a:solidFill>
                <a:latin typeface="NJGCAJ+MicrosoftYaHei"/>
                <a:cs typeface="NJGCAJ+MicrosoftYaHei"/>
              </a:rPr>
              <a:t>34 页</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793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6431801" y="392857"/>
            <a:ext cx="762000" cy="774799"/>
          </a:xfrm>
          <a:prstGeom prst="rect">
            <a:avLst/>
          </a:prstGeom>
        </p:spPr>
        <p:txBody>
          <a:bodyPr vert="horz" wrap="square" lIns="0" tIns="0" rIns="0" bIns="0" rtlCol="0">
            <a:spAutoFit/>
          </a:bodyPr>
          <a:lstStyle/>
          <a:p>
            <a:pPr marL="0" marR="0">
              <a:lnSpc>
                <a:spcPts val="2500"/>
              </a:lnSpc>
              <a:spcBef>
                <a:spcPts val="0"/>
              </a:spcBef>
              <a:spcAft>
                <a:spcPts val="0"/>
              </a:spcAft>
            </a:pPr>
            <a:r>
              <a:rPr sz="2400" dirty="0">
                <a:solidFill>
                  <a:srgbClr val="FFFFFF"/>
                </a:solidFill>
                <a:latin typeface="NJGCAJ+MicrosoftYaHei"/>
                <a:cs typeface="NJGCAJ+MicrosoftYaHei"/>
              </a:rPr>
              <a:t>一</a:t>
            </a:r>
          </a:p>
        </p:txBody>
      </p:sp>
      <p:sp>
        <p:nvSpPr>
          <p:cNvPr id="4" name="object 4"/>
          <p:cNvSpPr txBox="1"/>
          <p:nvPr/>
        </p:nvSpPr>
        <p:spPr>
          <a:xfrm>
            <a:off x="7252284" y="416729"/>
            <a:ext cx="3209924" cy="709571"/>
          </a:xfrm>
          <a:prstGeom prst="rect">
            <a:avLst/>
          </a:prstGeom>
        </p:spPr>
        <p:txBody>
          <a:bodyPr vert="horz" wrap="square" lIns="0" tIns="0" rIns="0" bIns="0" rtlCol="0">
            <a:spAutoFit/>
          </a:bodyPr>
          <a:lstStyle/>
          <a:p>
            <a:pPr marL="0" marR="0">
              <a:lnSpc>
                <a:spcPts val="2287"/>
              </a:lnSpc>
              <a:spcBef>
                <a:spcPts val="0"/>
              </a:spcBef>
              <a:spcAft>
                <a:spcPts val="0"/>
              </a:spcAft>
            </a:pPr>
            <a:r>
              <a:rPr sz="2200" dirty="0">
                <a:solidFill>
                  <a:srgbClr val="000000"/>
                </a:solidFill>
                <a:latin typeface="NJGCAJ+MicrosoftYaHei"/>
                <a:cs typeface="NJGCAJ+MicrosoftYaHei"/>
              </a:rPr>
              <a:t>环</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境</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整</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洁</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有</a:t>
            </a:r>
            <a:r>
              <a:rPr sz="2200" spc="1109" dirty="0">
                <a:solidFill>
                  <a:srgbClr val="000000"/>
                </a:solidFill>
                <a:latin typeface="NJGCAJ+MicrosoftYaHei"/>
                <a:cs typeface="NJGCAJ+MicrosoftYaHei"/>
              </a:rPr>
              <a:t> </a:t>
            </a:r>
            <a:r>
              <a:rPr sz="2200" dirty="0">
                <a:solidFill>
                  <a:srgbClr val="000000"/>
                </a:solidFill>
                <a:latin typeface="NJGCAJ+MicrosoftYaHei"/>
                <a:cs typeface="NJGCAJ+MicrosoftYaHei"/>
              </a:rPr>
              <a:t>序</a:t>
            </a:r>
          </a:p>
        </p:txBody>
      </p:sp>
      <p:sp>
        <p:nvSpPr>
          <p:cNvPr id="5" name="object 5"/>
          <p:cNvSpPr txBox="1"/>
          <p:nvPr/>
        </p:nvSpPr>
        <p:spPr>
          <a:xfrm>
            <a:off x="6369545" y="1126926"/>
            <a:ext cx="4796284" cy="5874742"/>
          </a:xfrm>
          <a:prstGeom prst="rect">
            <a:avLst/>
          </a:prstGeom>
        </p:spPr>
        <p:txBody>
          <a:bodyPr vert="horz" wrap="square" lIns="0" tIns="0" rIns="0" bIns="0" rtlCol="0">
            <a:spAutoFit/>
          </a:bodyPr>
          <a:lstStyle/>
          <a:p>
            <a:pPr marL="63004" marR="0">
              <a:lnSpc>
                <a:spcPts val="2500"/>
              </a:lnSpc>
              <a:spcBef>
                <a:spcPts val="0"/>
              </a:spcBef>
              <a:spcAft>
                <a:spcPts val="0"/>
              </a:spcAft>
            </a:pPr>
            <a:r>
              <a:rPr sz="2400" dirty="0">
                <a:solidFill>
                  <a:srgbClr val="FFFFFF"/>
                </a:solidFill>
                <a:latin typeface="NJGCAJ+MicrosoftYaHei"/>
                <a:cs typeface="NJGCAJ+MicrosoftYaHei"/>
              </a:rPr>
              <a:t>二</a:t>
            </a:r>
            <a:r>
              <a:rPr sz="2400" spc="3349" dirty="0">
                <a:solidFill>
                  <a:srgbClr val="FFFFFF"/>
                </a:solidFill>
                <a:latin typeface="NJGCAJ+MicrosoftYaHei"/>
                <a:cs typeface="NJGCAJ+MicrosoftYaHei"/>
              </a:rPr>
              <a:t> </a:t>
            </a:r>
            <a:r>
              <a:rPr sz="2200" dirty="0">
                <a:solidFill>
                  <a:srgbClr val="000000"/>
                </a:solidFill>
                <a:latin typeface="NJGCAJ+MicrosoftYaHei"/>
                <a:cs typeface="NJGCAJ+MicrosoftYaHei"/>
              </a:rPr>
              <a:t>标</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志</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标</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线</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清</a:t>
            </a:r>
            <a:r>
              <a:rPr sz="2200" spc="1109" dirty="0">
                <a:solidFill>
                  <a:srgbClr val="000000"/>
                </a:solidFill>
                <a:latin typeface="NJGCAJ+MicrosoftYaHei"/>
                <a:cs typeface="NJGCAJ+MicrosoftYaHei"/>
              </a:rPr>
              <a:t> </a:t>
            </a:r>
            <a:r>
              <a:rPr sz="2200" dirty="0">
                <a:solidFill>
                  <a:srgbClr val="000000"/>
                </a:solidFill>
                <a:latin typeface="NJGCAJ+MicrosoftYaHei"/>
                <a:cs typeface="NJGCAJ+MicrosoftYaHei"/>
              </a:rPr>
              <a:t>晰</a:t>
            </a:r>
          </a:p>
          <a:p>
            <a:pPr marL="63004" marR="0">
              <a:lnSpc>
                <a:spcPts val="2500"/>
              </a:lnSpc>
              <a:spcBef>
                <a:spcPts val="3237"/>
              </a:spcBef>
              <a:spcAft>
                <a:spcPts val="0"/>
              </a:spcAft>
            </a:pPr>
            <a:r>
              <a:rPr sz="2400" dirty="0">
                <a:solidFill>
                  <a:srgbClr val="FFFFFF"/>
                </a:solidFill>
                <a:latin typeface="NJGCAJ+MicrosoftYaHei"/>
                <a:cs typeface="NJGCAJ+MicrosoftYaHei"/>
              </a:rPr>
              <a:t>三</a:t>
            </a:r>
            <a:r>
              <a:rPr sz="2400" spc="3349" dirty="0">
                <a:solidFill>
                  <a:srgbClr val="FFFFFF"/>
                </a:solidFill>
                <a:latin typeface="NJGCAJ+MicrosoftYaHei"/>
                <a:cs typeface="NJGCAJ+MicrosoftYaHei"/>
              </a:rPr>
              <a:t> </a:t>
            </a:r>
            <a:r>
              <a:rPr sz="2200" dirty="0">
                <a:solidFill>
                  <a:srgbClr val="000000"/>
                </a:solidFill>
                <a:latin typeface="NJGCAJ+MicrosoftYaHei"/>
                <a:cs typeface="NJGCAJ+MicrosoftYaHei"/>
              </a:rPr>
              <a:t>电</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气</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线</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路</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符</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合</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要</a:t>
            </a:r>
            <a:r>
              <a:rPr sz="2200" spc="-21" dirty="0">
                <a:solidFill>
                  <a:srgbClr val="000000"/>
                </a:solidFill>
                <a:latin typeface="NJGCAJ+MicrosoftYaHei"/>
                <a:cs typeface="NJGCAJ+MicrosoftYaHei"/>
              </a:rPr>
              <a:t> </a:t>
            </a:r>
            <a:r>
              <a:rPr sz="2200" dirty="0">
                <a:solidFill>
                  <a:srgbClr val="000000"/>
                </a:solidFill>
                <a:latin typeface="NJGCAJ+MicrosoftYaHei"/>
                <a:cs typeface="NJGCAJ+MicrosoftYaHei"/>
              </a:rPr>
              <a:t>求</a:t>
            </a:r>
          </a:p>
          <a:p>
            <a:pPr marL="63004" marR="0">
              <a:lnSpc>
                <a:spcPts val="2500"/>
              </a:lnSpc>
              <a:spcBef>
                <a:spcPts val="3287"/>
              </a:spcBef>
              <a:spcAft>
                <a:spcPts val="0"/>
              </a:spcAft>
            </a:pPr>
            <a:r>
              <a:rPr sz="2400" dirty="0">
                <a:solidFill>
                  <a:srgbClr val="FFFFFF"/>
                </a:solidFill>
                <a:latin typeface="NJGCAJ+MicrosoftYaHei"/>
                <a:cs typeface="NJGCAJ+MicrosoftYaHei"/>
              </a:rPr>
              <a:t>四</a:t>
            </a:r>
            <a:r>
              <a:rPr sz="2400" spc="3349" dirty="0">
                <a:solidFill>
                  <a:srgbClr val="FFFFFF"/>
                </a:solidFill>
                <a:latin typeface="NJGCAJ+MicrosoftYaHei"/>
                <a:cs typeface="NJGCAJ+MicrosoftYaHei"/>
              </a:rPr>
              <a:t> </a:t>
            </a:r>
            <a:r>
              <a:rPr sz="2200" dirty="0">
                <a:solidFill>
                  <a:srgbClr val="000000"/>
                </a:solidFill>
                <a:latin typeface="NJGCAJ+MicrosoftYaHei"/>
                <a:cs typeface="NJGCAJ+MicrosoftYaHei"/>
              </a:rPr>
              <a:t>设</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备</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设</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施</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维</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护</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完</a:t>
            </a:r>
            <a:r>
              <a:rPr sz="2200" spc="-21" dirty="0">
                <a:solidFill>
                  <a:srgbClr val="000000"/>
                </a:solidFill>
                <a:latin typeface="NJGCAJ+MicrosoftYaHei"/>
                <a:cs typeface="NJGCAJ+MicrosoftYaHei"/>
              </a:rPr>
              <a:t> </a:t>
            </a:r>
            <a:r>
              <a:rPr sz="2200" dirty="0">
                <a:solidFill>
                  <a:srgbClr val="000000"/>
                </a:solidFill>
                <a:latin typeface="NJGCAJ+MicrosoftYaHei"/>
                <a:cs typeface="NJGCAJ+MicrosoftYaHei"/>
              </a:rPr>
              <a:t>好</a:t>
            </a:r>
          </a:p>
          <a:p>
            <a:pPr marL="63004" marR="0">
              <a:lnSpc>
                <a:spcPts val="2500"/>
              </a:lnSpc>
              <a:spcBef>
                <a:spcPts val="3238"/>
              </a:spcBef>
              <a:spcAft>
                <a:spcPts val="0"/>
              </a:spcAft>
            </a:pPr>
            <a:r>
              <a:rPr sz="2400" dirty="0">
                <a:solidFill>
                  <a:srgbClr val="FFFFFF"/>
                </a:solidFill>
                <a:latin typeface="NJGCAJ+MicrosoftYaHei"/>
                <a:cs typeface="NJGCAJ+MicrosoftYaHei"/>
              </a:rPr>
              <a:t>五</a:t>
            </a:r>
            <a:r>
              <a:rPr sz="2400" spc="3349" dirty="0">
                <a:solidFill>
                  <a:srgbClr val="FFFFFF"/>
                </a:solidFill>
                <a:latin typeface="NJGCAJ+MicrosoftYaHei"/>
                <a:cs typeface="NJGCAJ+MicrosoftYaHei"/>
              </a:rPr>
              <a:t> </a:t>
            </a:r>
            <a:r>
              <a:rPr sz="2200" dirty="0">
                <a:solidFill>
                  <a:srgbClr val="000000"/>
                </a:solidFill>
                <a:latin typeface="NJGCAJ+MicrosoftYaHei"/>
                <a:cs typeface="NJGCAJ+MicrosoftYaHei"/>
              </a:rPr>
              <a:t>监</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测</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防</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护</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措</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施</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可</a:t>
            </a:r>
            <a:r>
              <a:rPr sz="2200" spc="-21" dirty="0">
                <a:solidFill>
                  <a:srgbClr val="000000"/>
                </a:solidFill>
                <a:latin typeface="NJGCAJ+MicrosoftYaHei"/>
                <a:cs typeface="NJGCAJ+MicrosoftYaHei"/>
              </a:rPr>
              <a:t> </a:t>
            </a:r>
            <a:r>
              <a:rPr sz="2200" dirty="0">
                <a:solidFill>
                  <a:srgbClr val="000000"/>
                </a:solidFill>
                <a:latin typeface="NJGCAJ+MicrosoftYaHei"/>
                <a:cs typeface="NJGCAJ+MicrosoftYaHei"/>
              </a:rPr>
              <a:t>靠</a:t>
            </a:r>
          </a:p>
          <a:p>
            <a:pPr marL="0" marR="0">
              <a:lnSpc>
                <a:spcPts val="3339"/>
              </a:lnSpc>
              <a:spcBef>
                <a:spcPts val="2369"/>
              </a:spcBef>
              <a:spcAft>
                <a:spcPts val="0"/>
              </a:spcAft>
            </a:pPr>
            <a:r>
              <a:rPr sz="2800" dirty="0">
                <a:solidFill>
                  <a:srgbClr val="FFFFFF"/>
                </a:solidFill>
                <a:latin typeface="NJGCAJ+MicrosoftYaHei"/>
                <a:cs typeface="NJGCAJ+MicrosoftYaHei"/>
              </a:rPr>
              <a:t>六</a:t>
            </a:r>
            <a:r>
              <a:rPr sz="2800" spc="3325" dirty="0">
                <a:solidFill>
                  <a:srgbClr val="FFFFFF"/>
                </a:solidFill>
                <a:latin typeface="NJGCAJ+MicrosoftYaHei"/>
                <a:cs typeface="NJGCAJ+MicrosoftYaHei"/>
              </a:rPr>
              <a:t> </a:t>
            </a:r>
            <a:r>
              <a:rPr sz="3200" spc="40" dirty="0">
                <a:solidFill>
                  <a:srgbClr val="0070C0"/>
                </a:solidFill>
                <a:latin typeface="NJGCAJ+MicrosoftYaHei"/>
                <a:cs typeface="NJGCAJ+MicrosoftYaHei"/>
              </a:rPr>
              <a:t>仓库物品摆放有序</a:t>
            </a:r>
          </a:p>
          <a:p>
            <a:pPr marL="63004" marR="0">
              <a:lnSpc>
                <a:spcPts val="2500"/>
              </a:lnSpc>
              <a:spcBef>
                <a:spcPts val="3267"/>
              </a:spcBef>
              <a:spcAft>
                <a:spcPts val="0"/>
              </a:spcAft>
            </a:pPr>
            <a:r>
              <a:rPr sz="2400" dirty="0">
                <a:solidFill>
                  <a:srgbClr val="FFFFFF"/>
                </a:solidFill>
                <a:latin typeface="NJGCAJ+MicrosoftYaHei"/>
                <a:cs typeface="NJGCAJ+MicrosoftYaHei"/>
              </a:rPr>
              <a:t>七</a:t>
            </a:r>
            <a:r>
              <a:rPr sz="2400" spc="3349" dirty="0">
                <a:solidFill>
                  <a:srgbClr val="FFFFFF"/>
                </a:solidFill>
                <a:latin typeface="NJGCAJ+MicrosoftYaHei"/>
                <a:cs typeface="NJGCAJ+MicrosoftYaHei"/>
              </a:rPr>
              <a:t> </a:t>
            </a:r>
            <a:r>
              <a:rPr sz="2200" spc="273" dirty="0">
                <a:solidFill>
                  <a:srgbClr val="000000"/>
                </a:solidFill>
                <a:latin typeface="NJGCAJ+MicrosoftYaHei"/>
                <a:cs typeface="NJGCAJ+MicrosoftYaHei"/>
              </a:rPr>
              <a:t>危化品使用符合规范</a:t>
            </a:r>
          </a:p>
          <a:p>
            <a:pPr marL="63004" marR="0">
              <a:lnSpc>
                <a:spcPts val="2500"/>
              </a:lnSpc>
              <a:spcBef>
                <a:spcPts val="3237"/>
              </a:spcBef>
              <a:spcAft>
                <a:spcPts val="0"/>
              </a:spcAft>
            </a:pPr>
            <a:r>
              <a:rPr sz="2400" dirty="0">
                <a:solidFill>
                  <a:srgbClr val="FFFFFF"/>
                </a:solidFill>
                <a:latin typeface="NJGCAJ+MicrosoftYaHei"/>
                <a:cs typeface="NJGCAJ+MicrosoftYaHei"/>
              </a:rPr>
              <a:t>八</a:t>
            </a:r>
            <a:r>
              <a:rPr sz="2400" spc="3349" dirty="0">
                <a:solidFill>
                  <a:srgbClr val="FFFFFF"/>
                </a:solidFill>
                <a:latin typeface="NJGCAJ+MicrosoftYaHei"/>
                <a:cs typeface="NJGCAJ+MicrosoftYaHei"/>
              </a:rPr>
              <a:t> </a:t>
            </a:r>
            <a:r>
              <a:rPr sz="2200" dirty="0">
                <a:solidFill>
                  <a:srgbClr val="000000"/>
                </a:solidFill>
                <a:latin typeface="NJGCAJ+MicrosoftYaHei"/>
                <a:cs typeface="NJGCAJ+MicrosoftYaHei"/>
              </a:rPr>
              <a:t>应</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急</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处</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置</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快</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速</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高</a:t>
            </a:r>
            <a:r>
              <a:rPr sz="2200" spc="-21" dirty="0">
                <a:solidFill>
                  <a:srgbClr val="000000"/>
                </a:solidFill>
                <a:latin typeface="NJGCAJ+MicrosoftYaHei"/>
                <a:cs typeface="NJGCAJ+MicrosoftYaHei"/>
              </a:rPr>
              <a:t> </a:t>
            </a:r>
            <a:r>
              <a:rPr sz="2200" dirty="0">
                <a:solidFill>
                  <a:srgbClr val="000000"/>
                </a:solidFill>
                <a:latin typeface="NJGCAJ+MicrosoftYaHei"/>
                <a:cs typeface="NJGCAJ+MicrosoftYaHei"/>
              </a:rPr>
              <a:t>效</a:t>
            </a:r>
          </a:p>
          <a:p>
            <a:pPr marL="63004" marR="0">
              <a:lnSpc>
                <a:spcPts val="2500"/>
              </a:lnSpc>
              <a:spcBef>
                <a:spcPts val="3287"/>
              </a:spcBef>
              <a:spcAft>
                <a:spcPts val="0"/>
              </a:spcAft>
            </a:pPr>
            <a:r>
              <a:rPr sz="2400" dirty="0">
                <a:solidFill>
                  <a:srgbClr val="FFFFFF"/>
                </a:solidFill>
                <a:latin typeface="NJGCAJ+MicrosoftYaHei"/>
                <a:cs typeface="NJGCAJ+MicrosoftYaHei"/>
              </a:rPr>
              <a:t>九</a:t>
            </a:r>
            <a:r>
              <a:rPr sz="2400" spc="3349" dirty="0">
                <a:solidFill>
                  <a:srgbClr val="FFFFFF"/>
                </a:solidFill>
                <a:latin typeface="NJGCAJ+MicrosoftYaHei"/>
                <a:cs typeface="NJGCAJ+MicrosoftYaHei"/>
              </a:rPr>
              <a:t> </a:t>
            </a:r>
            <a:r>
              <a:rPr sz="2200" dirty="0">
                <a:solidFill>
                  <a:srgbClr val="000000"/>
                </a:solidFill>
                <a:latin typeface="NJGCAJ+MicrosoftYaHei"/>
                <a:cs typeface="NJGCAJ+MicrosoftYaHei"/>
              </a:rPr>
              <a:t>从</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业</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人</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员</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熟</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知</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风</a:t>
            </a:r>
            <a:r>
              <a:rPr sz="2200" spc="-21" dirty="0">
                <a:solidFill>
                  <a:srgbClr val="000000"/>
                </a:solidFill>
                <a:latin typeface="NJGCAJ+MicrosoftYaHei"/>
                <a:cs typeface="NJGCAJ+MicrosoftYaHei"/>
              </a:rPr>
              <a:t> </a:t>
            </a:r>
            <a:r>
              <a:rPr sz="2200" dirty="0">
                <a:solidFill>
                  <a:srgbClr val="000000"/>
                </a:solidFill>
                <a:latin typeface="NJGCAJ+MicrosoftYaHei"/>
                <a:cs typeface="NJGCAJ+MicrosoftYaHei"/>
              </a:rPr>
              <a:t>险</a:t>
            </a:r>
          </a:p>
        </p:txBody>
      </p:sp>
      <p:sp>
        <p:nvSpPr>
          <p:cNvPr id="6" name="object 6"/>
          <p:cNvSpPr txBox="1"/>
          <p:nvPr/>
        </p:nvSpPr>
        <p:spPr>
          <a:xfrm>
            <a:off x="1262697" y="6586702"/>
            <a:ext cx="49318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Page</a:t>
            </a:r>
          </a:p>
        </p:txBody>
      </p:sp>
      <p:sp>
        <p:nvSpPr>
          <p:cNvPr id="7" name="object 7"/>
          <p:cNvSpPr txBox="1"/>
          <p:nvPr/>
        </p:nvSpPr>
        <p:spPr>
          <a:xfrm>
            <a:off x="1764347" y="6586702"/>
            <a:ext cx="331263"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35</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793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146086" y="178485"/>
            <a:ext cx="3804602" cy="840027"/>
          </a:xfrm>
          <a:prstGeom prst="rect">
            <a:avLst/>
          </a:prstGeom>
        </p:spPr>
        <p:txBody>
          <a:bodyPr vert="horz" wrap="square" lIns="0" tIns="0" rIns="0" bIns="0" rtlCol="0">
            <a:spAutoFit/>
          </a:bodyPr>
          <a:lstStyle/>
          <a:p>
            <a:pPr marL="0" marR="0">
              <a:lnSpc>
                <a:spcPts val="2714"/>
              </a:lnSpc>
              <a:spcBef>
                <a:spcPts val="0"/>
              </a:spcBef>
              <a:spcAft>
                <a:spcPts val="0"/>
              </a:spcAft>
            </a:pPr>
            <a:r>
              <a:rPr sz="2600" dirty="0">
                <a:solidFill>
                  <a:srgbClr val="000000"/>
                </a:solidFill>
                <a:latin typeface="NJGCAJ+MicrosoftYaHei"/>
                <a:cs typeface="NJGCAJ+MicrosoftYaHei"/>
              </a:rPr>
              <a:t>六、仓库物品摆放有序</a:t>
            </a:r>
          </a:p>
        </p:txBody>
      </p:sp>
      <p:sp>
        <p:nvSpPr>
          <p:cNvPr id="4" name="object 4"/>
          <p:cNvSpPr txBox="1"/>
          <p:nvPr/>
        </p:nvSpPr>
        <p:spPr>
          <a:xfrm>
            <a:off x="858050" y="1124347"/>
            <a:ext cx="7371370" cy="646327"/>
          </a:xfrm>
          <a:prstGeom prst="rect">
            <a:avLst/>
          </a:prstGeom>
        </p:spPr>
        <p:txBody>
          <a:bodyPr vert="horz" wrap="square" lIns="0" tIns="0" rIns="0" bIns="0" rtlCol="0">
            <a:spAutoFit/>
          </a:bodyPr>
          <a:lstStyle/>
          <a:p>
            <a:pPr marL="0" marR="0">
              <a:lnSpc>
                <a:spcPts val="2089"/>
              </a:lnSpc>
              <a:spcBef>
                <a:spcPts val="0"/>
              </a:spcBef>
              <a:spcAft>
                <a:spcPts val="0"/>
              </a:spcAft>
            </a:pPr>
            <a:r>
              <a:rPr sz="2000" dirty="0">
                <a:solidFill>
                  <a:srgbClr val="0070C0"/>
                </a:solidFill>
                <a:latin typeface="NJGCAJ+MicrosoftYaHei"/>
                <a:cs typeface="NJGCAJ+MicrosoftYaHei"/>
              </a:rPr>
              <a:t>第14条：</a:t>
            </a:r>
            <a:r>
              <a:rPr sz="2000" dirty="0">
                <a:solidFill>
                  <a:srgbClr val="0D0D0D"/>
                </a:solidFill>
                <a:latin typeface="NJGCAJ+MicrosoftYaHei"/>
                <a:cs typeface="NJGCAJ+MicrosoftYaHei"/>
              </a:rPr>
              <a:t>仓库内通道保持通畅，并配备必要的消防器材。</a:t>
            </a:r>
          </a:p>
        </p:txBody>
      </p:sp>
      <p:sp>
        <p:nvSpPr>
          <p:cNvPr id="5" name="object 5"/>
          <p:cNvSpPr txBox="1"/>
          <p:nvPr/>
        </p:nvSpPr>
        <p:spPr>
          <a:xfrm>
            <a:off x="858050" y="1816772"/>
            <a:ext cx="12218543" cy="855419"/>
          </a:xfrm>
          <a:prstGeom prst="rect">
            <a:avLst/>
          </a:prstGeom>
        </p:spPr>
        <p:txBody>
          <a:bodyPr vert="horz" wrap="square" lIns="0" tIns="0" rIns="0" bIns="0" rtlCol="0">
            <a:spAutoFit/>
          </a:bodyPr>
          <a:lstStyle/>
          <a:p>
            <a:pPr marL="0" marR="0">
              <a:lnSpc>
                <a:spcPts val="1875"/>
              </a:lnSpc>
              <a:spcBef>
                <a:spcPts val="0"/>
              </a:spcBef>
              <a:spcAft>
                <a:spcPts val="0"/>
              </a:spcAft>
            </a:pPr>
            <a:r>
              <a:rPr sz="1800" spc="25" dirty="0">
                <a:solidFill>
                  <a:srgbClr val="0070C0"/>
                </a:solidFill>
                <a:latin typeface="NJGCAJ+MicrosoftYaHei"/>
                <a:cs typeface="NJGCAJ+MicrosoftYaHei"/>
              </a:rPr>
              <a:t>规范说明：</a:t>
            </a:r>
            <a:r>
              <a:rPr sz="1800" spc="20" dirty="0">
                <a:solidFill>
                  <a:srgbClr val="0D0D0D"/>
                </a:solidFill>
                <a:latin typeface="NJGCAJ+MicrosoftYaHei"/>
                <a:cs typeface="NJGCAJ+MicrosoftYaHei"/>
              </a:rPr>
              <a:t>《仓储场所消防安全管理通则》（GA</a:t>
            </a:r>
            <a:r>
              <a:rPr sz="1800" spc="21" dirty="0">
                <a:solidFill>
                  <a:srgbClr val="0D0D0D"/>
                </a:solidFill>
                <a:latin typeface="NJGCAJ+MicrosoftYaHei"/>
                <a:cs typeface="NJGCAJ+MicrosoftYaHei"/>
              </a:rPr>
              <a:t> </a:t>
            </a:r>
            <a:r>
              <a:rPr sz="1800" spc="23" dirty="0">
                <a:solidFill>
                  <a:srgbClr val="0D0D0D"/>
                </a:solidFill>
                <a:latin typeface="NJGCAJ+MicrosoftYaHei"/>
                <a:cs typeface="NJGCAJ+MicrosoftYaHei"/>
              </a:rPr>
              <a:t>1131-2014）规定：保障仓储场所消防通道、安全出口</a:t>
            </a:r>
          </a:p>
          <a:p>
            <a:pPr marL="0" marR="0">
              <a:lnSpc>
                <a:spcPts val="1875"/>
              </a:lnSpc>
              <a:spcBef>
                <a:spcPts val="234"/>
              </a:spcBef>
              <a:spcAft>
                <a:spcPts val="0"/>
              </a:spcAft>
            </a:pPr>
            <a:r>
              <a:rPr sz="1800" dirty="0">
                <a:solidFill>
                  <a:srgbClr val="0D0D0D"/>
                </a:solidFill>
                <a:latin typeface="NJGCAJ+MicrosoftYaHei"/>
                <a:cs typeface="NJGCAJ+MicrosoftYaHei"/>
              </a:rPr>
              <a:t>和消防车通道畅通；定期组织消防设施和器材的检测、维修，保障完好有效。</a:t>
            </a:r>
          </a:p>
        </p:txBody>
      </p:sp>
      <p:sp>
        <p:nvSpPr>
          <p:cNvPr id="6" name="object 6"/>
          <p:cNvSpPr txBox="1"/>
          <p:nvPr/>
        </p:nvSpPr>
        <p:spPr>
          <a:xfrm>
            <a:off x="6834721" y="5580007"/>
            <a:ext cx="1320165"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有台必有栏</a:t>
            </a:r>
          </a:p>
        </p:txBody>
      </p:sp>
      <p:sp>
        <p:nvSpPr>
          <p:cNvPr id="7" name="object 7"/>
          <p:cNvSpPr txBox="1"/>
          <p:nvPr/>
        </p:nvSpPr>
        <p:spPr>
          <a:xfrm>
            <a:off x="2531618" y="5878838"/>
            <a:ext cx="7907614" cy="568931"/>
          </a:xfrm>
          <a:prstGeom prst="rect">
            <a:avLst/>
          </a:prstGeom>
        </p:spPr>
        <p:txBody>
          <a:bodyPr vert="horz" wrap="square" lIns="0" tIns="0" rIns="0" bIns="0" rtlCol="0">
            <a:spAutoFit/>
          </a:bodyPr>
          <a:lstStyle/>
          <a:p>
            <a:pPr marL="5048021" marR="0">
              <a:lnSpc>
                <a:spcPts val="1661"/>
              </a:lnSpc>
              <a:spcBef>
                <a:spcPts val="0"/>
              </a:spcBef>
              <a:spcAft>
                <a:spcPts val="0"/>
              </a:spcAft>
            </a:pPr>
            <a:r>
              <a:rPr sz="1600" dirty="0">
                <a:solidFill>
                  <a:srgbClr val="000000"/>
                </a:solidFill>
                <a:latin typeface="NJGCAJ+MicrosoftYaHei"/>
                <a:cs typeface="NJGCAJ+MicrosoftYaHei"/>
              </a:rPr>
              <a:t>配备必要的消防器材</a:t>
            </a:r>
          </a:p>
          <a:p>
            <a:pPr marL="0" marR="0">
              <a:lnSpc>
                <a:spcPts val="1661"/>
              </a:lnSpc>
              <a:spcBef>
                <a:spcPts val="0"/>
              </a:spcBef>
              <a:spcAft>
                <a:spcPts val="0"/>
              </a:spcAft>
            </a:pPr>
            <a:r>
              <a:rPr sz="1600" dirty="0">
                <a:solidFill>
                  <a:srgbClr val="000000"/>
                </a:solidFill>
                <a:latin typeface="NJGCAJ+MicrosoftYaHei"/>
                <a:cs typeface="NJGCAJ+MicrosoftYaHei"/>
              </a:rPr>
              <a:t>仓库通道保持畅通</a:t>
            </a:r>
          </a:p>
        </p:txBody>
      </p:sp>
      <p:sp>
        <p:nvSpPr>
          <p:cNvPr id="8" name="object 8"/>
          <p:cNvSpPr txBox="1"/>
          <p:nvPr/>
        </p:nvSpPr>
        <p:spPr>
          <a:xfrm>
            <a:off x="1262697" y="6586702"/>
            <a:ext cx="49318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Page</a:t>
            </a:r>
          </a:p>
        </p:txBody>
      </p:sp>
      <p:sp>
        <p:nvSpPr>
          <p:cNvPr id="9" name="object 9"/>
          <p:cNvSpPr txBox="1"/>
          <p:nvPr/>
        </p:nvSpPr>
        <p:spPr>
          <a:xfrm>
            <a:off x="1764347" y="6586702"/>
            <a:ext cx="331263"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36</a:t>
            </a:r>
          </a:p>
        </p:txBody>
      </p:sp>
      <p:sp>
        <p:nvSpPr>
          <p:cNvPr id="10" name="object 10"/>
          <p:cNvSpPr txBox="1"/>
          <p:nvPr/>
        </p:nvSpPr>
        <p:spPr>
          <a:xfrm>
            <a:off x="11158118" y="6601485"/>
            <a:ext cx="1207135" cy="58109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FFFFFF"/>
                </a:solidFill>
                <a:latin typeface="NJGCAJ+MicrosoftYaHei"/>
                <a:cs typeface="NJGCAJ+MicrosoftYaHei"/>
              </a:rPr>
              <a:t>第</a:t>
            </a:r>
            <a:r>
              <a:rPr sz="1800" spc="12" dirty="0">
                <a:solidFill>
                  <a:srgbClr val="FFFFFF"/>
                </a:solidFill>
                <a:latin typeface="NJGCAJ+MicrosoftYaHei"/>
                <a:cs typeface="NJGCAJ+MicrosoftYaHei"/>
              </a:rPr>
              <a:t> </a:t>
            </a:r>
            <a:r>
              <a:rPr sz="1800" dirty="0">
                <a:solidFill>
                  <a:srgbClr val="FFFFFF"/>
                </a:solidFill>
                <a:latin typeface="NJGCAJ+MicrosoftYaHei"/>
                <a:cs typeface="NJGCAJ+MicrosoftYaHei"/>
              </a:rPr>
              <a:t>36 页</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793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146086" y="178485"/>
            <a:ext cx="3804602" cy="840027"/>
          </a:xfrm>
          <a:prstGeom prst="rect">
            <a:avLst/>
          </a:prstGeom>
        </p:spPr>
        <p:txBody>
          <a:bodyPr vert="horz" wrap="square" lIns="0" tIns="0" rIns="0" bIns="0" rtlCol="0">
            <a:spAutoFit/>
          </a:bodyPr>
          <a:lstStyle/>
          <a:p>
            <a:pPr marL="0" marR="0">
              <a:lnSpc>
                <a:spcPts val="2714"/>
              </a:lnSpc>
              <a:spcBef>
                <a:spcPts val="0"/>
              </a:spcBef>
              <a:spcAft>
                <a:spcPts val="0"/>
              </a:spcAft>
            </a:pPr>
            <a:r>
              <a:rPr sz="2600" dirty="0">
                <a:solidFill>
                  <a:srgbClr val="000000"/>
                </a:solidFill>
                <a:latin typeface="NJGCAJ+MicrosoftYaHei"/>
                <a:cs typeface="NJGCAJ+MicrosoftYaHei"/>
              </a:rPr>
              <a:t>六、仓库物品摆放有序</a:t>
            </a:r>
          </a:p>
        </p:txBody>
      </p:sp>
      <p:sp>
        <p:nvSpPr>
          <p:cNvPr id="4" name="object 4"/>
          <p:cNvSpPr txBox="1"/>
          <p:nvPr/>
        </p:nvSpPr>
        <p:spPr>
          <a:xfrm>
            <a:off x="786041" y="1053138"/>
            <a:ext cx="12294488" cy="1560727"/>
          </a:xfrm>
          <a:prstGeom prst="rect">
            <a:avLst/>
          </a:prstGeom>
        </p:spPr>
        <p:txBody>
          <a:bodyPr vert="horz" wrap="square" lIns="0" tIns="0" rIns="0" bIns="0" rtlCol="0">
            <a:spAutoFit/>
          </a:bodyPr>
          <a:lstStyle/>
          <a:p>
            <a:pPr marL="0" marR="0">
              <a:lnSpc>
                <a:spcPts val="2089"/>
              </a:lnSpc>
              <a:spcBef>
                <a:spcPts val="0"/>
              </a:spcBef>
              <a:spcAft>
                <a:spcPts val="0"/>
              </a:spcAft>
            </a:pPr>
            <a:r>
              <a:rPr sz="2000" spc="36" dirty="0">
                <a:solidFill>
                  <a:srgbClr val="0070C0"/>
                </a:solidFill>
                <a:latin typeface="NJGCAJ+MicrosoftYaHei"/>
                <a:cs typeface="NJGCAJ+MicrosoftYaHei"/>
              </a:rPr>
              <a:t>第15条：</a:t>
            </a:r>
            <a:r>
              <a:rPr sz="2000" spc="30" dirty="0">
                <a:solidFill>
                  <a:srgbClr val="0D0D0D"/>
                </a:solidFill>
                <a:latin typeface="NJGCAJ+MicrosoftYaHei"/>
                <a:cs typeface="NJGCAJ+MicrosoftYaHei"/>
              </a:rPr>
              <a:t>堆放物品符合“五距”：</a:t>
            </a:r>
            <a:r>
              <a:rPr sz="2000" spc="28" dirty="0">
                <a:solidFill>
                  <a:srgbClr val="0D0D0D"/>
                </a:solidFill>
                <a:latin typeface="NJGCAJ+MicrosoftYaHei"/>
                <a:cs typeface="NJGCAJ+MicrosoftYaHei"/>
              </a:rPr>
              <a:t> </a:t>
            </a:r>
            <a:r>
              <a:rPr sz="2000" spc="33" dirty="0">
                <a:solidFill>
                  <a:srgbClr val="0D0D0D"/>
                </a:solidFill>
                <a:latin typeface="NJGCAJ+MicrosoftYaHei"/>
                <a:cs typeface="NJGCAJ+MicrosoftYaHei"/>
              </a:rPr>
              <a:t>a）堆垛上部与楼板、平屋顶之间的距离不少于0.3m（人字</a:t>
            </a:r>
          </a:p>
          <a:p>
            <a:pPr marL="0" marR="0">
              <a:lnSpc>
                <a:spcPts val="2089"/>
              </a:lnSpc>
              <a:spcBef>
                <a:spcPts val="1510"/>
              </a:spcBef>
              <a:spcAft>
                <a:spcPts val="0"/>
              </a:spcAft>
            </a:pPr>
            <a:r>
              <a:rPr sz="2000" spc="76" dirty="0">
                <a:solidFill>
                  <a:srgbClr val="0D0D0D"/>
                </a:solidFill>
                <a:latin typeface="NJGCAJ+MicrosoftYaHei"/>
                <a:cs typeface="NJGCAJ+MicrosoftYaHei"/>
              </a:rPr>
              <a:t>屋从横梁算起）；b）物品与照明灯之间的距离不少于0.5m；c）物品与墙之间的距离不少于</a:t>
            </a:r>
          </a:p>
          <a:p>
            <a:pPr marL="0" marR="0">
              <a:lnSpc>
                <a:spcPts val="2089"/>
              </a:lnSpc>
              <a:spcBef>
                <a:spcPts val="1510"/>
              </a:spcBef>
              <a:spcAft>
                <a:spcPts val="0"/>
              </a:spcAft>
            </a:pPr>
            <a:r>
              <a:rPr sz="2000" dirty="0">
                <a:solidFill>
                  <a:srgbClr val="0D0D0D"/>
                </a:solidFill>
                <a:latin typeface="NJGCAJ+MicrosoftYaHei"/>
                <a:cs typeface="NJGCAJ+MicrosoftYaHei"/>
              </a:rPr>
              <a:t>0.5m；d）物品堆垛与柱之间的距离不少于0.3m；e）物品堆垛与堆垛之间的距离不少于1m。</a:t>
            </a:r>
          </a:p>
        </p:txBody>
      </p:sp>
      <p:sp>
        <p:nvSpPr>
          <p:cNvPr id="5" name="object 5"/>
          <p:cNvSpPr txBox="1"/>
          <p:nvPr/>
        </p:nvSpPr>
        <p:spPr>
          <a:xfrm>
            <a:off x="818984" y="2533345"/>
            <a:ext cx="7592408" cy="58109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0070C0"/>
                </a:solidFill>
                <a:latin typeface="NJGCAJ+MicrosoftYaHei"/>
                <a:cs typeface="NJGCAJ+MicrosoftYaHei"/>
              </a:rPr>
              <a:t>规范说明：</a:t>
            </a:r>
            <a:r>
              <a:rPr sz="1800" dirty="0">
                <a:solidFill>
                  <a:srgbClr val="0D0D0D"/>
                </a:solidFill>
                <a:latin typeface="NJGCAJ+MicrosoftYaHei"/>
                <a:cs typeface="NJGCAJ+MicrosoftYaHei"/>
              </a:rPr>
              <a:t>《仓储场所消防安全管理通则》（GA 1131-2014）。</a:t>
            </a:r>
          </a:p>
        </p:txBody>
      </p:sp>
      <p:sp>
        <p:nvSpPr>
          <p:cNvPr id="6" name="object 6"/>
          <p:cNvSpPr txBox="1"/>
          <p:nvPr/>
        </p:nvSpPr>
        <p:spPr>
          <a:xfrm>
            <a:off x="1262697" y="6586702"/>
            <a:ext cx="49318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Page</a:t>
            </a:r>
          </a:p>
        </p:txBody>
      </p:sp>
      <p:sp>
        <p:nvSpPr>
          <p:cNvPr id="7" name="object 7"/>
          <p:cNvSpPr txBox="1"/>
          <p:nvPr/>
        </p:nvSpPr>
        <p:spPr>
          <a:xfrm>
            <a:off x="1764347" y="6586702"/>
            <a:ext cx="331263"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37</a:t>
            </a:r>
          </a:p>
        </p:txBody>
      </p:sp>
      <p:sp>
        <p:nvSpPr>
          <p:cNvPr id="8" name="object 8"/>
          <p:cNvSpPr txBox="1"/>
          <p:nvPr/>
        </p:nvSpPr>
        <p:spPr>
          <a:xfrm>
            <a:off x="11158118" y="6601485"/>
            <a:ext cx="1207135" cy="58109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FFFFFF"/>
                </a:solidFill>
                <a:latin typeface="NJGCAJ+MicrosoftYaHei"/>
                <a:cs typeface="NJGCAJ+MicrosoftYaHei"/>
              </a:rPr>
              <a:t>第</a:t>
            </a:r>
            <a:r>
              <a:rPr sz="1800" spc="12" dirty="0">
                <a:solidFill>
                  <a:srgbClr val="FFFFFF"/>
                </a:solidFill>
                <a:latin typeface="NJGCAJ+MicrosoftYaHei"/>
                <a:cs typeface="NJGCAJ+MicrosoftYaHei"/>
              </a:rPr>
              <a:t> </a:t>
            </a:r>
            <a:r>
              <a:rPr sz="1800" dirty="0">
                <a:solidFill>
                  <a:srgbClr val="FFFFFF"/>
                </a:solidFill>
                <a:latin typeface="NJGCAJ+MicrosoftYaHei"/>
                <a:cs typeface="NJGCAJ+MicrosoftYaHei"/>
              </a:rPr>
              <a:t>37 页</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793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146086" y="178485"/>
            <a:ext cx="3804602" cy="840027"/>
          </a:xfrm>
          <a:prstGeom prst="rect">
            <a:avLst/>
          </a:prstGeom>
        </p:spPr>
        <p:txBody>
          <a:bodyPr vert="horz" wrap="square" lIns="0" tIns="0" rIns="0" bIns="0" rtlCol="0">
            <a:spAutoFit/>
          </a:bodyPr>
          <a:lstStyle/>
          <a:p>
            <a:pPr marL="0" marR="0">
              <a:lnSpc>
                <a:spcPts val="2714"/>
              </a:lnSpc>
              <a:spcBef>
                <a:spcPts val="0"/>
              </a:spcBef>
              <a:spcAft>
                <a:spcPts val="0"/>
              </a:spcAft>
            </a:pPr>
            <a:r>
              <a:rPr sz="2600" dirty="0">
                <a:solidFill>
                  <a:srgbClr val="000000"/>
                </a:solidFill>
                <a:latin typeface="NJGCAJ+MicrosoftYaHei"/>
                <a:cs typeface="NJGCAJ+MicrosoftYaHei"/>
              </a:rPr>
              <a:t>六、仓库物品摆放有序</a:t>
            </a:r>
          </a:p>
        </p:txBody>
      </p:sp>
      <p:sp>
        <p:nvSpPr>
          <p:cNvPr id="4" name="object 4"/>
          <p:cNvSpPr txBox="1"/>
          <p:nvPr/>
        </p:nvSpPr>
        <p:spPr>
          <a:xfrm>
            <a:off x="997800" y="1077903"/>
            <a:ext cx="5011706" cy="951127"/>
          </a:xfrm>
          <a:prstGeom prst="rect">
            <a:avLst/>
          </a:prstGeom>
        </p:spPr>
        <p:txBody>
          <a:bodyPr vert="horz" wrap="square" lIns="0" tIns="0" rIns="0" bIns="0" rtlCol="0">
            <a:spAutoFit/>
          </a:bodyPr>
          <a:lstStyle/>
          <a:p>
            <a:pPr marL="0" marR="0">
              <a:lnSpc>
                <a:spcPts val="2089"/>
              </a:lnSpc>
              <a:spcBef>
                <a:spcPts val="0"/>
              </a:spcBef>
              <a:spcAft>
                <a:spcPts val="0"/>
              </a:spcAft>
            </a:pPr>
            <a:r>
              <a:rPr sz="2000" spc="70" dirty="0">
                <a:solidFill>
                  <a:srgbClr val="FF0000"/>
                </a:solidFill>
                <a:latin typeface="NJGCAJ+MicrosoftYaHei"/>
                <a:cs typeface="NJGCAJ+MicrosoftYaHei"/>
              </a:rPr>
              <a:t>常见问题（1）：</a:t>
            </a:r>
            <a:r>
              <a:rPr sz="2000" spc="72" dirty="0">
                <a:solidFill>
                  <a:srgbClr val="000000"/>
                </a:solidFill>
                <a:latin typeface="NJGCAJ+MicrosoftYaHei"/>
                <a:cs typeface="NJGCAJ+MicrosoftYaHei"/>
              </a:rPr>
              <a:t>仓库物料堵塞消防通</a:t>
            </a:r>
          </a:p>
          <a:p>
            <a:pPr marL="0" marR="0">
              <a:lnSpc>
                <a:spcPts val="2089"/>
              </a:lnSpc>
              <a:spcBef>
                <a:spcPts val="310"/>
              </a:spcBef>
              <a:spcAft>
                <a:spcPts val="0"/>
              </a:spcAft>
            </a:pPr>
            <a:r>
              <a:rPr sz="2000" dirty="0">
                <a:solidFill>
                  <a:srgbClr val="000000"/>
                </a:solidFill>
                <a:latin typeface="NJGCAJ+MicrosoftYaHei"/>
                <a:cs typeface="NJGCAJ+MicrosoftYaHei"/>
              </a:rPr>
              <a:t>道</a:t>
            </a:r>
          </a:p>
        </p:txBody>
      </p:sp>
      <p:sp>
        <p:nvSpPr>
          <p:cNvPr id="5" name="object 5"/>
          <p:cNvSpPr txBox="1"/>
          <p:nvPr/>
        </p:nvSpPr>
        <p:spPr>
          <a:xfrm>
            <a:off x="7026529" y="1077903"/>
            <a:ext cx="5833970" cy="951127"/>
          </a:xfrm>
          <a:prstGeom prst="rect">
            <a:avLst/>
          </a:prstGeom>
        </p:spPr>
        <p:txBody>
          <a:bodyPr vert="horz" wrap="square" lIns="0" tIns="0" rIns="0" bIns="0" rtlCol="0">
            <a:spAutoFit/>
          </a:bodyPr>
          <a:lstStyle/>
          <a:p>
            <a:pPr marL="0" marR="0">
              <a:lnSpc>
                <a:spcPts val="2089"/>
              </a:lnSpc>
              <a:spcBef>
                <a:spcPts val="0"/>
              </a:spcBef>
              <a:spcAft>
                <a:spcPts val="0"/>
              </a:spcAft>
            </a:pPr>
            <a:r>
              <a:rPr sz="2000" spc="40" dirty="0">
                <a:solidFill>
                  <a:srgbClr val="FF0000"/>
                </a:solidFill>
                <a:latin typeface="NJGCAJ+MicrosoftYaHei"/>
                <a:cs typeface="NJGCAJ+MicrosoftYaHei"/>
              </a:rPr>
              <a:t>常见问题（2）：</a:t>
            </a:r>
            <a:r>
              <a:rPr sz="2000" spc="40" dirty="0">
                <a:solidFill>
                  <a:srgbClr val="000000"/>
                </a:solidFill>
                <a:latin typeface="NJGCAJ+MicrosoftYaHei"/>
                <a:cs typeface="NJGCAJ+MicrosoftYaHei"/>
              </a:rPr>
              <a:t>仓库物料未分类、分堆、限</a:t>
            </a:r>
          </a:p>
          <a:p>
            <a:pPr marL="0" marR="0">
              <a:lnSpc>
                <a:spcPts val="2089"/>
              </a:lnSpc>
              <a:spcBef>
                <a:spcPts val="310"/>
              </a:spcBef>
              <a:spcAft>
                <a:spcPts val="0"/>
              </a:spcAft>
            </a:pPr>
            <a:r>
              <a:rPr sz="2000" dirty="0">
                <a:solidFill>
                  <a:srgbClr val="000000"/>
                </a:solidFill>
                <a:latin typeface="NJGCAJ+MicrosoftYaHei"/>
                <a:cs typeface="NJGCAJ+MicrosoftYaHei"/>
              </a:rPr>
              <a:t>额存放</a:t>
            </a:r>
          </a:p>
        </p:txBody>
      </p:sp>
      <p:sp>
        <p:nvSpPr>
          <p:cNvPr id="6" name="object 6"/>
          <p:cNvSpPr txBox="1"/>
          <p:nvPr/>
        </p:nvSpPr>
        <p:spPr>
          <a:xfrm>
            <a:off x="553567" y="5717853"/>
            <a:ext cx="6045740" cy="100355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《仓储场所消防安全管理通则》（GA 1131-2014）规定：</a:t>
            </a:r>
          </a:p>
          <a:p>
            <a:pPr marL="0" marR="0">
              <a:lnSpc>
                <a:spcPts val="1661"/>
              </a:lnSpc>
              <a:spcBef>
                <a:spcPts val="208"/>
              </a:spcBef>
              <a:spcAft>
                <a:spcPts val="0"/>
              </a:spcAft>
            </a:pPr>
            <a:r>
              <a:rPr sz="1600" spc="55" dirty="0">
                <a:solidFill>
                  <a:srgbClr val="000000"/>
                </a:solidFill>
                <a:latin typeface="NJGCAJ+MicrosoftYaHei"/>
                <a:cs typeface="NJGCAJ+MicrosoftYaHei"/>
              </a:rPr>
              <a:t>仓储场所设置的消防通道、安全出口、消防车通道，应设</a:t>
            </a:r>
          </a:p>
          <a:p>
            <a:pPr marL="0" marR="0">
              <a:lnSpc>
                <a:spcPts val="1661"/>
              </a:lnSpc>
              <a:spcBef>
                <a:spcPts val="208"/>
              </a:spcBef>
              <a:spcAft>
                <a:spcPts val="0"/>
              </a:spcAft>
            </a:pPr>
            <a:r>
              <a:rPr sz="1600" dirty="0">
                <a:solidFill>
                  <a:srgbClr val="000000"/>
                </a:solidFill>
                <a:latin typeface="NJGCAJ+MicrosoftYaHei"/>
                <a:cs typeface="NJGCAJ+MicrosoftYaHei"/>
              </a:rPr>
              <a:t>置明显标志并保持通畅，不应堆放物品或设置障碍物。</a:t>
            </a:r>
          </a:p>
        </p:txBody>
      </p:sp>
      <p:sp>
        <p:nvSpPr>
          <p:cNvPr id="7" name="object 7"/>
          <p:cNvSpPr txBox="1"/>
          <p:nvPr/>
        </p:nvSpPr>
        <p:spPr>
          <a:xfrm>
            <a:off x="6329527" y="5717853"/>
            <a:ext cx="6045740" cy="100355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《仓储场所消防安全管理通则》（GA 1131-2014）规定：</a:t>
            </a:r>
          </a:p>
          <a:p>
            <a:pPr marL="0" marR="0">
              <a:lnSpc>
                <a:spcPts val="1661"/>
              </a:lnSpc>
              <a:spcBef>
                <a:spcPts val="208"/>
              </a:spcBef>
              <a:spcAft>
                <a:spcPts val="0"/>
              </a:spcAft>
            </a:pPr>
            <a:r>
              <a:rPr sz="1600" spc="55" dirty="0">
                <a:solidFill>
                  <a:srgbClr val="000000"/>
                </a:solidFill>
                <a:latin typeface="NJGCAJ+MicrosoftYaHei"/>
                <a:cs typeface="NJGCAJ+MicrosoftYaHei"/>
              </a:rPr>
              <a:t>库房内储存物品应分类、分堆、限额存放。每个堆垛的面</a:t>
            </a:r>
          </a:p>
          <a:p>
            <a:pPr marL="0" marR="0">
              <a:lnSpc>
                <a:spcPts val="1661"/>
              </a:lnSpc>
              <a:spcBef>
                <a:spcPts val="208"/>
              </a:spcBef>
              <a:spcAft>
                <a:spcPts val="0"/>
              </a:spcAft>
            </a:pPr>
            <a:r>
              <a:rPr sz="1600" dirty="0">
                <a:solidFill>
                  <a:srgbClr val="000000"/>
                </a:solidFill>
                <a:latin typeface="NJGCAJ+MicrosoftYaHei"/>
                <a:cs typeface="NJGCAJ+MicrosoftYaHei"/>
              </a:rPr>
              <a:t>积不应大于150 m²。库房内主通道的宽度不应小于2m。</a:t>
            </a:r>
          </a:p>
        </p:txBody>
      </p:sp>
      <p:sp>
        <p:nvSpPr>
          <p:cNvPr id="8" name="object 8"/>
          <p:cNvSpPr txBox="1"/>
          <p:nvPr/>
        </p:nvSpPr>
        <p:spPr>
          <a:xfrm>
            <a:off x="1262697" y="6586702"/>
            <a:ext cx="49318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Page</a:t>
            </a:r>
          </a:p>
        </p:txBody>
      </p:sp>
      <p:sp>
        <p:nvSpPr>
          <p:cNvPr id="9" name="object 9"/>
          <p:cNvSpPr txBox="1"/>
          <p:nvPr/>
        </p:nvSpPr>
        <p:spPr>
          <a:xfrm>
            <a:off x="1764347" y="6586702"/>
            <a:ext cx="331263"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38</a:t>
            </a:r>
          </a:p>
        </p:txBody>
      </p:sp>
      <p:sp>
        <p:nvSpPr>
          <p:cNvPr id="10" name="object 10"/>
          <p:cNvSpPr txBox="1"/>
          <p:nvPr/>
        </p:nvSpPr>
        <p:spPr>
          <a:xfrm>
            <a:off x="11158118" y="6601485"/>
            <a:ext cx="1207135" cy="58109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FFFFFF"/>
                </a:solidFill>
                <a:latin typeface="NJGCAJ+MicrosoftYaHei"/>
                <a:cs typeface="NJGCAJ+MicrosoftYaHei"/>
              </a:rPr>
              <a:t>第</a:t>
            </a:r>
            <a:r>
              <a:rPr sz="1800" spc="12" dirty="0">
                <a:solidFill>
                  <a:srgbClr val="FFFFFF"/>
                </a:solidFill>
                <a:latin typeface="NJGCAJ+MicrosoftYaHei"/>
                <a:cs typeface="NJGCAJ+MicrosoftYaHei"/>
              </a:rPr>
              <a:t> </a:t>
            </a:r>
            <a:r>
              <a:rPr sz="1800" dirty="0">
                <a:solidFill>
                  <a:srgbClr val="FFFFFF"/>
                </a:solidFill>
                <a:latin typeface="NJGCAJ+MicrosoftYaHei"/>
                <a:cs typeface="NJGCAJ+MicrosoftYaHei"/>
              </a:rPr>
              <a:t>38 页</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793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146086" y="178485"/>
            <a:ext cx="3804602" cy="840027"/>
          </a:xfrm>
          <a:prstGeom prst="rect">
            <a:avLst/>
          </a:prstGeom>
        </p:spPr>
        <p:txBody>
          <a:bodyPr vert="horz" wrap="square" lIns="0" tIns="0" rIns="0" bIns="0" rtlCol="0">
            <a:spAutoFit/>
          </a:bodyPr>
          <a:lstStyle/>
          <a:p>
            <a:pPr marL="0" marR="0">
              <a:lnSpc>
                <a:spcPts val="2714"/>
              </a:lnSpc>
              <a:spcBef>
                <a:spcPts val="0"/>
              </a:spcBef>
              <a:spcAft>
                <a:spcPts val="0"/>
              </a:spcAft>
            </a:pPr>
            <a:r>
              <a:rPr sz="2600" dirty="0">
                <a:solidFill>
                  <a:srgbClr val="000000"/>
                </a:solidFill>
                <a:latin typeface="NJGCAJ+MicrosoftYaHei"/>
                <a:cs typeface="NJGCAJ+MicrosoftYaHei"/>
              </a:rPr>
              <a:t>六、仓库物品摆放有序</a:t>
            </a:r>
          </a:p>
        </p:txBody>
      </p:sp>
      <p:sp>
        <p:nvSpPr>
          <p:cNvPr id="4" name="object 4"/>
          <p:cNvSpPr txBox="1"/>
          <p:nvPr/>
        </p:nvSpPr>
        <p:spPr>
          <a:xfrm>
            <a:off x="892860" y="1082958"/>
            <a:ext cx="5006595" cy="951127"/>
          </a:xfrm>
          <a:prstGeom prst="rect">
            <a:avLst/>
          </a:prstGeom>
        </p:spPr>
        <p:txBody>
          <a:bodyPr vert="horz" wrap="square" lIns="0" tIns="0" rIns="0" bIns="0" rtlCol="0">
            <a:spAutoFit/>
          </a:bodyPr>
          <a:lstStyle/>
          <a:p>
            <a:pPr marL="0" marR="0">
              <a:lnSpc>
                <a:spcPts val="2089"/>
              </a:lnSpc>
              <a:spcBef>
                <a:spcPts val="0"/>
              </a:spcBef>
              <a:spcAft>
                <a:spcPts val="0"/>
              </a:spcAft>
            </a:pPr>
            <a:r>
              <a:rPr sz="2000" spc="68" dirty="0">
                <a:solidFill>
                  <a:srgbClr val="FF0000"/>
                </a:solidFill>
                <a:latin typeface="NJGCAJ+MicrosoftYaHei"/>
                <a:cs typeface="NJGCAJ+MicrosoftYaHei"/>
              </a:rPr>
              <a:t>常见问题（3）：</a:t>
            </a:r>
            <a:r>
              <a:rPr sz="2000" spc="70" dirty="0">
                <a:solidFill>
                  <a:srgbClr val="0D0D0D"/>
                </a:solidFill>
                <a:latin typeface="NJGCAJ+MicrosoftYaHei"/>
                <a:cs typeface="NJGCAJ+MicrosoftYaHei"/>
              </a:rPr>
              <a:t>物品与墙之间的距离</a:t>
            </a:r>
          </a:p>
          <a:p>
            <a:pPr marL="0" marR="0">
              <a:lnSpc>
                <a:spcPts val="2089"/>
              </a:lnSpc>
              <a:spcBef>
                <a:spcPts val="310"/>
              </a:spcBef>
              <a:spcAft>
                <a:spcPts val="0"/>
              </a:spcAft>
            </a:pPr>
            <a:r>
              <a:rPr sz="2000" dirty="0">
                <a:solidFill>
                  <a:srgbClr val="0D0D0D"/>
                </a:solidFill>
                <a:latin typeface="NJGCAJ+MicrosoftYaHei"/>
                <a:cs typeface="NJGCAJ+MicrosoftYaHei"/>
              </a:rPr>
              <a:t>少于0.5m</a:t>
            </a:r>
          </a:p>
        </p:txBody>
      </p:sp>
      <p:sp>
        <p:nvSpPr>
          <p:cNvPr id="5" name="object 5"/>
          <p:cNvSpPr txBox="1"/>
          <p:nvPr/>
        </p:nvSpPr>
        <p:spPr>
          <a:xfrm>
            <a:off x="6676402" y="1082958"/>
            <a:ext cx="4936493" cy="951127"/>
          </a:xfrm>
          <a:prstGeom prst="rect">
            <a:avLst/>
          </a:prstGeom>
        </p:spPr>
        <p:txBody>
          <a:bodyPr vert="horz" wrap="square" lIns="0" tIns="0" rIns="0" bIns="0" rtlCol="0">
            <a:spAutoFit/>
          </a:bodyPr>
          <a:lstStyle/>
          <a:p>
            <a:pPr marL="0" marR="0">
              <a:lnSpc>
                <a:spcPts val="2089"/>
              </a:lnSpc>
              <a:spcBef>
                <a:spcPts val="0"/>
              </a:spcBef>
              <a:spcAft>
                <a:spcPts val="0"/>
              </a:spcAft>
            </a:pPr>
            <a:r>
              <a:rPr sz="2000" spc="38" dirty="0">
                <a:solidFill>
                  <a:srgbClr val="FF0000"/>
                </a:solidFill>
                <a:latin typeface="NJGCAJ+MicrosoftYaHei"/>
                <a:cs typeface="NJGCAJ+MicrosoftYaHei"/>
              </a:rPr>
              <a:t>常见问题（4）：</a:t>
            </a:r>
            <a:r>
              <a:rPr sz="2000" spc="40" dirty="0">
                <a:solidFill>
                  <a:srgbClr val="000000"/>
                </a:solidFill>
                <a:latin typeface="NJGCAJ+MicrosoftYaHei"/>
                <a:cs typeface="NJGCAJ+MicrosoftYaHei"/>
              </a:rPr>
              <a:t>物品与照明灯之间的</a:t>
            </a:r>
          </a:p>
          <a:p>
            <a:pPr marL="0" marR="0">
              <a:lnSpc>
                <a:spcPts val="2089"/>
              </a:lnSpc>
              <a:spcBef>
                <a:spcPts val="310"/>
              </a:spcBef>
              <a:spcAft>
                <a:spcPts val="0"/>
              </a:spcAft>
            </a:pPr>
            <a:r>
              <a:rPr sz="2000" dirty="0">
                <a:solidFill>
                  <a:srgbClr val="000000"/>
                </a:solidFill>
                <a:latin typeface="NJGCAJ+MicrosoftYaHei"/>
                <a:cs typeface="NJGCAJ+MicrosoftYaHei"/>
              </a:rPr>
              <a:t>距离少于0.5m</a:t>
            </a:r>
          </a:p>
        </p:txBody>
      </p:sp>
      <p:sp>
        <p:nvSpPr>
          <p:cNvPr id="6" name="object 6"/>
          <p:cNvSpPr txBox="1"/>
          <p:nvPr/>
        </p:nvSpPr>
        <p:spPr>
          <a:xfrm>
            <a:off x="858050" y="5408583"/>
            <a:ext cx="11882631" cy="1003551"/>
          </a:xfrm>
          <a:prstGeom prst="rect">
            <a:avLst/>
          </a:prstGeom>
        </p:spPr>
        <p:txBody>
          <a:bodyPr vert="horz" wrap="square" lIns="0" tIns="0" rIns="0" bIns="0" rtlCol="0">
            <a:spAutoFit/>
          </a:bodyPr>
          <a:lstStyle/>
          <a:p>
            <a:pPr marL="0" marR="0">
              <a:lnSpc>
                <a:spcPts val="1661"/>
              </a:lnSpc>
              <a:spcBef>
                <a:spcPts val="0"/>
              </a:spcBef>
              <a:spcAft>
                <a:spcPts val="0"/>
              </a:spcAft>
            </a:pPr>
            <a:r>
              <a:rPr sz="1600" spc="10" dirty="0">
                <a:solidFill>
                  <a:srgbClr val="000000"/>
                </a:solidFill>
                <a:latin typeface="NJGCAJ+MicrosoftYaHei"/>
                <a:cs typeface="NJGCAJ+MicrosoftYaHei"/>
              </a:rPr>
              <a:t>《仓储场所消防安全管理通则》（GA</a:t>
            </a:r>
            <a:r>
              <a:rPr sz="1600" spc="11" dirty="0">
                <a:solidFill>
                  <a:srgbClr val="000000"/>
                </a:solidFill>
                <a:latin typeface="NJGCAJ+MicrosoftYaHei"/>
                <a:cs typeface="NJGCAJ+MicrosoftYaHei"/>
              </a:rPr>
              <a:t> </a:t>
            </a:r>
            <a:r>
              <a:rPr sz="1600" spc="14" dirty="0">
                <a:solidFill>
                  <a:srgbClr val="000000"/>
                </a:solidFill>
                <a:latin typeface="NJGCAJ+MicrosoftYaHei"/>
                <a:cs typeface="NJGCAJ+MicrosoftYaHei"/>
              </a:rPr>
              <a:t>1131-2014）规定：库房内堆放物品应满足以下要求：a）堆垛上部与楼板、</a:t>
            </a:r>
          </a:p>
          <a:p>
            <a:pPr marL="0" marR="0">
              <a:lnSpc>
                <a:spcPts val="1661"/>
              </a:lnSpc>
              <a:spcBef>
                <a:spcPts val="208"/>
              </a:spcBef>
              <a:spcAft>
                <a:spcPts val="0"/>
              </a:spcAft>
            </a:pPr>
            <a:r>
              <a:rPr sz="1600" dirty="0">
                <a:solidFill>
                  <a:srgbClr val="000000"/>
                </a:solidFill>
                <a:latin typeface="NJGCAJ+MicrosoftYaHei"/>
                <a:cs typeface="NJGCAJ+MicrosoftYaHei"/>
              </a:rPr>
              <a:t>平屋顶之间的距离不少于0.3m（人字屋从横梁算起）；b）物品与照明灯之间的距离不少于0.5m；c）物品与墙之间</a:t>
            </a:r>
          </a:p>
          <a:p>
            <a:pPr marL="0" marR="0">
              <a:lnSpc>
                <a:spcPts val="1661"/>
              </a:lnSpc>
              <a:spcBef>
                <a:spcPts val="208"/>
              </a:spcBef>
              <a:spcAft>
                <a:spcPts val="0"/>
              </a:spcAft>
            </a:pPr>
            <a:r>
              <a:rPr sz="1600" dirty="0">
                <a:solidFill>
                  <a:srgbClr val="000000"/>
                </a:solidFill>
                <a:latin typeface="NJGCAJ+MicrosoftYaHei"/>
                <a:cs typeface="NJGCAJ+MicrosoftYaHei"/>
              </a:rPr>
              <a:t>的距离不少于0.5m；d）物品堆垛与柱之间的距离不少于0.3m；e）物品堆垛与堆垛之间的距离不少于1m。</a:t>
            </a:r>
          </a:p>
        </p:txBody>
      </p:sp>
      <p:sp>
        <p:nvSpPr>
          <p:cNvPr id="7" name="object 7"/>
          <p:cNvSpPr txBox="1"/>
          <p:nvPr/>
        </p:nvSpPr>
        <p:spPr>
          <a:xfrm>
            <a:off x="1262697" y="6586702"/>
            <a:ext cx="49318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Page</a:t>
            </a:r>
          </a:p>
        </p:txBody>
      </p:sp>
      <p:sp>
        <p:nvSpPr>
          <p:cNvPr id="8" name="object 8"/>
          <p:cNvSpPr txBox="1"/>
          <p:nvPr/>
        </p:nvSpPr>
        <p:spPr>
          <a:xfrm>
            <a:off x="1764347" y="6586702"/>
            <a:ext cx="331263"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39</a:t>
            </a:r>
          </a:p>
        </p:txBody>
      </p:sp>
      <p:sp>
        <p:nvSpPr>
          <p:cNvPr id="9" name="object 9"/>
          <p:cNvSpPr txBox="1"/>
          <p:nvPr/>
        </p:nvSpPr>
        <p:spPr>
          <a:xfrm>
            <a:off x="11158118" y="6601485"/>
            <a:ext cx="1207135" cy="58109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FFFFFF"/>
                </a:solidFill>
                <a:latin typeface="NJGCAJ+MicrosoftYaHei"/>
                <a:cs typeface="NJGCAJ+MicrosoftYaHei"/>
              </a:rPr>
              <a:t>第</a:t>
            </a:r>
            <a:r>
              <a:rPr sz="1800" spc="12" dirty="0">
                <a:solidFill>
                  <a:srgbClr val="FFFFFF"/>
                </a:solidFill>
                <a:latin typeface="NJGCAJ+MicrosoftYaHei"/>
                <a:cs typeface="NJGCAJ+MicrosoftYaHei"/>
              </a:rPr>
              <a:t> </a:t>
            </a:r>
            <a:r>
              <a:rPr sz="1800" dirty="0">
                <a:solidFill>
                  <a:srgbClr val="FFFFFF"/>
                </a:solidFill>
                <a:latin typeface="NJGCAJ+MicrosoftYaHei"/>
                <a:cs typeface="NJGCAJ+MicrosoftYaHei"/>
              </a:rPr>
              <a:t>39 页</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793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6431801" y="392857"/>
            <a:ext cx="762000" cy="774799"/>
          </a:xfrm>
          <a:prstGeom prst="rect">
            <a:avLst/>
          </a:prstGeom>
        </p:spPr>
        <p:txBody>
          <a:bodyPr vert="horz" wrap="square" lIns="0" tIns="0" rIns="0" bIns="0" rtlCol="0">
            <a:spAutoFit/>
          </a:bodyPr>
          <a:lstStyle/>
          <a:p>
            <a:pPr marL="0" marR="0">
              <a:lnSpc>
                <a:spcPts val="2500"/>
              </a:lnSpc>
              <a:spcBef>
                <a:spcPts val="0"/>
              </a:spcBef>
              <a:spcAft>
                <a:spcPts val="0"/>
              </a:spcAft>
            </a:pPr>
            <a:r>
              <a:rPr sz="2400" dirty="0">
                <a:solidFill>
                  <a:srgbClr val="FFFFFF"/>
                </a:solidFill>
                <a:latin typeface="NJGCAJ+MicrosoftYaHei"/>
                <a:cs typeface="NJGCAJ+MicrosoftYaHei"/>
              </a:rPr>
              <a:t>一</a:t>
            </a:r>
          </a:p>
        </p:txBody>
      </p:sp>
      <p:sp>
        <p:nvSpPr>
          <p:cNvPr id="4" name="object 4"/>
          <p:cNvSpPr txBox="1"/>
          <p:nvPr/>
        </p:nvSpPr>
        <p:spPr>
          <a:xfrm>
            <a:off x="7252284" y="416729"/>
            <a:ext cx="3209924" cy="709571"/>
          </a:xfrm>
          <a:prstGeom prst="rect">
            <a:avLst/>
          </a:prstGeom>
        </p:spPr>
        <p:txBody>
          <a:bodyPr vert="horz" wrap="square" lIns="0" tIns="0" rIns="0" bIns="0" rtlCol="0">
            <a:spAutoFit/>
          </a:bodyPr>
          <a:lstStyle/>
          <a:p>
            <a:pPr marL="0" marR="0">
              <a:lnSpc>
                <a:spcPts val="2287"/>
              </a:lnSpc>
              <a:spcBef>
                <a:spcPts val="0"/>
              </a:spcBef>
              <a:spcAft>
                <a:spcPts val="0"/>
              </a:spcAft>
            </a:pPr>
            <a:r>
              <a:rPr sz="2200" dirty="0">
                <a:solidFill>
                  <a:srgbClr val="000000"/>
                </a:solidFill>
                <a:latin typeface="NJGCAJ+MicrosoftYaHei"/>
                <a:cs typeface="NJGCAJ+MicrosoftYaHei"/>
              </a:rPr>
              <a:t>环</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境</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整</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洁</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有</a:t>
            </a:r>
            <a:r>
              <a:rPr sz="2200" spc="1109" dirty="0">
                <a:solidFill>
                  <a:srgbClr val="000000"/>
                </a:solidFill>
                <a:latin typeface="NJGCAJ+MicrosoftYaHei"/>
                <a:cs typeface="NJGCAJ+MicrosoftYaHei"/>
              </a:rPr>
              <a:t> </a:t>
            </a:r>
            <a:r>
              <a:rPr sz="2200" dirty="0">
                <a:solidFill>
                  <a:srgbClr val="000000"/>
                </a:solidFill>
                <a:latin typeface="NJGCAJ+MicrosoftYaHei"/>
                <a:cs typeface="NJGCAJ+MicrosoftYaHei"/>
              </a:rPr>
              <a:t>序</a:t>
            </a:r>
          </a:p>
        </p:txBody>
      </p:sp>
      <p:sp>
        <p:nvSpPr>
          <p:cNvPr id="5" name="object 5"/>
          <p:cNvSpPr txBox="1"/>
          <p:nvPr/>
        </p:nvSpPr>
        <p:spPr>
          <a:xfrm>
            <a:off x="6369545" y="1126926"/>
            <a:ext cx="5266562" cy="5874901"/>
          </a:xfrm>
          <a:prstGeom prst="rect">
            <a:avLst/>
          </a:prstGeom>
        </p:spPr>
        <p:txBody>
          <a:bodyPr vert="horz" wrap="square" lIns="0" tIns="0" rIns="0" bIns="0" rtlCol="0">
            <a:spAutoFit/>
          </a:bodyPr>
          <a:lstStyle/>
          <a:p>
            <a:pPr marL="63004" marR="0">
              <a:lnSpc>
                <a:spcPts val="2500"/>
              </a:lnSpc>
              <a:spcBef>
                <a:spcPts val="0"/>
              </a:spcBef>
              <a:spcAft>
                <a:spcPts val="0"/>
              </a:spcAft>
            </a:pPr>
            <a:r>
              <a:rPr sz="2400" dirty="0">
                <a:solidFill>
                  <a:srgbClr val="FFFFFF"/>
                </a:solidFill>
                <a:latin typeface="NJGCAJ+MicrosoftYaHei"/>
                <a:cs typeface="NJGCAJ+MicrosoftYaHei"/>
              </a:rPr>
              <a:t>二</a:t>
            </a:r>
            <a:r>
              <a:rPr sz="2400" spc="3349" dirty="0">
                <a:solidFill>
                  <a:srgbClr val="FFFFFF"/>
                </a:solidFill>
                <a:latin typeface="NJGCAJ+MicrosoftYaHei"/>
                <a:cs typeface="NJGCAJ+MicrosoftYaHei"/>
              </a:rPr>
              <a:t> </a:t>
            </a:r>
            <a:r>
              <a:rPr sz="2200" dirty="0">
                <a:solidFill>
                  <a:srgbClr val="000000"/>
                </a:solidFill>
                <a:latin typeface="NJGCAJ+MicrosoftYaHei"/>
                <a:cs typeface="NJGCAJ+MicrosoftYaHei"/>
              </a:rPr>
              <a:t>标</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志</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标</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线</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清</a:t>
            </a:r>
            <a:r>
              <a:rPr sz="2200" spc="1109" dirty="0">
                <a:solidFill>
                  <a:srgbClr val="000000"/>
                </a:solidFill>
                <a:latin typeface="NJGCAJ+MicrosoftYaHei"/>
                <a:cs typeface="NJGCAJ+MicrosoftYaHei"/>
              </a:rPr>
              <a:t> </a:t>
            </a:r>
            <a:r>
              <a:rPr sz="2200" dirty="0">
                <a:solidFill>
                  <a:srgbClr val="000000"/>
                </a:solidFill>
                <a:latin typeface="NJGCAJ+MicrosoftYaHei"/>
                <a:cs typeface="NJGCAJ+MicrosoftYaHei"/>
              </a:rPr>
              <a:t>晰</a:t>
            </a:r>
          </a:p>
          <a:p>
            <a:pPr marL="63004" marR="0">
              <a:lnSpc>
                <a:spcPts val="2500"/>
              </a:lnSpc>
              <a:spcBef>
                <a:spcPts val="3237"/>
              </a:spcBef>
              <a:spcAft>
                <a:spcPts val="0"/>
              </a:spcAft>
            </a:pPr>
            <a:r>
              <a:rPr sz="2400" dirty="0">
                <a:solidFill>
                  <a:srgbClr val="FFFFFF"/>
                </a:solidFill>
                <a:latin typeface="NJGCAJ+MicrosoftYaHei"/>
                <a:cs typeface="NJGCAJ+MicrosoftYaHei"/>
              </a:rPr>
              <a:t>三</a:t>
            </a:r>
            <a:r>
              <a:rPr sz="2400" spc="3349" dirty="0">
                <a:solidFill>
                  <a:srgbClr val="FFFFFF"/>
                </a:solidFill>
                <a:latin typeface="NJGCAJ+MicrosoftYaHei"/>
                <a:cs typeface="NJGCAJ+MicrosoftYaHei"/>
              </a:rPr>
              <a:t> </a:t>
            </a:r>
            <a:r>
              <a:rPr sz="2200" dirty="0">
                <a:solidFill>
                  <a:srgbClr val="000000"/>
                </a:solidFill>
                <a:latin typeface="NJGCAJ+MicrosoftYaHei"/>
                <a:cs typeface="NJGCAJ+MicrosoftYaHei"/>
              </a:rPr>
              <a:t>电</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气</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线</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路</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符</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合</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要</a:t>
            </a:r>
            <a:r>
              <a:rPr sz="2200" spc="-21" dirty="0">
                <a:solidFill>
                  <a:srgbClr val="000000"/>
                </a:solidFill>
                <a:latin typeface="NJGCAJ+MicrosoftYaHei"/>
                <a:cs typeface="NJGCAJ+MicrosoftYaHei"/>
              </a:rPr>
              <a:t> </a:t>
            </a:r>
            <a:r>
              <a:rPr sz="2200" dirty="0">
                <a:solidFill>
                  <a:srgbClr val="000000"/>
                </a:solidFill>
                <a:latin typeface="NJGCAJ+MicrosoftYaHei"/>
                <a:cs typeface="NJGCAJ+MicrosoftYaHei"/>
              </a:rPr>
              <a:t>求</a:t>
            </a:r>
          </a:p>
          <a:p>
            <a:pPr marL="63004" marR="0">
              <a:lnSpc>
                <a:spcPts val="2500"/>
              </a:lnSpc>
              <a:spcBef>
                <a:spcPts val="3287"/>
              </a:spcBef>
              <a:spcAft>
                <a:spcPts val="0"/>
              </a:spcAft>
            </a:pPr>
            <a:r>
              <a:rPr sz="2400" dirty="0">
                <a:solidFill>
                  <a:srgbClr val="FFFFFF"/>
                </a:solidFill>
                <a:latin typeface="NJGCAJ+MicrosoftYaHei"/>
                <a:cs typeface="NJGCAJ+MicrosoftYaHei"/>
              </a:rPr>
              <a:t>四</a:t>
            </a:r>
            <a:r>
              <a:rPr sz="2400" spc="3349" dirty="0">
                <a:solidFill>
                  <a:srgbClr val="FFFFFF"/>
                </a:solidFill>
                <a:latin typeface="NJGCAJ+MicrosoftYaHei"/>
                <a:cs typeface="NJGCAJ+MicrosoftYaHei"/>
              </a:rPr>
              <a:t> </a:t>
            </a:r>
            <a:r>
              <a:rPr sz="2200" dirty="0">
                <a:solidFill>
                  <a:srgbClr val="000000"/>
                </a:solidFill>
                <a:latin typeface="NJGCAJ+MicrosoftYaHei"/>
                <a:cs typeface="NJGCAJ+MicrosoftYaHei"/>
              </a:rPr>
              <a:t>设</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备</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设</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施</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维</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护</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完</a:t>
            </a:r>
            <a:r>
              <a:rPr sz="2200" spc="-21" dirty="0">
                <a:solidFill>
                  <a:srgbClr val="000000"/>
                </a:solidFill>
                <a:latin typeface="NJGCAJ+MicrosoftYaHei"/>
                <a:cs typeface="NJGCAJ+MicrosoftYaHei"/>
              </a:rPr>
              <a:t> </a:t>
            </a:r>
            <a:r>
              <a:rPr sz="2200" dirty="0">
                <a:solidFill>
                  <a:srgbClr val="000000"/>
                </a:solidFill>
                <a:latin typeface="NJGCAJ+MicrosoftYaHei"/>
                <a:cs typeface="NJGCAJ+MicrosoftYaHei"/>
              </a:rPr>
              <a:t>好</a:t>
            </a:r>
          </a:p>
          <a:p>
            <a:pPr marL="63004" marR="0">
              <a:lnSpc>
                <a:spcPts val="2500"/>
              </a:lnSpc>
              <a:spcBef>
                <a:spcPts val="3238"/>
              </a:spcBef>
              <a:spcAft>
                <a:spcPts val="0"/>
              </a:spcAft>
            </a:pPr>
            <a:r>
              <a:rPr sz="2400" dirty="0">
                <a:solidFill>
                  <a:srgbClr val="FFFFFF"/>
                </a:solidFill>
                <a:latin typeface="NJGCAJ+MicrosoftYaHei"/>
                <a:cs typeface="NJGCAJ+MicrosoftYaHei"/>
              </a:rPr>
              <a:t>五</a:t>
            </a:r>
            <a:r>
              <a:rPr sz="2400" spc="3349" dirty="0">
                <a:solidFill>
                  <a:srgbClr val="FFFFFF"/>
                </a:solidFill>
                <a:latin typeface="NJGCAJ+MicrosoftYaHei"/>
                <a:cs typeface="NJGCAJ+MicrosoftYaHei"/>
              </a:rPr>
              <a:t> </a:t>
            </a:r>
            <a:r>
              <a:rPr sz="2200" dirty="0">
                <a:solidFill>
                  <a:srgbClr val="000000"/>
                </a:solidFill>
                <a:latin typeface="NJGCAJ+MicrosoftYaHei"/>
                <a:cs typeface="NJGCAJ+MicrosoftYaHei"/>
              </a:rPr>
              <a:t>监</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测</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防</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护</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措</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施</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可</a:t>
            </a:r>
            <a:r>
              <a:rPr sz="2200" spc="-21" dirty="0">
                <a:solidFill>
                  <a:srgbClr val="000000"/>
                </a:solidFill>
                <a:latin typeface="NJGCAJ+MicrosoftYaHei"/>
                <a:cs typeface="NJGCAJ+MicrosoftYaHei"/>
              </a:rPr>
              <a:t> </a:t>
            </a:r>
            <a:r>
              <a:rPr sz="2200" dirty="0">
                <a:solidFill>
                  <a:srgbClr val="000000"/>
                </a:solidFill>
                <a:latin typeface="NJGCAJ+MicrosoftYaHei"/>
                <a:cs typeface="NJGCAJ+MicrosoftYaHei"/>
              </a:rPr>
              <a:t>靠</a:t>
            </a:r>
          </a:p>
          <a:p>
            <a:pPr marL="63004" marR="0">
              <a:lnSpc>
                <a:spcPts val="2500"/>
              </a:lnSpc>
              <a:spcBef>
                <a:spcPts val="3287"/>
              </a:spcBef>
              <a:spcAft>
                <a:spcPts val="0"/>
              </a:spcAft>
            </a:pPr>
            <a:r>
              <a:rPr sz="2400" dirty="0">
                <a:solidFill>
                  <a:srgbClr val="FFFFFF"/>
                </a:solidFill>
                <a:latin typeface="NJGCAJ+MicrosoftYaHei"/>
                <a:cs typeface="NJGCAJ+MicrosoftYaHei"/>
              </a:rPr>
              <a:t>六</a:t>
            </a:r>
            <a:r>
              <a:rPr sz="2400" spc="3349" dirty="0">
                <a:solidFill>
                  <a:srgbClr val="FFFFFF"/>
                </a:solidFill>
                <a:latin typeface="NJGCAJ+MicrosoftYaHei"/>
                <a:cs typeface="NJGCAJ+MicrosoftYaHei"/>
              </a:rPr>
              <a:t> </a:t>
            </a:r>
            <a:r>
              <a:rPr sz="2200" dirty="0">
                <a:solidFill>
                  <a:srgbClr val="000000"/>
                </a:solidFill>
                <a:latin typeface="NJGCAJ+MicrosoftYaHei"/>
                <a:cs typeface="NJGCAJ+MicrosoftYaHei"/>
              </a:rPr>
              <a:t>仓</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库</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物</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品</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摆</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放</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有</a:t>
            </a:r>
            <a:r>
              <a:rPr sz="2200" spc="-21" dirty="0">
                <a:solidFill>
                  <a:srgbClr val="000000"/>
                </a:solidFill>
                <a:latin typeface="NJGCAJ+MicrosoftYaHei"/>
                <a:cs typeface="NJGCAJ+MicrosoftYaHei"/>
              </a:rPr>
              <a:t> </a:t>
            </a:r>
            <a:r>
              <a:rPr sz="2200" dirty="0">
                <a:solidFill>
                  <a:srgbClr val="000000"/>
                </a:solidFill>
                <a:latin typeface="NJGCAJ+MicrosoftYaHei"/>
                <a:cs typeface="NJGCAJ+MicrosoftYaHei"/>
              </a:rPr>
              <a:t>序</a:t>
            </a:r>
          </a:p>
          <a:p>
            <a:pPr marL="0" marR="0">
              <a:lnSpc>
                <a:spcPts val="3339"/>
              </a:lnSpc>
              <a:spcBef>
                <a:spcPts val="2422"/>
              </a:spcBef>
              <a:spcAft>
                <a:spcPts val="0"/>
              </a:spcAft>
            </a:pPr>
            <a:r>
              <a:rPr sz="2800" dirty="0">
                <a:solidFill>
                  <a:srgbClr val="FFFFFF"/>
                </a:solidFill>
                <a:latin typeface="NJGCAJ+MicrosoftYaHei"/>
                <a:cs typeface="NJGCAJ+MicrosoftYaHei"/>
              </a:rPr>
              <a:t>七</a:t>
            </a:r>
            <a:r>
              <a:rPr sz="2800" spc="3325" dirty="0">
                <a:solidFill>
                  <a:srgbClr val="FFFFFF"/>
                </a:solidFill>
                <a:latin typeface="NJGCAJ+MicrosoftYaHei"/>
                <a:cs typeface="NJGCAJ+MicrosoftYaHei"/>
              </a:rPr>
              <a:t> </a:t>
            </a:r>
            <a:r>
              <a:rPr sz="3200" spc="38" dirty="0">
                <a:solidFill>
                  <a:srgbClr val="0070C0"/>
                </a:solidFill>
                <a:latin typeface="NJGCAJ+MicrosoftYaHei"/>
                <a:cs typeface="NJGCAJ+MicrosoftYaHei"/>
              </a:rPr>
              <a:t>危化品使用符合规范</a:t>
            </a:r>
          </a:p>
          <a:p>
            <a:pPr marL="63004" marR="0">
              <a:lnSpc>
                <a:spcPts val="2500"/>
              </a:lnSpc>
              <a:spcBef>
                <a:spcPts val="3214"/>
              </a:spcBef>
              <a:spcAft>
                <a:spcPts val="0"/>
              </a:spcAft>
            </a:pPr>
            <a:r>
              <a:rPr sz="2400" dirty="0">
                <a:solidFill>
                  <a:srgbClr val="FFFFFF"/>
                </a:solidFill>
                <a:latin typeface="NJGCAJ+MicrosoftYaHei"/>
                <a:cs typeface="NJGCAJ+MicrosoftYaHei"/>
              </a:rPr>
              <a:t>八</a:t>
            </a:r>
            <a:r>
              <a:rPr sz="2400" spc="3349" dirty="0">
                <a:solidFill>
                  <a:srgbClr val="FFFFFF"/>
                </a:solidFill>
                <a:latin typeface="NJGCAJ+MicrosoftYaHei"/>
                <a:cs typeface="NJGCAJ+MicrosoftYaHei"/>
              </a:rPr>
              <a:t> </a:t>
            </a:r>
            <a:r>
              <a:rPr sz="2200" dirty="0">
                <a:solidFill>
                  <a:srgbClr val="000000"/>
                </a:solidFill>
                <a:latin typeface="NJGCAJ+MicrosoftYaHei"/>
                <a:cs typeface="NJGCAJ+MicrosoftYaHei"/>
              </a:rPr>
              <a:t>应</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急</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处</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置</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快</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速</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高</a:t>
            </a:r>
            <a:r>
              <a:rPr sz="2200" spc="-21" dirty="0">
                <a:solidFill>
                  <a:srgbClr val="000000"/>
                </a:solidFill>
                <a:latin typeface="NJGCAJ+MicrosoftYaHei"/>
                <a:cs typeface="NJGCAJ+MicrosoftYaHei"/>
              </a:rPr>
              <a:t> </a:t>
            </a:r>
            <a:r>
              <a:rPr sz="2200" dirty="0">
                <a:solidFill>
                  <a:srgbClr val="000000"/>
                </a:solidFill>
                <a:latin typeface="NJGCAJ+MicrosoftYaHei"/>
                <a:cs typeface="NJGCAJ+MicrosoftYaHei"/>
              </a:rPr>
              <a:t>效</a:t>
            </a:r>
          </a:p>
          <a:p>
            <a:pPr marL="63004" marR="0">
              <a:lnSpc>
                <a:spcPts val="2500"/>
              </a:lnSpc>
              <a:spcBef>
                <a:spcPts val="3287"/>
              </a:spcBef>
              <a:spcAft>
                <a:spcPts val="0"/>
              </a:spcAft>
            </a:pPr>
            <a:r>
              <a:rPr sz="2400" dirty="0">
                <a:solidFill>
                  <a:srgbClr val="FFFFFF"/>
                </a:solidFill>
                <a:latin typeface="NJGCAJ+MicrosoftYaHei"/>
                <a:cs typeface="NJGCAJ+MicrosoftYaHei"/>
              </a:rPr>
              <a:t>九</a:t>
            </a:r>
            <a:r>
              <a:rPr sz="2400" spc="3349" dirty="0">
                <a:solidFill>
                  <a:srgbClr val="FFFFFF"/>
                </a:solidFill>
                <a:latin typeface="NJGCAJ+MicrosoftYaHei"/>
                <a:cs typeface="NJGCAJ+MicrosoftYaHei"/>
              </a:rPr>
              <a:t> </a:t>
            </a:r>
            <a:r>
              <a:rPr sz="2200" dirty="0">
                <a:solidFill>
                  <a:srgbClr val="000000"/>
                </a:solidFill>
                <a:latin typeface="NJGCAJ+MicrosoftYaHei"/>
                <a:cs typeface="NJGCAJ+MicrosoftYaHei"/>
              </a:rPr>
              <a:t>从</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业</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人</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员</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熟</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知</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风</a:t>
            </a:r>
            <a:r>
              <a:rPr sz="2200" spc="-21" dirty="0">
                <a:solidFill>
                  <a:srgbClr val="000000"/>
                </a:solidFill>
                <a:latin typeface="NJGCAJ+MicrosoftYaHei"/>
                <a:cs typeface="NJGCAJ+MicrosoftYaHei"/>
              </a:rPr>
              <a:t> </a:t>
            </a:r>
            <a:r>
              <a:rPr sz="2200" dirty="0">
                <a:solidFill>
                  <a:srgbClr val="000000"/>
                </a:solidFill>
                <a:latin typeface="NJGCAJ+MicrosoftYaHei"/>
                <a:cs typeface="NJGCAJ+MicrosoftYaHei"/>
              </a:rPr>
              <a:t>险</a:t>
            </a:r>
          </a:p>
        </p:txBody>
      </p:sp>
      <p:sp>
        <p:nvSpPr>
          <p:cNvPr id="6" name="object 6"/>
          <p:cNvSpPr txBox="1"/>
          <p:nvPr/>
        </p:nvSpPr>
        <p:spPr>
          <a:xfrm>
            <a:off x="1262697" y="6586702"/>
            <a:ext cx="49318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Page</a:t>
            </a:r>
          </a:p>
        </p:txBody>
      </p:sp>
      <p:sp>
        <p:nvSpPr>
          <p:cNvPr id="7" name="object 7"/>
          <p:cNvSpPr txBox="1"/>
          <p:nvPr/>
        </p:nvSpPr>
        <p:spPr>
          <a:xfrm>
            <a:off x="1764347" y="6586702"/>
            <a:ext cx="331263"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40</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793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146086" y="178485"/>
            <a:ext cx="4185062" cy="840027"/>
          </a:xfrm>
          <a:prstGeom prst="rect">
            <a:avLst/>
          </a:prstGeom>
        </p:spPr>
        <p:txBody>
          <a:bodyPr vert="horz" wrap="square" lIns="0" tIns="0" rIns="0" bIns="0" rtlCol="0">
            <a:spAutoFit/>
          </a:bodyPr>
          <a:lstStyle/>
          <a:p>
            <a:pPr marL="0" marR="0">
              <a:lnSpc>
                <a:spcPts val="2714"/>
              </a:lnSpc>
              <a:spcBef>
                <a:spcPts val="0"/>
              </a:spcBef>
              <a:spcAft>
                <a:spcPts val="0"/>
              </a:spcAft>
            </a:pPr>
            <a:r>
              <a:rPr sz="2600" dirty="0">
                <a:solidFill>
                  <a:srgbClr val="000000"/>
                </a:solidFill>
                <a:latin typeface="NJGCAJ+MicrosoftYaHei"/>
                <a:cs typeface="NJGCAJ+MicrosoftYaHei"/>
              </a:rPr>
              <a:t>七、危化品使用符合规范</a:t>
            </a:r>
          </a:p>
        </p:txBody>
      </p:sp>
      <p:sp>
        <p:nvSpPr>
          <p:cNvPr id="4" name="object 4"/>
          <p:cNvSpPr txBox="1"/>
          <p:nvPr/>
        </p:nvSpPr>
        <p:spPr>
          <a:xfrm>
            <a:off x="881329" y="1043245"/>
            <a:ext cx="11935931" cy="1103527"/>
          </a:xfrm>
          <a:prstGeom prst="rect">
            <a:avLst/>
          </a:prstGeom>
        </p:spPr>
        <p:txBody>
          <a:bodyPr vert="horz" wrap="square" lIns="0" tIns="0" rIns="0" bIns="0" rtlCol="0">
            <a:spAutoFit/>
          </a:bodyPr>
          <a:lstStyle/>
          <a:p>
            <a:pPr marL="0" marR="0">
              <a:lnSpc>
                <a:spcPts val="2089"/>
              </a:lnSpc>
              <a:spcBef>
                <a:spcPts val="0"/>
              </a:spcBef>
              <a:spcAft>
                <a:spcPts val="0"/>
              </a:spcAft>
            </a:pPr>
            <a:r>
              <a:rPr sz="2000" spc="36" dirty="0">
                <a:solidFill>
                  <a:srgbClr val="0070C0"/>
                </a:solidFill>
                <a:latin typeface="NJGCAJ+MicrosoftYaHei"/>
                <a:cs typeface="NJGCAJ+MicrosoftYaHei"/>
              </a:rPr>
              <a:t>第16条：</a:t>
            </a:r>
            <a:r>
              <a:rPr sz="2000" spc="34" dirty="0">
                <a:solidFill>
                  <a:srgbClr val="0D0D0D"/>
                </a:solidFill>
                <a:latin typeface="NJGCAJ+MicrosoftYaHei"/>
                <a:cs typeface="NJGCAJ+MicrosoftYaHei"/>
              </a:rPr>
              <a:t>储存和使用危险化学品的场所应根据危险化学品特性设置通风设施、防泄漏设施、</a:t>
            </a:r>
          </a:p>
          <a:p>
            <a:pPr marL="0" marR="0">
              <a:lnSpc>
                <a:spcPts val="2089"/>
              </a:lnSpc>
              <a:spcBef>
                <a:spcPts val="1510"/>
              </a:spcBef>
              <a:spcAft>
                <a:spcPts val="0"/>
              </a:spcAft>
            </a:pPr>
            <a:r>
              <a:rPr sz="2000" dirty="0">
                <a:solidFill>
                  <a:srgbClr val="0D0D0D"/>
                </a:solidFill>
                <a:latin typeface="NJGCAJ+MicrosoftYaHei"/>
                <a:cs typeface="NJGCAJ+MicrosoftYaHei"/>
              </a:rPr>
              <a:t>可燃气体、有毒气体浓度报警装置、防静电措施、防爆措施，并配备灭火器材。</a:t>
            </a:r>
          </a:p>
        </p:txBody>
      </p:sp>
      <p:sp>
        <p:nvSpPr>
          <p:cNvPr id="5" name="object 5"/>
          <p:cNvSpPr txBox="1"/>
          <p:nvPr/>
        </p:nvSpPr>
        <p:spPr>
          <a:xfrm>
            <a:off x="881329" y="1994052"/>
            <a:ext cx="12359481" cy="167837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0070C0"/>
                </a:solidFill>
                <a:latin typeface="NJGCAJ+MicrosoftYaHei"/>
                <a:cs typeface="NJGCAJ+MicrosoftYaHei"/>
              </a:rPr>
              <a:t>规范说明：</a:t>
            </a:r>
            <a:r>
              <a:rPr sz="1800" dirty="0">
                <a:solidFill>
                  <a:srgbClr val="0D0D0D"/>
                </a:solidFill>
                <a:latin typeface="NJGCAJ+MicrosoftYaHei"/>
                <a:cs typeface="NJGCAJ+MicrosoftYaHei"/>
              </a:rPr>
              <a:t>《危险化学品安全管理条例》第二十条规定：生产、储存危险化学品的单位，应当根据其生产、</a:t>
            </a:r>
          </a:p>
          <a:p>
            <a:pPr marL="0" marR="0">
              <a:lnSpc>
                <a:spcPts val="1875"/>
              </a:lnSpc>
              <a:spcBef>
                <a:spcPts val="234"/>
              </a:spcBef>
              <a:spcAft>
                <a:spcPts val="0"/>
              </a:spcAft>
            </a:pPr>
            <a:r>
              <a:rPr sz="1800" spc="18" dirty="0">
                <a:solidFill>
                  <a:srgbClr val="0D0D0D"/>
                </a:solidFill>
                <a:latin typeface="NJGCAJ+MicrosoftYaHei"/>
                <a:cs typeface="NJGCAJ+MicrosoftYaHei"/>
              </a:rPr>
              <a:t>储存的危险化学品的种类和危险特性，在作业场所设置相应的监测、监控、通风、防晒、调温、防火、灭</a:t>
            </a:r>
          </a:p>
          <a:p>
            <a:pPr marL="0" marR="0">
              <a:lnSpc>
                <a:spcPts val="1875"/>
              </a:lnSpc>
              <a:spcBef>
                <a:spcPts val="284"/>
              </a:spcBef>
              <a:spcAft>
                <a:spcPts val="0"/>
              </a:spcAft>
            </a:pPr>
            <a:r>
              <a:rPr sz="1800" spc="18" dirty="0">
                <a:solidFill>
                  <a:srgbClr val="0D0D0D"/>
                </a:solidFill>
                <a:latin typeface="NJGCAJ+MicrosoftYaHei"/>
                <a:cs typeface="NJGCAJ+MicrosoftYaHei"/>
              </a:rPr>
              <a:t>火、防爆、泄压、防毒、中和、防潮、防雷、防静电、防腐、防泄漏以及防护围堤或者隔离操作等安全设</a:t>
            </a:r>
          </a:p>
          <a:p>
            <a:pPr marL="0" marR="0">
              <a:lnSpc>
                <a:spcPts val="1875"/>
              </a:lnSpc>
              <a:spcBef>
                <a:spcPts val="284"/>
              </a:spcBef>
              <a:spcAft>
                <a:spcPts val="0"/>
              </a:spcAft>
            </a:pPr>
            <a:r>
              <a:rPr sz="1800" spc="18" dirty="0">
                <a:solidFill>
                  <a:srgbClr val="0D0D0D"/>
                </a:solidFill>
                <a:latin typeface="NJGCAJ+MicrosoftYaHei"/>
                <a:cs typeface="NJGCAJ+MicrosoftYaHei"/>
              </a:rPr>
              <a:t>施、设备，并按照国家标准、行业标准或者国家有关规定对安全设施、设备进行经常性维护、保养，保证</a:t>
            </a:r>
          </a:p>
          <a:p>
            <a:pPr marL="0" marR="0">
              <a:lnSpc>
                <a:spcPts val="1875"/>
              </a:lnSpc>
              <a:spcBef>
                <a:spcPts val="234"/>
              </a:spcBef>
              <a:spcAft>
                <a:spcPts val="0"/>
              </a:spcAft>
            </a:pPr>
            <a:r>
              <a:rPr sz="1800" dirty="0">
                <a:solidFill>
                  <a:srgbClr val="0D0D0D"/>
                </a:solidFill>
                <a:latin typeface="NJGCAJ+MicrosoftYaHei"/>
                <a:cs typeface="NJGCAJ+MicrosoftYaHei"/>
              </a:rPr>
              <a:t>安全设施、设备的正常使用。</a:t>
            </a:r>
          </a:p>
        </p:txBody>
      </p:sp>
      <p:sp>
        <p:nvSpPr>
          <p:cNvPr id="6" name="object 6"/>
          <p:cNvSpPr txBox="1"/>
          <p:nvPr/>
        </p:nvSpPr>
        <p:spPr>
          <a:xfrm>
            <a:off x="1673377" y="6153984"/>
            <a:ext cx="1116965"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机械通风</a:t>
            </a:r>
          </a:p>
        </p:txBody>
      </p:sp>
      <p:sp>
        <p:nvSpPr>
          <p:cNvPr id="7" name="object 7"/>
          <p:cNvSpPr txBox="1"/>
          <p:nvPr/>
        </p:nvSpPr>
        <p:spPr>
          <a:xfrm>
            <a:off x="9653041" y="6147647"/>
            <a:ext cx="1726565"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人体静电消除器</a:t>
            </a:r>
          </a:p>
        </p:txBody>
      </p:sp>
      <p:sp>
        <p:nvSpPr>
          <p:cNvPr id="8" name="object 8"/>
          <p:cNvSpPr txBox="1"/>
          <p:nvPr/>
        </p:nvSpPr>
        <p:spPr>
          <a:xfrm>
            <a:off x="4255389" y="6185315"/>
            <a:ext cx="1320165"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防泄漏托盘</a:t>
            </a:r>
          </a:p>
        </p:txBody>
      </p:sp>
      <p:sp>
        <p:nvSpPr>
          <p:cNvPr id="9" name="object 9"/>
          <p:cNvSpPr txBox="1"/>
          <p:nvPr/>
        </p:nvSpPr>
        <p:spPr>
          <a:xfrm>
            <a:off x="6751802" y="6186166"/>
            <a:ext cx="1929765"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气体浓度报警装置</a:t>
            </a:r>
          </a:p>
        </p:txBody>
      </p:sp>
      <p:sp>
        <p:nvSpPr>
          <p:cNvPr id="10" name="object 10"/>
          <p:cNvSpPr txBox="1"/>
          <p:nvPr/>
        </p:nvSpPr>
        <p:spPr>
          <a:xfrm>
            <a:off x="1262697" y="6586702"/>
            <a:ext cx="49318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Page</a:t>
            </a:r>
          </a:p>
        </p:txBody>
      </p:sp>
      <p:sp>
        <p:nvSpPr>
          <p:cNvPr id="11" name="object 11"/>
          <p:cNvSpPr txBox="1"/>
          <p:nvPr/>
        </p:nvSpPr>
        <p:spPr>
          <a:xfrm>
            <a:off x="1764347" y="6586702"/>
            <a:ext cx="331263"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41</a:t>
            </a:r>
          </a:p>
        </p:txBody>
      </p:sp>
      <p:sp>
        <p:nvSpPr>
          <p:cNvPr id="12" name="object 12"/>
          <p:cNvSpPr txBox="1"/>
          <p:nvPr/>
        </p:nvSpPr>
        <p:spPr>
          <a:xfrm>
            <a:off x="11158118" y="6601485"/>
            <a:ext cx="1207135" cy="58109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FFFFFF"/>
                </a:solidFill>
                <a:latin typeface="NJGCAJ+MicrosoftYaHei"/>
                <a:cs typeface="NJGCAJ+MicrosoftYaHei"/>
              </a:rPr>
              <a:t>第</a:t>
            </a:r>
            <a:r>
              <a:rPr sz="1800" spc="12" dirty="0">
                <a:solidFill>
                  <a:srgbClr val="FFFFFF"/>
                </a:solidFill>
                <a:latin typeface="NJGCAJ+MicrosoftYaHei"/>
                <a:cs typeface="NJGCAJ+MicrosoftYaHei"/>
              </a:rPr>
              <a:t> </a:t>
            </a:r>
            <a:r>
              <a:rPr sz="1800" dirty="0">
                <a:solidFill>
                  <a:srgbClr val="FFFFFF"/>
                </a:solidFill>
                <a:latin typeface="NJGCAJ+MicrosoftYaHei"/>
                <a:cs typeface="NJGCAJ+MicrosoftYaHei"/>
              </a:rPr>
              <a:t>41 页</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793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146086" y="178485"/>
            <a:ext cx="4185062" cy="840027"/>
          </a:xfrm>
          <a:prstGeom prst="rect">
            <a:avLst/>
          </a:prstGeom>
        </p:spPr>
        <p:txBody>
          <a:bodyPr vert="horz" wrap="square" lIns="0" tIns="0" rIns="0" bIns="0" rtlCol="0">
            <a:spAutoFit/>
          </a:bodyPr>
          <a:lstStyle/>
          <a:p>
            <a:pPr marL="0" marR="0">
              <a:lnSpc>
                <a:spcPts val="2714"/>
              </a:lnSpc>
              <a:spcBef>
                <a:spcPts val="0"/>
              </a:spcBef>
              <a:spcAft>
                <a:spcPts val="0"/>
              </a:spcAft>
            </a:pPr>
            <a:r>
              <a:rPr sz="2600" dirty="0">
                <a:solidFill>
                  <a:srgbClr val="000000"/>
                </a:solidFill>
                <a:latin typeface="NJGCAJ+MicrosoftYaHei"/>
                <a:cs typeface="NJGCAJ+MicrosoftYaHei"/>
              </a:rPr>
              <a:t>七、危化品使用符合规范</a:t>
            </a:r>
          </a:p>
        </p:txBody>
      </p:sp>
      <p:sp>
        <p:nvSpPr>
          <p:cNvPr id="4" name="object 4"/>
          <p:cNvSpPr txBox="1"/>
          <p:nvPr/>
        </p:nvSpPr>
        <p:spPr>
          <a:xfrm>
            <a:off x="786041" y="899240"/>
            <a:ext cx="12309097" cy="1103527"/>
          </a:xfrm>
          <a:prstGeom prst="rect">
            <a:avLst/>
          </a:prstGeom>
        </p:spPr>
        <p:txBody>
          <a:bodyPr vert="horz" wrap="square" lIns="0" tIns="0" rIns="0" bIns="0" rtlCol="0">
            <a:spAutoFit/>
          </a:bodyPr>
          <a:lstStyle/>
          <a:p>
            <a:pPr marL="0" marR="0">
              <a:lnSpc>
                <a:spcPts val="2089"/>
              </a:lnSpc>
              <a:spcBef>
                <a:spcPts val="0"/>
              </a:spcBef>
              <a:spcAft>
                <a:spcPts val="0"/>
              </a:spcAft>
            </a:pPr>
            <a:r>
              <a:rPr sz="2000" spc="51" dirty="0">
                <a:solidFill>
                  <a:srgbClr val="0070C0"/>
                </a:solidFill>
                <a:latin typeface="NJGCAJ+MicrosoftYaHei"/>
                <a:cs typeface="NJGCAJ+MicrosoftYaHei"/>
              </a:rPr>
              <a:t>第16条：</a:t>
            </a:r>
            <a:r>
              <a:rPr sz="2000" spc="47" dirty="0">
                <a:solidFill>
                  <a:srgbClr val="0D0D0D"/>
                </a:solidFill>
                <a:latin typeface="NJGCAJ+MicrosoftYaHei"/>
                <a:cs typeface="NJGCAJ+MicrosoftYaHei"/>
              </a:rPr>
              <a:t>储存和使用危险化学品的场所应根据危险化学品特性设置通风设施、防泄漏设施、可</a:t>
            </a:r>
          </a:p>
          <a:p>
            <a:pPr marL="0" marR="0">
              <a:lnSpc>
                <a:spcPts val="2089"/>
              </a:lnSpc>
              <a:spcBef>
                <a:spcPts val="1510"/>
              </a:spcBef>
              <a:spcAft>
                <a:spcPts val="0"/>
              </a:spcAft>
            </a:pPr>
            <a:r>
              <a:rPr sz="2000" dirty="0">
                <a:solidFill>
                  <a:srgbClr val="0D0D0D"/>
                </a:solidFill>
                <a:latin typeface="NJGCAJ+MicrosoftYaHei"/>
                <a:cs typeface="NJGCAJ+MicrosoftYaHei"/>
              </a:rPr>
              <a:t>燃气体、有毒气体浓度报警装置、防静电措施、防爆措施，并配备灭火器材。</a:t>
            </a:r>
          </a:p>
        </p:txBody>
      </p:sp>
      <p:sp>
        <p:nvSpPr>
          <p:cNvPr id="5" name="object 5"/>
          <p:cNvSpPr txBox="1"/>
          <p:nvPr/>
        </p:nvSpPr>
        <p:spPr>
          <a:xfrm>
            <a:off x="786041" y="1828609"/>
            <a:ext cx="12359481" cy="167837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0070C0"/>
                </a:solidFill>
                <a:latin typeface="NJGCAJ+MicrosoftYaHei"/>
                <a:cs typeface="NJGCAJ+MicrosoftYaHei"/>
              </a:rPr>
              <a:t>规范说明：</a:t>
            </a:r>
            <a:r>
              <a:rPr sz="1800" dirty="0">
                <a:solidFill>
                  <a:srgbClr val="0D0D0D"/>
                </a:solidFill>
                <a:latin typeface="NJGCAJ+MicrosoftYaHei"/>
                <a:cs typeface="NJGCAJ+MicrosoftYaHei"/>
              </a:rPr>
              <a:t>《危险化学品安全管理条例》第二十条规定：生产、储存危险化学品的单位，应当根据其生产、</a:t>
            </a:r>
          </a:p>
          <a:p>
            <a:pPr marL="0" marR="0">
              <a:lnSpc>
                <a:spcPts val="1875"/>
              </a:lnSpc>
              <a:spcBef>
                <a:spcPts val="234"/>
              </a:spcBef>
              <a:spcAft>
                <a:spcPts val="0"/>
              </a:spcAft>
            </a:pPr>
            <a:r>
              <a:rPr sz="1800" spc="33" dirty="0">
                <a:solidFill>
                  <a:srgbClr val="0D0D0D"/>
                </a:solidFill>
                <a:latin typeface="NJGCAJ+MicrosoftYaHei"/>
                <a:cs typeface="NJGCAJ+MicrosoftYaHei"/>
              </a:rPr>
              <a:t>储存的危险化学品的种类和危险特性，在作业场所设置相应的监测、监控、通风、防晒、调温、防火、灭</a:t>
            </a:r>
          </a:p>
          <a:p>
            <a:pPr marL="0" marR="0">
              <a:lnSpc>
                <a:spcPts val="1875"/>
              </a:lnSpc>
              <a:spcBef>
                <a:spcPts val="284"/>
              </a:spcBef>
              <a:spcAft>
                <a:spcPts val="0"/>
              </a:spcAft>
            </a:pPr>
            <a:r>
              <a:rPr sz="1800" spc="33" dirty="0">
                <a:solidFill>
                  <a:srgbClr val="0D0D0D"/>
                </a:solidFill>
                <a:latin typeface="NJGCAJ+MicrosoftYaHei"/>
                <a:cs typeface="NJGCAJ+MicrosoftYaHei"/>
              </a:rPr>
              <a:t>火、防爆、泄压、防毒、中和、防潮、防雷、防静电、防腐、防泄漏以及防护围堤或者隔离操作等安全设</a:t>
            </a:r>
          </a:p>
          <a:p>
            <a:pPr marL="0" marR="0">
              <a:lnSpc>
                <a:spcPts val="1875"/>
              </a:lnSpc>
              <a:spcBef>
                <a:spcPts val="284"/>
              </a:spcBef>
              <a:spcAft>
                <a:spcPts val="0"/>
              </a:spcAft>
            </a:pPr>
            <a:r>
              <a:rPr sz="1800" spc="33" dirty="0">
                <a:solidFill>
                  <a:srgbClr val="0D0D0D"/>
                </a:solidFill>
                <a:latin typeface="NJGCAJ+MicrosoftYaHei"/>
                <a:cs typeface="NJGCAJ+MicrosoftYaHei"/>
              </a:rPr>
              <a:t>施、设备，并按照国家标准、行业标准或者国家有关规定对安全设施、设备进行经常性维护、保养，保证</a:t>
            </a:r>
          </a:p>
          <a:p>
            <a:pPr marL="0" marR="0">
              <a:lnSpc>
                <a:spcPts val="1875"/>
              </a:lnSpc>
              <a:spcBef>
                <a:spcPts val="234"/>
              </a:spcBef>
              <a:spcAft>
                <a:spcPts val="0"/>
              </a:spcAft>
            </a:pPr>
            <a:r>
              <a:rPr sz="1800" dirty="0">
                <a:solidFill>
                  <a:srgbClr val="0D0D0D"/>
                </a:solidFill>
                <a:latin typeface="NJGCAJ+MicrosoftYaHei"/>
                <a:cs typeface="NJGCAJ+MicrosoftYaHei"/>
              </a:rPr>
              <a:t>安全设施、设备的正常使用。</a:t>
            </a:r>
          </a:p>
        </p:txBody>
      </p:sp>
      <p:sp>
        <p:nvSpPr>
          <p:cNvPr id="6" name="object 6"/>
          <p:cNvSpPr txBox="1"/>
          <p:nvPr/>
        </p:nvSpPr>
        <p:spPr>
          <a:xfrm>
            <a:off x="1539138" y="3359260"/>
            <a:ext cx="913764"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防爆灯</a:t>
            </a:r>
          </a:p>
        </p:txBody>
      </p:sp>
      <p:sp>
        <p:nvSpPr>
          <p:cNvPr id="7" name="object 7"/>
          <p:cNvSpPr txBox="1"/>
          <p:nvPr/>
        </p:nvSpPr>
        <p:spPr>
          <a:xfrm>
            <a:off x="3189871" y="3359260"/>
            <a:ext cx="1116965"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防爆风机</a:t>
            </a:r>
          </a:p>
        </p:txBody>
      </p:sp>
      <p:sp>
        <p:nvSpPr>
          <p:cNvPr id="8" name="object 8"/>
          <p:cNvSpPr txBox="1"/>
          <p:nvPr/>
        </p:nvSpPr>
        <p:spPr>
          <a:xfrm>
            <a:off x="6070092" y="3359260"/>
            <a:ext cx="1116964"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静电接地</a:t>
            </a:r>
          </a:p>
        </p:txBody>
      </p:sp>
      <p:sp>
        <p:nvSpPr>
          <p:cNvPr id="9" name="object 9"/>
          <p:cNvSpPr txBox="1"/>
          <p:nvPr/>
        </p:nvSpPr>
        <p:spPr>
          <a:xfrm>
            <a:off x="9558198" y="3359260"/>
            <a:ext cx="1523365"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配备灭火器材</a:t>
            </a:r>
          </a:p>
        </p:txBody>
      </p:sp>
      <p:sp>
        <p:nvSpPr>
          <p:cNvPr id="10" name="object 10"/>
          <p:cNvSpPr txBox="1"/>
          <p:nvPr/>
        </p:nvSpPr>
        <p:spPr>
          <a:xfrm>
            <a:off x="1349679" y="4961416"/>
            <a:ext cx="1116965"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防爆电路</a:t>
            </a:r>
          </a:p>
        </p:txBody>
      </p:sp>
      <p:sp>
        <p:nvSpPr>
          <p:cNvPr id="11" name="object 11"/>
          <p:cNvSpPr txBox="1"/>
          <p:nvPr/>
        </p:nvSpPr>
        <p:spPr>
          <a:xfrm>
            <a:off x="3162135" y="4961416"/>
            <a:ext cx="1116965"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防爆开关</a:t>
            </a:r>
          </a:p>
        </p:txBody>
      </p:sp>
      <p:sp>
        <p:nvSpPr>
          <p:cNvPr id="12" name="object 12"/>
          <p:cNvSpPr txBox="1"/>
          <p:nvPr/>
        </p:nvSpPr>
        <p:spPr>
          <a:xfrm>
            <a:off x="1262697" y="6586702"/>
            <a:ext cx="49318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Page</a:t>
            </a:r>
          </a:p>
        </p:txBody>
      </p:sp>
      <p:sp>
        <p:nvSpPr>
          <p:cNvPr id="13" name="object 13"/>
          <p:cNvSpPr txBox="1"/>
          <p:nvPr/>
        </p:nvSpPr>
        <p:spPr>
          <a:xfrm>
            <a:off x="1764347" y="6586702"/>
            <a:ext cx="331263"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42</a:t>
            </a:r>
          </a:p>
        </p:txBody>
      </p:sp>
      <p:sp>
        <p:nvSpPr>
          <p:cNvPr id="14" name="object 14"/>
          <p:cNvSpPr txBox="1"/>
          <p:nvPr/>
        </p:nvSpPr>
        <p:spPr>
          <a:xfrm>
            <a:off x="11158118" y="6601485"/>
            <a:ext cx="1207135" cy="58109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FFFFFF"/>
                </a:solidFill>
                <a:latin typeface="NJGCAJ+MicrosoftYaHei"/>
                <a:cs typeface="NJGCAJ+MicrosoftYaHei"/>
              </a:rPr>
              <a:t>第</a:t>
            </a:r>
            <a:r>
              <a:rPr sz="1800" spc="12" dirty="0">
                <a:solidFill>
                  <a:srgbClr val="FFFFFF"/>
                </a:solidFill>
                <a:latin typeface="NJGCAJ+MicrosoftYaHei"/>
                <a:cs typeface="NJGCAJ+MicrosoftYaHei"/>
              </a:rPr>
              <a:t> </a:t>
            </a:r>
            <a:r>
              <a:rPr sz="1800" dirty="0">
                <a:solidFill>
                  <a:srgbClr val="FFFFFF"/>
                </a:solidFill>
                <a:latin typeface="NJGCAJ+MicrosoftYaHei"/>
                <a:cs typeface="NJGCAJ+MicrosoftYaHei"/>
              </a:rPr>
              <a:t>42 页</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793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146086" y="178485"/>
            <a:ext cx="4185062" cy="840027"/>
          </a:xfrm>
          <a:prstGeom prst="rect">
            <a:avLst/>
          </a:prstGeom>
        </p:spPr>
        <p:txBody>
          <a:bodyPr vert="horz" wrap="square" lIns="0" tIns="0" rIns="0" bIns="0" rtlCol="0">
            <a:spAutoFit/>
          </a:bodyPr>
          <a:lstStyle/>
          <a:p>
            <a:pPr marL="0" marR="0">
              <a:lnSpc>
                <a:spcPts val="2714"/>
              </a:lnSpc>
              <a:spcBef>
                <a:spcPts val="0"/>
              </a:spcBef>
              <a:spcAft>
                <a:spcPts val="0"/>
              </a:spcAft>
            </a:pPr>
            <a:r>
              <a:rPr sz="2600" dirty="0">
                <a:solidFill>
                  <a:srgbClr val="000000"/>
                </a:solidFill>
                <a:latin typeface="NJGCAJ+MicrosoftYaHei"/>
                <a:cs typeface="NJGCAJ+MicrosoftYaHei"/>
              </a:rPr>
              <a:t>七、危化品使用符合规范</a:t>
            </a:r>
          </a:p>
        </p:txBody>
      </p:sp>
      <p:sp>
        <p:nvSpPr>
          <p:cNvPr id="4" name="object 4"/>
          <p:cNvSpPr txBox="1"/>
          <p:nvPr/>
        </p:nvSpPr>
        <p:spPr>
          <a:xfrm>
            <a:off x="946937" y="1082222"/>
            <a:ext cx="11612440" cy="1560727"/>
          </a:xfrm>
          <a:prstGeom prst="rect">
            <a:avLst/>
          </a:prstGeom>
        </p:spPr>
        <p:txBody>
          <a:bodyPr vert="horz" wrap="square" lIns="0" tIns="0" rIns="0" bIns="0" rtlCol="0">
            <a:spAutoFit/>
          </a:bodyPr>
          <a:lstStyle/>
          <a:p>
            <a:pPr marL="0" marR="0">
              <a:lnSpc>
                <a:spcPts val="2089"/>
              </a:lnSpc>
              <a:spcBef>
                <a:spcPts val="0"/>
              </a:spcBef>
              <a:spcAft>
                <a:spcPts val="0"/>
              </a:spcAft>
            </a:pPr>
            <a:r>
              <a:rPr sz="2000" spc="31" dirty="0">
                <a:solidFill>
                  <a:srgbClr val="0070C0"/>
                </a:solidFill>
                <a:latin typeface="NJGCAJ+MicrosoftYaHei"/>
                <a:cs typeface="NJGCAJ+MicrosoftYaHei"/>
              </a:rPr>
              <a:t>第17条：</a:t>
            </a:r>
            <a:r>
              <a:rPr sz="2000" spc="30" dirty="0">
                <a:solidFill>
                  <a:srgbClr val="0D0D0D"/>
                </a:solidFill>
                <a:latin typeface="NJGCAJ+MicrosoftYaHei"/>
                <a:cs typeface="NJGCAJ+MicrosoftYaHei"/>
              </a:rPr>
              <a:t>危险化学品应储存在周转仓库或中间仓库；使用量较小的企业，可根据危险化学</a:t>
            </a:r>
          </a:p>
          <a:p>
            <a:pPr marL="0" marR="0">
              <a:lnSpc>
                <a:spcPts val="2089"/>
              </a:lnSpc>
              <a:spcBef>
                <a:spcPts val="1510"/>
              </a:spcBef>
              <a:spcAft>
                <a:spcPts val="0"/>
              </a:spcAft>
            </a:pPr>
            <a:r>
              <a:rPr sz="2000" spc="40" dirty="0">
                <a:solidFill>
                  <a:srgbClr val="0D0D0D"/>
                </a:solidFill>
                <a:latin typeface="NJGCAJ+MicrosoftYaHei"/>
                <a:cs typeface="NJGCAJ+MicrosoftYaHei"/>
              </a:rPr>
              <a:t>品种类配备相应类型的危险化学品储存柜，存放易燃液体、可燃液体时打开排气孔，柜体</a:t>
            </a:r>
          </a:p>
          <a:p>
            <a:pPr marL="0" marR="0">
              <a:lnSpc>
                <a:spcPts val="2089"/>
              </a:lnSpc>
              <a:spcBef>
                <a:spcPts val="1510"/>
              </a:spcBef>
              <a:spcAft>
                <a:spcPts val="0"/>
              </a:spcAft>
            </a:pPr>
            <a:r>
              <a:rPr sz="2000" dirty="0">
                <a:solidFill>
                  <a:srgbClr val="0D0D0D"/>
                </a:solidFill>
                <a:latin typeface="NJGCAJ+MicrosoftYaHei"/>
                <a:cs typeface="NJGCAJ+MicrosoftYaHei"/>
              </a:rPr>
              <a:t>内应连接静电接地导线。</a:t>
            </a:r>
          </a:p>
        </p:txBody>
      </p:sp>
      <p:sp>
        <p:nvSpPr>
          <p:cNvPr id="5" name="object 5"/>
          <p:cNvSpPr txBox="1"/>
          <p:nvPr/>
        </p:nvSpPr>
        <p:spPr>
          <a:xfrm>
            <a:off x="8661412" y="2903762"/>
            <a:ext cx="1322704"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FFFF00"/>
                </a:solidFill>
                <a:latin typeface="NJGCAJ+MicrosoftYaHei"/>
                <a:cs typeface="NJGCAJ+MicrosoftYaHei"/>
              </a:rPr>
              <a:t>排气孔打开</a:t>
            </a:r>
          </a:p>
        </p:txBody>
      </p:sp>
      <p:sp>
        <p:nvSpPr>
          <p:cNvPr id="6" name="object 6"/>
          <p:cNvSpPr txBox="1"/>
          <p:nvPr/>
        </p:nvSpPr>
        <p:spPr>
          <a:xfrm>
            <a:off x="8649767" y="5613015"/>
            <a:ext cx="1118869"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FFFF00"/>
                </a:solidFill>
                <a:latin typeface="NJGCAJ+MicrosoftYaHei"/>
                <a:cs typeface="NJGCAJ+MicrosoftYaHei"/>
              </a:rPr>
              <a:t>静电接地</a:t>
            </a:r>
          </a:p>
        </p:txBody>
      </p:sp>
      <p:sp>
        <p:nvSpPr>
          <p:cNvPr id="7" name="object 7"/>
          <p:cNvSpPr txBox="1"/>
          <p:nvPr/>
        </p:nvSpPr>
        <p:spPr>
          <a:xfrm>
            <a:off x="1897151" y="5983791"/>
            <a:ext cx="1694180" cy="452627"/>
          </a:xfrm>
          <a:prstGeom prst="rect">
            <a:avLst/>
          </a:prstGeom>
        </p:spPr>
        <p:txBody>
          <a:bodyPr vert="horz" wrap="square" lIns="0" tIns="0" rIns="0" bIns="0" rtlCol="0">
            <a:spAutoFit/>
          </a:bodyPr>
          <a:lstStyle/>
          <a:p>
            <a:pPr marL="0" marR="0">
              <a:lnSpc>
                <a:spcPts val="1463"/>
              </a:lnSpc>
              <a:spcBef>
                <a:spcPts val="0"/>
              </a:spcBef>
              <a:spcAft>
                <a:spcPts val="0"/>
              </a:spcAft>
            </a:pPr>
            <a:r>
              <a:rPr sz="1400" dirty="0">
                <a:solidFill>
                  <a:srgbClr val="000000"/>
                </a:solidFill>
                <a:latin typeface="NJGCAJ+MicrosoftYaHei"/>
                <a:cs typeface="NJGCAJ+MicrosoftYaHei"/>
              </a:rPr>
              <a:t>危险化学品储存柜</a:t>
            </a:r>
          </a:p>
        </p:txBody>
      </p:sp>
      <p:sp>
        <p:nvSpPr>
          <p:cNvPr id="8" name="object 8"/>
          <p:cNvSpPr txBox="1"/>
          <p:nvPr/>
        </p:nvSpPr>
        <p:spPr>
          <a:xfrm>
            <a:off x="5040350" y="5982788"/>
            <a:ext cx="2872804" cy="452627"/>
          </a:xfrm>
          <a:prstGeom prst="rect">
            <a:avLst/>
          </a:prstGeom>
        </p:spPr>
        <p:txBody>
          <a:bodyPr vert="horz" wrap="square" lIns="0" tIns="0" rIns="0" bIns="0" rtlCol="0">
            <a:spAutoFit/>
          </a:bodyPr>
          <a:lstStyle/>
          <a:p>
            <a:pPr marL="0" marR="0">
              <a:lnSpc>
                <a:spcPts val="1463"/>
              </a:lnSpc>
              <a:spcBef>
                <a:spcPts val="0"/>
              </a:spcBef>
              <a:spcAft>
                <a:spcPts val="0"/>
              </a:spcAft>
            </a:pPr>
            <a:r>
              <a:rPr sz="1400" dirty="0">
                <a:solidFill>
                  <a:srgbClr val="000000"/>
                </a:solidFill>
                <a:latin typeface="NJGCAJ+MicrosoftYaHei"/>
                <a:cs typeface="NJGCAJ+MicrosoftYaHei"/>
              </a:rPr>
              <a:t>危险化学品储存柜内部分类摆放</a:t>
            </a:r>
          </a:p>
        </p:txBody>
      </p:sp>
      <p:sp>
        <p:nvSpPr>
          <p:cNvPr id="9" name="object 9"/>
          <p:cNvSpPr txBox="1"/>
          <p:nvPr/>
        </p:nvSpPr>
        <p:spPr>
          <a:xfrm>
            <a:off x="1262697" y="6586702"/>
            <a:ext cx="49318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Page</a:t>
            </a:r>
          </a:p>
        </p:txBody>
      </p:sp>
      <p:sp>
        <p:nvSpPr>
          <p:cNvPr id="10" name="object 10"/>
          <p:cNvSpPr txBox="1"/>
          <p:nvPr/>
        </p:nvSpPr>
        <p:spPr>
          <a:xfrm>
            <a:off x="1764347" y="6586702"/>
            <a:ext cx="331263"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43</a:t>
            </a:r>
          </a:p>
        </p:txBody>
      </p:sp>
      <p:sp>
        <p:nvSpPr>
          <p:cNvPr id="11" name="object 11"/>
          <p:cNvSpPr txBox="1"/>
          <p:nvPr/>
        </p:nvSpPr>
        <p:spPr>
          <a:xfrm>
            <a:off x="11158118" y="6601485"/>
            <a:ext cx="1207135" cy="58109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FFFFFF"/>
                </a:solidFill>
                <a:latin typeface="NJGCAJ+MicrosoftYaHei"/>
                <a:cs typeface="NJGCAJ+MicrosoftYaHei"/>
              </a:rPr>
              <a:t>第</a:t>
            </a:r>
            <a:r>
              <a:rPr sz="1800" spc="12" dirty="0">
                <a:solidFill>
                  <a:srgbClr val="FFFFFF"/>
                </a:solidFill>
                <a:latin typeface="NJGCAJ+MicrosoftYaHei"/>
                <a:cs typeface="NJGCAJ+MicrosoftYaHei"/>
              </a:rPr>
              <a:t> </a:t>
            </a:r>
            <a:r>
              <a:rPr sz="1800" dirty="0">
                <a:solidFill>
                  <a:srgbClr val="FFFFFF"/>
                </a:solidFill>
                <a:latin typeface="NJGCAJ+MicrosoftYaHei"/>
                <a:cs typeface="NJGCAJ+MicrosoftYaHei"/>
              </a:rPr>
              <a:t>43 页</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793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146086" y="178485"/>
            <a:ext cx="4185062" cy="840027"/>
          </a:xfrm>
          <a:prstGeom prst="rect">
            <a:avLst/>
          </a:prstGeom>
        </p:spPr>
        <p:txBody>
          <a:bodyPr vert="horz" wrap="square" lIns="0" tIns="0" rIns="0" bIns="0" rtlCol="0">
            <a:spAutoFit/>
          </a:bodyPr>
          <a:lstStyle/>
          <a:p>
            <a:pPr marL="0" marR="0">
              <a:lnSpc>
                <a:spcPts val="2714"/>
              </a:lnSpc>
              <a:spcBef>
                <a:spcPts val="0"/>
              </a:spcBef>
              <a:spcAft>
                <a:spcPts val="0"/>
              </a:spcAft>
            </a:pPr>
            <a:r>
              <a:rPr sz="2600" dirty="0">
                <a:solidFill>
                  <a:srgbClr val="000000"/>
                </a:solidFill>
                <a:latin typeface="NJGCAJ+MicrosoftYaHei"/>
                <a:cs typeface="NJGCAJ+MicrosoftYaHei"/>
              </a:rPr>
              <a:t>七、危化品使用符合规范</a:t>
            </a:r>
          </a:p>
        </p:txBody>
      </p:sp>
      <p:sp>
        <p:nvSpPr>
          <p:cNvPr id="4" name="object 4"/>
          <p:cNvSpPr txBox="1"/>
          <p:nvPr/>
        </p:nvSpPr>
        <p:spPr>
          <a:xfrm>
            <a:off x="1334795" y="4293777"/>
            <a:ext cx="1523365"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储存易燃液体</a:t>
            </a:r>
          </a:p>
        </p:txBody>
      </p:sp>
      <p:sp>
        <p:nvSpPr>
          <p:cNvPr id="5" name="object 5"/>
          <p:cNvSpPr txBox="1"/>
          <p:nvPr/>
        </p:nvSpPr>
        <p:spPr>
          <a:xfrm>
            <a:off x="8593138" y="4286703"/>
            <a:ext cx="1726565"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储存腐蚀性液体</a:t>
            </a:r>
          </a:p>
        </p:txBody>
      </p:sp>
      <p:sp>
        <p:nvSpPr>
          <p:cNvPr id="6" name="object 6"/>
          <p:cNvSpPr txBox="1"/>
          <p:nvPr/>
        </p:nvSpPr>
        <p:spPr>
          <a:xfrm>
            <a:off x="4628172" y="4317272"/>
            <a:ext cx="1523365"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储存可燃液体</a:t>
            </a:r>
          </a:p>
        </p:txBody>
      </p:sp>
      <p:sp>
        <p:nvSpPr>
          <p:cNvPr id="7" name="object 7"/>
          <p:cNvSpPr txBox="1"/>
          <p:nvPr/>
        </p:nvSpPr>
        <p:spPr>
          <a:xfrm>
            <a:off x="425450" y="5121728"/>
            <a:ext cx="3327749" cy="1003551"/>
          </a:xfrm>
          <a:prstGeom prst="rect">
            <a:avLst/>
          </a:prstGeom>
        </p:spPr>
        <p:txBody>
          <a:bodyPr vert="horz" wrap="square" lIns="0" tIns="0" rIns="0" bIns="0" rtlCol="0">
            <a:spAutoFit/>
          </a:bodyPr>
          <a:lstStyle/>
          <a:p>
            <a:pPr marL="0" marR="0">
              <a:lnSpc>
                <a:spcPts val="1661"/>
              </a:lnSpc>
              <a:spcBef>
                <a:spcPts val="0"/>
              </a:spcBef>
              <a:spcAft>
                <a:spcPts val="0"/>
              </a:spcAft>
            </a:pPr>
            <a:r>
              <a:rPr sz="1600" spc="30" dirty="0">
                <a:solidFill>
                  <a:srgbClr val="000000"/>
                </a:solidFill>
                <a:latin typeface="NJGCAJ+MicrosoftYaHei"/>
                <a:cs typeface="NJGCAJ+MicrosoftYaHei"/>
              </a:rPr>
              <a:t>常见物质：白电油（正己烷）、</a:t>
            </a:r>
          </a:p>
          <a:p>
            <a:pPr marL="0" marR="0">
              <a:lnSpc>
                <a:spcPts val="1661"/>
              </a:lnSpc>
              <a:spcBef>
                <a:spcPts val="208"/>
              </a:spcBef>
              <a:spcAft>
                <a:spcPts val="0"/>
              </a:spcAft>
            </a:pPr>
            <a:r>
              <a:rPr sz="1600" spc="166" dirty="0">
                <a:solidFill>
                  <a:srgbClr val="000000"/>
                </a:solidFill>
                <a:latin typeface="NJGCAJ+MicrosoftYaHei"/>
                <a:cs typeface="NJGCAJ+MicrosoftYaHei"/>
              </a:rPr>
              <a:t>天那水（油漆稀释剂）、酒精</a:t>
            </a:r>
          </a:p>
          <a:p>
            <a:pPr marL="0" marR="0">
              <a:lnSpc>
                <a:spcPts val="1661"/>
              </a:lnSpc>
              <a:spcBef>
                <a:spcPts val="208"/>
              </a:spcBef>
              <a:spcAft>
                <a:spcPts val="0"/>
              </a:spcAft>
            </a:pPr>
            <a:r>
              <a:rPr sz="1600" dirty="0">
                <a:solidFill>
                  <a:srgbClr val="000000"/>
                </a:solidFill>
                <a:latin typeface="NJGCAJ+MicrosoftYaHei"/>
                <a:cs typeface="NJGCAJ+MicrosoftYaHei"/>
              </a:rPr>
              <a:t>（乙醇）、甲醇、汽油等</a:t>
            </a:r>
          </a:p>
        </p:txBody>
      </p:sp>
      <p:sp>
        <p:nvSpPr>
          <p:cNvPr id="8" name="object 8"/>
          <p:cNvSpPr txBox="1"/>
          <p:nvPr/>
        </p:nvSpPr>
        <p:spPr>
          <a:xfrm>
            <a:off x="3881755" y="5121728"/>
            <a:ext cx="3327747" cy="759711"/>
          </a:xfrm>
          <a:prstGeom prst="rect">
            <a:avLst/>
          </a:prstGeom>
        </p:spPr>
        <p:txBody>
          <a:bodyPr vert="horz" wrap="square" lIns="0" tIns="0" rIns="0" bIns="0" rtlCol="0">
            <a:spAutoFit/>
          </a:bodyPr>
          <a:lstStyle/>
          <a:p>
            <a:pPr marL="0" marR="0">
              <a:lnSpc>
                <a:spcPts val="1661"/>
              </a:lnSpc>
              <a:spcBef>
                <a:spcPts val="0"/>
              </a:spcBef>
              <a:spcAft>
                <a:spcPts val="0"/>
              </a:spcAft>
            </a:pPr>
            <a:r>
              <a:rPr sz="1600" spc="30" dirty="0">
                <a:solidFill>
                  <a:srgbClr val="000000"/>
                </a:solidFill>
                <a:latin typeface="NJGCAJ+MicrosoftYaHei"/>
                <a:cs typeface="NJGCAJ+MicrosoftYaHei"/>
              </a:rPr>
              <a:t>常见物质：正丁酸、乙二醇、煤</a:t>
            </a:r>
          </a:p>
          <a:p>
            <a:pPr marL="0" marR="0">
              <a:lnSpc>
                <a:spcPts val="1661"/>
              </a:lnSpc>
              <a:spcBef>
                <a:spcPts val="208"/>
              </a:spcBef>
              <a:spcAft>
                <a:spcPts val="0"/>
              </a:spcAft>
            </a:pPr>
            <a:r>
              <a:rPr sz="1600" dirty="0">
                <a:solidFill>
                  <a:srgbClr val="000000"/>
                </a:solidFill>
                <a:latin typeface="NJGCAJ+MicrosoftYaHei"/>
                <a:cs typeface="NJGCAJ+MicrosoftYaHei"/>
              </a:rPr>
              <a:t>焦油、甘油（丙三醇）等</a:t>
            </a:r>
          </a:p>
        </p:txBody>
      </p:sp>
      <p:sp>
        <p:nvSpPr>
          <p:cNvPr id="9" name="object 9"/>
          <p:cNvSpPr txBox="1"/>
          <p:nvPr/>
        </p:nvSpPr>
        <p:spPr>
          <a:xfrm>
            <a:off x="7554594" y="5121728"/>
            <a:ext cx="4428241" cy="759711"/>
          </a:xfrm>
          <a:prstGeom prst="rect">
            <a:avLst/>
          </a:prstGeom>
        </p:spPr>
        <p:txBody>
          <a:bodyPr vert="horz" wrap="square" lIns="0" tIns="0" rIns="0" bIns="0" rtlCol="0">
            <a:spAutoFit/>
          </a:bodyPr>
          <a:lstStyle/>
          <a:p>
            <a:pPr marL="0" marR="0">
              <a:lnSpc>
                <a:spcPts val="1661"/>
              </a:lnSpc>
              <a:spcBef>
                <a:spcPts val="0"/>
              </a:spcBef>
              <a:spcAft>
                <a:spcPts val="0"/>
              </a:spcAft>
            </a:pPr>
            <a:r>
              <a:rPr sz="1600" spc="90" dirty="0">
                <a:solidFill>
                  <a:srgbClr val="000000"/>
                </a:solidFill>
                <a:latin typeface="NJGCAJ+MicrosoftYaHei"/>
                <a:cs typeface="NJGCAJ+MicrosoftYaHei"/>
              </a:rPr>
              <a:t>常见物质：硝酸、盐酸、硫酸、氢氧化钠</a:t>
            </a:r>
          </a:p>
          <a:p>
            <a:pPr marL="0" marR="0">
              <a:lnSpc>
                <a:spcPts val="1661"/>
              </a:lnSpc>
              <a:spcBef>
                <a:spcPts val="208"/>
              </a:spcBef>
              <a:spcAft>
                <a:spcPts val="0"/>
              </a:spcAft>
            </a:pPr>
            <a:r>
              <a:rPr sz="1600" dirty="0">
                <a:solidFill>
                  <a:srgbClr val="000000"/>
                </a:solidFill>
                <a:latin typeface="NJGCAJ+MicrosoftYaHei"/>
                <a:cs typeface="NJGCAJ+MicrosoftYaHei"/>
              </a:rPr>
              <a:t>溶液等</a:t>
            </a:r>
          </a:p>
        </p:txBody>
      </p:sp>
      <p:sp>
        <p:nvSpPr>
          <p:cNvPr id="10" name="object 10"/>
          <p:cNvSpPr txBox="1"/>
          <p:nvPr/>
        </p:nvSpPr>
        <p:spPr>
          <a:xfrm>
            <a:off x="1262697" y="6586702"/>
            <a:ext cx="49318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Page</a:t>
            </a:r>
          </a:p>
        </p:txBody>
      </p:sp>
      <p:sp>
        <p:nvSpPr>
          <p:cNvPr id="11" name="object 11"/>
          <p:cNvSpPr txBox="1"/>
          <p:nvPr/>
        </p:nvSpPr>
        <p:spPr>
          <a:xfrm>
            <a:off x="1764347" y="6586702"/>
            <a:ext cx="331263"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44</a:t>
            </a:r>
          </a:p>
        </p:txBody>
      </p:sp>
      <p:sp>
        <p:nvSpPr>
          <p:cNvPr id="12" name="object 12"/>
          <p:cNvSpPr txBox="1"/>
          <p:nvPr/>
        </p:nvSpPr>
        <p:spPr>
          <a:xfrm>
            <a:off x="11158118" y="6601485"/>
            <a:ext cx="1207135" cy="58109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FFFFFF"/>
                </a:solidFill>
                <a:latin typeface="NJGCAJ+MicrosoftYaHei"/>
                <a:cs typeface="NJGCAJ+MicrosoftYaHei"/>
              </a:rPr>
              <a:t>第</a:t>
            </a:r>
            <a:r>
              <a:rPr sz="1800" spc="12" dirty="0">
                <a:solidFill>
                  <a:srgbClr val="FFFFFF"/>
                </a:solidFill>
                <a:latin typeface="NJGCAJ+MicrosoftYaHei"/>
                <a:cs typeface="NJGCAJ+MicrosoftYaHei"/>
              </a:rPr>
              <a:t> </a:t>
            </a:r>
            <a:r>
              <a:rPr sz="1800" dirty="0">
                <a:solidFill>
                  <a:srgbClr val="FFFFFF"/>
                </a:solidFill>
                <a:latin typeface="NJGCAJ+MicrosoftYaHei"/>
                <a:cs typeface="NJGCAJ+MicrosoftYaHei"/>
              </a:rPr>
              <a:t>44 页</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793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146086" y="178485"/>
            <a:ext cx="4185062" cy="840027"/>
          </a:xfrm>
          <a:prstGeom prst="rect">
            <a:avLst/>
          </a:prstGeom>
        </p:spPr>
        <p:txBody>
          <a:bodyPr vert="horz" wrap="square" lIns="0" tIns="0" rIns="0" bIns="0" rtlCol="0">
            <a:spAutoFit/>
          </a:bodyPr>
          <a:lstStyle/>
          <a:p>
            <a:pPr marL="0" marR="0">
              <a:lnSpc>
                <a:spcPts val="2714"/>
              </a:lnSpc>
              <a:spcBef>
                <a:spcPts val="0"/>
              </a:spcBef>
              <a:spcAft>
                <a:spcPts val="0"/>
              </a:spcAft>
            </a:pPr>
            <a:r>
              <a:rPr sz="2600" dirty="0">
                <a:solidFill>
                  <a:srgbClr val="000000"/>
                </a:solidFill>
                <a:latin typeface="NJGCAJ+MicrosoftYaHei"/>
                <a:cs typeface="NJGCAJ+MicrosoftYaHei"/>
              </a:rPr>
              <a:t>七、危化品使用符合规范</a:t>
            </a:r>
          </a:p>
        </p:txBody>
      </p:sp>
      <p:sp>
        <p:nvSpPr>
          <p:cNvPr id="4" name="object 4"/>
          <p:cNvSpPr txBox="1"/>
          <p:nvPr/>
        </p:nvSpPr>
        <p:spPr>
          <a:xfrm>
            <a:off x="1009040" y="1253582"/>
            <a:ext cx="10885332" cy="646327"/>
          </a:xfrm>
          <a:prstGeom prst="rect">
            <a:avLst/>
          </a:prstGeom>
        </p:spPr>
        <p:txBody>
          <a:bodyPr vert="horz" wrap="square" lIns="0" tIns="0" rIns="0" bIns="0" rtlCol="0">
            <a:spAutoFit/>
          </a:bodyPr>
          <a:lstStyle/>
          <a:p>
            <a:pPr marL="0" marR="0">
              <a:lnSpc>
                <a:spcPts val="2089"/>
              </a:lnSpc>
              <a:spcBef>
                <a:spcPts val="0"/>
              </a:spcBef>
              <a:spcAft>
                <a:spcPts val="0"/>
              </a:spcAft>
            </a:pPr>
            <a:r>
              <a:rPr sz="2000" dirty="0">
                <a:solidFill>
                  <a:srgbClr val="0070C0"/>
                </a:solidFill>
                <a:latin typeface="NJGCAJ+MicrosoftYaHei"/>
                <a:cs typeface="NJGCAJ+MicrosoftYaHei"/>
              </a:rPr>
              <a:t>第18条：</a:t>
            </a:r>
            <a:r>
              <a:rPr sz="2000" dirty="0">
                <a:solidFill>
                  <a:srgbClr val="0D0D0D"/>
                </a:solidFill>
                <a:latin typeface="NJGCAJ+MicrosoftYaHei"/>
                <a:cs typeface="NJGCAJ+MicrosoftYaHei"/>
              </a:rPr>
              <a:t>危险化学品包装物上应粘贴安全标签，应提供对应品种的安全技术说明书。</a:t>
            </a:r>
          </a:p>
        </p:txBody>
      </p:sp>
      <p:sp>
        <p:nvSpPr>
          <p:cNvPr id="5" name="object 5"/>
          <p:cNvSpPr txBox="1"/>
          <p:nvPr/>
        </p:nvSpPr>
        <p:spPr>
          <a:xfrm>
            <a:off x="1007935" y="1994052"/>
            <a:ext cx="11527727" cy="85541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0070C0"/>
                </a:solidFill>
                <a:latin typeface="NJGCAJ+MicrosoftYaHei"/>
                <a:cs typeface="NJGCAJ+MicrosoftYaHei"/>
              </a:rPr>
              <a:t>规范说明：</a:t>
            </a:r>
            <a:r>
              <a:rPr sz="1800" dirty="0">
                <a:solidFill>
                  <a:srgbClr val="0D0D0D"/>
                </a:solidFill>
                <a:latin typeface="NJGCAJ+MicrosoftYaHei"/>
                <a:cs typeface="NJGCAJ+MicrosoftYaHei"/>
              </a:rPr>
              <a:t>《工作场所安全使用化学品规定》第十二条规定：使用单位使用的化学品应有标识 , 危险</a:t>
            </a:r>
          </a:p>
          <a:p>
            <a:pPr marL="0" marR="0">
              <a:lnSpc>
                <a:spcPts val="1875"/>
              </a:lnSpc>
              <a:spcBef>
                <a:spcPts val="234"/>
              </a:spcBef>
              <a:spcAft>
                <a:spcPts val="0"/>
              </a:spcAft>
            </a:pPr>
            <a:r>
              <a:rPr sz="1800" dirty="0">
                <a:solidFill>
                  <a:srgbClr val="0D0D0D"/>
                </a:solidFill>
                <a:latin typeface="NJGCAJ+MicrosoftYaHei"/>
                <a:cs typeface="NJGCAJ+MicrosoftYaHei"/>
              </a:rPr>
              <a:t>化学品应有安全标签，并向操作人员提供安全技术说明书。</a:t>
            </a:r>
          </a:p>
        </p:txBody>
      </p:sp>
      <p:sp>
        <p:nvSpPr>
          <p:cNvPr id="6" name="object 6"/>
          <p:cNvSpPr txBox="1"/>
          <p:nvPr/>
        </p:nvSpPr>
        <p:spPr>
          <a:xfrm>
            <a:off x="1506905" y="6002867"/>
            <a:ext cx="2545651"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危化品暂存区MSDS上墙</a:t>
            </a:r>
          </a:p>
        </p:txBody>
      </p:sp>
      <p:sp>
        <p:nvSpPr>
          <p:cNvPr id="7" name="object 7"/>
          <p:cNvSpPr txBox="1"/>
          <p:nvPr/>
        </p:nvSpPr>
        <p:spPr>
          <a:xfrm>
            <a:off x="4977358" y="6002867"/>
            <a:ext cx="2569749"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危化品桶上粘贴安全标签</a:t>
            </a:r>
          </a:p>
        </p:txBody>
      </p:sp>
      <p:sp>
        <p:nvSpPr>
          <p:cNvPr id="8" name="object 8"/>
          <p:cNvSpPr txBox="1"/>
          <p:nvPr/>
        </p:nvSpPr>
        <p:spPr>
          <a:xfrm>
            <a:off x="8360778" y="6002867"/>
            <a:ext cx="2803429"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分装容器瓶上粘贴安全标签</a:t>
            </a:r>
          </a:p>
        </p:txBody>
      </p:sp>
      <p:sp>
        <p:nvSpPr>
          <p:cNvPr id="9" name="object 9"/>
          <p:cNvSpPr txBox="1"/>
          <p:nvPr/>
        </p:nvSpPr>
        <p:spPr>
          <a:xfrm>
            <a:off x="1262697" y="6586702"/>
            <a:ext cx="49318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Page</a:t>
            </a:r>
          </a:p>
        </p:txBody>
      </p:sp>
      <p:sp>
        <p:nvSpPr>
          <p:cNvPr id="10" name="object 10"/>
          <p:cNvSpPr txBox="1"/>
          <p:nvPr/>
        </p:nvSpPr>
        <p:spPr>
          <a:xfrm>
            <a:off x="1764347" y="6586702"/>
            <a:ext cx="331263"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45</a:t>
            </a:r>
          </a:p>
        </p:txBody>
      </p:sp>
      <p:sp>
        <p:nvSpPr>
          <p:cNvPr id="11" name="object 11"/>
          <p:cNvSpPr txBox="1"/>
          <p:nvPr/>
        </p:nvSpPr>
        <p:spPr>
          <a:xfrm>
            <a:off x="11158118" y="6601485"/>
            <a:ext cx="1207135" cy="58109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FFFFFF"/>
                </a:solidFill>
                <a:latin typeface="NJGCAJ+MicrosoftYaHei"/>
                <a:cs typeface="NJGCAJ+MicrosoftYaHei"/>
              </a:rPr>
              <a:t>第</a:t>
            </a:r>
            <a:r>
              <a:rPr sz="1800" spc="12" dirty="0">
                <a:solidFill>
                  <a:srgbClr val="FFFFFF"/>
                </a:solidFill>
                <a:latin typeface="NJGCAJ+MicrosoftYaHei"/>
                <a:cs typeface="NJGCAJ+MicrosoftYaHei"/>
              </a:rPr>
              <a:t> </a:t>
            </a:r>
            <a:r>
              <a:rPr sz="1800" dirty="0">
                <a:solidFill>
                  <a:srgbClr val="FFFFFF"/>
                </a:solidFill>
                <a:latin typeface="NJGCAJ+MicrosoftYaHei"/>
                <a:cs typeface="NJGCAJ+MicrosoftYaHei"/>
              </a:rPr>
              <a:t>45 页</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793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146086" y="178485"/>
            <a:ext cx="4185062" cy="840027"/>
          </a:xfrm>
          <a:prstGeom prst="rect">
            <a:avLst/>
          </a:prstGeom>
        </p:spPr>
        <p:txBody>
          <a:bodyPr vert="horz" wrap="square" lIns="0" tIns="0" rIns="0" bIns="0" rtlCol="0">
            <a:spAutoFit/>
          </a:bodyPr>
          <a:lstStyle/>
          <a:p>
            <a:pPr marL="0" marR="0">
              <a:lnSpc>
                <a:spcPts val="2714"/>
              </a:lnSpc>
              <a:spcBef>
                <a:spcPts val="0"/>
              </a:spcBef>
              <a:spcAft>
                <a:spcPts val="0"/>
              </a:spcAft>
            </a:pPr>
            <a:r>
              <a:rPr sz="2600" dirty="0">
                <a:solidFill>
                  <a:srgbClr val="000000"/>
                </a:solidFill>
                <a:latin typeface="NJGCAJ+MicrosoftYaHei"/>
                <a:cs typeface="NJGCAJ+MicrosoftYaHei"/>
              </a:rPr>
              <a:t>七、危化品使用符合规范</a:t>
            </a:r>
          </a:p>
        </p:txBody>
      </p:sp>
      <p:sp>
        <p:nvSpPr>
          <p:cNvPr id="4" name="object 4"/>
          <p:cNvSpPr txBox="1"/>
          <p:nvPr/>
        </p:nvSpPr>
        <p:spPr>
          <a:xfrm>
            <a:off x="570026" y="841921"/>
            <a:ext cx="12975316" cy="855736"/>
          </a:xfrm>
          <a:prstGeom prst="rect">
            <a:avLst/>
          </a:prstGeom>
        </p:spPr>
        <p:txBody>
          <a:bodyPr vert="horz" wrap="square" lIns="0" tIns="0" rIns="0" bIns="0" rtlCol="0">
            <a:spAutoFit/>
          </a:bodyPr>
          <a:lstStyle/>
          <a:p>
            <a:pPr marL="0" marR="0">
              <a:lnSpc>
                <a:spcPts val="1875"/>
              </a:lnSpc>
              <a:spcBef>
                <a:spcPts val="0"/>
              </a:spcBef>
              <a:spcAft>
                <a:spcPts val="0"/>
              </a:spcAft>
            </a:pPr>
            <a:r>
              <a:rPr sz="1800" spc="79" dirty="0">
                <a:solidFill>
                  <a:srgbClr val="FF0000"/>
                </a:solidFill>
                <a:latin typeface="NJGCAJ+MicrosoftYaHei"/>
                <a:cs typeface="NJGCAJ+MicrosoftYaHei"/>
              </a:rPr>
              <a:t>常见问题（1）：</a:t>
            </a:r>
            <a:r>
              <a:rPr sz="1800" spc="80" dirty="0">
                <a:solidFill>
                  <a:srgbClr val="000000"/>
                </a:solidFill>
                <a:latin typeface="NJGCAJ+MicrosoftYaHei"/>
                <a:cs typeface="NJGCAJ+MicrosoftYaHei"/>
              </a:rPr>
              <a:t>危险化</a:t>
            </a:r>
            <a:r>
              <a:rPr sz="1800" spc="2424" dirty="0">
                <a:solidFill>
                  <a:srgbClr val="000000"/>
                </a:solidFill>
                <a:latin typeface="NJGCAJ+MicrosoftYaHei"/>
                <a:cs typeface="NJGCAJ+MicrosoftYaHei"/>
              </a:rPr>
              <a:t> </a:t>
            </a:r>
            <a:r>
              <a:rPr sz="1800" spc="51" dirty="0">
                <a:solidFill>
                  <a:srgbClr val="FF0000"/>
                </a:solidFill>
                <a:latin typeface="NJGCAJ+MicrosoftYaHei"/>
                <a:cs typeface="NJGCAJ+MicrosoftYaHei"/>
              </a:rPr>
              <a:t>常见问题（2）：</a:t>
            </a:r>
            <a:r>
              <a:rPr sz="1800" spc="55" dirty="0">
                <a:solidFill>
                  <a:srgbClr val="000000"/>
                </a:solidFill>
                <a:latin typeface="NJGCAJ+MicrosoftYaHei"/>
                <a:cs typeface="NJGCAJ+MicrosoftYaHei"/>
              </a:rPr>
              <a:t>危险化</a:t>
            </a:r>
            <a:r>
              <a:rPr sz="1800" spc="2450" dirty="0">
                <a:solidFill>
                  <a:srgbClr val="000000"/>
                </a:solidFill>
                <a:latin typeface="NJGCAJ+MicrosoftYaHei"/>
                <a:cs typeface="NJGCAJ+MicrosoftYaHei"/>
              </a:rPr>
              <a:t> </a:t>
            </a:r>
            <a:r>
              <a:rPr sz="1800" spc="125" dirty="0">
                <a:solidFill>
                  <a:srgbClr val="FF0000"/>
                </a:solidFill>
                <a:latin typeface="NJGCAJ+MicrosoftYaHei"/>
                <a:cs typeface="NJGCAJ+MicrosoftYaHei"/>
              </a:rPr>
              <a:t>常见问题（3）：</a:t>
            </a:r>
            <a:r>
              <a:rPr sz="1800" spc="130" dirty="0">
                <a:solidFill>
                  <a:srgbClr val="000000"/>
                </a:solidFill>
                <a:latin typeface="NJGCAJ+MicrosoftYaHei"/>
                <a:cs typeface="NJGCAJ+MicrosoftYaHei"/>
              </a:rPr>
              <a:t>可燃</a:t>
            </a:r>
            <a:r>
              <a:rPr sz="1800" spc="2375" dirty="0">
                <a:solidFill>
                  <a:srgbClr val="000000"/>
                </a:solidFill>
                <a:latin typeface="NJGCAJ+MicrosoftYaHei"/>
                <a:cs typeface="NJGCAJ+MicrosoftYaHei"/>
              </a:rPr>
              <a:t> </a:t>
            </a:r>
            <a:r>
              <a:rPr sz="1800" spc="96" dirty="0">
                <a:solidFill>
                  <a:srgbClr val="FF0000"/>
                </a:solidFill>
                <a:latin typeface="NJGCAJ+MicrosoftYaHei"/>
                <a:cs typeface="NJGCAJ+MicrosoftYaHei"/>
              </a:rPr>
              <a:t>常见问题（4）：</a:t>
            </a:r>
            <a:r>
              <a:rPr sz="1800" spc="100" dirty="0">
                <a:solidFill>
                  <a:srgbClr val="000000"/>
                </a:solidFill>
                <a:latin typeface="NJGCAJ+MicrosoftYaHei"/>
                <a:cs typeface="NJGCAJ+MicrosoftYaHei"/>
              </a:rPr>
              <a:t>使用中的</a:t>
            </a:r>
          </a:p>
          <a:p>
            <a:pPr marL="0" marR="0">
              <a:lnSpc>
                <a:spcPts val="1875"/>
              </a:lnSpc>
              <a:spcBef>
                <a:spcPts val="234"/>
              </a:spcBef>
              <a:spcAft>
                <a:spcPts val="0"/>
              </a:spcAft>
            </a:pPr>
            <a:r>
              <a:rPr sz="1800" dirty="0">
                <a:solidFill>
                  <a:srgbClr val="000000"/>
                </a:solidFill>
                <a:latin typeface="NJGCAJ+MicrosoftYaHei"/>
                <a:cs typeface="NJGCAJ+MicrosoftYaHei"/>
              </a:rPr>
              <a:t>学品仓库内使用的配电箱</a:t>
            </a:r>
            <a:r>
              <a:rPr sz="1800" spc="2499" dirty="0">
                <a:solidFill>
                  <a:srgbClr val="000000"/>
                </a:solidFill>
                <a:latin typeface="NJGCAJ+MicrosoftYaHei"/>
                <a:cs typeface="NJGCAJ+MicrosoftYaHei"/>
              </a:rPr>
              <a:t> </a:t>
            </a:r>
            <a:r>
              <a:rPr sz="1800" spc="175" dirty="0">
                <a:solidFill>
                  <a:srgbClr val="000000"/>
                </a:solidFill>
                <a:latin typeface="NJGCAJ+MicrosoftYaHei"/>
                <a:cs typeface="NJGCAJ+MicrosoftYaHei"/>
              </a:rPr>
              <a:t>学品仓库用电设备不符</a:t>
            </a:r>
            <a:r>
              <a:rPr sz="1800" spc="2330" dirty="0">
                <a:solidFill>
                  <a:srgbClr val="000000"/>
                </a:solidFill>
                <a:latin typeface="NJGCAJ+MicrosoftYaHei"/>
                <a:cs typeface="NJGCAJ+MicrosoftYaHei"/>
              </a:rPr>
              <a:t> </a:t>
            </a:r>
            <a:r>
              <a:rPr sz="1800" spc="43" dirty="0">
                <a:solidFill>
                  <a:srgbClr val="000000"/>
                </a:solidFill>
                <a:latin typeface="NJGCAJ+MicrosoftYaHei"/>
                <a:cs typeface="NJGCAJ+MicrosoftYaHei"/>
              </a:rPr>
              <a:t>气体浓度监测报警信号</a:t>
            </a:r>
            <a:r>
              <a:rPr sz="1800" spc="2462" dirty="0">
                <a:solidFill>
                  <a:srgbClr val="000000"/>
                </a:solidFill>
                <a:latin typeface="NJGCAJ+MicrosoftYaHei"/>
                <a:cs typeface="NJGCAJ+MicrosoftYaHei"/>
              </a:rPr>
              <a:t> </a:t>
            </a:r>
            <a:r>
              <a:rPr sz="1800" spc="30" dirty="0">
                <a:solidFill>
                  <a:srgbClr val="000000"/>
                </a:solidFill>
                <a:latin typeface="NJGCAJ+MicrosoftYaHei"/>
                <a:cs typeface="NJGCAJ+MicrosoftYaHei"/>
              </a:rPr>
              <a:t>氧气瓶和乙炔气瓶无防倾倒</a:t>
            </a:r>
          </a:p>
        </p:txBody>
      </p:sp>
      <p:sp>
        <p:nvSpPr>
          <p:cNvPr id="5" name="object 5"/>
          <p:cNvSpPr txBox="1"/>
          <p:nvPr/>
        </p:nvSpPr>
        <p:spPr>
          <a:xfrm>
            <a:off x="570026" y="1390560"/>
            <a:ext cx="1943100" cy="58109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000000"/>
                </a:solidFill>
                <a:latin typeface="NJGCAJ+MicrosoftYaHei"/>
                <a:cs typeface="NJGCAJ+MicrosoftYaHei"/>
              </a:rPr>
              <a:t>不符合防爆要求</a:t>
            </a:r>
          </a:p>
        </p:txBody>
      </p:sp>
      <p:sp>
        <p:nvSpPr>
          <p:cNvPr id="6" name="object 6"/>
          <p:cNvSpPr txBox="1"/>
          <p:nvPr/>
        </p:nvSpPr>
        <p:spPr>
          <a:xfrm>
            <a:off x="3475990" y="1390560"/>
            <a:ext cx="1485900" cy="58109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000000"/>
                </a:solidFill>
                <a:latin typeface="NJGCAJ+MicrosoftYaHei"/>
                <a:cs typeface="NJGCAJ+MicrosoftYaHei"/>
              </a:rPr>
              <a:t>合防爆要求</a:t>
            </a:r>
          </a:p>
        </p:txBody>
      </p:sp>
      <p:sp>
        <p:nvSpPr>
          <p:cNvPr id="7" name="object 7"/>
          <p:cNvSpPr txBox="1"/>
          <p:nvPr/>
        </p:nvSpPr>
        <p:spPr>
          <a:xfrm>
            <a:off x="6347790" y="1390560"/>
            <a:ext cx="6174614" cy="855419"/>
          </a:xfrm>
          <a:prstGeom prst="rect">
            <a:avLst/>
          </a:prstGeom>
        </p:spPr>
        <p:txBody>
          <a:bodyPr vert="horz" wrap="square" lIns="0" tIns="0" rIns="0" bIns="0" rtlCol="0">
            <a:spAutoFit/>
          </a:bodyPr>
          <a:lstStyle/>
          <a:p>
            <a:pPr marL="0" marR="0">
              <a:lnSpc>
                <a:spcPts val="1875"/>
              </a:lnSpc>
              <a:spcBef>
                <a:spcPts val="0"/>
              </a:spcBef>
              <a:spcAft>
                <a:spcPts val="0"/>
              </a:spcAft>
            </a:pPr>
            <a:r>
              <a:rPr sz="1800" spc="43" dirty="0">
                <a:solidFill>
                  <a:srgbClr val="000000"/>
                </a:solidFill>
                <a:latin typeface="NJGCAJ+MicrosoftYaHei"/>
                <a:cs typeface="NJGCAJ+MicrosoftYaHei"/>
              </a:rPr>
              <a:t>未联接至有人值守的控</a:t>
            </a:r>
            <a:r>
              <a:rPr sz="1800" spc="2462" dirty="0">
                <a:solidFill>
                  <a:srgbClr val="000000"/>
                </a:solidFill>
                <a:latin typeface="NJGCAJ+MicrosoftYaHei"/>
                <a:cs typeface="NJGCAJ+MicrosoftYaHei"/>
              </a:rPr>
              <a:t> </a:t>
            </a:r>
            <a:r>
              <a:rPr sz="1800" dirty="0">
                <a:solidFill>
                  <a:srgbClr val="000000"/>
                </a:solidFill>
                <a:latin typeface="NJGCAJ+MicrosoftYaHei"/>
                <a:cs typeface="NJGCAJ+MicrosoftYaHei"/>
              </a:rPr>
              <a:t>措施，且气瓶间距不足5米</a:t>
            </a:r>
          </a:p>
          <a:p>
            <a:pPr marL="0" marR="0">
              <a:lnSpc>
                <a:spcPts val="1875"/>
              </a:lnSpc>
              <a:spcBef>
                <a:spcPts val="234"/>
              </a:spcBef>
              <a:spcAft>
                <a:spcPts val="0"/>
              </a:spcAft>
            </a:pPr>
            <a:r>
              <a:rPr sz="1800" dirty="0">
                <a:solidFill>
                  <a:srgbClr val="000000"/>
                </a:solidFill>
                <a:latin typeface="NJGCAJ+MicrosoftYaHei"/>
                <a:cs typeface="NJGCAJ+MicrosoftYaHei"/>
              </a:rPr>
              <a:t>制室</a:t>
            </a:r>
          </a:p>
        </p:txBody>
      </p:sp>
      <p:sp>
        <p:nvSpPr>
          <p:cNvPr id="8" name="object 8"/>
          <p:cNvSpPr txBox="1"/>
          <p:nvPr/>
        </p:nvSpPr>
        <p:spPr>
          <a:xfrm>
            <a:off x="789305" y="2866843"/>
            <a:ext cx="1526540" cy="75971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FFFF00"/>
                </a:solidFill>
                <a:latin typeface="NJGCAJ+MicrosoftYaHei"/>
                <a:cs typeface="NJGCAJ+MicrosoftYaHei"/>
              </a:rPr>
              <a:t>配电箱不符合</a:t>
            </a:r>
          </a:p>
          <a:p>
            <a:pPr marL="0" marR="0">
              <a:lnSpc>
                <a:spcPts val="1661"/>
              </a:lnSpc>
              <a:spcBef>
                <a:spcPts val="208"/>
              </a:spcBef>
              <a:spcAft>
                <a:spcPts val="0"/>
              </a:spcAft>
            </a:pPr>
            <a:r>
              <a:rPr sz="1600" dirty="0">
                <a:solidFill>
                  <a:srgbClr val="FFFF00"/>
                </a:solidFill>
                <a:latin typeface="NJGCAJ+MicrosoftYaHei"/>
                <a:cs typeface="NJGCAJ+MicrosoftYaHei"/>
              </a:rPr>
              <a:t>防爆要求</a:t>
            </a:r>
          </a:p>
        </p:txBody>
      </p:sp>
      <p:sp>
        <p:nvSpPr>
          <p:cNvPr id="9" name="object 9"/>
          <p:cNvSpPr txBox="1"/>
          <p:nvPr/>
        </p:nvSpPr>
        <p:spPr>
          <a:xfrm>
            <a:off x="4190428" y="3235866"/>
            <a:ext cx="1526539"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FFFF00"/>
                </a:solidFill>
                <a:latin typeface="NJGCAJ+MicrosoftYaHei"/>
                <a:cs typeface="NJGCAJ+MicrosoftYaHei"/>
              </a:rPr>
              <a:t>照明灯不防爆</a:t>
            </a:r>
          </a:p>
        </p:txBody>
      </p:sp>
      <p:sp>
        <p:nvSpPr>
          <p:cNvPr id="10" name="object 10"/>
          <p:cNvSpPr txBox="1"/>
          <p:nvPr/>
        </p:nvSpPr>
        <p:spPr>
          <a:xfrm>
            <a:off x="4190428" y="4724281"/>
            <a:ext cx="1526539"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FFFF00"/>
                </a:solidFill>
                <a:latin typeface="NJGCAJ+MicrosoftYaHei"/>
                <a:cs typeface="NJGCAJ+MicrosoftYaHei"/>
              </a:rPr>
              <a:t>排风扇不防爆</a:t>
            </a:r>
          </a:p>
        </p:txBody>
      </p:sp>
      <p:sp>
        <p:nvSpPr>
          <p:cNvPr id="11" name="object 11"/>
          <p:cNvSpPr txBox="1"/>
          <p:nvPr/>
        </p:nvSpPr>
        <p:spPr>
          <a:xfrm>
            <a:off x="353999" y="5159460"/>
            <a:ext cx="9472075"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spc="22" dirty="0">
                <a:solidFill>
                  <a:srgbClr val="000000"/>
                </a:solidFill>
                <a:latin typeface="NJGCAJ+MicrosoftYaHei"/>
                <a:cs typeface="NJGCAJ+MicrosoftYaHei"/>
              </a:rPr>
              <a:t>《危险化学品安全管理条例》第二十条规定：生产、储存危险化学品的单位，应当根据其生</a:t>
            </a:r>
          </a:p>
        </p:txBody>
      </p:sp>
      <p:sp>
        <p:nvSpPr>
          <p:cNvPr id="12" name="object 12"/>
          <p:cNvSpPr txBox="1"/>
          <p:nvPr/>
        </p:nvSpPr>
        <p:spPr>
          <a:xfrm>
            <a:off x="8980805" y="5159193"/>
            <a:ext cx="3525642"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spc="10" dirty="0">
                <a:solidFill>
                  <a:srgbClr val="000000"/>
                </a:solidFill>
                <a:latin typeface="NJGCAJ+MicrosoftYaHei"/>
                <a:cs typeface="NJGCAJ+MicrosoftYaHei"/>
              </a:rPr>
              <a:t>《化学品生产单位特殊作业安全规</a:t>
            </a:r>
          </a:p>
        </p:txBody>
      </p:sp>
      <p:sp>
        <p:nvSpPr>
          <p:cNvPr id="13" name="object 13"/>
          <p:cNvSpPr txBox="1"/>
          <p:nvPr/>
        </p:nvSpPr>
        <p:spPr>
          <a:xfrm>
            <a:off x="353999" y="5403033"/>
            <a:ext cx="13446472" cy="516137"/>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产、储存的危险化学品的种类和危险特性，在作业场所设置相应的监测、监控、通风、防晒、</a:t>
            </a:r>
            <a:r>
              <a:rPr sz="1600" spc="1854" dirty="0">
                <a:solidFill>
                  <a:srgbClr val="000000"/>
                </a:solidFill>
                <a:latin typeface="NJGCAJ+MicrosoftYaHei"/>
                <a:cs typeface="NJGCAJ+MicrosoftYaHei"/>
              </a:rPr>
              <a:t> </a:t>
            </a:r>
            <a:r>
              <a:rPr sz="1600" spc="56" dirty="0">
                <a:solidFill>
                  <a:srgbClr val="000000"/>
                </a:solidFill>
                <a:latin typeface="NJGCAJ+MicrosoftYaHei"/>
                <a:cs typeface="NJGCAJ+MicrosoftYaHei"/>
              </a:rPr>
              <a:t>范》（GB</a:t>
            </a:r>
            <a:r>
              <a:rPr sz="1600" spc="66" dirty="0">
                <a:solidFill>
                  <a:srgbClr val="000000"/>
                </a:solidFill>
                <a:latin typeface="NJGCAJ+MicrosoftYaHei"/>
                <a:cs typeface="NJGCAJ+MicrosoftYaHei"/>
              </a:rPr>
              <a:t> </a:t>
            </a:r>
            <a:r>
              <a:rPr sz="1600" spc="61" dirty="0">
                <a:solidFill>
                  <a:srgbClr val="000000"/>
                </a:solidFill>
                <a:latin typeface="NJGCAJ+MicrosoftYaHei"/>
                <a:cs typeface="NJGCAJ+MicrosoftYaHei"/>
              </a:rPr>
              <a:t>30871-2014）规定：</a:t>
            </a:r>
          </a:p>
        </p:txBody>
      </p:sp>
      <p:sp>
        <p:nvSpPr>
          <p:cNvPr id="14" name="object 14"/>
          <p:cNvSpPr txBox="1"/>
          <p:nvPr/>
        </p:nvSpPr>
        <p:spPr>
          <a:xfrm>
            <a:off x="353999" y="5647140"/>
            <a:ext cx="9472074" cy="1003551"/>
          </a:xfrm>
          <a:prstGeom prst="rect">
            <a:avLst/>
          </a:prstGeom>
        </p:spPr>
        <p:txBody>
          <a:bodyPr vert="horz" wrap="square" lIns="0" tIns="0" rIns="0" bIns="0" rtlCol="0">
            <a:spAutoFit/>
          </a:bodyPr>
          <a:lstStyle/>
          <a:p>
            <a:pPr marL="0" marR="0">
              <a:lnSpc>
                <a:spcPts val="1661"/>
              </a:lnSpc>
              <a:spcBef>
                <a:spcPts val="0"/>
              </a:spcBef>
              <a:spcAft>
                <a:spcPts val="0"/>
              </a:spcAft>
            </a:pPr>
            <a:r>
              <a:rPr sz="1600" spc="22" dirty="0">
                <a:solidFill>
                  <a:srgbClr val="000000"/>
                </a:solidFill>
                <a:latin typeface="NJGCAJ+MicrosoftYaHei"/>
                <a:cs typeface="NJGCAJ+MicrosoftYaHei"/>
              </a:rPr>
              <a:t>调温、防火、灭火、防爆、泄压、防毒、中和、防潮、防雷、防静电、防腐、防泄漏以及防</a:t>
            </a:r>
          </a:p>
          <a:p>
            <a:pPr marL="0" marR="0">
              <a:lnSpc>
                <a:spcPts val="1661"/>
              </a:lnSpc>
              <a:spcBef>
                <a:spcPts val="208"/>
              </a:spcBef>
              <a:spcAft>
                <a:spcPts val="0"/>
              </a:spcAft>
            </a:pPr>
            <a:r>
              <a:rPr sz="1600" spc="22" dirty="0">
                <a:solidFill>
                  <a:srgbClr val="000000"/>
                </a:solidFill>
                <a:latin typeface="NJGCAJ+MicrosoftYaHei"/>
                <a:cs typeface="NJGCAJ+MicrosoftYaHei"/>
              </a:rPr>
              <a:t>护围堤或者隔离操作等安全设施、设备，并按照国家标准、行业标准或者国家有关规定对安</a:t>
            </a:r>
          </a:p>
          <a:p>
            <a:pPr marL="0" marR="0">
              <a:lnSpc>
                <a:spcPts val="1661"/>
              </a:lnSpc>
              <a:spcBef>
                <a:spcPts val="208"/>
              </a:spcBef>
              <a:spcAft>
                <a:spcPts val="0"/>
              </a:spcAft>
            </a:pPr>
            <a:r>
              <a:rPr sz="1600" dirty="0">
                <a:solidFill>
                  <a:srgbClr val="000000"/>
                </a:solidFill>
                <a:latin typeface="NJGCAJ+MicrosoftYaHei"/>
                <a:cs typeface="NJGCAJ+MicrosoftYaHei"/>
              </a:rPr>
              <a:t>全设施、设备进行经常性维护、保养，保证安全设施、设备的正常使用。</a:t>
            </a:r>
          </a:p>
        </p:txBody>
      </p:sp>
      <p:sp>
        <p:nvSpPr>
          <p:cNvPr id="15" name="object 15"/>
          <p:cNvSpPr txBox="1"/>
          <p:nvPr/>
        </p:nvSpPr>
        <p:spPr>
          <a:xfrm>
            <a:off x="8980805" y="5646873"/>
            <a:ext cx="3530759" cy="1003551"/>
          </a:xfrm>
          <a:prstGeom prst="rect">
            <a:avLst/>
          </a:prstGeom>
        </p:spPr>
        <p:txBody>
          <a:bodyPr vert="horz" wrap="square" lIns="0" tIns="0" rIns="0" bIns="0" rtlCol="0">
            <a:spAutoFit/>
          </a:bodyPr>
          <a:lstStyle/>
          <a:p>
            <a:pPr marL="0" marR="0">
              <a:lnSpc>
                <a:spcPts val="1661"/>
              </a:lnSpc>
              <a:spcBef>
                <a:spcPts val="0"/>
              </a:spcBef>
              <a:spcAft>
                <a:spcPts val="0"/>
              </a:spcAft>
            </a:pPr>
            <a:r>
              <a:rPr sz="1600" spc="10" dirty="0">
                <a:solidFill>
                  <a:srgbClr val="000000"/>
                </a:solidFill>
                <a:latin typeface="NJGCAJ+MicrosoftYaHei"/>
                <a:cs typeface="NJGCAJ+MicrosoftYaHei"/>
              </a:rPr>
              <a:t>使用气焊、气割动火作业时，乙炔</a:t>
            </a:r>
          </a:p>
          <a:p>
            <a:pPr marL="0" marR="0">
              <a:lnSpc>
                <a:spcPts val="1661"/>
              </a:lnSpc>
              <a:spcBef>
                <a:spcPts val="208"/>
              </a:spcBef>
              <a:spcAft>
                <a:spcPts val="0"/>
              </a:spcAft>
            </a:pPr>
            <a:r>
              <a:rPr sz="1600" spc="65" dirty="0">
                <a:solidFill>
                  <a:srgbClr val="000000"/>
                </a:solidFill>
                <a:latin typeface="NJGCAJ+MicrosoftYaHei"/>
                <a:cs typeface="NJGCAJ+MicrosoftYaHei"/>
              </a:rPr>
              <a:t>瓶、氧气瓶间距不应小于5m。二</a:t>
            </a:r>
          </a:p>
          <a:p>
            <a:pPr marL="0" marR="0">
              <a:lnSpc>
                <a:spcPts val="1661"/>
              </a:lnSpc>
              <a:spcBef>
                <a:spcPts val="208"/>
              </a:spcBef>
              <a:spcAft>
                <a:spcPts val="0"/>
              </a:spcAft>
            </a:pPr>
            <a:r>
              <a:rPr sz="1600" dirty="0">
                <a:solidFill>
                  <a:srgbClr val="000000"/>
                </a:solidFill>
                <a:latin typeface="NJGCAJ+MicrosoftYaHei"/>
                <a:cs typeface="NJGCAJ+MicrosoftYaHei"/>
              </a:rPr>
              <a:t>者与作业地点间距不应小于10m。</a:t>
            </a:r>
          </a:p>
        </p:txBody>
      </p:sp>
      <p:sp>
        <p:nvSpPr>
          <p:cNvPr id="16" name="object 16"/>
          <p:cNvSpPr txBox="1"/>
          <p:nvPr/>
        </p:nvSpPr>
        <p:spPr>
          <a:xfrm>
            <a:off x="1262697" y="6586702"/>
            <a:ext cx="49318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Page</a:t>
            </a:r>
          </a:p>
        </p:txBody>
      </p:sp>
      <p:sp>
        <p:nvSpPr>
          <p:cNvPr id="17" name="object 17"/>
          <p:cNvSpPr txBox="1"/>
          <p:nvPr/>
        </p:nvSpPr>
        <p:spPr>
          <a:xfrm>
            <a:off x="1764347" y="6586702"/>
            <a:ext cx="331263"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46</a:t>
            </a:r>
          </a:p>
        </p:txBody>
      </p:sp>
      <p:sp>
        <p:nvSpPr>
          <p:cNvPr id="18" name="object 18"/>
          <p:cNvSpPr txBox="1"/>
          <p:nvPr/>
        </p:nvSpPr>
        <p:spPr>
          <a:xfrm>
            <a:off x="11158118" y="6601485"/>
            <a:ext cx="1207135" cy="58109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FFFFFF"/>
                </a:solidFill>
                <a:latin typeface="NJGCAJ+MicrosoftYaHei"/>
                <a:cs typeface="NJGCAJ+MicrosoftYaHei"/>
              </a:rPr>
              <a:t>第</a:t>
            </a:r>
            <a:r>
              <a:rPr sz="1800" spc="12" dirty="0">
                <a:solidFill>
                  <a:srgbClr val="FFFFFF"/>
                </a:solidFill>
                <a:latin typeface="NJGCAJ+MicrosoftYaHei"/>
                <a:cs typeface="NJGCAJ+MicrosoftYaHei"/>
              </a:rPr>
              <a:t> </a:t>
            </a:r>
            <a:r>
              <a:rPr sz="1800" dirty="0">
                <a:solidFill>
                  <a:srgbClr val="FFFFFF"/>
                </a:solidFill>
                <a:latin typeface="NJGCAJ+MicrosoftYaHei"/>
                <a:cs typeface="NJGCAJ+MicrosoftYaHei"/>
              </a:rPr>
              <a:t>46 页</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793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146086" y="178485"/>
            <a:ext cx="4185062" cy="840027"/>
          </a:xfrm>
          <a:prstGeom prst="rect">
            <a:avLst/>
          </a:prstGeom>
        </p:spPr>
        <p:txBody>
          <a:bodyPr vert="horz" wrap="square" lIns="0" tIns="0" rIns="0" bIns="0" rtlCol="0">
            <a:spAutoFit/>
          </a:bodyPr>
          <a:lstStyle/>
          <a:p>
            <a:pPr marL="0" marR="0">
              <a:lnSpc>
                <a:spcPts val="2714"/>
              </a:lnSpc>
              <a:spcBef>
                <a:spcPts val="0"/>
              </a:spcBef>
              <a:spcAft>
                <a:spcPts val="0"/>
              </a:spcAft>
            </a:pPr>
            <a:r>
              <a:rPr sz="2600" dirty="0">
                <a:solidFill>
                  <a:srgbClr val="000000"/>
                </a:solidFill>
                <a:latin typeface="NJGCAJ+MicrosoftYaHei"/>
                <a:cs typeface="NJGCAJ+MicrosoftYaHei"/>
              </a:rPr>
              <a:t>七、危化品使用符合规范</a:t>
            </a:r>
          </a:p>
        </p:txBody>
      </p:sp>
      <p:sp>
        <p:nvSpPr>
          <p:cNvPr id="4" name="object 4"/>
          <p:cNvSpPr txBox="1"/>
          <p:nvPr/>
        </p:nvSpPr>
        <p:spPr>
          <a:xfrm>
            <a:off x="647623" y="914696"/>
            <a:ext cx="12701808" cy="646327"/>
          </a:xfrm>
          <a:prstGeom prst="rect">
            <a:avLst/>
          </a:prstGeom>
        </p:spPr>
        <p:txBody>
          <a:bodyPr vert="horz" wrap="square" lIns="0" tIns="0" rIns="0" bIns="0" rtlCol="0">
            <a:spAutoFit/>
          </a:bodyPr>
          <a:lstStyle/>
          <a:p>
            <a:pPr marL="0" marR="0">
              <a:lnSpc>
                <a:spcPts val="2089"/>
              </a:lnSpc>
              <a:spcBef>
                <a:spcPts val="0"/>
              </a:spcBef>
              <a:spcAft>
                <a:spcPts val="0"/>
              </a:spcAft>
            </a:pPr>
            <a:r>
              <a:rPr sz="2000" spc="125" dirty="0">
                <a:solidFill>
                  <a:srgbClr val="FF0000"/>
                </a:solidFill>
                <a:latin typeface="NJGCAJ+MicrosoftYaHei"/>
                <a:cs typeface="NJGCAJ+MicrosoftYaHei"/>
              </a:rPr>
              <a:t>常见问题（5）：</a:t>
            </a:r>
            <a:r>
              <a:rPr sz="2000" spc="125" dirty="0">
                <a:solidFill>
                  <a:srgbClr val="000000"/>
                </a:solidFill>
                <a:latin typeface="NJGCAJ+MicrosoftYaHei"/>
                <a:cs typeface="NJGCAJ+MicrosoftYaHei"/>
              </a:rPr>
              <a:t>仓库内危险</a:t>
            </a:r>
            <a:r>
              <a:rPr sz="2000" spc="2971" dirty="0">
                <a:solidFill>
                  <a:srgbClr val="000000"/>
                </a:solidFill>
                <a:latin typeface="NJGCAJ+MicrosoftYaHei"/>
                <a:cs typeface="NJGCAJ+MicrosoftYaHei"/>
              </a:rPr>
              <a:t> </a:t>
            </a:r>
            <a:r>
              <a:rPr sz="2000" spc="65" dirty="0">
                <a:solidFill>
                  <a:srgbClr val="FF0000"/>
                </a:solidFill>
                <a:latin typeface="NJGCAJ+MicrosoftYaHei"/>
                <a:cs typeface="NJGCAJ+MicrosoftYaHei"/>
              </a:rPr>
              <a:t>常见问题（6）：</a:t>
            </a:r>
            <a:r>
              <a:rPr sz="2000" spc="68" dirty="0">
                <a:solidFill>
                  <a:srgbClr val="000000"/>
                </a:solidFill>
                <a:latin typeface="NJGCAJ+MicrosoftYaHei"/>
                <a:cs typeface="NJGCAJ+MicrosoftYaHei"/>
              </a:rPr>
              <a:t>使用饮料瓶</a:t>
            </a:r>
            <a:r>
              <a:rPr sz="2000" spc="3032" dirty="0">
                <a:solidFill>
                  <a:srgbClr val="000000"/>
                </a:solidFill>
                <a:latin typeface="NJGCAJ+MicrosoftYaHei"/>
                <a:cs typeface="NJGCAJ+MicrosoftYaHei"/>
              </a:rPr>
              <a:t> </a:t>
            </a:r>
            <a:r>
              <a:rPr sz="2000" spc="147" dirty="0">
                <a:solidFill>
                  <a:srgbClr val="FF0000"/>
                </a:solidFill>
                <a:latin typeface="NJGCAJ+MicrosoftYaHei"/>
                <a:cs typeface="NJGCAJ+MicrosoftYaHei"/>
              </a:rPr>
              <a:t>常见问题（7）：</a:t>
            </a:r>
            <a:r>
              <a:rPr sz="2000" spc="150" dirty="0">
                <a:solidFill>
                  <a:srgbClr val="000000"/>
                </a:solidFill>
                <a:latin typeface="NJGCAJ+MicrosoftYaHei"/>
                <a:cs typeface="NJGCAJ+MicrosoftYaHei"/>
              </a:rPr>
              <a:t>危险化学品</a:t>
            </a:r>
          </a:p>
        </p:txBody>
      </p:sp>
      <p:sp>
        <p:nvSpPr>
          <p:cNvPr id="5" name="object 5"/>
          <p:cNvSpPr txBox="1"/>
          <p:nvPr/>
        </p:nvSpPr>
        <p:spPr>
          <a:xfrm>
            <a:off x="647623" y="1219496"/>
            <a:ext cx="2418080" cy="646327"/>
          </a:xfrm>
          <a:prstGeom prst="rect">
            <a:avLst/>
          </a:prstGeom>
        </p:spPr>
        <p:txBody>
          <a:bodyPr vert="horz" wrap="square" lIns="0" tIns="0" rIns="0" bIns="0" rtlCol="0">
            <a:spAutoFit/>
          </a:bodyPr>
          <a:lstStyle/>
          <a:p>
            <a:pPr marL="0" marR="0">
              <a:lnSpc>
                <a:spcPts val="2089"/>
              </a:lnSpc>
              <a:spcBef>
                <a:spcPts val="0"/>
              </a:spcBef>
              <a:spcAft>
                <a:spcPts val="0"/>
              </a:spcAft>
            </a:pPr>
            <a:r>
              <a:rPr sz="2000" dirty="0">
                <a:solidFill>
                  <a:srgbClr val="000000"/>
                </a:solidFill>
                <a:latin typeface="NJGCAJ+MicrosoftYaHei"/>
                <a:cs typeface="NJGCAJ+MicrosoftYaHei"/>
              </a:rPr>
              <a:t>化学品未分类存放</a:t>
            </a:r>
          </a:p>
        </p:txBody>
      </p:sp>
      <p:sp>
        <p:nvSpPr>
          <p:cNvPr id="6" name="object 6"/>
          <p:cNvSpPr txBox="1"/>
          <p:nvPr/>
        </p:nvSpPr>
        <p:spPr>
          <a:xfrm>
            <a:off x="4503686" y="1219496"/>
            <a:ext cx="2163445" cy="646327"/>
          </a:xfrm>
          <a:prstGeom prst="rect">
            <a:avLst/>
          </a:prstGeom>
        </p:spPr>
        <p:txBody>
          <a:bodyPr vert="horz" wrap="square" lIns="0" tIns="0" rIns="0" bIns="0" rtlCol="0">
            <a:spAutoFit/>
          </a:bodyPr>
          <a:lstStyle/>
          <a:p>
            <a:pPr marL="0" marR="0">
              <a:lnSpc>
                <a:spcPts val="2089"/>
              </a:lnSpc>
              <a:spcBef>
                <a:spcPts val="0"/>
              </a:spcBef>
              <a:spcAft>
                <a:spcPts val="0"/>
              </a:spcAft>
            </a:pPr>
            <a:r>
              <a:rPr sz="2000" dirty="0">
                <a:solidFill>
                  <a:srgbClr val="000000"/>
                </a:solidFill>
                <a:latin typeface="NJGCAJ+MicrosoftYaHei"/>
                <a:cs typeface="NJGCAJ+MicrosoftYaHei"/>
              </a:rPr>
              <a:t>分装危险化学品</a:t>
            </a:r>
          </a:p>
        </p:txBody>
      </p:sp>
      <p:sp>
        <p:nvSpPr>
          <p:cNvPr id="7" name="object 7"/>
          <p:cNvSpPr txBox="1"/>
          <p:nvPr/>
        </p:nvSpPr>
        <p:spPr>
          <a:xfrm>
            <a:off x="8270024" y="1219496"/>
            <a:ext cx="3221133" cy="646327"/>
          </a:xfrm>
          <a:prstGeom prst="rect">
            <a:avLst/>
          </a:prstGeom>
        </p:spPr>
        <p:txBody>
          <a:bodyPr vert="horz" wrap="square" lIns="0" tIns="0" rIns="0" bIns="0" rtlCol="0">
            <a:spAutoFit/>
          </a:bodyPr>
          <a:lstStyle/>
          <a:p>
            <a:pPr marL="0" marR="0">
              <a:lnSpc>
                <a:spcPts val="2089"/>
              </a:lnSpc>
              <a:spcBef>
                <a:spcPts val="0"/>
              </a:spcBef>
              <a:spcAft>
                <a:spcPts val="0"/>
              </a:spcAft>
            </a:pPr>
            <a:r>
              <a:rPr sz="2000" dirty="0">
                <a:solidFill>
                  <a:srgbClr val="000000"/>
                </a:solidFill>
                <a:latin typeface="NJGCAJ+MicrosoftYaHei"/>
                <a:cs typeface="NJGCAJ+MicrosoftYaHei"/>
              </a:rPr>
              <a:t>分装容器未张贴安全标签</a:t>
            </a:r>
          </a:p>
        </p:txBody>
      </p:sp>
      <p:sp>
        <p:nvSpPr>
          <p:cNvPr id="8" name="object 8"/>
          <p:cNvSpPr txBox="1"/>
          <p:nvPr/>
        </p:nvSpPr>
        <p:spPr>
          <a:xfrm>
            <a:off x="280670" y="5242593"/>
            <a:ext cx="4588160" cy="1092708"/>
          </a:xfrm>
          <a:prstGeom prst="rect">
            <a:avLst/>
          </a:prstGeom>
        </p:spPr>
        <p:txBody>
          <a:bodyPr vert="horz" wrap="square" lIns="0" tIns="0" rIns="0" bIns="0" rtlCol="0">
            <a:spAutoFit/>
          </a:bodyPr>
          <a:lstStyle/>
          <a:p>
            <a:pPr marL="0" marR="0">
              <a:lnSpc>
                <a:spcPts val="1463"/>
              </a:lnSpc>
              <a:spcBef>
                <a:spcPts val="0"/>
              </a:spcBef>
              <a:spcAft>
                <a:spcPts val="0"/>
              </a:spcAft>
            </a:pPr>
            <a:r>
              <a:rPr sz="1400" dirty="0">
                <a:solidFill>
                  <a:srgbClr val="000000"/>
                </a:solidFill>
                <a:latin typeface="NJGCAJ+MicrosoftYaHei"/>
                <a:cs typeface="NJGCAJ+MicrosoftYaHei"/>
              </a:rPr>
              <a:t>《常用化学危险品贮存通则》（GB</a:t>
            </a:r>
            <a:r>
              <a:rPr sz="1400" spc="10" dirty="0">
                <a:solidFill>
                  <a:srgbClr val="000000"/>
                </a:solidFill>
                <a:latin typeface="NJGCAJ+MicrosoftYaHei"/>
                <a:cs typeface="NJGCAJ+MicrosoftYaHei"/>
              </a:rPr>
              <a:t> </a:t>
            </a:r>
            <a:r>
              <a:rPr sz="1400" dirty="0">
                <a:solidFill>
                  <a:srgbClr val="000000"/>
                </a:solidFill>
                <a:latin typeface="NJGCAJ+MicrosoftYaHei"/>
                <a:cs typeface="NJGCAJ+MicrosoftYaHei"/>
              </a:rPr>
              <a:t>15603-1995）</a:t>
            </a:r>
          </a:p>
          <a:p>
            <a:pPr marL="0" marR="0">
              <a:lnSpc>
                <a:spcPts val="1463"/>
              </a:lnSpc>
              <a:spcBef>
                <a:spcPts val="1006"/>
              </a:spcBef>
              <a:spcAft>
                <a:spcPts val="0"/>
              </a:spcAft>
            </a:pPr>
            <a:r>
              <a:rPr sz="1400" spc="29" dirty="0">
                <a:solidFill>
                  <a:srgbClr val="000000"/>
                </a:solidFill>
                <a:latin typeface="NJGCAJ+MicrosoftYaHei"/>
                <a:cs typeface="NJGCAJ+MicrosoftYaHei"/>
              </a:rPr>
              <a:t>规定：化学危险品贮存安排取决于化学危险品分类</a:t>
            </a:r>
          </a:p>
          <a:p>
            <a:pPr marL="0" marR="0">
              <a:lnSpc>
                <a:spcPts val="1463"/>
              </a:lnSpc>
              <a:spcBef>
                <a:spcPts val="1006"/>
              </a:spcBef>
              <a:spcAft>
                <a:spcPts val="0"/>
              </a:spcAft>
            </a:pPr>
            <a:r>
              <a:rPr sz="1400" dirty="0">
                <a:solidFill>
                  <a:srgbClr val="000000"/>
                </a:solidFill>
                <a:latin typeface="NJGCAJ+MicrosoftYaHei"/>
                <a:cs typeface="NJGCAJ+MicrosoftYaHei"/>
              </a:rPr>
              <a:t>分项 容器类型 贮存方式和消防的要求。</a:t>
            </a:r>
          </a:p>
        </p:txBody>
      </p:sp>
      <p:sp>
        <p:nvSpPr>
          <p:cNvPr id="9" name="object 9"/>
          <p:cNvSpPr txBox="1"/>
          <p:nvPr/>
        </p:nvSpPr>
        <p:spPr>
          <a:xfrm>
            <a:off x="4813935" y="5242593"/>
            <a:ext cx="7754526" cy="1092708"/>
          </a:xfrm>
          <a:prstGeom prst="rect">
            <a:avLst/>
          </a:prstGeom>
        </p:spPr>
        <p:txBody>
          <a:bodyPr vert="horz" wrap="square" lIns="0" tIns="0" rIns="0" bIns="0" rtlCol="0">
            <a:spAutoFit/>
          </a:bodyPr>
          <a:lstStyle/>
          <a:p>
            <a:pPr marL="0" marR="0">
              <a:lnSpc>
                <a:spcPts val="1463"/>
              </a:lnSpc>
              <a:spcBef>
                <a:spcPts val="0"/>
              </a:spcBef>
              <a:spcAft>
                <a:spcPts val="0"/>
              </a:spcAft>
            </a:pPr>
            <a:r>
              <a:rPr sz="1400" spc="36" dirty="0">
                <a:solidFill>
                  <a:srgbClr val="000000"/>
                </a:solidFill>
                <a:latin typeface="NJGCAJ+MicrosoftYaHei"/>
                <a:cs typeface="NJGCAJ+MicrosoftYaHei"/>
              </a:rPr>
              <a:t>《工作场所安全使用化学品规定》第十四条规定：使用单位购进的化学品需要转移或</a:t>
            </a:r>
          </a:p>
          <a:p>
            <a:pPr marL="0" marR="0">
              <a:lnSpc>
                <a:spcPts val="1463"/>
              </a:lnSpc>
              <a:spcBef>
                <a:spcPts val="1006"/>
              </a:spcBef>
              <a:spcAft>
                <a:spcPts val="0"/>
              </a:spcAft>
            </a:pPr>
            <a:r>
              <a:rPr sz="1400" spc="17" dirty="0">
                <a:solidFill>
                  <a:srgbClr val="000000"/>
                </a:solidFill>
                <a:latin typeface="NJGCAJ+MicrosoftYaHei"/>
                <a:cs typeface="NJGCAJ+MicrosoftYaHei"/>
              </a:rPr>
              <a:t>分装到其它容器时,</a:t>
            </a:r>
            <a:r>
              <a:rPr sz="1400" spc="22" dirty="0">
                <a:solidFill>
                  <a:srgbClr val="000000"/>
                </a:solidFill>
                <a:latin typeface="NJGCAJ+MicrosoftYaHei"/>
                <a:cs typeface="NJGCAJ+MicrosoftYaHei"/>
              </a:rPr>
              <a:t> </a:t>
            </a:r>
            <a:r>
              <a:rPr sz="1400" spc="20" dirty="0">
                <a:solidFill>
                  <a:srgbClr val="000000"/>
                </a:solidFill>
                <a:latin typeface="NJGCAJ+MicrosoftYaHei"/>
                <a:cs typeface="NJGCAJ+MicrosoftYaHei"/>
              </a:rPr>
              <a:t>应标明其内容。对于危险化学品</a:t>
            </a:r>
            <a:r>
              <a:rPr sz="1400" spc="21" dirty="0">
                <a:solidFill>
                  <a:srgbClr val="000000"/>
                </a:solidFill>
                <a:latin typeface="NJGCAJ+MicrosoftYaHei"/>
                <a:cs typeface="NJGCAJ+MicrosoftYaHei"/>
              </a:rPr>
              <a:t> </a:t>
            </a:r>
            <a:r>
              <a:rPr sz="1400" dirty="0">
                <a:solidFill>
                  <a:srgbClr val="000000"/>
                </a:solidFill>
                <a:latin typeface="NJGCAJ+MicrosoftYaHei"/>
                <a:cs typeface="NJGCAJ+MicrosoftYaHei"/>
              </a:rPr>
              <a:t>,</a:t>
            </a:r>
            <a:r>
              <a:rPr sz="1400" spc="39" dirty="0">
                <a:solidFill>
                  <a:srgbClr val="000000"/>
                </a:solidFill>
                <a:latin typeface="NJGCAJ+MicrosoftYaHei"/>
                <a:cs typeface="NJGCAJ+MicrosoftYaHei"/>
              </a:rPr>
              <a:t> </a:t>
            </a:r>
            <a:r>
              <a:rPr sz="1400" spc="20" dirty="0">
                <a:solidFill>
                  <a:srgbClr val="000000"/>
                </a:solidFill>
                <a:latin typeface="NJGCAJ+MicrosoftYaHei"/>
                <a:cs typeface="NJGCAJ+MicrosoftYaHei"/>
              </a:rPr>
              <a:t>在转移或分装后的容器上应贴安</a:t>
            </a:r>
          </a:p>
          <a:p>
            <a:pPr marL="0" marR="0">
              <a:lnSpc>
                <a:spcPts val="1463"/>
              </a:lnSpc>
              <a:spcBef>
                <a:spcPts val="1006"/>
              </a:spcBef>
              <a:spcAft>
                <a:spcPts val="0"/>
              </a:spcAft>
            </a:pPr>
            <a:r>
              <a:rPr sz="1400" dirty="0">
                <a:solidFill>
                  <a:srgbClr val="000000"/>
                </a:solidFill>
                <a:latin typeface="NJGCAJ+MicrosoftYaHei"/>
                <a:cs typeface="NJGCAJ+MicrosoftYaHei"/>
              </a:rPr>
              <a:t>全标签 ; 盛装危险化学品的容器在未净化处理前 , 不得更换原安全标签。</a:t>
            </a:r>
          </a:p>
        </p:txBody>
      </p:sp>
      <p:sp>
        <p:nvSpPr>
          <p:cNvPr id="10" name="object 10"/>
          <p:cNvSpPr txBox="1"/>
          <p:nvPr/>
        </p:nvSpPr>
        <p:spPr>
          <a:xfrm>
            <a:off x="1262697" y="6586702"/>
            <a:ext cx="49318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Page</a:t>
            </a:r>
          </a:p>
        </p:txBody>
      </p:sp>
      <p:sp>
        <p:nvSpPr>
          <p:cNvPr id="11" name="object 11"/>
          <p:cNvSpPr txBox="1"/>
          <p:nvPr/>
        </p:nvSpPr>
        <p:spPr>
          <a:xfrm>
            <a:off x="1764347" y="6586702"/>
            <a:ext cx="331263"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47</a:t>
            </a:r>
          </a:p>
        </p:txBody>
      </p:sp>
      <p:sp>
        <p:nvSpPr>
          <p:cNvPr id="12" name="object 12"/>
          <p:cNvSpPr txBox="1"/>
          <p:nvPr/>
        </p:nvSpPr>
        <p:spPr>
          <a:xfrm>
            <a:off x="11158118" y="6601485"/>
            <a:ext cx="1207135" cy="58109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FFFFFF"/>
                </a:solidFill>
                <a:latin typeface="NJGCAJ+MicrosoftYaHei"/>
                <a:cs typeface="NJGCAJ+MicrosoftYaHei"/>
              </a:rPr>
              <a:t>第</a:t>
            </a:r>
            <a:r>
              <a:rPr sz="1800" spc="12" dirty="0">
                <a:solidFill>
                  <a:srgbClr val="FFFFFF"/>
                </a:solidFill>
                <a:latin typeface="NJGCAJ+MicrosoftYaHei"/>
                <a:cs typeface="NJGCAJ+MicrosoftYaHei"/>
              </a:rPr>
              <a:t> </a:t>
            </a:r>
            <a:r>
              <a:rPr sz="1800" dirty="0">
                <a:solidFill>
                  <a:srgbClr val="FFFFFF"/>
                </a:solidFill>
                <a:latin typeface="NJGCAJ+MicrosoftYaHei"/>
                <a:cs typeface="NJGCAJ+MicrosoftYaHei"/>
              </a:rPr>
              <a:t>47 页</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793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6431801" y="392857"/>
            <a:ext cx="762000" cy="774799"/>
          </a:xfrm>
          <a:prstGeom prst="rect">
            <a:avLst/>
          </a:prstGeom>
        </p:spPr>
        <p:txBody>
          <a:bodyPr vert="horz" wrap="square" lIns="0" tIns="0" rIns="0" bIns="0" rtlCol="0">
            <a:spAutoFit/>
          </a:bodyPr>
          <a:lstStyle/>
          <a:p>
            <a:pPr marL="0" marR="0">
              <a:lnSpc>
                <a:spcPts val="2500"/>
              </a:lnSpc>
              <a:spcBef>
                <a:spcPts val="0"/>
              </a:spcBef>
              <a:spcAft>
                <a:spcPts val="0"/>
              </a:spcAft>
            </a:pPr>
            <a:r>
              <a:rPr sz="2400" dirty="0">
                <a:solidFill>
                  <a:srgbClr val="FFFFFF"/>
                </a:solidFill>
                <a:latin typeface="NJGCAJ+MicrosoftYaHei"/>
                <a:cs typeface="NJGCAJ+MicrosoftYaHei"/>
              </a:rPr>
              <a:t>一</a:t>
            </a:r>
          </a:p>
        </p:txBody>
      </p:sp>
      <p:sp>
        <p:nvSpPr>
          <p:cNvPr id="4" name="object 4"/>
          <p:cNvSpPr txBox="1"/>
          <p:nvPr/>
        </p:nvSpPr>
        <p:spPr>
          <a:xfrm>
            <a:off x="7252284" y="416729"/>
            <a:ext cx="3209924" cy="709571"/>
          </a:xfrm>
          <a:prstGeom prst="rect">
            <a:avLst/>
          </a:prstGeom>
        </p:spPr>
        <p:txBody>
          <a:bodyPr vert="horz" wrap="square" lIns="0" tIns="0" rIns="0" bIns="0" rtlCol="0">
            <a:spAutoFit/>
          </a:bodyPr>
          <a:lstStyle/>
          <a:p>
            <a:pPr marL="0" marR="0">
              <a:lnSpc>
                <a:spcPts val="2287"/>
              </a:lnSpc>
              <a:spcBef>
                <a:spcPts val="0"/>
              </a:spcBef>
              <a:spcAft>
                <a:spcPts val="0"/>
              </a:spcAft>
            </a:pPr>
            <a:r>
              <a:rPr sz="2200" dirty="0">
                <a:solidFill>
                  <a:srgbClr val="000000"/>
                </a:solidFill>
                <a:latin typeface="NJGCAJ+MicrosoftYaHei"/>
                <a:cs typeface="NJGCAJ+MicrosoftYaHei"/>
              </a:rPr>
              <a:t>环</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境</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整</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洁</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有</a:t>
            </a:r>
            <a:r>
              <a:rPr sz="2200" spc="1109" dirty="0">
                <a:solidFill>
                  <a:srgbClr val="000000"/>
                </a:solidFill>
                <a:latin typeface="NJGCAJ+MicrosoftYaHei"/>
                <a:cs typeface="NJGCAJ+MicrosoftYaHei"/>
              </a:rPr>
              <a:t> </a:t>
            </a:r>
            <a:r>
              <a:rPr sz="2200" dirty="0">
                <a:solidFill>
                  <a:srgbClr val="000000"/>
                </a:solidFill>
                <a:latin typeface="NJGCAJ+MicrosoftYaHei"/>
                <a:cs typeface="NJGCAJ+MicrosoftYaHei"/>
              </a:rPr>
              <a:t>序</a:t>
            </a:r>
          </a:p>
        </p:txBody>
      </p:sp>
      <p:sp>
        <p:nvSpPr>
          <p:cNvPr id="5" name="object 5"/>
          <p:cNvSpPr txBox="1"/>
          <p:nvPr/>
        </p:nvSpPr>
        <p:spPr>
          <a:xfrm>
            <a:off x="6369545" y="1126926"/>
            <a:ext cx="4796284" cy="5874742"/>
          </a:xfrm>
          <a:prstGeom prst="rect">
            <a:avLst/>
          </a:prstGeom>
        </p:spPr>
        <p:txBody>
          <a:bodyPr vert="horz" wrap="square" lIns="0" tIns="0" rIns="0" bIns="0" rtlCol="0">
            <a:spAutoFit/>
          </a:bodyPr>
          <a:lstStyle/>
          <a:p>
            <a:pPr marL="63004" marR="0">
              <a:lnSpc>
                <a:spcPts val="2500"/>
              </a:lnSpc>
              <a:spcBef>
                <a:spcPts val="0"/>
              </a:spcBef>
              <a:spcAft>
                <a:spcPts val="0"/>
              </a:spcAft>
            </a:pPr>
            <a:r>
              <a:rPr sz="2400" dirty="0">
                <a:solidFill>
                  <a:srgbClr val="FFFFFF"/>
                </a:solidFill>
                <a:latin typeface="NJGCAJ+MicrosoftYaHei"/>
                <a:cs typeface="NJGCAJ+MicrosoftYaHei"/>
              </a:rPr>
              <a:t>二</a:t>
            </a:r>
            <a:r>
              <a:rPr sz="2400" spc="3349" dirty="0">
                <a:solidFill>
                  <a:srgbClr val="FFFFFF"/>
                </a:solidFill>
                <a:latin typeface="NJGCAJ+MicrosoftYaHei"/>
                <a:cs typeface="NJGCAJ+MicrosoftYaHei"/>
              </a:rPr>
              <a:t> </a:t>
            </a:r>
            <a:r>
              <a:rPr sz="2200" dirty="0">
                <a:solidFill>
                  <a:srgbClr val="000000"/>
                </a:solidFill>
                <a:latin typeface="NJGCAJ+MicrosoftYaHei"/>
                <a:cs typeface="NJGCAJ+MicrosoftYaHei"/>
              </a:rPr>
              <a:t>标</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志</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标</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线</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清</a:t>
            </a:r>
            <a:r>
              <a:rPr sz="2200" spc="1109" dirty="0">
                <a:solidFill>
                  <a:srgbClr val="000000"/>
                </a:solidFill>
                <a:latin typeface="NJGCAJ+MicrosoftYaHei"/>
                <a:cs typeface="NJGCAJ+MicrosoftYaHei"/>
              </a:rPr>
              <a:t> </a:t>
            </a:r>
            <a:r>
              <a:rPr sz="2200" dirty="0">
                <a:solidFill>
                  <a:srgbClr val="000000"/>
                </a:solidFill>
                <a:latin typeface="NJGCAJ+MicrosoftYaHei"/>
                <a:cs typeface="NJGCAJ+MicrosoftYaHei"/>
              </a:rPr>
              <a:t>晰</a:t>
            </a:r>
          </a:p>
          <a:p>
            <a:pPr marL="63004" marR="0">
              <a:lnSpc>
                <a:spcPts val="2500"/>
              </a:lnSpc>
              <a:spcBef>
                <a:spcPts val="3237"/>
              </a:spcBef>
              <a:spcAft>
                <a:spcPts val="0"/>
              </a:spcAft>
            </a:pPr>
            <a:r>
              <a:rPr sz="2400" dirty="0">
                <a:solidFill>
                  <a:srgbClr val="FFFFFF"/>
                </a:solidFill>
                <a:latin typeface="NJGCAJ+MicrosoftYaHei"/>
                <a:cs typeface="NJGCAJ+MicrosoftYaHei"/>
              </a:rPr>
              <a:t>三</a:t>
            </a:r>
            <a:r>
              <a:rPr sz="2400" spc="3349" dirty="0">
                <a:solidFill>
                  <a:srgbClr val="FFFFFF"/>
                </a:solidFill>
                <a:latin typeface="NJGCAJ+MicrosoftYaHei"/>
                <a:cs typeface="NJGCAJ+MicrosoftYaHei"/>
              </a:rPr>
              <a:t> </a:t>
            </a:r>
            <a:r>
              <a:rPr sz="2200" dirty="0">
                <a:solidFill>
                  <a:srgbClr val="000000"/>
                </a:solidFill>
                <a:latin typeface="NJGCAJ+MicrosoftYaHei"/>
                <a:cs typeface="NJGCAJ+MicrosoftYaHei"/>
              </a:rPr>
              <a:t>电</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气</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线</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路</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符</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合</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要</a:t>
            </a:r>
            <a:r>
              <a:rPr sz="2200" spc="-21" dirty="0">
                <a:solidFill>
                  <a:srgbClr val="000000"/>
                </a:solidFill>
                <a:latin typeface="NJGCAJ+MicrosoftYaHei"/>
                <a:cs typeface="NJGCAJ+MicrosoftYaHei"/>
              </a:rPr>
              <a:t> </a:t>
            </a:r>
            <a:r>
              <a:rPr sz="2200" dirty="0">
                <a:solidFill>
                  <a:srgbClr val="000000"/>
                </a:solidFill>
                <a:latin typeface="NJGCAJ+MicrosoftYaHei"/>
                <a:cs typeface="NJGCAJ+MicrosoftYaHei"/>
              </a:rPr>
              <a:t>求</a:t>
            </a:r>
          </a:p>
          <a:p>
            <a:pPr marL="63004" marR="0">
              <a:lnSpc>
                <a:spcPts val="2500"/>
              </a:lnSpc>
              <a:spcBef>
                <a:spcPts val="3287"/>
              </a:spcBef>
              <a:spcAft>
                <a:spcPts val="0"/>
              </a:spcAft>
            </a:pPr>
            <a:r>
              <a:rPr sz="2400" dirty="0">
                <a:solidFill>
                  <a:srgbClr val="FFFFFF"/>
                </a:solidFill>
                <a:latin typeface="NJGCAJ+MicrosoftYaHei"/>
                <a:cs typeface="NJGCAJ+MicrosoftYaHei"/>
              </a:rPr>
              <a:t>四</a:t>
            </a:r>
            <a:r>
              <a:rPr sz="2400" spc="3349" dirty="0">
                <a:solidFill>
                  <a:srgbClr val="FFFFFF"/>
                </a:solidFill>
                <a:latin typeface="NJGCAJ+MicrosoftYaHei"/>
                <a:cs typeface="NJGCAJ+MicrosoftYaHei"/>
              </a:rPr>
              <a:t> </a:t>
            </a:r>
            <a:r>
              <a:rPr sz="2200" dirty="0">
                <a:solidFill>
                  <a:srgbClr val="000000"/>
                </a:solidFill>
                <a:latin typeface="NJGCAJ+MicrosoftYaHei"/>
                <a:cs typeface="NJGCAJ+MicrosoftYaHei"/>
              </a:rPr>
              <a:t>设</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备</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设</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施</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维</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护</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完</a:t>
            </a:r>
            <a:r>
              <a:rPr sz="2200" spc="-21" dirty="0">
                <a:solidFill>
                  <a:srgbClr val="000000"/>
                </a:solidFill>
                <a:latin typeface="NJGCAJ+MicrosoftYaHei"/>
                <a:cs typeface="NJGCAJ+MicrosoftYaHei"/>
              </a:rPr>
              <a:t> </a:t>
            </a:r>
            <a:r>
              <a:rPr sz="2200" dirty="0">
                <a:solidFill>
                  <a:srgbClr val="000000"/>
                </a:solidFill>
                <a:latin typeface="NJGCAJ+MicrosoftYaHei"/>
                <a:cs typeface="NJGCAJ+MicrosoftYaHei"/>
              </a:rPr>
              <a:t>好</a:t>
            </a:r>
          </a:p>
          <a:p>
            <a:pPr marL="63004" marR="0">
              <a:lnSpc>
                <a:spcPts val="2500"/>
              </a:lnSpc>
              <a:spcBef>
                <a:spcPts val="3238"/>
              </a:spcBef>
              <a:spcAft>
                <a:spcPts val="0"/>
              </a:spcAft>
            </a:pPr>
            <a:r>
              <a:rPr sz="2400" dirty="0">
                <a:solidFill>
                  <a:srgbClr val="FFFFFF"/>
                </a:solidFill>
                <a:latin typeface="NJGCAJ+MicrosoftYaHei"/>
                <a:cs typeface="NJGCAJ+MicrosoftYaHei"/>
              </a:rPr>
              <a:t>五</a:t>
            </a:r>
            <a:r>
              <a:rPr sz="2400" spc="3349" dirty="0">
                <a:solidFill>
                  <a:srgbClr val="FFFFFF"/>
                </a:solidFill>
                <a:latin typeface="NJGCAJ+MicrosoftYaHei"/>
                <a:cs typeface="NJGCAJ+MicrosoftYaHei"/>
              </a:rPr>
              <a:t> </a:t>
            </a:r>
            <a:r>
              <a:rPr sz="2200" dirty="0">
                <a:solidFill>
                  <a:srgbClr val="000000"/>
                </a:solidFill>
                <a:latin typeface="NJGCAJ+MicrosoftYaHei"/>
                <a:cs typeface="NJGCAJ+MicrosoftYaHei"/>
              </a:rPr>
              <a:t>监</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测</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防</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护</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措</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施</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可</a:t>
            </a:r>
            <a:r>
              <a:rPr sz="2200" spc="-21" dirty="0">
                <a:solidFill>
                  <a:srgbClr val="000000"/>
                </a:solidFill>
                <a:latin typeface="NJGCAJ+MicrosoftYaHei"/>
                <a:cs typeface="NJGCAJ+MicrosoftYaHei"/>
              </a:rPr>
              <a:t> </a:t>
            </a:r>
            <a:r>
              <a:rPr sz="2200" dirty="0">
                <a:solidFill>
                  <a:srgbClr val="000000"/>
                </a:solidFill>
                <a:latin typeface="NJGCAJ+MicrosoftYaHei"/>
                <a:cs typeface="NJGCAJ+MicrosoftYaHei"/>
              </a:rPr>
              <a:t>靠</a:t>
            </a:r>
          </a:p>
          <a:p>
            <a:pPr marL="63004" marR="0">
              <a:lnSpc>
                <a:spcPts val="2500"/>
              </a:lnSpc>
              <a:spcBef>
                <a:spcPts val="3287"/>
              </a:spcBef>
              <a:spcAft>
                <a:spcPts val="0"/>
              </a:spcAft>
            </a:pPr>
            <a:r>
              <a:rPr sz="2400" dirty="0">
                <a:solidFill>
                  <a:srgbClr val="FFFFFF"/>
                </a:solidFill>
                <a:latin typeface="NJGCAJ+MicrosoftYaHei"/>
                <a:cs typeface="NJGCAJ+MicrosoftYaHei"/>
              </a:rPr>
              <a:t>六</a:t>
            </a:r>
            <a:r>
              <a:rPr sz="2400" spc="3349" dirty="0">
                <a:solidFill>
                  <a:srgbClr val="FFFFFF"/>
                </a:solidFill>
                <a:latin typeface="NJGCAJ+MicrosoftYaHei"/>
                <a:cs typeface="NJGCAJ+MicrosoftYaHei"/>
              </a:rPr>
              <a:t> </a:t>
            </a:r>
            <a:r>
              <a:rPr sz="2200" dirty="0">
                <a:solidFill>
                  <a:srgbClr val="000000"/>
                </a:solidFill>
                <a:latin typeface="NJGCAJ+MicrosoftYaHei"/>
                <a:cs typeface="NJGCAJ+MicrosoftYaHei"/>
              </a:rPr>
              <a:t>仓</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库</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物</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品</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摆</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放</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有</a:t>
            </a:r>
            <a:r>
              <a:rPr sz="2200" spc="-21" dirty="0">
                <a:solidFill>
                  <a:srgbClr val="000000"/>
                </a:solidFill>
                <a:latin typeface="NJGCAJ+MicrosoftYaHei"/>
                <a:cs typeface="NJGCAJ+MicrosoftYaHei"/>
              </a:rPr>
              <a:t> </a:t>
            </a:r>
            <a:r>
              <a:rPr sz="2200" dirty="0">
                <a:solidFill>
                  <a:srgbClr val="000000"/>
                </a:solidFill>
                <a:latin typeface="NJGCAJ+MicrosoftYaHei"/>
                <a:cs typeface="NJGCAJ+MicrosoftYaHei"/>
              </a:rPr>
              <a:t>序</a:t>
            </a:r>
          </a:p>
          <a:p>
            <a:pPr marL="63004" marR="0">
              <a:lnSpc>
                <a:spcPts val="2500"/>
              </a:lnSpc>
              <a:spcBef>
                <a:spcPts val="3237"/>
              </a:spcBef>
              <a:spcAft>
                <a:spcPts val="0"/>
              </a:spcAft>
            </a:pPr>
            <a:r>
              <a:rPr sz="2400" dirty="0">
                <a:solidFill>
                  <a:srgbClr val="FFFFFF"/>
                </a:solidFill>
                <a:latin typeface="NJGCAJ+MicrosoftYaHei"/>
                <a:cs typeface="NJGCAJ+MicrosoftYaHei"/>
              </a:rPr>
              <a:t>七</a:t>
            </a:r>
            <a:r>
              <a:rPr sz="2400" spc="3349" dirty="0">
                <a:solidFill>
                  <a:srgbClr val="FFFFFF"/>
                </a:solidFill>
                <a:latin typeface="NJGCAJ+MicrosoftYaHei"/>
                <a:cs typeface="NJGCAJ+MicrosoftYaHei"/>
              </a:rPr>
              <a:t> </a:t>
            </a:r>
            <a:r>
              <a:rPr sz="2200" spc="273" dirty="0">
                <a:solidFill>
                  <a:srgbClr val="000000"/>
                </a:solidFill>
                <a:latin typeface="NJGCAJ+MicrosoftYaHei"/>
                <a:cs typeface="NJGCAJ+MicrosoftYaHei"/>
              </a:rPr>
              <a:t>危化品使用符合规范</a:t>
            </a:r>
          </a:p>
          <a:p>
            <a:pPr marL="0" marR="0">
              <a:lnSpc>
                <a:spcPts val="3339"/>
              </a:lnSpc>
              <a:spcBef>
                <a:spcPts val="2265"/>
              </a:spcBef>
              <a:spcAft>
                <a:spcPts val="0"/>
              </a:spcAft>
            </a:pPr>
            <a:r>
              <a:rPr sz="2800" dirty="0">
                <a:solidFill>
                  <a:srgbClr val="FFFFFF"/>
                </a:solidFill>
                <a:latin typeface="NJGCAJ+MicrosoftYaHei"/>
                <a:cs typeface="NJGCAJ+MicrosoftYaHei"/>
              </a:rPr>
              <a:t>八</a:t>
            </a:r>
            <a:r>
              <a:rPr sz="2800" spc="3325" dirty="0">
                <a:solidFill>
                  <a:srgbClr val="FFFFFF"/>
                </a:solidFill>
                <a:latin typeface="NJGCAJ+MicrosoftYaHei"/>
                <a:cs typeface="NJGCAJ+MicrosoftYaHei"/>
              </a:rPr>
              <a:t> </a:t>
            </a:r>
            <a:r>
              <a:rPr sz="3200" spc="40" dirty="0">
                <a:solidFill>
                  <a:srgbClr val="0070C0"/>
                </a:solidFill>
                <a:latin typeface="NJGCAJ+MicrosoftYaHei"/>
                <a:cs typeface="NJGCAJ+MicrosoftYaHei"/>
              </a:rPr>
              <a:t>应急处置快速高效</a:t>
            </a:r>
          </a:p>
          <a:p>
            <a:pPr marL="63004" marR="0">
              <a:lnSpc>
                <a:spcPts val="2500"/>
              </a:lnSpc>
              <a:spcBef>
                <a:spcPts val="3371"/>
              </a:spcBef>
              <a:spcAft>
                <a:spcPts val="0"/>
              </a:spcAft>
            </a:pPr>
            <a:r>
              <a:rPr sz="2400" dirty="0">
                <a:solidFill>
                  <a:srgbClr val="FFFFFF"/>
                </a:solidFill>
                <a:latin typeface="NJGCAJ+MicrosoftYaHei"/>
                <a:cs typeface="NJGCAJ+MicrosoftYaHei"/>
              </a:rPr>
              <a:t>九</a:t>
            </a:r>
            <a:r>
              <a:rPr sz="2400" spc="3349" dirty="0">
                <a:solidFill>
                  <a:srgbClr val="FFFFFF"/>
                </a:solidFill>
                <a:latin typeface="NJGCAJ+MicrosoftYaHei"/>
                <a:cs typeface="NJGCAJ+MicrosoftYaHei"/>
              </a:rPr>
              <a:t> </a:t>
            </a:r>
            <a:r>
              <a:rPr sz="2200" dirty="0">
                <a:solidFill>
                  <a:srgbClr val="000000"/>
                </a:solidFill>
                <a:latin typeface="NJGCAJ+MicrosoftYaHei"/>
                <a:cs typeface="NJGCAJ+MicrosoftYaHei"/>
              </a:rPr>
              <a:t>从</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业</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人</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员</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熟</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知</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风</a:t>
            </a:r>
            <a:r>
              <a:rPr sz="2200" spc="-21" dirty="0">
                <a:solidFill>
                  <a:srgbClr val="000000"/>
                </a:solidFill>
                <a:latin typeface="NJGCAJ+MicrosoftYaHei"/>
                <a:cs typeface="NJGCAJ+MicrosoftYaHei"/>
              </a:rPr>
              <a:t> </a:t>
            </a:r>
            <a:r>
              <a:rPr sz="2200" dirty="0">
                <a:solidFill>
                  <a:srgbClr val="000000"/>
                </a:solidFill>
                <a:latin typeface="NJGCAJ+MicrosoftYaHei"/>
                <a:cs typeface="NJGCAJ+MicrosoftYaHei"/>
              </a:rPr>
              <a:t>险</a:t>
            </a:r>
          </a:p>
        </p:txBody>
      </p:sp>
      <p:sp>
        <p:nvSpPr>
          <p:cNvPr id="6" name="object 6"/>
          <p:cNvSpPr txBox="1"/>
          <p:nvPr/>
        </p:nvSpPr>
        <p:spPr>
          <a:xfrm>
            <a:off x="1262697" y="6586702"/>
            <a:ext cx="49318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Page</a:t>
            </a:r>
          </a:p>
        </p:txBody>
      </p:sp>
      <p:sp>
        <p:nvSpPr>
          <p:cNvPr id="7" name="object 7"/>
          <p:cNvSpPr txBox="1"/>
          <p:nvPr/>
        </p:nvSpPr>
        <p:spPr>
          <a:xfrm>
            <a:off x="1764347" y="6586702"/>
            <a:ext cx="331263"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48</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793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146086" y="178485"/>
            <a:ext cx="3804602" cy="840027"/>
          </a:xfrm>
          <a:prstGeom prst="rect">
            <a:avLst/>
          </a:prstGeom>
        </p:spPr>
        <p:txBody>
          <a:bodyPr vert="horz" wrap="square" lIns="0" tIns="0" rIns="0" bIns="0" rtlCol="0">
            <a:spAutoFit/>
          </a:bodyPr>
          <a:lstStyle/>
          <a:p>
            <a:pPr marL="0" marR="0">
              <a:lnSpc>
                <a:spcPts val="2714"/>
              </a:lnSpc>
              <a:spcBef>
                <a:spcPts val="0"/>
              </a:spcBef>
              <a:spcAft>
                <a:spcPts val="0"/>
              </a:spcAft>
            </a:pPr>
            <a:r>
              <a:rPr sz="2600" dirty="0">
                <a:solidFill>
                  <a:srgbClr val="000000"/>
                </a:solidFill>
                <a:latin typeface="NJGCAJ+MicrosoftYaHei"/>
                <a:cs typeface="NJGCAJ+MicrosoftYaHei"/>
              </a:rPr>
              <a:t>八、应急处置快速高效</a:t>
            </a:r>
          </a:p>
        </p:txBody>
      </p:sp>
      <p:sp>
        <p:nvSpPr>
          <p:cNvPr id="4" name="object 4"/>
          <p:cNvSpPr txBox="1"/>
          <p:nvPr/>
        </p:nvSpPr>
        <p:spPr>
          <a:xfrm>
            <a:off x="930059" y="971236"/>
            <a:ext cx="11797184" cy="1103527"/>
          </a:xfrm>
          <a:prstGeom prst="rect">
            <a:avLst/>
          </a:prstGeom>
        </p:spPr>
        <p:txBody>
          <a:bodyPr vert="horz" wrap="square" lIns="0" tIns="0" rIns="0" bIns="0" rtlCol="0">
            <a:spAutoFit/>
          </a:bodyPr>
          <a:lstStyle/>
          <a:p>
            <a:pPr marL="0" marR="0">
              <a:lnSpc>
                <a:spcPts val="2089"/>
              </a:lnSpc>
              <a:spcBef>
                <a:spcPts val="0"/>
              </a:spcBef>
              <a:spcAft>
                <a:spcPts val="0"/>
              </a:spcAft>
            </a:pPr>
            <a:r>
              <a:rPr sz="2000" spc="15" dirty="0">
                <a:solidFill>
                  <a:srgbClr val="0070C0"/>
                </a:solidFill>
                <a:latin typeface="NJGCAJ+MicrosoftYaHei"/>
                <a:cs typeface="NJGCAJ+MicrosoftYaHei"/>
              </a:rPr>
              <a:t>第19条：</a:t>
            </a:r>
            <a:r>
              <a:rPr sz="2000" spc="10" dirty="0">
                <a:solidFill>
                  <a:srgbClr val="0D0D0D"/>
                </a:solidFill>
                <a:latin typeface="NJGCAJ+MicrosoftYaHei"/>
                <a:cs typeface="NJGCAJ+MicrosoftYaHei"/>
              </a:rPr>
              <a:t>值班人员必须在岗，并熟练掌握突发事件的处置程序，熟悉监控报警设施和掌握监</a:t>
            </a:r>
          </a:p>
          <a:p>
            <a:pPr marL="0" marR="0">
              <a:lnSpc>
                <a:spcPts val="2089"/>
              </a:lnSpc>
              <a:spcBef>
                <a:spcPts val="1510"/>
              </a:spcBef>
              <a:spcAft>
                <a:spcPts val="0"/>
              </a:spcAft>
            </a:pPr>
            <a:r>
              <a:rPr sz="2000" dirty="0">
                <a:solidFill>
                  <a:srgbClr val="0D0D0D"/>
                </a:solidFill>
                <a:latin typeface="NJGCAJ+MicrosoftYaHei"/>
                <a:cs typeface="NJGCAJ+MicrosoftYaHei"/>
              </a:rPr>
              <a:t>控报警处置方法。</a:t>
            </a:r>
          </a:p>
        </p:txBody>
      </p:sp>
      <p:sp>
        <p:nvSpPr>
          <p:cNvPr id="5" name="object 5"/>
          <p:cNvSpPr txBox="1"/>
          <p:nvPr/>
        </p:nvSpPr>
        <p:spPr>
          <a:xfrm>
            <a:off x="930059" y="1994052"/>
            <a:ext cx="12092940" cy="1129739"/>
          </a:xfrm>
          <a:prstGeom prst="rect">
            <a:avLst/>
          </a:prstGeom>
        </p:spPr>
        <p:txBody>
          <a:bodyPr vert="horz" wrap="square" lIns="0" tIns="0" rIns="0" bIns="0" rtlCol="0">
            <a:spAutoFit/>
          </a:bodyPr>
          <a:lstStyle/>
          <a:p>
            <a:pPr marL="0" marR="0">
              <a:lnSpc>
                <a:spcPts val="1875"/>
              </a:lnSpc>
              <a:spcBef>
                <a:spcPts val="0"/>
              </a:spcBef>
              <a:spcAft>
                <a:spcPts val="0"/>
              </a:spcAft>
            </a:pPr>
            <a:r>
              <a:rPr sz="1800" spc="10" dirty="0">
                <a:solidFill>
                  <a:srgbClr val="0070C0"/>
                </a:solidFill>
                <a:latin typeface="NJGCAJ+MicrosoftYaHei"/>
                <a:cs typeface="NJGCAJ+MicrosoftYaHei"/>
              </a:rPr>
              <a:t>规范说明：</a:t>
            </a:r>
            <a:r>
              <a:rPr sz="1800" dirty="0">
                <a:solidFill>
                  <a:srgbClr val="0D0D0D"/>
                </a:solidFill>
                <a:latin typeface="NJGCAJ+MicrosoftYaHei"/>
                <a:cs typeface="NJGCAJ+MicrosoftYaHei"/>
              </a:rPr>
              <a:t>《中华人民共和国安全生产法》第二十</a:t>
            </a:r>
            <a:r>
              <a:rPr sz="1800" dirty="0">
                <a:solidFill>
                  <a:srgbClr val="FF0000"/>
                </a:solidFill>
                <a:latin typeface="NJGCAJ+MicrosoftYaHei"/>
                <a:cs typeface="NJGCAJ+MicrosoftYaHei"/>
              </a:rPr>
              <a:t>八</a:t>
            </a:r>
            <a:r>
              <a:rPr sz="1800" spc="10" dirty="0">
                <a:solidFill>
                  <a:srgbClr val="0D0D0D"/>
                </a:solidFill>
                <a:latin typeface="NJGCAJ+MicrosoftYaHei"/>
                <a:cs typeface="NJGCAJ+MicrosoftYaHei"/>
              </a:rPr>
              <a:t>条规定：生产经营单位应当对从业人员进行安全生</a:t>
            </a:r>
          </a:p>
          <a:p>
            <a:pPr marL="0" marR="0">
              <a:lnSpc>
                <a:spcPts val="1875"/>
              </a:lnSpc>
              <a:spcBef>
                <a:spcPts val="234"/>
              </a:spcBef>
              <a:spcAft>
                <a:spcPts val="0"/>
              </a:spcAft>
            </a:pPr>
            <a:r>
              <a:rPr sz="1800" dirty="0">
                <a:solidFill>
                  <a:srgbClr val="0D0D0D"/>
                </a:solidFill>
                <a:latin typeface="NJGCAJ+MicrosoftYaHei"/>
                <a:cs typeface="NJGCAJ+MicrosoftYaHei"/>
              </a:rPr>
              <a:t>产教育和培训，保证从业人员具备必要的安全生产知识，熟悉有关的安全生产规章制度和安全操作规程，</a:t>
            </a:r>
          </a:p>
          <a:p>
            <a:pPr marL="0" marR="0">
              <a:lnSpc>
                <a:spcPts val="1875"/>
              </a:lnSpc>
              <a:spcBef>
                <a:spcPts val="284"/>
              </a:spcBef>
              <a:spcAft>
                <a:spcPts val="0"/>
              </a:spcAft>
            </a:pPr>
            <a:r>
              <a:rPr sz="1800" dirty="0">
                <a:solidFill>
                  <a:srgbClr val="0D0D0D"/>
                </a:solidFill>
                <a:latin typeface="NJGCAJ+MicrosoftYaHei"/>
                <a:cs typeface="NJGCAJ+MicrosoftYaHei"/>
              </a:rPr>
              <a:t>掌握本岗位的安全操作技能，了解事故应急处理措施，知悉自身在安全生产方面的权利和义务。</a:t>
            </a:r>
          </a:p>
        </p:txBody>
      </p:sp>
      <p:sp>
        <p:nvSpPr>
          <p:cNvPr id="6" name="object 6"/>
          <p:cNvSpPr txBox="1"/>
          <p:nvPr/>
        </p:nvSpPr>
        <p:spPr>
          <a:xfrm>
            <a:off x="2593708" y="6115897"/>
            <a:ext cx="2336165"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熟练操作监控报警系统</a:t>
            </a:r>
          </a:p>
        </p:txBody>
      </p:sp>
      <p:sp>
        <p:nvSpPr>
          <p:cNvPr id="7" name="object 7"/>
          <p:cNvSpPr txBox="1"/>
          <p:nvPr/>
        </p:nvSpPr>
        <p:spPr>
          <a:xfrm>
            <a:off x="1262697" y="6586702"/>
            <a:ext cx="49318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Page</a:t>
            </a:r>
          </a:p>
        </p:txBody>
      </p:sp>
      <p:sp>
        <p:nvSpPr>
          <p:cNvPr id="8" name="object 8"/>
          <p:cNvSpPr txBox="1"/>
          <p:nvPr/>
        </p:nvSpPr>
        <p:spPr>
          <a:xfrm>
            <a:off x="1764347" y="6586702"/>
            <a:ext cx="331263"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49</a:t>
            </a:r>
          </a:p>
        </p:txBody>
      </p:sp>
      <p:sp>
        <p:nvSpPr>
          <p:cNvPr id="9" name="object 9"/>
          <p:cNvSpPr txBox="1"/>
          <p:nvPr/>
        </p:nvSpPr>
        <p:spPr>
          <a:xfrm>
            <a:off x="11158118" y="6601485"/>
            <a:ext cx="1207135" cy="58109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FFFFFF"/>
                </a:solidFill>
                <a:latin typeface="NJGCAJ+MicrosoftYaHei"/>
                <a:cs typeface="NJGCAJ+MicrosoftYaHei"/>
              </a:rPr>
              <a:t>第</a:t>
            </a:r>
            <a:r>
              <a:rPr sz="1800" spc="12" dirty="0">
                <a:solidFill>
                  <a:srgbClr val="FFFFFF"/>
                </a:solidFill>
                <a:latin typeface="NJGCAJ+MicrosoftYaHei"/>
                <a:cs typeface="NJGCAJ+MicrosoftYaHei"/>
              </a:rPr>
              <a:t> </a:t>
            </a:r>
            <a:r>
              <a:rPr sz="1800" dirty="0">
                <a:solidFill>
                  <a:srgbClr val="FFFFFF"/>
                </a:solidFill>
                <a:latin typeface="NJGCAJ+MicrosoftYaHei"/>
                <a:cs typeface="NJGCAJ+MicrosoftYaHei"/>
              </a:rPr>
              <a:t>49 页</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793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146086" y="178485"/>
            <a:ext cx="3804602" cy="840027"/>
          </a:xfrm>
          <a:prstGeom prst="rect">
            <a:avLst/>
          </a:prstGeom>
        </p:spPr>
        <p:txBody>
          <a:bodyPr vert="horz" wrap="square" lIns="0" tIns="0" rIns="0" bIns="0" rtlCol="0">
            <a:spAutoFit/>
          </a:bodyPr>
          <a:lstStyle/>
          <a:p>
            <a:pPr marL="0" marR="0">
              <a:lnSpc>
                <a:spcPts val="2714"/>
              </a:lnSpc>
              <a:spcBef>
                <a:spcPts val="0"/>
              </a:spcBef>
              <a:spcAft>
                <a:spcPts val="0"/>
              </a:spcAft>
            </a:pPr>
            <a:r>
              <a:rPr sz="2600" dirty="0">
                <a:solidFill>
                  <a:srgbClr val="000000"/>
                </a:solidFill>
                <a:latin typeface="NJGCAJ+MicrosoftYaHei"/>
                <a:cs typeface="NJGCAJ+MicrosoftYaHei"/>
              </a:rPr>
              <a:t>八、应急处置快速高效</a:t>
            </a:r>
          </a:p>
        </p:txBody>
      </p:sp>
      <p:sp>
        <p:nvSpPr>
          <p:cNvPr id="4" name="object 4"/>
          <p:cNvSpPr txBox="1"/>
          <p:nvPr/>
        </p:nvSpPr>
        <p:spPr>
          <a:xfrm>
            <a:off x="742315" y="1043245"/>
            <a:ext cx="10885332" cy="646327"/>
          </a:xfrm>
          <a:prstGeom prst="rect">
            <a:avLst/>
          </a:prstGeom>
        </p:spPr>
        <p:txBody>
          <a:bodyPr vert="horz" wrap="square" lIns="0" tIns="0" rIns="0" bIns="0" rtlCol="0">
            <a:spAutoFit/>
          </a:bodyPr>
          <a:lstStyle/>
          <a:p>
            <a:pPr marL="0" marR="0">
              <a:lnSpc>
                <a:spcPts val="2089"/>
              </a:lnSpc>
              <a:spcBef>
                <a:spcPts val="0"/>
              </a:spcBef>
              <a:spcAft>
                <a:spcPts val="0"/>
              </a:spcAft>
            </a:pPr>
            <a:r>
              <a:rPr sz="2000" dirty="0">
                <a:solidFill>
                  <a:srgbClr val="0070C0"/>
                </a:solidFill>
                <a:latin typeface="NJGCAJ+MicrosoftYaHei"/>
                <a:cs typeface="NJGCAJ+MicrosoftYaHei"/>
              </a:rPr>
              <a:t>第20条：</a:t>
            </a:r>
            <a:r>
              <a:rPr sz="2000" dirty="0">
                <a:solidFill>
                  <a:srgbClr val="0D0D0D"/>
                </a:solidFill>
                <a:latin typeface="NJGCAJ+MicrosoftYaHei"/>
                <a:cs typeface="NJGCAJ+MicrosoftYaHei"/>
              </a:rPr>
              <a:t>应急设施、装备和物资应进行经常性的检查、维护、保养，保证正常运转。</a:t>
            </a:r>
          </a:p>
        </p:txBody>
      </p:sp>
      <p:sp>
        <p:nvSpPr>
          <p:cNvPr id="5" name="object 5"/>
          <p:cNvSpPr txBox="1"/>
          <p:nvPr/>
        </p:nvSpPr>
        <p:spPr>
          <a:xfrm>
            <a:off x="742315" y="1713738"/>
            <a:ext cx="12433240" cy="1971675"/>
          </a:xfrm>
          <a:prstGeom prst="rect">
            <a:avLst/>
          </a:prstGeom>
        </p:spPr>
        <p:txBody>
          <a:bodyPr vert="horz" wrap="square" lIns="0" tIns="0" rIns="0" bIns="0" rtlCol="0">
            <a:spAutoFit/>
          </a:bodyPr>
          <a:lstStyle/>
          <a:p>
            <a:pPr marL="0" marR="0">
              <a:lnSpc>
                <a:spcPts val="2520"/>
              </a:lnSpc>
              <a:spcBef>
                <a:spcPts val="0"/>
              </a:spcBef>
              <a:spcAft>
                <a:spcPts val="0"/>
              </a:spcAft>
            </a:pPr>
            <a:r>
              <a:rPr sz="1800" dirty="0">
                <a:solidFill>
                  <a:srgbClr val="0D0D0D"/>
                </a:solidFill>
                <a:latin typeface="NJGCAJ+MicrosoftYaHei"/>
                <a:cs typeface="NJGCAJ+MicrosoftYaHei"/>
              </a:rPr>
              <a:t>规范说明：《中华人民共和国安全生产法》</a:t>
            </a:r>
            <a:r>
              <a:rPr sz="1800" b="1" dirty="0">
                <a:solidFill>
                  <a:srgbClr val="000000"/>
                </a:solidFill>
                <a:latin typeface="PMIPOF+STSongti-SC-Bold"/>
                <a:cs typeface="PMIPOF+STSongti-SC-Bold"/>
              </a:rPr>
              <a:t>第</a:t>
            </a:r>
            <a:r>
              <a:rPr sz="1800" b="1" dirty="0">
                <a:solidFill>
                  <a:srgbClr val="FF0000"/>
                </a:solidFill>
                <a:latin typeface="PMIPOF+STSongti-SC-Bold"/>
                <a:cs typeface="PMIPOF+STSongti-SC-Bold"/>
              </a:rPr>
              <a:t>八十二</a:t>
            </a:r>
            <a:r>
              <a:rPr sz="1800" b="1" dirty="0">
                <a:solidFill>
                  <a:srgbClr val="000000"/>
                </a:solidFill>
                <a:latin typeface="PMIPOF+STSongti-SC-Bold"/>
                <a:cs typeface="PMIPOF+STSongti-SC-Bold"/>
              </a:rPr>
              <a:t>条 危险物品的生产、经营、储存单位以及矿山、</a:t>
            </a:r>
            <a:r>
              <a:rPr sz="1800" b="1" strike="sngStrike" dirty="0">
                <a:solidFill>
                  <a:srgbClr val="000000"/>
                </a:solidFill>
                <a:latin typeface="PMIPOF+STSongti-SC-Bold"/>
                <a:cs typeface="PMIPOF+STSongti-SC-Bold"/>
              </a:rPr>
              <a:t>金属冶</a:t>
            </a:r>
          </a:p>
          <a:p>
            <a:pPr marL="0" marR="0">
              <a:lnSpc>
                <a:spcPts val="2520"/>
              </a:lnSpc>
              <a:spcBef>
                <a:spcPts val="65"/>
              </a:spcBef>
              <a:spcAft>
                <a:spcPts val="0"/>
              </a:spcAft>
            </a:pPr>
            <a:r>
              <a:rPr sz="1800" b="1" strike="sngStrike" spc="10" dirty="0">
                <a:solidFill>
                  <a:srgbClr val="000000"/>
                </a:solidFill>
                <a:latin typeface="PMIPOF+STSongti-SC-Bold"/>
                <a:cs typeface="PMIPOF+STSongti-SC-Bold"/>
              </a:rPr>
              <a:t>炼、城市轨道交通运营、</a:t>
            </a:r>
            <a:r>
              <a:rPr sz="1800" b="1" spc="12" dirty="0">
                <a:solidFill>
                  <a:srgbClr val="000000"/>
                </a:solidFill>
                <a:latin typeface="PMIPOF+STSongti-SC-Bold"/>
                <a:cs typeface="PMIPOF+STSongti-SC-Bold"/>
              </a:rPr>
              <a:t>建筑施工单位应当建立应急救援组织；生产经营规模较小的，可以不建立应急救援</a:t>
            </a:r>
          </a:p>
          <a:p>
            <a:pPr marL="0" marR="0">
              <a:lnSpc>
                <a:spcPts val="2520"/>
              </a:lnSpc>
              <a:spcBef>
                <a:spcPts val="19"/>
              </a:spcBef>
              <a:spcAft>
                <a:spcPts val="0"/>
              </a:spcAft>
            </a:pPr>
            <a:r>
              <a:rPr sz="1800" b="1" dirty="0">
                <a:solidFill>
                  <a:srgbClr val="000000"/>
                </a:solidFill>
                <a:latin typeface="PMIPOF+STSongti-SC-Bold"/>
                <a:cs typeface="PMIPOF+STSongti-SC-Bold"/>
              </a:rPr>
              <a:t>组织，但应当指定兼职的应急救援人员。</a:t>
            </a:r>
          </a:p>
          <a:p>
            <a:pPr marL="400049" marR="0">
              <a:lnSpc>
                <a:spcPts val="2520"/>
              </a:lnSpc>
              <a:spcBef>
                <a:spcPts val="70"/>
              </a:spcBef>
              <a:spcAft>
                <a:spcPts val="0"/>
              </a:spcAft>
            </a:pPr>
            <a:r>
              <a:rPr sz="1800" b="1" spc="20" dirty="0">
                <a:solidFill>
                  <a:srgbClr val="000000"/>
                </a:solidFill>
                <a:latin typeface="PMIPOF+STSongti-SC-Bold"/>
                <a:cs typeface="PMIPOF+STSongti-SC-Bold"/>
              </a:rPr>
              <a:t>危险物品的生产、经营、储存、</a:t>
            </a:r>
            <a:r>
              <a:rPr sz="1800" b="1" strike="sngStrike" spc="20" dirty="0">
                <a:solidFill>
                  <a:srgbClr val="000000"/>
                </a:solidFill>
                <a:latin typeface="PMIPOF+STSongti-SC-Bold"/>
                <a:cs typeface="PMIPOF+STSongti-SC-Bold"/>
              </a:rPr>
              <a:t>运输单位</a:t>
            </a:r>
            <a:r>
              <a:rPr sz="1800" b="1" spc="20" dirty="0">
                <a:solidFill>
                  <a:srgbClr val="000000"/>
                </a:solidFill>
                <a:latin typeface="PMIPOF+STSongti-SC-Bold"/>
                <a:cs typeface="PMIPOF+STSongti-SC-Bold"/>
              </a:rPr>
              <a:t>以及矿山、</a:t>
            </a:r>
            <a:r>
              <a:rPr sz="1800" b="1" strike="sngStrike" spc="25" dirty="0">
                <a:solidFill>
                  <a:srgbClr val="000000"/>
                </a:solidFill>
                <a:latin typeface="PMIPOF+STSongti-SC-Bold"/>
                <a:cs typeface="PMIPOF+STSongti-SC-Bold"/>
              </a:rPr>
              <a:t>金属冶炼、城市轨道交通运营</a:t>
            </a:r>
            <a:r>
              <a:rPr sz="1800" b="1" spc="25" dirty="0">
                <a:solidFill>
                  <a:srgbClr val="000000"/>
                </a:solidFill>
                <a:latin typeface="PMIPOF+STSongti-SC-Bold"/>
                <a:cs typeface="PMIPOF+STSongti-SC-Bold"/>
              </a:rPr>
              <a:t>、建筑施工单位应当</a:t>
            </a:r>
          </a:p>
          <a:p>
            <a:pPr marL="0" marR="0">
              <a:lnSpc>
                <a:spcPts val="2520"/>
              </a:lnSpc>
              <a:spcBef>
                <a:spcPts val="69"/>
              </a:spcBef>
              <a:spcAft>
                <a:spcPts val="0"/>
              </a:spcAft>
            </a:pPr>
            <a:r>
              <a:rPr sz="1800" b="1" dirty="0">
                <a:solidFill>
                  <a:srgbClr val="000000"/>
                </a:solidFill>
                <a:latin typeface="PMIPOF+STSongti-SC-Bold"/>
                <a:cs typeface="PMIPOF+STSongti-SC-Bold"/>
              </a:rPr>
              <a:t>配备必要的应急救援器材、设备和物资，并进行经常性维护、保养，保证正常运转。</a:t>
            </a:r>
          </a:p>
        </p:txBody>
      </p:sp>
      <p:sp>
        <p:nvSpPr>
          <p:cNvPr id="6" name="object 6"/>
          <p:cNvSpPr txBox="1"/>
          <p:nvPr/>
        </p:nvSpPr>
        <p:spPr>
          <a:xfrm>
            <a:off x="9841357" y="5891018"/>
            <a:ext cx="1320165"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空气呼吸器</a:t>
            </a:r>
          </a:p>
        </p:txBody>
      </p:sp>
      <p:sp>
        <p:nvSpPr>
          <p:cNvPr id="7" name="object 7"/>
          <p:cNvSpPr txBox="1"/>
          <p:nvPr/>
        </p:nvSpPr>
        <p:spPr>
          <a:xfrm>
            <a:off x="2291283" y="5975358"/>
            <a:ext cx="1929765"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应急物资充足正常</a:t>
            </a:r>
          </a:p>
        </p:txBody>
      </p:sp>
      <p:sp>
        <p:nvSpPr>
          <p:cNvPr id="8" name="object 8"/>
          <p:cNvSpPr txBox="1"/>
          <p:nvPr/>
        </p:nvSpPr>
        <p:spPr>
          <a:xfrm>
            <a:off x="6396863" y="5970405"/>
            <a:ext cx="1929765"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应急器材定期点检</a:t>
            </a:r>
          </a:p>
        </p:txBody>
      </p:sp>
      <p:sp>
        <p:nvSpPr>
          <p:cNvPr id="9" name="object 9"/>
          <p:cNvSpPr txBox="1"/>
          <p:nvPr/>
        </p:nvSpPr>
        <p:spPr>
          <a:xfrm>
            <a:off x="1262697" y="6586702"/>
            <a:ext cx="49318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Page</a:t>
            </a:r>
          </a:p>
        </p:txBody>
      </p:sp>
      <p:sp>
        <p:nvSpPr>
          <p:cNvPr id="10" name="object 10"/>
          <p:cNvSpPr txBox="1"/>
          <p:nvPr/>
        </p:nvSpPr>
        <p:spPr>
          <a:xfrm>
            <a:off x="1764347" y="6586702"/>
            <a:ext cx="331263"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50</a:t>
            </a:r>
          </a:p>
        </p:txBody>
      </p:sp>
      <p:sp>
        <p:nvSpPr>
          <p:cNvPr id="11" name="object 11"/>
          <p:cNvSpPr txBox="1"/>
          <p:nvPr/>
        </p:nvSpPr>
        <p:spPr>
          <a:xfrm>
            <a:off x="11158118" y="6601485"/>
            <a:ext cx="1207135" cy="58109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FFFFFF"/>
                </a:solidFill>
                <a:latin typeface="NJGCAJ+MicrosoftYaHei"/>
                <a:cs typeface="NJGCAJ+MicrosoftYaHei"/>
              </a:rPr>
              <a:t>第</a:t>
            </a:r>
            <a:r>
              <a:rPr sz="1800" spc="12" dirty="0">
                <a:solidFill>
                  <a:srgbClr val="FFFFFF"/>
                </a:solidFill>
                <a:latin typeface="NJGCAJ+MicrosoftYaHei"/>
                <a:cs typeface="NJGCAJ+MicrosoftYaHei"/>
              </a:rPr>
              <a:t> </a:t>
            </a:r>
            <a:r>
              <a:rPr sz="1800" dirty="0">
                <a:solidFill>
                  <a:srgbClr val="FFFFFF"/>
                </a:solidFill>
                <a:latin typeface="NJGCAJ+MicrosoftYaHei"/>
                <a:cs typeface="NJGCAJ+MicrosoftYaHei"/>
              </a:rPr>
              <a:t>50 页</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793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146086" y="178485"/>
            <a:ext cx="3804602" cy="840027"/>
          </a:xfrm>
          <a:prstGeom prst="rect">
            <a:avLst/>
          </a:prstGeom>
        </p:spPr>
        <p:txBody>
          <a:bodyPr vert="horz" wrap="square" lIns="0" tIns="0" rIns="0" bIns="0" rtlCol="0">
            <a:spAutoFit/>
          </a:bodyPr>
          <a:lstStyle/>
          <a:p>
            <a:pPr marL="0" marR="0">
              <a:lnSpc>
                <a:spcPts val="2714"/>
              </a:lnSpc>
              <a:spcBef>
                <a:spcPts val="0"/>
              </a:spcBef>
              <a:spcAft>
                <a:spcPts val="0"/>
              </a:spcAft>
            </a:pPr>
            <a:r>
              <a:rPr sz="2600" dirty="0">
                <a:solidFill>
                  <a:srgbClr val="000000"/>
                </a:solidFill>
                <a:latin typeface="NJGCAJ+MicrosoftYaHei"/>
                <a:cs typeface="NJGCAJ+MicrosoftYaHei"/>
              </a:rPr>
              <a:t>八、应急处置快速高效</a:t>
            </a:r>
          </a:p>
        </p:txBody>
      </p:sp>
      <p:sp>
        <p:nvSpPr>
          <p:cNvPr id="4" name="object 4"/>
          <p:cNvSpPr txBox="1"/>
          <p:nvPr/>
        </p:nvSpPr>
        <p:spPr>
          <a:xfrm>
            <a:off x="809358" y="1101005"/>
            <a:ext cx="5470302" cy="951127"/>
          </a:xfrm>
          <a:prstGeom prst="rect">
            <a:avLst/>
          </a:prstGeom>
        </p:spPr>
        <p:txBody>
          <a:bodyPr vert="horz" wrap="square" lIns="0" tIns="0" rIns="0" bIns="0" rtlCol="0">
            <a:spAutoFit/>
          </a:bodyPr>
          <a:lstStyle/>
          <a:p>
            <a:pPr marL="0" marR="0">
              <a:lnSpc>
                <a:spcPts val="2089"/>
              </a:lnSpc>
              <a:spcBef>
                <a:spcPts val="0"/>
              </a:spcBef>
              <a:spcAft>
                <a:spcPts val="0"/>
              </a:spcAft>
            </a:pPr>
            <a:r>
              <a:rPr sz="2000" spc="15" dirty="0">
                <a:solidFill>
                  <a:srgbClr val="FF0000"/>
                </a:solidFill>
                <a:latin typeface="NJGCAJ+MicrosoftYaHei"/>
                <a:cs typeface="NJGCAJ+MicrosoftYaHei"/>
              </a:rPr>
              <a:t>常见问题（1）：</a:t>
            </a:r>
            <a:r>
              <a:rPr sz="2000" spc="15" dirty="0">
                <a:solidFill>
                  <a:srgbClr val="000000"/>
                </a:solidFill>
                <a:latin typeface="NJGCAJ+MicrosoftYaHei"/>
                <a:cs typeface="NJGCAJ+MicrosoftYaHei"/>
              </a:rPr>
              <a:t>有限空间作业场所未配备</a:t>
            </a:r>
          </a:p>
          <a:p>
            <a:pPr marL="0" marR="0">
              <a:lnSpc>
                <a:spcPts val="2089"/>
              </a:lnSpc>
              <a:spcBef>
                <a:spcPts val="310"/>
              </a:spcBef>
              <a:spcAft>
                <a:spcPts val="0"/>
              </a:spcAft>
            </a:pPr>
            <a:r>
              <a:rPr sz="2000" dirty="0">
                <a:solidFill>
                  <a:srgbClr val="000000"/>
                </a:solidFill>
                <a:latin typeface="NJGCAJ+MicrosoftYaHei"/>
                <a:cs typeface="NJGCAJ+MicrosoftYaHei"/>
              </a:rPr>
              <a:t>空气呼吸器等应急装备</a:t>
            </a:r>
          </a:p>
        </p:txBody>
      </p:sp>
      <p:sp>
        <p:nvSpPr>
          <p:cNvPr id="5" name="object 5"/>
          <p:cNvSpPr txBox="1"/>
          <p:nvPr/>
        </p:nvSpPr>
        <p:spPr>
          <a:xfrm>
            <a:off x="6186640" y="1109273"/>
            <a:ext cx="6321157" cy="646327"/>
          </a:xfrm>
          <a:prstGeom prst="rect">
            <a:avLst/>
          </a:prstGeom>
        </p:spPr>
        <p:txBody>
          <a:bodyPr vert="horz" wrap="square" lIns="0" tIns="0" rIns="0" bIns="0" rtlCol="0">
            <a:spAutoFit/>
          </a:bodyPr>
          <a:lstStyle/>
          <a:p>
            <a:pPr marL="0" marR="0">
              <a:lnSpc>
                <a:spcPts val="2089"/>
              </a:lnSpc>
              <a:spcBef>
                <a:spcPts val="0"/>
              </a:spcBef>
              <a:spcAft>
                <a:spcPts val="0"/>
              </a:spcAft>
            </a:pPr>
            <a:r>
              <a:rPr sz="2000" dirty="0">
                <a:solidFill>
                  <a:srgbClr val="FF0000"/>
                </a:solidFill>
                <a:latin typeface="NJGCAJ+MicrosoftYaHei"/>
                <a:cs typeface="NJGCAJ+MicrosoftYaHei"/>
              </a:rPr>
              <a:t>常见问题（2）：</a:t>
            </a:r>
            <a:r>
              <a:rPr sz="2000" dirty="0">
                <a:solidFill>
                  <a:srgbClr val="000000"/>
                </a:solidFill>
                <a:latin typeface="NJGCAJ+MicrosoftYaHei"/>
                <a:cs typeface="NJGCAJ+MicrosoftYaHei"/>
              </a:rPr>
              <a:t>正压式空气呼吸器气瓶压力不足</a:t>
            </a:r>
          </a:p>
        </p:txBody>
      </p:sp>
      <p:sp>
        <p:nvSpPr>
          <p:cNvPr id="6" name="object 6"/>
          <p:cNvSpPr txBox="1"/>
          <p:nvPr/>
        </p:nvSpPr>
        <p:spPr>
          <a:xfrm>
            <a:off x="569760" y="5376744"/>
            <a:ext cx="5833234" cy="1092707"/>
          </a:xfrm>
          <a:prstGeom prst="rect">
            <a:avLst/>
          </a:prstGeom>
        </p:spPr>
        <p:txBody>
          <a:bodyPr vert="horz" wrap="square" lIns="0" tIns="0" rIns="0" bIns="0" rtlCol="0">
            <a:spAutoFit/>
          </a:bodyPr>
          <a:lstStyle/>
          <a:p>
            <a:pPr marL="0" marR="0">
              <a:lnSpc>
                <a:spcPts val="1463"/>
              </a:lnSpc>
              <a:spcBef>
                <a:spcPts val="0"/>
              </a:spcBef>
              <a:spcAft>
                <a:spcPts val="0"/>
              </a:spcAft>
            </a:pPr>
            <a:r>
              <a:rPr sz="1400" spc="27" dirty="0">
                <a:solidFill>
                  <a:srgbClr val="0D0D0D"/>
                </a:solidFill>
                <a:latin typeface="NJGCAJ+MicrosoftYaHei"/>
                <a:cs typeface="NJGCAJ+MicrosoftYaHei"/>
              </a:rPr>
              <a:t>《工贸企业有限空间作业安全管理与监督暂行规定》（国家安全</a:t>
            </a:r>
          </a:p>
          <a:p>
            <a:pPr marL="0" marR="0">
              <a:lnSpc>
                <a:spcPts val="1463"/>
              </a:lnSpc>
              <a:spcBef>
                <a:spcPts val="165"/>
              </a:spcBef>
              <a:spcAft>
                <a:spcPts val="0"/>
              </a:spcAft>
            </a:pPr>
            <a:r>
              <a:rPr sz="1400" spc="35" dirty="0">
                <a:solidFill>
                  <a:srgbClr val="0D0D0D"/>
                </a:solidFill>
                <a:latin typeface="NJGCAJ+MicrosoftYaHei"/>
                <a:cs typeface="NJGCAJ+MicrosoftYaHei"/>
              </a:rPr>
              <a:t>生产监督管理总局令</a:t>
            </a:r>
            <a:r>
              <a:rPr sz="1400" spc="36" dirty="0">
                <a:solidFill>
                  <a:srgbClr val="0D0D0D"/>
                </a:solidFill>
                <a:latin typeface="NJGCAJ+MicrosoftYaHei"/>
                <a:cs typeface="NJGCAJ+MicrosoftYaHei"/>
              </a:rPr>
              <a:t> 第59号）第二十一条规定：</a:t>
            </a:r>
            <a:r>
              <a:rPr sz="1400" spc="45" dirty="0">
                <a:solidFill>
                  <a:srgbClr val="0D0D0D"/>
                </a:solidFill>
                <a:latin typeface="NJGCAJ+MicrosoftYaHei"/>
                <a:cs typeface="NJGCAJ+MicrosoftYaHei"/>
              </a:rPr>
              <a:t> </a:t>
            </a:r>
            <a:r>
              <a:rPr sz="1400" spc="40" dirty="0">
                <a:solidFill>
                  <a:srgbClr val="0D0D0D"/>
                </a:solidFill>
                <a:latin typeface="NJGCAJ+MicrosoftYaHei"/>
                <a:cs typeface="NJGCAJ+MicrosoftYaHei"/>
              </a:rPr>
              <a:t>工贸企业应当</a:t>
            </a:r>
          </a:p>
          <a:p>
            <a:pPr marL="0" marR="0">
              <a:lnSpc>
                <a:spcPts val="1463"/>
              </a:lnSpc>
              <a:spcBef>
                <a:spcPts val="216"/>
              </a:spcBef>
              <a:spcAft>
                <a:spcPts val="0"/>
              </a:spcAft>
            </a:pPr>
            <a:r>
              <a:rPr sz="1400" spc="27" dirty="0">
                <a:solidFill>
                  <a:srgbClr val="0D0D0D"/>
                </a:solidFill>
                <a:latin typeface="NJGCAJ+MicrosoftYaHei"/>
                <a:cs typeface="NJGCAJ+MicrosoftYaHei"/>
              </a:rPr>
              <a:t>根据本企业有限空间作业的特点，制定应急预案，并配备相关的</a:t>
            </a:r>
          </a:p>
          <a:p>
            <a:pPr marL="0" marR="0">
              <a:lnSpc>
                <a:spcPts val="1463"/>
              </a:lnSpc>
              <a:spcBef>
                <a:spcPts val="215"/>
              </a:spcBef>
              <a:spcAft>
                <a:spcPts val="0"/>
              </a:spcAft>
            </a:pPr>
            <a:r>
              <a:rPr sz="1400" dirty="0">
                <a:solidFill>
                  <a:srgbClr val="0D0D0D"/>
                </a:solidFill>
                <a:latin typeface="NJGCAJ+MicrosoftYaHei"/>
                <a:cs typeface="NJGCAJ+MicrosoftYaHei"/>
              </a:rPr>
              <a:t>呼吸器、防毒面罩、通讯设备、安全绳索等应急装备和器材。</a:t>
            </a:r>
          </a:p>
        </p:txBody>
      </p:sp>
      <p:sp>
        <p:nvSpPr>
          <p:cNvPr id="7" name="object 7"/>
          <p:cNvSpPr txBox="1"/>
          <p:nvPr/>
        </p:nvSpPr>
        <p:spPr>
          <a:xfrm>
            <a:off x="6327140" y="5372824"/>
            <a:ext cx="3898805" cy="516509"/>
          </a:xfrm>
          <a:prstGeom prst="rect">
            <a:avLst/>
          </a:prstGeom>
        </p:spPr>
        <p:txBody>
          <a:bodyPr vert="horz" wrap="square" lIns="0" tIns="0" rIns="0" bIns="0" rtlCol="0">
            <a:spAutoFit/>
          </a:bodyPr>
          <a:lstStyle/>
          <a:p>
            <a:pPr marL="0" marR="0">
              <a:lnSpc>
                <a:spcPts val="1967"/>
              </a:lnSpc>
              <a:spcBef>
                <a:spcPts val="0"/>
              </a:spcBef>
              <a:spcAft>
                <a:spcPts val="0"/>
              </a:spcAft>
            </a:pPr>
            <a:r>
              <a:rPr sz="1400" dirty="0">
                <a:solidFill>
                  <a:srgbClr val="0D0D0D"/>
                </a:solidFill>
                <a:latin typeface="NJGCAJ+MicrosoftYaHei"/>
                <a:cs typeface="NJGCAJ+MicrosoftYaHei"/>
              </a:rPr>
              <a:t>《中华人民共和国安全生产法》</a:t>
            </a:r>
            <a:r>
              <a:rPr sz="1400" b="1" dirty="0">
                <a:solidFill>
                  <a:srgbClr val="000000"/>
                </a:solidFill>
                <a:latin typeface="PMIPOF+STSongti-SC-Bold"/>
                <a:cs typeface="PMIPOF+STSongti-SC-Bold"/>
              </a:rPr>
              <a:t>第</a:t>
            </a:r>
            <a:r>
              <a:rPr sz="1400" b="1" dirty="0">
                <a:solidFill>
                  <a:srgbClr val="FF0000"/>
                </a:solidFill>
                <a:latin typeface="PMIPOF+STSongti-SC-Bold"/>
                <a:cs typeface="PMIPOF+STSongti-SC-Bold"/>
              </a:rPr>
              <a:t>八十二</a:t>
            </a:r>
            <a:r>
              <a:rPr sz="1400" b="1" dirty="0">
                <a:solidFill>
                  <a:srgbClr val="000000"/>
                </a:solidFill>
                <a:latin typeface="PMIPOF+STSongti-SC-Bold"/>
                <a:cs typeface="PMIPOF+STSongti-SC-Bold"/>
              </a:rPr>
              <a:t>条</a:t>
            </a:r>
          </a:p>
        </p:txBody>
      </p:sp>
      <p:sp>
        <p:nvSpPr>
          <p:cNvPr id="8" name="object 8"/>
          <p:cNvSpPr txBox="1"/>
          <p:nvPr/>
        </p:nvSpPr>
        <p:spPr>
          <a:xfrm>
            <a:off x="6327140" y="5623014"/>
            <a:ext cx="6361206" cy="1028319"/>
          </a:xfrm>
          <a:prstGeom prst="rect">
            <a:avLst/>
          </a:prstGeom>
        </p:spPr>
        <p:txBody>
          <a:bodyPr vert="horz" wrap="square" lIns="0" tIns="0" rIns="0" bIns="0" rtlCol="0">
            <a:spAutoFit/>
          </a:bodyPr>
          <a:lstStyle/>
          <a:p>
            <a:pPr marL="311150" marR="0">
              <a:lnSpc>
                <a:spcPts val="1967"/>
              </a:lnSpc>
              <a:spcBef>
                <a:spcPts val="0"/>
              </a:spcBef>
              <a:spcAft>
                <a:spcPts val="0"/>
              </a:spcAft>
            </a:pPr>
            <a:r>
              <a:rPr sz="1400" b="1" spc="15" dirty="0">
                <a:solidFill>
                  <a:srgbClr val="000000"/>
                </a:solidFill>
                <a:latin typeface="PMIPOF+STSongti-SC-Bold"/>
                <a:cs typeface="PMIPOF+STSongti-SC-Bold"/>
              </a:rPr>
              <a:t>危险物品的生产、经营、储存、</a:t>
            </a:r>
            <a:r>
              <a:rPr sz="1400" b="1" strike="sngStrike" spc="15" dirty="0">
                <a:solidFill>
                  <a:srgbClr val="000000"/>
                </a:solidFill>
                <a:latin typeface="PMIPOF+STSongti-SC-Bold"/>
                <a:cs typeface="PMIPOF+STSongti-SC-Bold"/>
              </a:rPr>
              <a:t>运输单位</a:t>
            </a:r>
            <a:r>
              <a:rPr sz="1400" b="1" spc="20" dirty="0">
                <a:solidFill>
                  <a:srgbClr val="000000"/>
                </a:solidFill>
                <a:latin typeface="PMIPOF+STSongti-SC-Bold"/>
                <a:cs typeface="PMIPOF+STSongti-SC-Bold"/>
              </a:rPr>
              <a:t>以及矿山、</a:t>
            </a:r>
            <a:r>
              <a:rPr sz="1400" b="1" strike="sngStrike" spc="20" dirty="0">
                <a:solidFill>
                  <a:srgbClr val="000000"/>
                </a:solidFill>
                <a:latin typeface="PMIPOF+STSongti-SC-Bold"/>
                <a:cs typeface="PMIPOF+STSongti-SC-Bold"/>
              </a:rPr>
              <a:t>金属冶炼、城</a:t>
            </a:r>
          </a:p>
          <a:p>
            <a:pPr marL="0" marR="0">
              <a:lnSpc>
                <a:spcPts val="1967"/>
              </a:lnSpc>
              <a:spcBef>
                <a:spcPts val="47"/>
              </a:spcBef>
              <a:spcAft>
                <a:spcPts val="0"/>
              </a:spcAft>
            </a:pPr>
            <a:r>
              <a:rPr sz="1400" b="1" strike="sngStrike" dirty="0">
                <a:solidFill>
                  <a:srgbClr val="000000"/>
                </a:solidFill>
                <a:latin typeface="PMIPOF+STSongti-SC-Bold"/>
                <a:cs typeface="PMIPOF+STSongti-SC-Bold"/>
              </a:rPr>
              <a:t>市轨道交通运营</a:t>
            </a:r>
            <a:r>
              <a:rPr sz="1400" b="1" dirty="0">
                <a:solidFill>
                  <a:srgbClr val="000000"/>
                </a:solidFill>
                <a:latin typeface="PMIPOF+STSongti-SC-Bold"/>
                <a:cs typeface="PMIPOF+STSongti-SC-Bold"/>
              </a:rPr>
              <a:t>、建筑施工单位应当配备必要的应急救援器材、设备和</a:t>
            </a:r>
          </a:p>
          <a:p>
            <a:pPr marL="0" marR="0">
              <a:lnSpc>
                <a:spcPts val="1967"/>
              </a:lnSpc>
              <a:spcBef>
                <a:spcPts val="47"/>
              </a:spcBef>
              <a:spcAft>
                <a:spcPts val="0"/>
              </a:spcAft>
            </a:pPr>
            <a:r>
              <a:rPr sz="1400" b="1" dirty="0">
                <a:solidFill>
                  <a:srgbClr val="000000"/>
                </a:solidFill>
                <a:latin typeface="PMIPOF+STSongti-SC-Bold"/>
                <a:cs typeface="PMIPOF+STSongti-SC-Bold"/>
              </a:rPr>
              <a:t>物资，并进行经常性维护、保养，保证正常运转。</a:t>
            </a:r>
          </a:p>
        </p:txBody>
      </p:sp>
      <p:sp>
        <p:nvSpPr>
          <p:cNvPr id="9" name="object 9"/>
          <p:cNvSpPr txBox="1"/>
          <p:nvPr/>
        </p:nvSpPr>
        <p:spPr>
          <a:xfrm>
            <a:off x="1262697" y="6586702"/>
            <a:ext cx="49318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Page</a:t>
            </a:r>
          </a:p>
        </p:txBody>
      </p:sp>
      <p:sp>
        <p:nvSpPr>
          <p:cNvPr id="10" name="object 10"/>
          <p:cNvSpPr txBox="1"/>
          <p:nvPr/>
        </p:nvSpPr>
        <p:spPr>
          <a:xfrm>
            <a:off x="1764347" y="6586702"/>
            <a:ext cx="331263"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51</a:t>
            </a:r>
          </a:p>
        </p:txBody>
      </p:sp>
      <p:sp>
        <p:nvSpPr>
          <p:cNvPr id="11" name="object 11"/>
          <p:cNvSpPr txBox="1"/>
          <p:nvPr/>
        </p:nvSpPr>
        <p:spPr>
          <a:xfrm>
            <a:off x="11158118" y="6601485"/>
            <a:ext cx="1207135" cy="58109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FFFFFF"/>
                </a:solidFill>
                <a:latin typeface="NJGCAJ+MicrosoftYaHei"/>
                <a:cs typeface="NJGCAJ+MicrosoftYaHei"/>
              </a:rPr>
              <a:t>第</a:t>
            </a:r>
            <a:r>
              <a:rPr sz="1800" spc="12" dirty="0">
                <a:solidFill>
                  <a:srgbClr val="FFFFFF"/>
                </a:solidFill>
                <a:latin typeface="NJGCAJ+MicrosoftYaHei"/>
                <a:cs typeface="NJGCAJ+MicrosoftYaHei"/>
              </a:rPr>
              <a:t> </a:t>
            </a:r>
            <a:r>
              <a:rPr sz="1800" dirty="0">
                <a:solidFill>
                  <a:srgbClr val="FFFFFF"/>
                </a:solidFill>
                <a:latin typeface="NJGCAJ+MicrosoftYaHei"/>
                <a:cs typeface="NJGCAJ+MicrosoftYaHei"/>
              </a:rPr>
              <a:t>51 页</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793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6431801" y="392857"/>
            <a:ext cx="762000" cy="774799"/>
          </a:xfrm>
          <a:prstGeom prst="rect">
            <a:avLst/>
          </a:prstGeom>
        </p:spPr>
        <p:txBody>
          <a:bodyPr vert="horz" wrap="square" lIns="0" tIns="0" rIns="0" bIns="0" rtlCol="0">
            <a:spAutoFit/>
          </a:bodyPr>
          <a:lstStyle/>
          <a:p>
            <a:pPr marL="0" marR="0">
              <a:lnSpc>
                <a:spcPts val="2500"/>
              </a:lnSpc>
              <a:spcBef>
                <a:spcPts val="0"/>
              </a:spcBef>
              <a:spcAft>
                <a:spcPts val="0"/>
              </a:spcAft>
            </a:pPr>
            <a:r>
              <a:rPr sz="2400" dirty="0">
                <a:solidFill>
                  <a:srgbClr val="FFFFFF"/>
                </a:solidFill>
                <a:latin typeface="NJGCAJ+MicrosoftYaHei"/>
                <a:cs typeface="NJGCAJ+MicrosoftYaHei"/>
              </a:rPr>
              <a:t>一</a:t>
            </a:r>
          </a:p>
        </p:txBody>
      </p:sp>
      <p:sp>
        <p:nvSpPr>
          <p:cNvPr id="4" name="object 4"/>
          <p:cNvSpPr txBox="1"/>
          <p:nvPr/>
        </p:nvSpPr>
        <p:spPr>
          <a:xfrm>
            <a:off x="7252284" y="416729"/>
            <a:ext cx="3209924" cy="709571"/>
          </a:xfrm>
          <a:prstGeom prst="rect">
            <a:avLst/>
          </a:prstGeom>
        </p:spPr>
        <p:txBody>
          <a:bodyPr vert="horz" wrap="square" lIns="0" tIns="0" rIns="0" bIns="0" rtlCol="0">
            <a:spAutoFit/>
          </a:bodyPr>
          <a:lstStyle/>
          <a:p>
            <a:pPr marL="0" marR="0">
              <a:lnSpc>
                <a:spcPts val="2287"/>
              </a:lnSpc>
              <a:spcBef>
                <a:spcPts val="0"/>
              </a:spcBef>
              <a:spcAft>
                <a:spcPts val="0"/>
              </a:spcAft>
            </a:pPr>
            <a:r>
              <a:rPr sz="2200" dirty="0">
                <a:solidFill>
                  <a:srgbClr val="000000"/>
                </a:solidFill>
                <a:latin typeface="NJGCAJ+MicrosoftYaHei"/>
                <a:cs typeface="NJGCAJ+MicrosoftYaHei"/>
              </a:rPr>
              <a:t>环</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境</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整</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洁</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有</a:t>
            </a:r>
            <a:r>
              <a:rPr sz="2200" spc="1109" dirty="0">
                <a:solidFill>
                  <a:srgbClr val="000000"/>
                </a:solidFill>
                <a:latin typeface="NJGCAJ+MicrosoftYaHei"/>
                <a:cs typeface="NJGCAJ+MicrosoftYaHei"/>
              </a:rPr>
              <a:t> </a:t>
            </a:r>
            <a:r>
              <a:rPr sz="2200" dirty="0">
                <a:solidFill>
                  <a:srgbClr val="000000"/>
                </a:solidFill>
                <a:latin typeface="NJGCAJ+MicrosoftYaHei"/>
                <a:cs typeface="NJGCAJ+MicrosoftYaHei"/>
              </a:rPr>
              <a:t>序</a:t>
            </a:r>
          </a:p>
        </p:txBody>
      </p:sp>
      <p:sp>
        <p:nvSpPr>
          <p:cNvPr id="5" name="object 5"/>
          <p:cNvSpPr txBox="1"/>
          <p:nvPr/>
        </p:nvSpPr>
        <p:spPr>
          <a:xfrm>
            <a:off x="6432550" y="1126926"/>
            <a:ext cx="4152771" cy="5123717"/>
          </a:xfrm>
          <a:prstGeom prst="rect">
            <a:avLst/>
          </a:prstGeom>
        </p:spPr>
        <p:txBody>
          <a:bodyPr vert="horz" wrap="square" lIns="0" tIns="0" rIns="0" bIns="0" rtlCol="0">
            <a:spAutoFit/>
          </a:bodyPr>
          <a:lstStyle/>
          <a:p>
            <a:pPr marL="0" marR="0">
              <a:lnSpc>
                <a:spcPts val="2500"/>
              </a:lnSpc>
              <a:spcBef>
                <a:spcPts val="0"/>
              </a:spcBef>
              <a:spcAft>
                <a:spcPts val="0"/>
              </a:spcAft>
            </a:pPr>
            <a:r>
              <a:rPr sz="2400" dirty="0">
                <a:solidFill>
                  <a:srgbClr val="FFFFFF"/>
                </a:solidFill>
                <a:latin typeface="NJGCAJ+MicrosoftYaHei"/>
                <a:cs typeface="NJGCAJ+MicrosoftYaHei"/>
              </a:rPr>
              <a:t>二</a:t>
            </a:r>
            <a:r>
              <a:rPr sz="2400" spc="3349" dirty="0">
                <a:solidFill>
                  <a:srgbClr val="FFFFFF"/>
                </a:solidFill>
                <a:latin typeface="NJGCAJ+MicrosoftYaHei"/>
                <a:cs typeface="NJGCAJ+MicrosoftYaHei"/>
              </a:rPr>
              <a:t> </a:t>
            </a:r>
            <a:r>
              <a:rPr sz="2200" dirty="0">
                <a:solidFill>
                  <a:srgbClr val="000000"/>
                </a:solidFill>
                <a:latin typeface="NJGCAJ+MicrosoftYaHei"/>
                <a:cs typeface="NJGCAJ+MicrosoftYaHei"/>
              </a:rPr>
              <a:t>标</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志</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标</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线</a:t>
            </a:r>
            <a:r>
              <a:rPr sz="2200" spc="1104" dirty="0">
                <a:solidFill>
                  <a:srgbClr val="000000"/>
                </a:solidFill>
                <a:latin typeface="NJGCAJ+MicrosoftYaHei"/>
                <a:cs typeface="NJGCAJ+MicrosoftYaHei"/>
              </a:rPr>
              <a:t> </a:t>
            </a:r>
            <a:r>
              <a:rPr sz="2200" dirty="0">
                <a:solidFill>
                  <a:srgbClr val="000000"/>
                </a:solidFill>
                <a:latin typeface="NJGCAJ+MicrosoftYaHei"/>
                <a:cs typeface="NJGCAJ+MicrosoftYaHei"/>
              </a:rPr>
              <a:t>清</a:t>
            </a:r>
            <a:r>
              <a:rPr sz="2200" spc="1109" dirty="0">
                <a:solidFill>
                  <a:srgbClr val="000000"/>
                </a:solidFill>
                <a:latin typeface="NJGCAJ+MicrosoftYaHei"/>
                <a:cs typeface="NJGCAJ+MicrosoftYaHei"/>
              </a:rPr>
              <a:t> </a:t>
            </a:r>
            <a:r>
              <a:rPr sz="2200" dirty="0">
                <a:solidFill>
                  <a:srgbClr val="000000"/>
                </a:solidFill>
                <a:latin typeface="NJGCAJ+MicrosoftYaHei"/>
                <a:cs typeface="NJGCAJ+MicrosoftYaHei"/>
              </a:rPr>
              <a:t>晰</a:t>
            </a:r>
          </a:p>
          <a:p>
            <a:pPr marL="0" marR="0">
              <a:lnSpc>
                <a:spcPts val="2500"/>
              </a:lnSpc>
              <a:spcBef>
                <a:spcPts val="3237"/>
              </a:spcBef>
              <a:spcAft>
                <a:spcPts val="0"/>
              </a:spcAft>
            </a:pPr>
            <a:r>
              <a:rPr sz="2400" dirty="0">
                <a:solidFill>
                  <a:srgbClr val="FFFFFF"/>
                </a:solidFill>
                <a:latin typeface="NJGCAJ+MicrosoftYaHei"/>
                <a:cs typeface="NJGCAJ+MicrosoftYaHei"/>
              </a:rPr>
              <a:t>三</a:t>
            </a:r>
            <a:r>
              <a:rPr sz="2400" spc="3349" dirty="0">
                <a:solidFill>
                  <a:srgbClr val="FFFFFF"/>
                </a:solidFill>
                <a:latin typeface="NJGCAJ+MicrosoftYaHei"/>
                <a:cs typeface="NJGCAJ+MicrosoftYaHei"/>
              </a:rPr>
              <a:t> </a:t>
            </a:r>
            <a:r>
              <a:rPr sz="2200" dirty="0">
                <a:solidFill>
                  <a:srgbClr val="000000"/>
                </a:solidFill>
                <a:latin typeface="NJGCAJ+MicrosoftYaHei"/>
                <a:cs typeface="NJGCAJ+MicrosoftYaHei"/>
              </a:rPr>
              <a:t>电</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气</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线</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路</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符</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合</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要</a:t>
            </a:r>
            <a:r>
              <a:rPr sz="2200" spc="-21" dirty="0">
                <a:solidFill>
                  <a:srgbClr val="000000"/>
                </a:solidFill>
                <a:latin typeface="NJGCAJ+MicrosoftYaHei"/>
                <a:cs typeface="NJGCAJ+MicrosoftYaHei"/>
              </a:rPr>
              <a:t> </a:t>
            </a:r>
            <a:r>
              <a:rPr sz="2200" dirty="0">
                <a:solidFill>
                  <a:srgbClr val="000000"/>
                </a:solidFill>
                <a:latin typeface="NJGCAJ+MicrosoftYaHei"/>
                <a:cs typeface="NJGCAJ+MicrosoftYaHei"/>
              </a:rPr>
              <a:t>求</a:t>
            </a:r>
          </a:p>
          <a:p>
            <a:pPr marL="0" marR="0">
              <a:lnSpc>
                <a:spcPts val="2500"/>
              </a:lnSpc>
              <a:spcBef>
                <a:spcPts val="3287"/>
              </a:spcBef>
              <a:spcAft>
                <a:spcPts val="0"/>
              </a:spcAft>
            </a:pPr>
            <a:r>
              <a:rPr sz="2400" dirty="0">
                <a:solidFill>
                  <a:srgbClr val="FFFFFF"/>
                </a:solidFill>
                <a:latin typeface="NJGCAJ+MicrosoftYaHei"/>
                <a:cs typeface="NJGCAJ+MicrosoftYaHei"/>
              </a:rPr>
              <a:t>四</a:t>
            </a:r>
            <a:r>
              <a:rPr sz="2400" spc="3349" dirty="0">
                <a:solidFill>
                  <a:srgbClr val="FFFFFF"/>
                </a:solidFill>
                <a:latin typeface="NJGCAJ+MicrosoftYaHei"/>
                <a:cs typeface="NJGCAJ+MicrosoftYaHei"/>
              </a:rPr>
              <a:t> </a:t>
            </a:r>
            <a:r>
              <a:rPr sz="2200" dirty="0">
                <a:solidFill>
                  <a:srgbClr val="000000"/>
                </a:solidFill>
                <a:latin typeface="NJGCAJ+MicrosoftYaHei"/>
                <a:cs typeface="NJGCAJ+MicrosoftYaHei"/>
              </a:rPr>
              <a:t>设</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备</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设</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施</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维</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护</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完</a:t>
            </a:r>
            <a:r>
              <a:rPr sz="2200" spc="-21" dirty="0">
                <a:solidFill>
                  <a:srgbClr val="000000"/>
                </a:solidFill>
                <a:latin typeface="NJGCAJ+MicrosoftYaHei"/>
                <a:cs typeface="NJGCAJ+MicrosoftYaHei"/>
              </a:rPr>
              <a:t> </a:t>
            </a:r>
            <a:r>
              <a:rPr sz="2200" dirty="0">
                <a:solidFill>
                  <a:srgbClr val="000000"/>
                </a:solidFill>
                <a:latin typeface="NJGCAJ+MicrosoftYaHei"/>
                <a:cs typeface="NJGCAJ+MicrosoftYaHei"/>
              </a:rPr>
              <a:t>好</a:t>
            </a:r>
          </a:p>
          <a:p>
            <a:pPr marL="0" marR="0">
              <a:lnSpc>
                <a:spcPts val="2500"/>
              </a:lnSpc>
              <a:spcBef>
                <a:spcPts val="3238"/>
              </a:spcBef>
              <a:spcAft>
                <a:spcPts val="0"/>
              </a:spcAft>
            </a:pPr>
            <a:r>
              <a:rPr sz="2400" dirty="0">
                <a:solidFill>
                  <a:srgbClr val="FFFFFF"/>
                </a:solidFill>
                <a:latin typeface="NJGCAJ+MicrosoftYaHei"/>
                <a:cs typeface="NJGCAJ+MicrosoftYaHei"/>
              </a:rPr>
              <a:t>五</a:t>
            </a:r>
            <a:r>
              <a:rPr sz="2400" spc="3349" dirty="0">
                <a:solidFill>
                  <a:srgbClr val="FFFFFF"/>
                </a:solidFill>
                <a:latin typeface="NJGCAJ+MicrosoftYaHei"/>
                <a:cs typeface="NJGCAJ+MicrosoftYaHei"/>
              </a:rPr>
              <a:t> </a:t>
            </a:r>
            <a:r>
              <a:rPr sz="2200" dirty="0">
                <a:solidFill>
                  <a:srgbClr val="000000"/>
                </a:solidFill>
                <a:latin typeface="NJGCAJ+MicrosoftYaHei"/>
                <a:cs typeface="NJGCAJ+MicrosoftYaHei"/>
              </a:rPr>
              <a:t>监</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测</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防</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护</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措</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施</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可</a:t>
            </a:r>
            <a:r>
              <a:rPr sz="2200" spc="-21" dirty="0">
                <a:solidFill>
                  <a:srgbClr val="000000"/>
                </a:solidFill>
                <a:latin typeface="NJGCAJ+MicrosoftYaHei"/>
                <a:cs typeface="NJGCAJ+MicrosoftYaHei"/>
              </a:rPr>
              <a:t> </a:t>
            </a:r>
            <a:r>
              <a:rPr sz="2200" dirty="0">
                <a:solidFill>
                  <a:srgbClr val="000000"/>
                </a:solidFill>
                <a:latin typeface="NJGCAJ+MicrosoftYaHei"/>
                <a:cs typeface="NJGCAJ+MicrosoftYaHei"/>
              </a:rPr>
              <a:t>靠</a:t>
            </a:r>
          </a:p>
          <a:p>
            <a:pPr marL="0" marR="0">
              <a:lnSpc>
                <a:spcPts val="2500"/>
              </a:lnSpc>
              <a:spcBef>
                <a:spcPts val="3287"/>
              </a:spcBef>
              <a:spcAft>
                <a:spcPts val="0"/>
              </a:spcAft>
            </a:pPr>
            <a:r>
              <a:rPr sz="2400" dirty="0">
                <a:solidFill>
                  <a:srgbClr val="FFFFFF"/>
                </a:solidFill>
                <a:latin typeface="NJGCAJ+MicrosoftYaHei"/>
                <a:cs typeface="NJGCAJ+MicrosoftYaHei"/>
              </a:rPr>
              <a:t>六</a:t>
            </a:r>
            <a:r>
              <a:rPr sz="2400" spc="3349" dirty="0">
                <a:solidFill>
                  <a:srgbClr val="FFFFFF"/>
                </a:solidFill>
                <a:latin typeface="NJGCAJ+MicrosoftYaHei"/>
                <a:cs typeface="NJGCAJ+MicrosoftYaHei"/>
              </a:rPr>
              <a:t> </a:t>
            </a:r>
            <a:r>
              <a:rPr sz="2200" dirty="0">
                <a:solidFill>
                  <a:srgbClr val="000000"/>
                </a:solidFill>
                <a:latin typeface="NJGCAJ+MicrosoftYaHei"/>
                <a:cs typeface="NJGCAJ+MicrosoftYaHei"/>
              </a:rPr>
              <a:t>仓</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库</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物</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品</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摆</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放</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有</a:t>
            </a:r>
            <a:r>
              <a:rPr sz="2200" spc="-21" dirty="0">
                <a:solidFill>
                  <a:srgbClr val="000000"/>
                </a:solidFill>
                <a:latin typeface="NJGCAJ+MicrosoftYaHei"/>
                <a:cs typeface="NJGCAJ+MicrosoftYaHei"/>
              </a:rPr>
              <a:t> </a:t>
            </a:r>
            <a:r>
              <a:rPr sz="2200" dirty="0">
                <a:solidFill>
                  <a:srgbClr val="000000"/>
                </a:solidFill>
                <a:latin typeface="NJGCAJ+MicrosoftYaHei"/>
                <a:cs typeface="NJGCAJ+MicrosoftYaHei"/>
              </a:rPr>
              <a:t>序</a:t>
            </a:r>
          </a:p>
          <a:p>
            <a:pPr marL="0" marR="0">
              <a:lnSpc>
                <a:spcPts val="2500"/>
              </a:lnSpc>
              <a:spcBef>
                <a:spcPts val="3237"/>
              </a:spcBef>
              <a:spcAft>
                <a:spcPts val="0"/>
              </a:spcAft>
            </a:pPr>
            <a:r>
              <a:rPr sz="2400" dirty="0">
                <a:solidFill>
                  <a:srgbClr val="FFFFFF"/>
                </a:solidFill>
                <a:latin typeface="NJGCAJ+MicrosoftYaHei"/>
                <a:cs typeface="NJGCAJ+MicrosoftYaHei"/>
              </a:rPr>
              <a:t>七</a:t>
            </a:r>
            <a:r>
              <a:rPr sz="2400" spc="3349" dirty="0">
                <a:solidFill>
                  <a:srgbClr val="FFFFFF"/>
                </a:solidFill>
                <a:latin typeface="NJGCAJ+MicrosoftYaHei"/>
                <a:cs typeface="NJGCAJ+MicrosoftYaHei"/>
              </a:rPr>
              <a:t> </a:t>
            </a:r>
            <a:r>
              <a:rPr sz="2200" spc="273" dirty="0">
                <a:solidFill>
                  <a:srgbClr val="000000"/>
                </a:solidFill>
                <a:latin typeface="NJGCAJ+MicrosoftYaHei"/>
                <a:cs typeface="NJGCAJ+MicrosoftYaHei"/>
              </a:rPr>
              <a:t>危化品使用符合规范</a:t>
            </a:r>
          </a:p>
          <a:p>
            <a:pPr marL="0" marR="0">
              <a:lnSpc>
                <a:spcPts val="2500"/>
              </a:lnSpc>
              <a:spcBef>
                <a:spcPts val="3237"/>
              </a:spcBef>
              <a:spcAft>
                <a:spcPts val="0"/>
              </a:spcAft>
            </a:pPr>
            <a:r>
              <a:rPr sz="2400" dirty="0">
                <a:solidFill>
                  <a:srgbClr val="FFFFFF"/>
                </a:solidFill>
                <a:latin typeface="NJGCAJ+MicrosoftYaHei"/>
                <a:cs typeface="NJGCAJ+MicrosoftYaHei"/>
              </a:rPr>
              <a:t>八</a:t>
            </a:r>
            <a:r>
              <a:rPr sz="2400" spc="3349" dirty="0">
                <a:solidFill>
                  <a:srgbClr val="FFFFFF"/>
                </a:solidFill>
                <a:latin typeface="NJGCAJ+MicrosoftYaHei"/>
                <a:cs typeface="NJGCAJ+MicrosoftYaHei"/>
              </a:rPr>
              <a:t> </a:t>
            </a:r>
            <a:r>
              <a:rPr sz="2200" dirty="0">
                <a:solidFill>
                  <a:srgbClr val="000000"/>
                </a:solidFill>
                <a:latin typeface="NJGCAJ+MicrosoftYaHei"/>
                <a:cs typeface="NJGCAJ+MicrosoftYaHei"/>
              </a:rPr>
              <a:t>应</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急</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处</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置</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快</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速</a:t>
            </a:r>
            <a:r>
              <a:rPr sz="2200" spc="-26" dirty="0">
                <a:solidFill>
                  <a:srgbClr val="000000"/>
                </a:solidFill>
                <a:latin typeface="NJGCAJ+MicrosoftYaHei"/>
                <a:cs typeface="NJGCAJ+MicrosoftYaHei"/>
              </a:rPr>
              <a:t> </a:t>
            </a:r>
            <a:r>
              <a:rPr sz="2200" dirty="0">
                <a:solidFill>
                  <a:srgbClr val="000000"/>
                </a:solidFill>
                <a:latin typeface="NJGCAJ+MicrosoftYaHei"/>
                <a:cs typeface="NJGCAJ+MicrosoftYaHei"/>
              </a:rPr>
              <a:t>高</a:t>
            </a:r>
            <a:r>
              <a:rPr sz="2200" spc="-21" dirty="0">
                <a:solidFill>
                  <a:srgbClr val="000000"/>
                </a:solidFill>
                <a:latin typeface="NJGCAJ+MicrosoftYaHei"/>
                <a:cs typeface="NJGCAJ+MicrosoftYaHei"/>
              </a:rPr>
              <a:t> </a:t>
            </a:r>
            <a:r>
              <a:rPr sz="2200" dirty="0">
                <a:solidFill>
                  <a:srgbClr val="000000"/>
                </a:solidFill>
                <a:latin typeface="NJGCAJ+MicrosoftYaHei"/>
                <a:cs typeface="NJGCAJ+MicrosoftYaHei"/>
              </a:rPr>
              <a:t>效</a:t>
            </a:r>
          </a:p>
        </p:txBody>
      </p:sp>
      <p:sp>
        <p:nvSpPr>
          <p:cNvPr id="6" name="object 6"/>
          <p:cNvSpPr txBox="1"/>
          <p:nvPr/>
        </p:nvSpPr>
        <p:spPr>
          <a:xfrm>
            <a:off x="6369545" y="6251443"/>
            <a:ext cx="4796284" cy="1025260"/>
          </a:xfrm>
          <a:prstGeom prst="rect">
            <a:avLst/>
          </a:prstGeom>
        </p:spPr>
        <p:txBody>
          <a:bodyPr vert="horz" wrap="square" lIns="0" tIns="0" rIns="0" bIns="0" rtlCol="0">
            <a:spAutoFit/>
          </a:bodyPr>
          <a:lstStyle/>
          <a:p>
            <a:pPr marL="0" marR="0">
              <a:lnSpc>
                <a:spcPts val="3339"/>
              </a:lnSpc>
              <a:spcBef>
                <a:spcPts val="0"/>
              </a:spcBef>
              <a:spcAft>
                <a:spcPts val="0"/>
              </a:spcAft>
            </a:pPr>
            <a:r>
              <a:rPr sz="2800" dirty="0">
                <a:solidFill>
                  <a:srgbClr val="FFFFFF"/>
                </a:solidFill>
                <a:latin typeface="NJGCAJ+MicrosoftYaHei"/>
                <a:cs typeface="NJGCAJ+MicrosoftYaHei"/>
              </a:rPr>
              <a:t>九</a:t>
            </a:r>
            <a:r>
              <a:rPr sz="2800" spc="3325" dirty="0">
                <a:solidFill>
                  <a:srgbClr val="FFFFFF"/>
                </a:solidFill>
                <a:latin typeface="NJGCAJ+MicrosoftYaHei"/>
                <a:cs typeface="NJGCAJ+MicrosoftYaHei"/>
              </a:rPr>
              <a:t> </a:t>
            </a:r>
            <a:r>
              <a:rPr sz="3200" spc="40" dirty="0">
                <a:solidFill>
                  <a:srgbClr val="0070C0"/>
                </a:solidFill>
                <a:latin typeface="NJGCAJ+MicrosoftYaHei"/>
                <a:cs typeface="NJGCAJ+MicrosoftYaHei"/>
              </a:rPr>
              <a:t>从业人员熟知风险</a:t>
            </a:r>
          </a:p>
        </p:txBody>
      </p:sp>
      <p:sp>
        <p:nvSpPr>
          <p:cNvPr id="7" name="object 7"/>
          <p:cNvSpPr txBox="1"/>
          <p:nvPr/>
        </p:nvSpPr>
        <p:spPr>
          <a:xfrm>
            <a:off x="1262697" y="6586702"/>
            <a:ext cx="49318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Page</a:t>
            </a:r>
          </a:p>
        </p:txBody>
      </p:sp>
      <p:sp>
        <p:nvSpPr>
          <p:cNvPr id="8" name="object 8"/>
          <p:cNvSpPr txBox="1"/>
          <p:nvPr/>
        </p:nvSpPr>
        <p:spPr>
          <a:xfrm>
            <a:off x="1764347" y="6586702"/>
            <a:ext cx="331263"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52</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793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146086" y="178485"/>
            <a:ext cx="3804602" cy="840027"/>
          </a:xfrm>
          <a:prstGeom prst="rect">
            <a:avLst/>
          </a:prstGeom>
        </p:spPr>
        <p:txBody>
          <a:bodyPr vert="horz" wrap="square" lIns="0" tIns="0" rIns="0" bIns="0" rtlCol="0">
            <a:spAutoFit/>
          </a:bodyPr>
          <a:lstStyle/>
          <a:p>
            <a:pPr marL="0" marR="0">
              <a:lnSpc>
                <a:spcPts val="2714"/>
              </a:lnSpc>
              <a:spcBef>
                <a:spcPts val="0"/>
              </a:spcBef>
              <a:spcAft>
                <a:spcPts val="0"/>
              </a:spcAft>
            </a:pPr>
            <a:r>
              <a:rPr sz="2600" dirty="0">
                <a:solidFill>
                  <a:srgbClr val="000000"/>
                </a:solidFill>
                <a:latin typeface="NJGCAJ+MicrosoftYaHei"/>
                <a:cs typeface="NJGCAJ+MicrosoftYaHei"/>
              </a:rPr>
              <a:t>九、从业人员熟知风险</a:t>
            </a:r>
          </a:p>
        </p:txBody>
      </p:sp>
      <p:sp>
        <p:nvSpPr>
          <p:cNvPr id="4" name="object 4"/>
          <p:cNvSpPr txBox="1"/>
          <p:nvPr/>
        </p:nvSpPr>
        <p:spPr>
          <a:xfrm>
            <a:off x="936536" y="1082971"/>
            <a:ext cx="12056652" cy="646327"/>
          </a:xfrm>
          <a:prstGeom prst="rect">
            <a:avLst/>
          </a:prstGeom>
        </p:spPr>
        <p:txBody>
          <a:bodyPr vert="horz" wrap="square" lIns="0" tIns="0" rIns="0" bIns="0" rtlCol="0">
            <a:spAutoFit/>
          </a:bodyPr>
          <a:lstStyle/>
          <a:p>
            <a:pPr marL="0" marR="0">
              <a:lnSpc>
                <a:spcPts val="2089"/>
              </a:lnSpc>
              <a:spcBef>
                <a:spcPts val="0"/>
              </a:spcBef>
              <a:spcAft>
                <a:spcPts val="0"/>
              </a:spcAft>
            </a:pPr>
            <a:r>
              <a:rPr sz="2000" dirty="0">
                <a:solidFill>
                  <a:srgbClr val="0070C0"/>
                </a:solidFill>
                <a:latin typeface="NJGCAJ+MicrosoftYaHei"/>
                <a:cs typeface="NJGCAJ+MicrosoftYaHei"/>
              </a:rPr>
              <a:t>第21条：</a:t>
            </a:r>
            <a:r>
              <a:rPr sz="2000" dirty="0">
                <a:solidFill>
                  <a:srgbClr val="0D0D0D"/>
                </a:solidFill>
                <a:latin typeface="NJGCAJ+MicrosoftYaHei"/>
                <a:cs typeface="NJGCAJ+MicrosoftYaHei"/>
              </a:rPr>
              <a:t>从业人员应熟知作业场所和工作岗位存在的危险因素、防范措施以及事故应急措施。</a:t>
            </a:r>
          </a:p>
        </p:txBody>
      </p:sp>
      <p:sp>
        <p:nvSpPr>
          <p:cNvPr id="5" name="object 5"/>
          <p:cNvSpPr txBox="1"/>
          <p:nvPr/>
        </p:nvSpPr>
        <p:spPr>
          <a:xfrm>
            <a:off x="936536" y="1706016"/>
            <a:ext cx="11833702" cy="85541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0070C0"/>
                </a:solidFill>
                <a:latin typeface="NJGCAJ+MicrosoftYaHei"/>
                <a:cs typeface="NJGCAJ+MicrosoftYaHei"/>
              </a:rPr>
              <a:t>规范说明：</a:t>
            </a:r>
            <a:r>
              <a:rPr sz="1800" dirty="0">
                <a:solidFill>
                  <a:srgbClr val="0D0D0D"/>
                </a:solidFill>
                <a:latin typeface="NJGCAJ+MicrosoftYaHei"/>
                <a:cs typeface="NJGCAJ+MicrosoftYaHei"/>
              </a:rPr>
              <a:t>《中华人民共和国安全生产法》第五十</a:t>
            </a:r>
            <a:r>
              <a:rPr sz="1800" dirty="0">
                <a:solidFill>
                  <a:srgbClr val="FF0000"/>
                </a:solidFill>
                <a:latin typeface="NJGCAJ+MicrosoftYaHei"/>
                <a:cs typeface="NJGCAJ+MicrosoftYaHei"/>
              </a:rPr>
              <a:t>八</a:t>
            </a:r>
            <a:r>
              <a:rPr sz="1800" dirty="0">
                <a:solidFill>
                  <a:srgbClr val="0D0D0D"/>
                </a:solidFill>
                <a:latin typeface="NJGCAJ+MicrosoftYaHei"/>
                <a:cs typeface="NJGCAJ+MicrosoftYaHei"/>
              </a:rPr>
              <a:t>条规定：从业人员应当接受安全生产教育和培训，</a:t>
            </a:r>
          </a:p>
          <a:p>
            <a:pPr marL="0" marR="0">
              <a:lnSpc>
                <a:spcPts val="1875"/>
              </a:lnSpc>
              <a:spcBef>
                <a:spcPts val="234"/>
              </a:spcBef>
              <a:spcAft>
                <a:spcPts val="0"/>
              </a:spcAft>
            </a:pPr>
            <a:r>
              <a:rPr sz="1800" dirty="0">
                <a:solidFill>
                  <a:srgbClr val="0D0D0D"/>
                </a:solidFill>
                <a:latin typeface="NJGCAJ+MicrosoftYaHei"/>
                <a:cs typeface="NJGCAJ+MicrosoftYaHei"/>
              </a:rPr>
              <a:t>掌握本职工作所需的安全生产知识，提高安全生产技能，增强事故预防和应急处理能力。</a:t>
            </a:r>
          </a:p>
        </p:txBody>
      </p:sp>
      <p:sp>
        <p:nvSpPr>
          <p:cNvPr id="6" name="object 6"/>
          <p:cNvSpPr txBox="1"/>
          <p:nvPr/>
        </p:nvSpPr>
        <p:spPr>
          <a:xfrm>
            <a:off x="2167636" y="5811376"/>
            <a:ext cx="1726565"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岗位风险告知卡</a:t>
            </a:r>
          </a:p>
        </p:txBody>
      </p:sp>
      <p:sp>
        <p:nvSpPr>
          <p:cNvPr id="7" name="object 7"/>
          <p:cNvSpPr txBox="1"/>
          <p:nvPr/>
        </p:nvSpPr>
        <p:spPr>
          <a:xfrm>
            <a:off x="5358523" y="5803756"/>
            <a:ext cx="2132965"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熟练穿戴空气呼吸器</a:t>
            </a:r>
          </a:p>
        </p:txBody>
      </p:sp>
      <p:sp>
        <p:nvSpPr>
          <p:cNvPr id="8" name="object 8"/>
          <p:cNvSpPr txBox="1"/>
          <p:nvPr/>
        </p:nvSpPr>
        <p:spPr>
          <a:xfrm>
            <a:off x="8668969" y="5796136"/>
            <a:ext cx="1929765"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员工应急处置演练</a:t>
            </a:r>
          </a:p>
        </p:txBody>
      </p:sp>
      <p:sp>
        <p:nvSpPr>
          <p:cNvPr id="9" name="object 9"/>
          <p:cNvSpPr txBox="1"/>
          <p:nvPr/>
        </p:nvSpPr>
        <p:spPr>
          <a:xfrm>
            <a:off x="1262697" y="6586702"/>
            <a:ext cx="49318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Page</a:t>
            </a:r>
          </a:p>
        </p:txBody>
      </p:sp>
      <p:sp>
        <p:nvSpPr>
          <p:cNvPr id="10" name="object 10"/>
          <p:cNvSpPr txBox="1"/>
          <p:nvPr/>
        </p:nvSpPr>
        <p:spPr>
          <a:xfrm>
            <a:off x="1764347" y="6586702"/>
            <a:ext cx="331263"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53</a:t>
            </a:r>
          </a:p>
        </p:txBody>
      </p:sp>
      <p:sp>
        <p:nvSpPr>
          <p:cNvPr id="11" name="object 11"/>
          <p:cNvSpPr txBox="1"/>
          <p:nvPr/>
        </p:nvSpPr>
        <p:spPr>
          <a:xfrm>
            <a:off x="11158118" y="6601485"/>
            <a:ext cx="1207135" cy="58109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FFFFFF"/>
                </a:solidFill>
                <a:latin typeface="NJGCAJ+MicrosoftYaHei"/>
                <a:cs typeface="NJGCAJ+MicrosoftYaHei"/>
              </a:rPr>
              <a:t>第</a:t>
            </a:r>
            <a:r>
              <a:rPr sz="1800" spc="12" dirty="0">
                <a:solidFill>
                  <a:srgbClr val="FFFFFF"/>
                </a:solidFill>
                <a:latin typeface="NJGCAJ+MicrosoftYaHei"/>
                <a:cs typeface="NJGCAJ+MicrosoftYaHei"/>
              </a:rPr>
              <a:t> </a:t>
            </a:r>
            <a:r>
              <a:rPr sz="1800" dirty="0">
                <a:solidFill>
                  <a:srgbClr val="FFFFFF"/>
                </a:solidFill>
                <a:latin typeface="NJGCAJ+MicrosoftYaHei"/>
                <a:cs typeface="NJGCAJ+MicrosoftYaHei"/>
              </a:rPr>
              <a:t>53 页</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793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146086" y="178485"/>
            <a:ext cx="3804602" cy="840027"/>
          </a:xfrm>
          <a:prstGeom prst="rect">
            <a:avLst/>
          </a:prstGeom>
        </p:spPr>
        <p:txBody>
          <a:bodyPr vert="horz" wrap="square" lIns="0" tIns="0" rIns="0" bIns="0" rtlCol="0">
            <a:spAutoFit/>
          </a:bodyPr>
          <a:lstStyle/>
          <a:p>
            <a:pPr marL="0" marR="0">
              <a:lnSpc>
                <a:spcPts val="2714"/>
              </a:lnSpc>
              <a:spcBef>
                <a:spcPts val="0"/>
              </a:spcBef>
              <a:spcAft>
                <a:spcPts val="0"/>
              </a:spcAft>
            </a:pPr>
            <a:r>
              <a:rPr sz="2600" dirty="0">
                <a:solidFill>
                  <a:srgbClr val="000000"/>
                </a:solidFill>
                <a:latin typeface="NJGCAJ+MicrosoftYaHei"/>
                <a:cs typeface="NJGCAJ+MicrosoftYaHei"/>
              </a:rPr>
              <a:t>九、从业人员熟知风险</a:t>
            </a:r>
          </a:p>
        </p:txBody>
      </p:sp>
      <p:sp>
        <p:nvSpPr>
          <p:cNvPr id="4" name="object 4"/>
          <p:cNvSpPr txBox="1"/>
          <p:nvPr/>
        </p:nvSpPr>
        <p:spPr>
          <a:xfrm>
            <a:off x="714032" y="899240"/>
            <a:ext cx="12294493" cy="1103527"/>
          </a:xfrm>
          <a:prstGeom prst="rect">
            <a:avLst/>
          </a:prstGeom>
        </p:spPr>
        <p:txBody>
          <a:bodyPr vert="horz" wrap="square" lIns="0" tIns="0" rIns="0" bIns="0" rtlCol="0">
            <a:spAutoFit/>
          </a:bodyPr>
          <a:lstStyle/>
          <a:p>
            <a:pPr marL="0" marR="0">
              <a:lnSpc>
                <a:spcPts val="2089"/>
              </a:lnSpc>
              <a:spcBef>
                <a:spcPts val="0"/>
              </a:spcBef>
              <a:spcAft>
                <a:spcPts val="0"/>
              </a:spcAft>
            </a:pPr>
            <a:r>
              <a:rPr sz="2000" spc="46" dirty="0">
                <a:solidFill>
                  <a:srgbClr val="0070C0"/>
                </a:solidFill>
                <a:latin typeface="NJGCAJ+MicrosoftYaHei"/>
                <a:cs typeface="NJGCAJ+MicrosoftYaHei"/>
              </a:rPr>
              <a:t>第22条：</a:t>
            </a:r>
            <a:r>
              <a:rPr sz="2000" spc="44" dirty="0">
                <a:solidFill>
                  <a:srgbClr val="0D0D0D"/>
                </a:solidFill>
                <a:latin typeface="NJGCAJ+MicrosoftYaHei"/>
                <a:cs typeface="NJGCAJ+MicrosoftYaHei"/>
              </a:rPr>
              <a:t>从事特种作业（高处作业、电工作业、焊接与热切割等）人员需持特种作业操作证上</a:t>
            </a:r>
          </a:p>
          <a:p>
            <a:pPr marL="0" marR="0">
              <a:lnSpc>
                <a:spcPts val="2089"/>
              </a:lnSpc>
              <a:spcBef>
                <a:spcPts val="1510"/>
              </a:spcBef>
              <a:spcAft>
                <a:spcPts val="0"/>
              </a:spcAft>
            </a:pPr>
            <a:r>
              <a:rPr sz="2000" dirty="0">
                <a:solidFill>
                  <a:srgbClr val="0D0D0D"/>
                </a:solidFill>
                <a:latin typeface="NJGCAJ+MicrosoftYaHei"/>
                <a:cs typeface="NJGCAJ+MicrosoftYaHei"/>
              </a:rPr>
              <a:t>岗；企业主要负责人、安全生产管理人员须按规定经考核合格。</a:t>
            </a:r>
          </a:p>
        </p:txBody>
      </p:sp>
      <p:sp>
        <p:nvSpPr>
          <p:cNvPr id="5" name="object 5"/>
          <p:cNvSpPr txBox="1"/>
          <p:nvPr/>
        </p:nvSpPr>
        <p:spPr>
          <a:xfrm>
            <a:off x="714032" y="1864228"/>
            <a:ext cx="12209776" cy="1100071"/>
          </a:xfrm>
          <a:prstGeom prst="rect">
            <a:avLst/>
          </a:prstGeom>
        </p:spPr>
        <p:txBody>
          <a:bodyPr vert="horz" wrap="square" lIns="0" tIns="0" rIns="0" bIns="0" rtlCol="0">
            <a:spAutoFit/>
          </a:bodyPr>
          <a:lstStyle/>
          <a:p>
            <a:pPr marL="0" marR="0">
              <a:lnSpc>
                <a:spcPts val="1661"/>
              </a:lnSpc>
              <a:spcBef>
                <a:spcPts val="0"/>
              </a:spcBef>
              <a:spcAft>
                <a:spcPts val="0"/>
              </a:spcAft>
            </a:pPr>
            <a:r>
              <a:rPr sz="1600" spc="30" dirty="0">
                <a:solidFill>
                  <a:srgbClr val="0070C0"/>
                </a:solidFill>
                <a:latin typeface="NJGCAJ+MicrosoftYaHei"/>
                <a:cs typeface="NJGCAJ+MicrosoftYaHei"/>
              </a:rPr>
              <a:t>规范说明：</a:t>
            </a:r>
            <a:r>
              <a:rPr sz="1600" spc="30" dirty="0">
                <a:solidFill>
                  <a:srgbClr val="0D0D0D"/>
                </a:solidFill>
                <a:latin typeface="NJGCAJ+MicrosoftYaHei"/>
                <a:cs typeface="NJGCAJ+MicrosoftYaHei"/>
              </a:rPr>
              <a:t>《</a:t>
            </a:r>
            <a:r>
              <a:rPr sz="1600" spc="30" dirty="0">
                <a:solidFill>
                  <a:srgbClr val="000000"/>
                </a:solidFill>
                <a:latin typeface="NJGCAJ+MicrosoftYaHei"/>
                <a:cs typeface="NJGCAJ+MicrosoftYaHei"/>
              </a:rPr>
              <a:t>中华人民共和国安全生产法</a:t>
            </a:r>
            <a:r>
              <a:rPr sz="1600" spc="32" dirty="0">
                <a:solidFill>
                  <a:srgbClr val="000000"/>
                </a:solidFill>
                <a:latin typeface="NJGCAJ+MicrosoftYaHei"/>
                <a:cs typeface="NJGCAJ+MicrosoftYaHei"/>
              </a:rPr>
              <a:t> </a:t>
            </a:r>
            <a:r>
              <a:rPr sz="1600" spc="30" dirty="0">
                <a:solidFill>
                  <a:srgbClr val="0D0D0D"/>
                </a:solidFill>
                <a:latin typeface="NJGCAJ+MicrosoftYaHei"/>
                <a:cs typeface="NJGCAJ+MicrosoftYaHei"/>
              </a:rPr>
              <a:t>》第二十</a:t>
            </a:r>
            <a:r>
              <a:rPr sz="1600" spc="30" dirty="0">
                <a:solidFill>
                  <a:srgbClr val="FF0000"/>
                </a:solidFill>
                <a:latin typeface="NJGCAJ+MicrosoftYaHei"/>
                <a:cs typeface="NJGCAJ+MicrosoftYaHei"/>
              </a:rPr>
              <a:t>九</a:t>
            </a:r>
            <a:r>
              <a:rPr sz="1600" spc="30" dirty="0">
                <a:solidFill>
                  <a:srgbClr val="0D0D0D"/>
                </a:solidFill>
                <a:latin typeface="NJGCAJ+MicrosoftYaHei"/>
                <a:cs typeface="NJGCAJ+MicrosoftYaHei"/>
              </a:rPr>
              <a:t>条规定：生产经营单位的特种作业人员必须按照国家有关规定经</a:t>
            </a:r>
          </a:p>
          <a:p>
            <a:pPr marL="0" marR="0">
              <a:lnSpc>
                <a:spcPts val="1661"/>
              </a:lnSpc>
              <a:spcBef>
                <a:spcPts val="638"/>
              </a:spcBef>
              <a:spcAft>
                <a:spcPts val="0"/>
              </a:spcAft>
            </a:pPr>
            <a:r>
              <a:rPr sz="1600" spc="30" dirty="0">
                <a:solidFill>
                  <a:srgbClr val="0D0D0D"/>
                </a:solidFill>
                <a:latin typeface="NJGCAJ+MicrosoftYaHei"/>
                <a:cs typeface="NJGCAJ+MicrosoftYaHei"/>
              </a:rPr>
              <a:t>专门的安全作业培训，取得相应资格，方可上岗作业。</a:t>
            </a:r>
            <a:r>
              <a:rPr sz="1600" spc="30" dirty="0">
                <a:solidFill>
                  <a:srgbClr val="000000"/>
                </a:solidFill>
                <a:latin typeface="NJGCAJ+MicrosoftYaHei"/>
                <a:cs typeface="NJGCAJ+MicrosoftYaHei"/>
              </a:rPr>
              <a:t>第</a:t>
            </a:r>
            <a:r>
              <a:rPr sz="1600" spc="35" dirty="0">
                <a:solidFill>
                  <a:srgbClr val="FF0000"/>
                </a:solidFill>
                <a:latin typeface="NJGCAJ+MicrosoftYaHei"/>
                <a:cs typeface="NJGCAJ+MicrosoftYaHei"/>
              </a:rPr>
              <a:t>三十</a:t>
            </a:r>
            <a:r>
              <a:rPr sz="1600" dirty="0">
                <a:solidFill>
                  <a:srgbClr val="000000"/>
                </a:solidFill>
                <a:latin typeface="NJGCAJ+MicrosoftYaHei"/>
                <a:cs typeface="NJGCAJ+MicrosoftYaHei"/>
              </a:rPr>
              <a:t>条</a:t>
            </a:r>
            <a:r>
              <a:rPr sz="1600" spc="62" dirty="0">
                <a:solidFill>
                  <a:srgbClr val="000000"/>
                </a:solidFill>
                <a:latin typeface="NJGCAJ+MicrosoftYaHei"/>
                <a:cs typeface="NJGCAJ+MicrosoftYaHei"/>
              </a:rPr>
              <a:t> </a:t>
            </a:r>
            <a:r>
              <a:rPr sz="1600" spc="30" dirty="0">
                <a:solidFill>
                  <a:srgbClr val="000000"/>
                </a:solidFill>
                <a:latin typeface="NJGCAJ+MicrosoftYaHei"/>
                <a:cs typeface="NJGCAJ+MicrosoftYaHei"/>
              </a:rPr>
              <a:t>生产经营单位的特种作业人员必须按照国家有关规定</a:t>
            </a:r>
          </a:p>
          <a:p>
            <a:pPr marL="0" marR="0">
              <a:lnSpc>
                <a:spcPts val="1667"/>
              </a:lnSpc>
              <a:spcBef>
                <a:spcPts val="632"/>
              </a:spcBef>
              <a:spcAft>
                <a:spcPts val="0"/>
              </a:spcAft>
            </a:pPr>
            <a:r>
              <a:rPr sz="1600" dirty="0">
                <a:solidFill>
                  <a:srgbClr val="000000"/>
                </a:solidFill>
                <a:latin typeface="NJGCAJ+MicrosoftYaHei"/>
                <a:cs typeface="NJGCAJ+MicrosoftYaHei"/>
              </a:rPr>
              <a:t>经专门的安全作业培训，取得</a:t>
            </a:r>
            <a:r>
              <a:rPr sz="1600" u="sng" dirty="0">
                <a:solidFill>
                  <a:srgbClr val="7F0000"/>
                </a:solidFill>
                <a:latin typeface="NJGCAJ+MicrosoftYaHei"/>
                <a:cs typeface="NJGCAJ+MicrosoftYaHei"/>
              </a:rPr>
              <a:t>相应资格</a:t>
            </a:r>
            <a:r>
              <a:rPr sz="1600" u="sng" dirty="0">
                <a:solidFill>
                  <a:srgbClr val="000000"/>
                </a:solidFill>
                <a:latin typeface="NJGCAJ+MicrosoftYaHei"/>
                <a:cs typeface="NJGCAJ+MicrosoftYaHei"/>
              </a:rPr>
              <a:t>，</a:t>
            </a:r>
            <a:r>
              <a:rPr sz="1600" dirty="0">
                <a:solidFill>
                  <a:srgbClr val="000000"/>
                </a:solidFill>
                <a:latin typeface="NJGCAJ+MicrosoftYaHei"/>
                <a:cs typeface="NJGCAJ+MicrosoftYaHei"/>
              </a:rPr>
              <a:t>方可上岗作业。</a:t>
            </a:r>
          </a:p>
        </p:txBody>
      </p:sp>
      <p:sp>
        <p:nvSpPr>
          <p:cNvPr id="6" name="object 6"/>
          <p:cNvSpPr txBox="1"/>
          <p:nvPr/>
        </p:nvSpPr>
        <p:spPr>
          <a:xfrm>
            <a:off x="1350416" y="6213267"/>
            <a:ext cx="2462403" cy="452627"/>
          </a:xfrm>
          <a:prstGeom prst="rect">
            <a:avLst/>
          </a:prstGeom>
        </p:spPr>
        <p:txBody>
          <a:bodyPr vert="horz" wrap="square" lIns="0" tIns="0" rIns="0" bIns="0" rtlCol="0">
            <a:spAutoFit/>
          </a:bodyPr>
          <a:lstStyle/>
          <a:p>
            <a:pPr marL="0" marR="0">
              <a:lnSpc>
                <a:spcPts val="1463"/>
              </a:lnSpc>
              <a:spcBef>
                <a:spcPts val="0"/>
              </a:spcBef>
              <a:spcAft>
                <a:spcPts val="0"/>
              </a:spcAft>
            </a:pPr>
            <a:r>
              <a:rPr sz="1400" dirty="0">
                <a:solidFill>
                  <a:srgbClr val="000000"/>
                </a:solidFill>
                <a:latin typeface="NJGCAJ+MicrosoftYaHei"/>
                <a:cs typeface="NJGCAJ+MicrosoftYaHei"/>
              </a:rPr>
              <a:t>企业主要负责人考核合格证</a:t>
            </a:r>
          </a:p>
        </p:txBody>
      </p:sp>
      <p:sp>
        <p:nvSpPr>
          <p:cNvPr id="7" name="object 7"/>
          <p:cNvSpPr txBox="1"/>
          <p:nvPr/>
        </p:nvSpPr>
        <p:spPr>
          <a:xfrm>
            <a:off x="4750041" y="6238032"/>
            <a:ext cx="2667603" cy="452627"/>
          </a:xfrm>
          <a:prstGeom prst="rect">
            <a:avLst/>
          </a:prstGeom>
        </p:spPr>
        <p:txBody>
          <a:bodyPr vert="horz" wrap="square" lIns="0" tIns="0" rIns="0" bIns="0" rtlCol="0">
            <a:spAutoFit/>
          </a:bodyPr>
          <a:lstStyle/>
          <a:p>
            <a:pPr marL="0" marR="0">
              <a:lnSpc>
                <a:spcPts val="1463"/>
              </a:lnSpc>
              <a:spcBef>
                <a:spcPts val="0"/>
              </a:spcBef>
              <a:spcAft>
                <a:spcPts val="0"/>
              </a:spcAft>
            </a:pPr>
            <a:r>
              <a:rPr sz="1400" dirty="0">
                <a:solidFill>
                  <a:srgbClr val="000000"/>
                </a:solidFill>
                <a:latin typeface="NJGCAJ+MicrosoftYaHei"/>
                <a:cs typeface="NJGCAJ+MicrosoftYaHei"/>
              </a:rPr>
              <a:t>安全生产管理人员考核合格证</a:t>
            </a:r>
          </a:p>
        </p:txBody>
      </p:sp>
      <p:sp>
        <p:nvSpPr>
          <p:cNvPr id="8" name="object 8"/>
          <p:cNvSpPr txBox="1"/>
          <p:nvPr/>
        </p:nvSpPr>
        <p:spPr>
          <a:xfrm>
            <a:off x="8829370" y="6236686"/>
            <a:ext cx="1515745" cy="452627"/>
          </a:xfrm>
          <a:prstGeom prst="rect">
            <a:avLst/>
          </a:prstGeom>
        </p:spPr>
        <p:txBody>
          <a:bodyPr vert="horz" wrap="square" lIns="0" tIns="0" rIns="0" bIns="0" rtlCol="0">
            <a:spAutoFit/>
          </a:bodyPr>
          <a:lstStyle/>
          <a:p>
            <a:pPr marL="0" marR="0">
              <a:lnSpc>
                <a:spcPts val="1463"/>
              </a:lnSpc>
              <a:spcBef>
                <a:spcPts val="0"/>
              </a:spcBef>
              <a:spcAft>
                <a:spcPts val="0"/>
              </a:spcAft>
            </a:pPr>
            <a:r>
              <a:rPr sz="1400" dirty="0">
                <a:solidFill>
                  <a:srgbClr val="000000"/>
                </a:solidFill>
                <a:latin typeface="NJGCAJ+MicrosoftYaHei"/>
                <a:cs typeface="NJGCAJ+MicrosoftYaHei"/>
              </a:rPr>
              <a:t>特种作业操作证</a:t>
            </a:r>
          </a:p>
        </p:txBody>
      </p:sp>
      <p:sp>
        <p:nvSpPr>
          <p:cNvPr id="9" name="object 9"/>
          <p:cNvSpPr txBox="1"/>
          <p:nvPr/>
        </p:nvSpPr>
        <p:spPr>
          <a:xfrm>
            <a:off x="1262697" y="6586702"/>
            <a:ext cx="49318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Page</a:t>
            </a:r>
          </a:p>
        </p:txBody>
      </p:sp>
      <p:sp>
        <p:nvSpPr>
          <p:cNvPr id="10" name="object 10"/>
          <p:cNvSpPr txBox="1"/>
          <p:nvPr/>
        </p:nvSpPr>
        <p:spPr>
          <a:xfrm>
            <a:off x="1764347" y="6586702"/>
            <a:ext cx="331263"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54</a:t>
            </a:r>
          </a:p>
        </p:txBody>
      </p:sp>
      <p:sp>
        <p:nvSpPr>
          <p:cNvPr id="11" name="object 11"/>
          <p:cNvSpPr txBox="1"/>
          <p:nvPr/>
        </p:nvSpPr>
        <p:spPr>
          <a:xfrm>
            <a:off x="11158118" y="6601485"/>
            <a:ext cx="1207135" cy="58109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FFFFFF"/>
                </a:solidFill>
                <a:latin typeface="NJGCAJ+MicrosoftYaHei"/>
                <a:cs typeface="NJGCAJ+MicrosoftYaHei"/>
              </a:rPr>
              <a:t>第</a:t>
            </a:r>
            <a:r>
              <a:rPr sz="1800" spc="12" dirty="0">
                <a:solidFill>
                  <a:srgbClr val="FFFFFF"/>
                </a:solidFill>
                <a:latin typeface="NJGCAJ+MicrosoftYaHei"/>
                <a:cs typeface="NJGCAJ+MicrosoftYaHei"/>
              </a:rPr>
              <a:t> </a:t>
            </a:r>
            <a:r>
              <a:rPr sz="1800" dirty="0">
                <a:solidFill>
                  <a:srgbClr val="FFFFFF"/>
                </a:solidFill>
                <a:latin typeface="NJGCAJ+MicrosoftYaHei"/>
                <a:cs typeface="NJGCAJ+MicrosoftYaHei"/>
              </a:rPr>
              <a:t>54 页</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793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1146086" y="178485"/>
            <a:ext cx="3804602" cy="840027"/>
          </a:xfrm>
          <a:prstGeom prst="rect">
            <a:avLst/>
          </a:prstGeom>
        </p:spPr>
        <p:txBody>
          <a:bodyPr vert="horz" wrap="square" lIns="0" tIns="0" rIns="0" bIns="0" rtlCol="0">
            <a:spAutoFit/>
          </a:bodyPr>
          <a:lstStyle/>
          <a:p>
            <a:pPr marL="0" marR="0">
              <a:lnSpc>
                <a:spcPts val="2714"/>
              </a:lnSpc>
              <a:spcBef>
                <a:spcPts val="0"/>
              </a:spcBef>
              <a:spcAft>
                <a:spcPts val="0"/>
              </a:spcAft>
            </a:pPr>
            <a:r>
              <a:rPr sz="2600" dirty="0">
                <a:solidFill>
                  <a:srgbClr val="000000"/>
                </a:solidFill>
                <a:latin typeface="NJGCAJ+MicrosoftYaHei"/>
                <a:cs typeface="NJGCAJ+MicrosoftYaHei"/>
              </a:rPr>
              <a:t>九、从业人员熟知风险</a:t>
            </a:r>
          </a:p>
        </p:txBody>
      </p:sp>
      <p:sp>
        <p:nvSpPr>
          <p:cNvPr id="4" name="object 4"/>
          <p:cNvSpPr txBox="1"/>
          <p:nvPr/>
        </p:nvSpPr>
        <p:spPr>
          <a:xfrm>
            <a:off x="728052" y="1200484"/>
            <a:ext cx="10592502" cy="646327"/>
          </a:xfrm>
          <a:prstGeom prst="rect">
            <a:avLst/>
          </a:prstGeom>
        </p:spPr>
        <p:txBody>
          <a:bodyPr vert="horz" wrap="square" lIns="0" tIns="0" rIns="0" bIns="0" rtlCol="0">
            <a:spAutoFit/>
          </a:bodyPr>
          <a:lstStyle/>
          <a:p>
            <a:pPr marL="0" marR="0">
              <a:lnSpc>
                <a:spcPts val="2089"/>
              </a:lnSpc>
              <a:spcBef>
                <a:spcPts val="0"/>
              </a:spcBef>
              <a:spcAft>
                <a:spcPts val="0"/>
              </a:spcAft>
            </a:pPr>
            <a:r>
              <a:rPr sz="2000" dirty="0">
                <a:solidFill>
                  <a:srgbClr val="0070C0"/>
                </a:solidFill>
                <a:latin typeface="NJGCAJ+MicrosoftYaHei"/>
                <a:cs typeface="NJGCAJ+MicrosoftYaHei"/>
              </a:rPr>
              <a:t>第23条：</a:t>
            </a:r>
            <a:r>
              <a:rPr sz="2000" dirty="0">
                <a:solidFill>
                  <a:srgbClr val="0D0D0D"/>
                </a:solidFill>
                <a:latin typeface="NJGCAJ+MicrosoftYaHei"/>
                <a:cs typeface="NJGCAJ+MicrosoftYaHei"/>
              </a:rPr>
              <a:t>从业人员正确佩戴和使用与岗位安全风险相适应的个人防护装备和用品。</a:t>
            </a:r>
          </a:p>
        </p:txBody>
      </p:sp>
      <p:sp>
        <p:nvSpPr>
          <p:cNvPr id="5" name="object 5"/>
          <p:cNvSpPr txBox="1"/>
          <p:nvPr/>
        </p:nvSpPr>
        <p:spPr>
          <a:xfrm>
            <a:off x="728205" y="1780006"/>
            <a:ext cx="12315659" cy="882724"/>
          </a:xfrm>
          <a:prstGeom prst="rect">
            <a:avLst/>
          </a:prstGeom>
        </p:spPr>
        <p:txBody>
          <a:bodyPr vert="horz" wrap="square" lIns="0" tIns="0" rIns="0" bIns="0" rtlCol="0">
            <a:spAutoFit/>
          </a:bodyPr>
          <a:lstStyle/>
          <a:p>
            <a:pPr marL="0" marR="0">
              <a:lnSpc>
                <a:spcPts val="1875"/>
              </a:lnSpc>
              <a:spcBef>
                <a:spcPts val="0"/>
              </a:spcBef>
              <a:spcAft>
                <a:spcPts val="0"/>
              </a:spcAft>
            </a:pPr>
            <a:r>
              <a:rPr sz="1800" spc="35" dirty="0">
                <a:solidFill>
                  <a:srgbClr val="0070C0"/>
                </a:solidFill>
                <a:latin typeface="NJGCAJ+MicrosoftYaHei"/>
                <a:cs typeface="NJGCAJ+MicrosoftYaHei"/>
              </a:rPr>
              <a:t>规范说明：</a:t>
            </a:r>
            <a:r>
              <a:rPr sz="1800" spc="32" dirty="0">
                <a:solidFill>
                  <a:srgbClr val="0D0D0D"/>
                </a:solidFill>
                <a:latin typeface="NJGCAJ+MicrosoftYaHei"/>
                <a:cs typeface="NJGCAJ+MicrosoftYaHei"/>
              </a:rPr>
              <a:t>《中华人民共和国安全生产法》第五十</a:t>
            </a:r>
            <a:r>
              <a:rPr sz="1800" spc="35" dirty="0">
                <a:solidFill>
                  <a:srgbClr val="FF0000"/>
                </a:solidFill>
                <a:latin typeface="NJGCAJ+MicrosoftYaHei"/>
                <a:cs typeface="NJGCAJ+MicrosoftYaHei"/>
              </a:rPr>
              <a:t>七</a:t>
            </a:r>
            <a:r>
              <a:rPr sz="1800" spc="35" dirty="0">
                <a:solidFill>
                  <a:srgbClr val="0D0D0D"/>
                </a:solidFill>
                <a:latin typeface="NJGCAJ+MicrosoftYaHei"/>
                <a:cs typeface="NJGCAJ+MicrosoftYaHei"/>
              </a:rPr>
              <a:t>条规定：从业人员在作业过程中，应当严格遵守本单</a:t>
            </a:r>
          </a:p>
          <a:p>
            <a:pPr marL="0" marR="0">
              <a:lnSpc>
                <a:spcPts val="1875"/>
              </a:lnSpc>
              <a:spcBef>
                <a:spcPts val="499"/>
              </a:spcBef>
              <a:spcAft>
                <a:spcPts val="0"/>
              </a:spcAft>
            </a:pPr>
            <a:r>
              <a:rPr sz="1800" dirty="0">
                <a:solidFill>
                  <a:srgbClr val="0D0D0D"/>
                </a:solidFill>
                <a:latin typeface="NJGCAJ+MicrosoftYaHei"/>
                <a:cs typeface="NJGCAJ+MicrosoftYaHei"/>
              </a:rPr>
              <a:t>位的安全生产规章制度和操作规程，服从管理，正确佩戴和使用劳动防护用品。</a:t>
            </a:r>
          </a:p>
        </p:txBody>
      </p:sp>
      <p:sp>
        <p:nvSpPr>
          <p:cNvPr id="6" name="object 6"/>
          <p:cNvSpPr txBox="1"/>
          <p:nvPr/>
        </p:nvSpPr>
        <p:spPr>
          <a:xfrm>
            <a:off x="6910069" y="5613218"/>
            <a:ext cx="1116965"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电工作业</a:t>
            </a:r>
          </a:p>
        </p:txBody>
      </p:sp>
      <p:sp>
        <p:nvSpPr>
          <p:cNvPr id="7" name="object 7"/>
          <p:cNvSpPr txBox="1"/>
          <p:nvPr/>
        </p:nvSpPr>
        <p:spPr>
          <a:xfrm>
            <a:off x="1506194" y="5683195"/>
            <a:ext cx="1116964"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动火作业</a:t>
            </a:r>
          </a:p>
        </p:txBody>
      </p:sp>
      <p:sp>
        <p:nvSpPr>
          <p:cNvPr id="8" name="object 8"/>
          <p:cNvSpPr txBox="1"/>
          <p:nvPr/>
        </p:nvSpPr>
        <p:spPr>
          <a:xfrm>
            <a:off x="4125506" y="5665415"/>
            <a:ext cx="1116965"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高处作业</a:t>
            </a:r>
          </a:p>
        </p:txBody>
      </p:sp>
      <p:sp>
        <p:nvSpPr>
          <p:cNvPr id="9" name="object 9"/>
          <p:cNvSpPr txBox="1"/>
          <p:nvPr/>
        </p:nvSpPr>
        <p:spPr>
          <a:xfrm>
            <a:off x="9646310" y="5672793"/>
            <a:ext cx="1523365" cy="515871"/>
          </a:xfrm>
          <a:prstGeom prst="rect">
            <a:avLst/>
          </a:prstGeom>
        </p:spPr>
        <p:txBody>
          <a:bodyPr vert="horz" wrap="square" lIns="0" tIns="0" rIns="0" bIns="0" rtlCol="0">
            <a:spAutoFit/>
          </a:bodyPr>
          <a:lstStyle/>
          <a:p>
            <a:pPr marL="0" marR="0">
              <a:lnSpc>
                <a:spcPts val="1661"/>
              </a:lnSpc>
              <a:spcBef>
                <a:spcPts val="0"/>
              </a:spcBef>
              <a:spcAft>
                <a:spcPts val="0"/>
              </a:spcAft>
            </a:pPr>
            <a:r>
              <a:rPr sz="1600" dirty="0">
                <a:solidFill>
                  <a:srgbClr val="000000"/>
                </a:solidFill>
                <a:latin typeface="NJGCAJ+MicrosoftYaHei"/>
                <a:cs typeface="NJGCAJ+MicrosoftYaHei"/>
              </a:rPr>
              <a:t>有限空间作业</a:t>
            </a:r>
          </a:p>
        </p:txBody>
      </p:sp>
      <p:sp>
        <p:nvSpPr>
          <p:cNvPr id="10" name="object 10"/>
          <p:cNvSpPr txBox="1"/>
          <p:nvPr/>
        </p:nvSpPr>
        <p:spPr>
          <a:xfrm>
            <a:off x="1262697" y="6586702"/>
            <a:ext cx="49318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Page</a:t>
            </a:r>
          </a:p>
        </p:txBody>
      </p:sp>
      <p:sp>
        <p:nvSpPr>
          <p:cNvPr id="11" name="object 11"/>
          <p:cNvSpPr txBox="1"/>
          <p:nvPr/>
        </p:nvSpPr>
        <p:spPr>
          <a:xfrm>
            <a:off x="1764347" y="6586702"/>
            <a:ext cx="331263"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55</a:t>
            </a:r>
          </a:p>
        </p:txBody>
      </p:sp>
      <p:sp>
        <p:nvSpPr>
          <p:cNvPr id="12" name="object 12"/>
          <p:cNvSpPr txBox="1"/>
          <p:nvPr/>
        </p:nvSpPr>
        <p:spPr>
          <a:xfrm>
            <a:off x="11158118" y="6601485"/>
            <a:ext cx="1207135" cy="58109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FFFFFF"/>
                </a:solidFill>
                <a:latin typeface="NJGCAJ+MicrosoftYaHei"/>
                <a:cs typeface="NJGCAJ+MicrosoftYaHei"/>
              </a:rPr>
              <a:t>第</a:t>
            </a:r>
            <a:r>
              <a:rPr sz="1800" spc="12" dirty="0">
                <a:solidFill>
                  <a:srgbClr val="FFFFFF"/>
                </a:solidFill>
                <a:latin typeface="NJGCAJ+MicrosoftYaHei"/>
                <a:cs typeface="NJGCAJ+MicrosoftYaHei"/>
              </a:rPr>
              <a:t> </a:t>
            </a:r>
            <a:r>
              <a:rPr sz="1800" dirty="0">
                <a:solidFill>
                  <a:srgbClr val="FFFFFF"/>
                </a:solidFill>
                <a:latin typeface="NJGCAJ+MicrosoftYaHei"/>
                <a:cs typeface="NJGCAJ+MicrosoftYaHei"/>
              </a:rPr>
              <a:t>55 页</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1"/>
          <p:cNvSpPr/>
          <p:nvPr/>
        </p:nvSpPr>
        <p:spPr>
          <a:xfrm>
            <a:off x="0" y="0"/>
            <a:ext cx="12179300" cy="6858000"/>
          </a:xfrm>
          <a:prstGeom prst="rect">
            <a:avLst/>
          </a:prstGeom>
          <a:blipFill>
            <a:blip r:embed="rId2" cstate="print"/>
            <a:stretch>
              <a:fillRect/>
            </a:stretch>
          </a:blipFill>
        </p:spPr>
        <p:txBody>
          <a:bodyPr wrap="square" lIns="0" tIns="0" rIns="0" bIns="0" rtlCol="0">
            <a:spAutoFit/>
          </a:bodyPr>
          <a:lstStyle/>
          <a:p>
            <a:endParaRPr/>
          </a:p>
        </p:txBody>
      </p:sp>
      <p:sp>
        <p:nvSpPr>
          <p:cNvPr id="3" name="object 3"/>
          <p:cNvSpPr txBox="1"/>
          <p:nvPr/>
        </p:nvSpPr>
        <p:spPr>
          <a:xfrm>
            <a:off x="3654374" y="2403240"/>
            <a:ext cx="7266304" cy="2840269"/>
          </a:xfrm>
          <a:prstGeom prst="rect">
            <a:avLst/>
          </a:prstGeom>
        </p:spPr>
        <p:txBody>
          <a:bodyPr vert="horz" wrap="square" lIns="0" tIns="0" rIns="0" bIns="0" rtlCol="0">
            <a:spAutoFit/>
          </a:bodyPr>
          <a:lstStyle/>
          <a:p>
            <a:pPr marL="0" marR="0">
              <a:lnSpc>
                <a:spcPts val="9164"/>
              </a:lnSpc>
              <a:spcBef>
                <a:spcPts val="0"/>
              </a:spcBef>
              <a:spcAft>
                <a:spcPts val="0"/>
              </a:spcAft>
            </a:pPr>
            <a:r>
              <a:rPr sz="8800" dirty="0">
                <a:solidFill>
                  <a:srgbClr val="404040"/>
                </a:solidFill>
                <a:latin typeface="NJGCAJ+MicrosoftYaHei"/>
                <a:cs typeface="NJGCAJ+MicrosoftYaHei"/>
              </a:rPr>
              <a:t>感谢聆听！</a:t>
            </a:r>
          </a:p>
        </p:txBody>
      </p:sp>
      <p:sp>
        <p:nvSpPr>
          <p:cNvPr id="4" name="object 4"/>
          <p:cNvSpPr txBox="1"/>
          <p:nvPr/>
        </p:nvSpPr>
        <p:spPr>
          <a:xfrm>
            <a:off x="1262697" y="6586702"/>
            <a:ext cx="493188"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Page</a:t>
            </a:r>
          </a:p>
        </p:txBody>
      </p:sp>
      <p:sp>
        <p:nvSpPr>
          <p:cNvPr id="5" name="object 5"/>
          <p:cNvSpPr txBox="1"/>
          <p:nvPr/>
        </p:nvSpPr>
        <p:spPr>
          <a:xfrm>
            <a:off x="1764347" y="6586702"/>
            <a:ext cx="331263" cy="322171"/>
          </a:xfrm>
          <a:prstGeom prst="rect">
            <a:avLst/>
          </a:prstGeom>
        </p:spPr>
        <p:txBody>
          <a:bodyPr vert="horz" wrap="square" lIns="0" tIns="0" rIns="0" bIns="0" rtlCol="0">
            <a:spAutoFit/>
          </a:bodyPr>
          <a:lstStyle/>
          <a:p>
            <a:pPr marL="0" marR="0">
              <a:lnSpc>
                <a:spcPts val="1036"/>
              </a:lnSpc>
              <a:spcBef>
                <a:spcPts val="0"/>
              </a:spcBef>
              <a:spcAft>
                <a:spcPts val="0"/>
              </a:spcAft>
            </a:pPr>
            <a:r>
              <a:rPr sz="1000" b="1" i="1" dirty="0">
                <a:solidFill>
                  <a:srgbClr val="FFFFFF"/>
                </a:solidFill>
                <a:latin typeface="WVBRID+Arial-BoldItalicMT"/>
                <a:cs typeface="WVBRID+Arial-BoldItalicMT"/>
              </a:rPr>
              <a:t>56</a:t>
            </a:r>
          </a:p>
        </p:txBody>
      </p:sp>
      <p:sp>
        <p:nvSpPr>
          <p:cNvPr id="6" name="object 6"/>
          <p:cNvSpPr txBox="1"/>
          <p:nvPr/>
        </p:nvSpPr>
        <p:spPr>
          <a:xfrm>
            <a:off x="11158118" y="6601485"/>
            <a:ext cx="1207135" cy="581099"/>
          </a:xfrm>
          <a:prstGeom prst="rect">
            <a:avLst/>
          </a:prstGeom>
        </p:spPr>
        <p:txBody>
          <a:bodyPr vert="horz" wrap="square" lIns="0" tIns="0" rIns="0" bIns="0" rtlCol="0">
            <a:spAutoFit/>
          </a:bodyPr>
          <a:lstStyle/>
          <a:p>
            <a:pPr marL="0" marR="0">
              <a:lnSpc>
                <a:spcPts val="1875"/>
              </a:lnSpc>
              <a:spcBef>
                <a:spcPts val="0"/>
              </a:spcBef>
              <a:spcAft>
                <a:spcPts val="0"/>
              </a:spcAft>
            </a:pPr>
            <a:r>
              <a:rPr sz="1800" dirty="0">
                <a:solidFill>
                  <a:srgbClr val="FFFFFF"/>
                </a:solidFill>
                <a:latin typeface="NJGCAJ+MicrosoftYaHei"/>
                <a:cs typeface="NJGCAJ+MicrosoftYaHei"/>
              </a:rPr>
              <a:t>第</a:t>
            </a:r>
            <a:r>
              <a:rPr sz="1800" spc="12" dirty="0">
                <a:solidFill>
                  <a:srgbClr val="FFFFFF"/>
                </a:solidFill>
                <a:latin typeface="NJGCAJ+MicrosoftYaHei"/>
                <a:cs typeface="NJGCAJ+MicrosoftYaHei"/>
              </a:rPr>
              <a:t> </a:t>
            </a:r>
            <a:r>
              <a:rPr sz="1800" dirty="0">
                <a:solidFill>
                  <a:srgbClr val="FFFFFF"/>
                </a:solidFill>
                <a:latin typeface="NJGCAJ+MicrosoftYaHei"/>
                <a:cs typeface="NJGCAJ+MicrosoftYaHei"/>
              </a:rPr>
              <a:t>56 页</a:t>
            </a:r>
          </a:p>
        </p:txBody>
      </p:sp>
    </p:spTree>
  </p:cSld>
  <p:clrMapOvr>
    <a:masterClrMapping/>
  </p:clrMapOvr>
</p:sld>
</file>

<file path=ppt/theme/theme1.xml><?xml version="1.0" encoding="utf-8"?>
<a:theme xmlns:a="http://schemas.openxmlformats.org/drawingml/2006/main" name="Theme Office">
  <a:themeElements>
    <a:clrScheme name="Standard">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Standard">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tandard">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TotalTime>
  <Words>3374</Words>
  <Application>Microsoft Office PowerPoint</Application>
  <PresentationFormat>自定义</PresentationFormat>
  <Paragraphs>715</Paragraphs>
  <Slides>56</Slides>
  <Notes>0</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56</vt:i4>
      </vt:variant>
    </vt:vector>
  </HeadingPairs>
  <TitlesOfParts>
    <vt:vector size="63" baseType="lpstr">
      <vt:lpstr>Calibri</vt:lpstr>
      <vt:lpstr>WVBRID+Arial-BoldItalicMT</vt:lpstr>
      <vt:lpstr>NJGCAJ+MicrosoftYaHei</vt:lpstr>
      <vt:lpstr>PMIPOF+STSongti-SC-Bold</vt:lpstr>
      <vt:lpstr>Times New Roman</vt:lpstr>
      <vt:lpstr>TLHNCF+HYShuSongErKW</vt:lpstr>
      <vt:lpstr>Theme Office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PowerPoint</dc:title>
  <dc:creator>38635</dc:creator>
  <cp:lastModifiedBy>蒋 光</cp:lastModifiedBy>
  <cp:revision>2</cp:revision>
  <dcterms:modified xsi:type="dcterms:W3CDTF">2021-08-30T13:20:38Z</dcterms:modified>
</cp:coreProperties>
</file>