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0"/>
  </p:notesMasterIdLst>
  <p:sldIdLst>
    <p:sldId id="256" r:id="rId3"/>
    <p:sldId id="276" r:id="rId4"/>
    <p:sldId id="279" r:id="rId5"/>
    <p:sldId id="280" r:id="rId6"/>
    <p:sldId id="277" r:id="rId7"/>
    <p:sldId id="281" r:id="rId8"/>
    <p:sldId id="257" r:id="rId9"/>
    <p:sldId id="288" r:id="rId10"/>
    <p:sldId id="282" r:id="rId11"/>
    <p:sldId id="289" r:id="rId12"/>
    <p:sldId id="284" r:id="rId13"/>
    <p:sldId id="285" r:id="rId14"/>
    <p:sldId id="286" r:id="rId15"/>
    <p:sldId id="283" r:id="rId16"/>
    <p:sldId id="258" r:id="rId17"/>
    <p:sldId id="262" r:id="rId18"/>
    <p:sldId id="259" r:id="rId19"/>
    <p:sldId id="294" r:id="rId20"/>
    <p:sldId id="263" r:id="rId21"/>
    <p:sldId id="264" r:id="rId22"/>
    <p:sldId id="260" r:id="rId23"/>
    <p:sldId id="265" r:id="rId24"/>
    <p:sldId id="287" r:id="rId25"/>
    <p:sldId id="266" r:id="rId26"/>
    <p:sldId id="290" r:id="rId27"/>
    <p:sldId id="291" r:id="rId28"/>
    <p:sldId id="292" r:id="rId29"/>
    <p:sldId id="297" r:id="rId30"/>
    <p:sldId id="308" r:id="rId31"/>
    <p:sldId id="296" r:id="rId32"/>
    <p:sldId id="306" r:id="rId33"/>
    <p:sldId id="293" r:id="rId34"/>
    <p:sldId id="295" r:id="rId35"/>
    <p:sldId id="299" r:id="rId36"/>
    <p:sldId id="298" r:id="rId37"/>
    <p:sldId id="307" r:id="rId38"/>
    <p:sldId id="300" r:id="rId39"/>
    <p:sldId id="301" r:id="rId40"/>
    <p:sldId id="272" r:id="rId41"/>
    <p:sldId id="273" r:id="rId42"/>
    <p:sldId id="274" r:id="rId43"/>
    <p:sldId id="302" r:id="rId44"/>
    <p:sldId id="303" r:id="rId45"/>
    <p:sldId id="304" r:id="rId46"/>
    <p:sldId id="270" r:id="rId47"/>
    <p:sldId id="305" r:id="rId48"/>
    <p:sldId id="261" r:id="rId49"/>
  </p:sldIdLst>
  <p:sldSz cx="9144000" cy="6858000" type="screen4x3"/>
  <p:notesSz cx="6798945" cy="99294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5985" autoAdjust="0"/>
  </p:normalViewPr>
  <p:slideViewPr>
    <p:cSldViewPr>
      <p:cViewPr>
        <p:scale>
          <a:sx n="75" d="100"/>
          <a:sy n="75" d="100"/>
        </p:scale>
        <p:origin x="-678" y="1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notesMaster" Target="notesMasters/notesMaster1.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lang="zh-CN" sz="1860" b="0" i="0" u="none" strike="noStrike" kern="1200" spc="0" baseline="0">
              <a:solidFill>
                <a:schemeClr val="tx1">
                  <a:lumMod val="65000"/>
                  <a:lumOff val="35000"/>
                </a:schemeClr>
              </a:solidFill>
              <a:latin typeface="+mn-lt"/>
              <a:ea typeface="+mn-ea"/>
              <a:cs typeface="+mn-cs"/>
            </a:defRPr>
          </a:pPr>
        </a:p>
      </c:txPr>
    </c:title>
    <c:autoTitleDeleted val="0"/>
    <c:plotArea>
      <c:layout/>
      <c:barChart>
        <c:barDir val="col"/>
        <c:grouping val="clustered"/>
        <c:varyColors val="0"/>
        <c:ser>
          <c:idx val="0"/>
          <c:order val="0"/>
          <c:tx>
            <c:strRef>
              <c:f>Sheet1!$B$1</c:f>
              <c:strCache>
                <c:ptCount val="1"/>
                <c:pt idx="0">
                  <c:v>降水量</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35.9</c:v>
                </c:pt>
                <c:pt idx="1">
                  <c:v>50.4</c:v>
                </c:pt>
                <c:pt idx="2">
                  <c:v>77.8</c:v>
                </c:pt>
                <c:pt idx="3">
                  <c:v>78.9</c:v>
                </c:pt>
                <c:pt idx="4">
                  <c:v>94.9</c:v>
                </c:pt>
                <c:pt idx="5">
                  <c:v>155.2</c:v>
                </c:pt>
                <c:pt idx="6">
                  <c:v>161.8</c:v>
                </c:pt>
                <c:pt idx="7">
                  <c:v>119.6</c:v>
                </c:pt>
                <c:pt idx="8">
                  <c:v>74.6</c:v>
                </c:pt>
                <c:pt idx="9">
                  <c:v>69.2</c:v>
                </c:pt>
                <c:pt idx="10">
                  <c:v>52.9</c:v>
                </c:pt>
                <c:pt idx="11">
                  <c:v>24.1</c:v>
                </c:pt>
              </c:numCache>
            </c:numRef>
          </c:val>
        </c:ser>
        <c:dLbls>
          <c:showLegendKey val="0"/>
          <c:showVal val="1"/>
          <c:showCatName val="0"/>
          <c:showSerName val="0"/>
          <c:showPercent val="0"/>
          <c:showBubbleSize val="0"/>
        </c:dLbls>
        <c:gapWidth val="219"/>
        <c:overlap val="-27"/>
        <c:axId val="118028160"/>
        <c:axId val="118029696"/>
      </c:barChart>
      <c:catAx>
        <c:axId val="1180281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18029696"/>
        <c:crosses val="autoZero"/>
        <c:auto val="1"/>
        <c:lblAlgn val="ctr"/>
        <c:lblOffset val="100"/>
        <c:noMultiLvlLbl val="0"/>
      </c:catAx>
      <c:valAx>
        <c:axId val="118029696"/>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1802816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zero"/>
    <c:showDLblsOverMax val="0"/>
  </c:chart>
  <c:spPr>
    <a:noFill/>
    <a:ln>
      <a:noFill/>
    </a:ln>
    <a:effectLst/>
  </c:spPr>
  <c:txPr>
    <a:bodyPr/>
    <a:lstStyle/>
    <a:p>
      <a:pPr>
        <a:defRPr lang="zh-CN"/>
      </a:pP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29705D6-30E9-4795-AE94-E47D8496B074}" type="doc">
      <dgm:prSet loTypeId="urn:microsoft.com/office/officeart/2005/8/layout/radial1" loCatId="cycle" qsTypeId="urn:microsoft.com/office/officeart/2005/8/quickstyle/simple1" qsCatId="simple" csTypeId="urn:microsoft.com/office/officeart/2005/8/colors/colorful5" csCatId="colorful" phldr="1"/>
      <dgm:spPr/>
      <dgm:t>
        <a:bodyPr/>
        <a:lstStyle/>
        <a:p>
          <a:endParaRPr lang="zh-CN" altLang="en-US"/>
        </a:p>
      </dgm:t>
    </dgm:pt>
    <dgm:pt modelId="{18EAB3BF-EA23-4B49-BD8D-2B02BD5A6C94}">
      <dgm:prSet phldrT="[文本]"/>
      <dgm:spPr/>
      <dgm:t>
        <a:bodyPr/>
        <a:lstStyle/>
        <a:p>
          <a:r>
            <a:rPr lang="zh-CN" altLang="en-US" dirty="0" smtClean="0"/>
            <a:t>钢筋工程</a:t>
          </a:r>
          <a:endParaRPr lang="zh-CN" altLang="en-US" dirty="0"/>
        </a:p>
      </dgm:t>
    </dgm:pt>
    <dgm:pt modelId="{CA70688E-B942-4B50-ABD6-B73818601981}" cxnId="{09B9DC27-7000-4EA2-A23A-B36AECB9D2B2}" type="parTrans">
      <dgm:prSet/>
      <dgm:spPr/>
      <dgm:t>
        <a:bodyPr/>
        <a:lstStyle/>
        <a:p>
          <a:endParaRPr lang="zh-CN" altLang="en-US"/>
        </a:p>
      </dgm:t>
    </dgm:pt>
    <dgm:pt modelId="{F3F143F0-F038-4665-B78C-D41CFA07AFB8}" cxnId="{09B9DC27-7000-4EA2-A23A-B36AECB9D2B2}" type="sibTrans">
      <dgm:prSet/>
      <dgm:spPr/>
      <dgm:t>
        <a:bodyPr/>
        <a:lstStyle/>
        <a:p>
          <a:endParaRPr lang="zh-CN" altLang="en-US"/>
        </a:p>
      </dgm:t>
    </dgm:pt>
    <dgm:pt modelId="{03942735-7449-4E69-B538-6DBBE0EE93C8}">
      <dgm:prSet phldrT="[文本]"/>
      <dgm:spPr/>
      <dgm:t>
        <a:bodyPr/>
        <a:lstStyle/>
        <a:p>
          <a:r>
            <a:rPr lang="zh-CN" altLang="en-US" dirty="0" smtClean="0"/>
            <a:t>原材垫高</a:t>
          </a:r>
          <a:endParaRPr lang="zh-CN" altLang="en-US" dirty="0"/>
        </a:p>
      </dgm:t>
    </dgm:pt>
    <dgm:pt modelId="{A8741B3B-49CD-4ECA-A940-F604F6E7C2B7}" cxnId="{30CC4417-8E53-46C7-B468-52782C24D734}" type="parTrans">
      <dgm:prSet/>
      <dgm:spPr/>
      <dgm:t>
        <a:bodyPr/>
        <a:lstStyle/>
        <a:p>
          <a:endParaRPr lang="zh-CN" altLang="en-US"/>
        </a:p>
      </dgm:t>
    </dgm:pt>
    <dgm:pt modelId="{9D291B44-DA8B-49ED-96C4-66C420C09B02}" cxnId="{30CC4417-8E53-46C7-B468-52782C24D734}" type="sibTrans">
      <dgm:prSet/>
      <dgm:spPr/>
      <dgm:t>
        <a:bodyPr/>
        <a:lstStyle/>
        <a:p>
          <a:endParaRPr lang="zh-CN" altLang="en-US"/>
        </a:p>
      </dgm:t>
    </dgm:pt>
    <dgm:pt modelId="{4765C1E4-CED3-43DD-A3D8-12101F8B9ACD}">
      <dgm:prSet phldrT="[文本]"/>
      <dgm:spPr/>
      <dgm:t>
        <a:bodyPr/>
        <a:lstStyle/>
        <a:p>
          <a:r>
            <a:rPr lang="zh-CN" altLang="en-US" dirty="0" smtClean="0"/>
            <a:t>遮盖防锈</a:t>
          </a:r>
          <a:endParaRPr lang="zh-CN" altLang="en-US" dirty="0"/>
        </a:p>
      </dgm:t>
    </dgm:pt>
    <dgm:pt modelId="{D5021DB7-63D8-40EB-B72E-269D21EA9485}" cxnId="{86E7CAB4-8DF0-4BFE-9844-CF7530580BC4}" type="parTrans">
      <dgm:prSet/>
      <dgm:spPr/>
      <dgm:t>
        <a:bodyPr/>
        <a:lstStyle/>
        <a:p>
          <a:endParaRPr lang="zh-CN" altLang="en-US"/>
        </a:p>
      </dgm:t>
    </dgm:pt>
    <dgm:pt modelId="{3018F1C0-BCCA-4B0C-9F9C-B76FB330BFD9}" cxnId="{86E7CAB4-8DF0-4BFE-9844-CF7530580BC4}" type="sibTrans">
      <dgm:prSet/>
      <dgm:spPr/>
      <dgm:t>
        <a:bodyPr/>
        <a:lstStyle/>
        <a:p>
          <a:endParaRPr lang="zh-CN" altLang="en-US"/>
        </a:p>
      </dgm:t>
    </dgm:pt>
    <dgm:pt modelId="{BC23538D-8C37-4405-BF3E-F26C36338B4A}">
      <dgm:prSet phldrT="[文本]"/>
      <dgm:spPr/>
      <dgm:t>
        <a:bodyPr/>
        <a:lstStyle/>
        <a:p>
          <a:r>
            <a:rPr lang="zh-CN" altLang="en-US" dirty="0" smtClean="0"/>
            <a:t>雨天焊接遮挡</a:t>
          </a:r>
          <a:endParaRPr lang="zh-CN" altLang="en-US" dirty="0"/>
        </a:p>
      </dgm:t>
    </dgm:pt>
    <dgm:pt modelId="{5930F691-84F6-4F45-860D-BC15EA38D8D8}" cxnId="{CF1497BE-B9E4-45E2-9800-E9F3CDF29FE4}" type="parTrans">
      <dgm:prSet/>
      <dgm:spPr/>
      <dgm:t>
        <a:bodyPr/>
        <a:lstStyle/>
        <a:p>
          <a:endParaRPr lang="zh-CN" altLang="en-US"/>
        </a:p>
      </dgm:t>
    </dgm:pt>
    <dgm:pt modelId="{B87FE586-9386-4FC0-8CD4-E3F79D021BA9}" cxnId="{CF1497BE-B9E4-45E2-9800-E9F3CDF29FE4}" type="sibTrans">
      <dgm:prSet/>
      <dgm:spPr/>
      <dgm:t>
        <a:bodyPr/>
        <a:lstStyle/>
        <a:p>
          <a:endParaRPr lang="zh-CN" altLang="en-US"/>
        </a:p>
      </dgm:t>
    </dgm:pt>
    <dgm:pt modelId="{EEE9D6B9-FFFD-4F48-88F2-83DE109A13E4}" type="pres">
      <dgm:prSet presAssocID="{929705D6-30E9-4795-AE94-E47D8496B074}" presName="cycle" presStyleCnt="0">
        <dgm:presLayoutVars>
          <dgm:chMax val="1"/>
          <dgm:dir/>
          <dgm:animLvl val="ctr"/>
          <dgm:resizeHandles val="exact"/>
        </dgm:presLayoutVars>
      </dgm:prSet>
      <dgm:spPr/>
      <dgm:t>
        <a:bodyPr/>
        <a:lstStyle/>
        <a:p>
          <a:endParaRPr lang="zh-CN" altLang="en-US"/>
        </a:p>
      </dgm:t>
    </dgm:pt>
    <dgm:pt modelId="{E6498B3E-B9D5-4453-B52B-D6D5C60A5794}" type="pres">
      <dgm:prSet presAssocID="{18EAB3BF-EA23-4B49-BD8D-2B02BD5A6C94}" presName="centerShape" presStyleLbl="node0" presStyleIdx="0" presStyleCnt="1"/>
      <dgm:spPr/>
      <dgm:t>
        <a:bodyPr/>
        <a:lstStyle/>
        <a:p>
          <a:endParaRPr lang="zh-CN" altLang="en-US"/>
        </a:p>
      </dgm:t>
    </dgm:pt>
    <dgm:pt modelId="{6BD689C7-E330-46D1-99BC-C0A5FA2407D6}" type="pres">
      <dgm:prSet presAssocID="{A8741B3B-49CD-4ECA-A940-F604F6E7C2B7}" presName="Name9" presStyleLbl="parChTrans1D2" presStyleIdx="0" presStyleCnt="3"/>
      <dgm:spPr/>
      <dgm:t>
        <a:bodyPr/>
        <a:lstStyle/>
        <a:p>
          <a:endParaRPr lang="zh-CN" altLang="en-US"/>
        </a:p>
      </dgm:t>
    </dgm:pt>
    <dgm:pt modelId="{3C383917-5A54-47A8-95E2-E614501C8111}" type="pres">
      <dgm:prSet presAssocID="{A8741B3B-49CD-4ECA-A940-F604F6E7C2B7}" presName="connTx" presStyleLbl="parChTrans1D2" presStyleIdx="0" presStyleCnt="3"/>
      <dgm:spPr/>
      <dgm:t>
        <a:bodyPr/>
        <a:lstStyle/>
        <a:p>
          <a:endParaRPr lang="zh-CN" altLang="en-US"/>
        </a:p>
      </dgm:t>
    </dgm:pt>
    <dgm:pt modelId="{3EEBEB6C-BF4F-405B-B636-DC1085E289F9}" type="pres">
      <dgm:prSet presAssocID="{03942735-7449-4E69-B538-6DBBE0EE93C8}" presName="node" presStyleLbl="node1" presStyleIdx="0" presStyleCnt="3">
        <dgm:presLayoutVars>
          <dgm:bulletEnabled val="1"/>
        </dgm:presLayoutVars>
      </dgm:prSet>
      <dgm:spPr/>
      <dgm:t>
        <a:bodyPr/>
        <a:lstStyle/>
        <a:p>
          <a:endParaRPr lang="zh-CN" altLang="en-US"/>
        </a:p>
      </dgm:t>
    </dgm:pt>
    <dgm:pt modelId="{9927D53A-AA12-4363-85A5-714D399BA326}" type="pres">
      <dgm:prSet presAssocID="{D5021DB7-63D8-40EB-B72E-269D21EA9485}" presName="Name9" presStyleLbl="parChTrans1D2" presStyleIdx="1" presStyleCnt="3"/>
      <dgm:spPr/>
      <dgm:t>
        <a:bodyPr/>
        <a:lstStyle/>
        <a:p>
          <a:endParaRPr lang="zh-CN" altLang="en-US"/>
        </a:p>
      </dgm:t>
    </dgm:pt>
    <dgm:pt modelId="{F57829C8-7EF9-4D58-B364-7C9F111EB4C6}" type="pres">
      <dgm:prSet presAssocID="{D5021DB7-63D8-40EB-B72E-269D21EA9485}" presName="connTx" presStyleLbl="parChTrans1D2" presStyleIdx="1" presStyleCnt="3"/>
      <dgm:spPr/>
      <dgm:t>
        <a:bodyPr/>
        <a:lstStyle/>
        <a:p>
          <a:endParaRPr lang="zh-CN" altLang="en-US"/>
        </a:p>
      </dgm:t>
    </dgm:pt>
    <dgm:pt modelId="{E729C427-2536-4AAC-AC60-2C27FD30949C}" type="pres">
      <dgm:prSet presAssocID="{4765C1E4-CED3-43DD-A3D8-12101F8B9ACD}" presName="node" presStyleLbl="node1" presStyleIdx="1" presStyleCnt="3">
        <dgm:presLayoutVars>
          <dgm:bulletEnabled val="1"/>
        </dgm:presLayoutVars>
      </dgm:prSet>
      <dgm:spPr/>
      <dgm:t>
        <a:bodyPr/>
        <a:lstStyle/>
        <a:p>
          <a:endParaRPr lang="zh-CN" altLang="en-US"/>
        </a:p>
      </dgm:t>
    </dgm:pt>
    <dgm:pt modelId="{F508BAC9-D865-4D6C-9FAD-9A89F739FE29}" type="pres">
      <dgm:prSet presAssocID="{5930F691-84F6-4F45-860D-BC15EA38D8D8}" presName="Name9" presStyleLbl="parChTrans1D2" presStyleIdx="2" presStyleCnt="3"/>
      <dgm:spPr/>
      <dgm:t>
        <a:bodyPr/>
        <a:lstStyle/>
        <a:p>
          <a:endParaRPr lang="zh-CN" altLang="en-US"/>
        </a:p>
      </dgm:t>
    </dgm:pt>
    <dgm:pt modelId="{1FAC51A0-C7BF-4B1A-B43F-8D69DB688CC8}" type="pres">
      <dgm:prSet presAssocID="{5930F691-84F6-4F45-860D-BC15EA38D8D8}" presName="connTx" presStyleLbl="parChTrans1D2" presStyleIdx="2" presStyleCnt="3"/>
      <dgm:spPr/>
      <dgm:t>
        <a:bodyPr/>
        <a:lstStyle/>
        <a:p>
          <a:endParaRPr lang="zh-CN" altLang="en-US"/>
        </a:p>
      </dgm:t>
    </dgm:pt>
    <dgm:pt modelId="{9537C5F0-D149-402A-823B-C66F79EDE9B5}" type="pres">
      <dgm:prSet presAssocID="{BC23538D-8C37-4405-BF3E-F26C36338B4A}" presName="node" presStyleLbl="node1" presStyleIdx="2" presStyleCnt="3">
        <dgm:presLayoutVars>
          <dgm:bulletEnabled val="1"/>
        </dgm:presLayoutVars>
      </dgm:prSet>
      <dgm:spPr/>
      <dgm:t>
        <a:bodyPr/>
        <a:lstStyle/>
        <a:p>
          <a:endParaRPr lang="zh-CN" altLang="en-US"/>
        </a:p>
      </dgm:t>
    </dgm:pt>
  </dgm:ptLst>
  <dgm:cxnLst>
    <dgm:cxn modelId="{205964D0-F372-4CC1-A557-EC2A769972F5}" type="presOf" srcId="{BC23538D-8C37-4405-BF3E-F26C36338B4A}" destId="{9537C5F0-D149-402A-823B-C66F79EDE9B5}" srcOrd="0" destOrd="0" presId="urn:microsoft.com/office/officeart/2005/8/layout/radial1"/>
    <dgm:cxn modelId="{CF1497BE-B9E4-45E2-9800-E9F3CDF29FE4}" srcId="{18EAB3BF-EA23-4B49-BD8D-2B02BD5A6C94}" destId="{BC23538D-8C37-4405-BF3E-F26C36338B4A}" srcOrd="2" destOrd="0" parTransId="{5930F691-84F6-4F45-860D-BC15EA38D8D8}" sibTransId="{B87FE586-9386-4FC0-8CD4-E3F79D021BA9}"/>
    <dgm:cxn modelId="{5E4EE136-1B66-46FA-940F-383B868FD3EF}" type="presOf" srcId="{03942735-7449-4E69-B538-6DBBE0EE93C8}" destId="{3EEBEB6C-BF4F-405B-B636-DC1085E289F9}" srcOrd="0" destOrd="0" presId="urn:microsoft.com/office/officeart/2005/8/layout/radial1"/>
    <dgm:cxn modelId="{FA682F8E-0637-46C0-916C-37DAB8266BA6}" type="presOf" srcId="{D5021DB7-63D8-40EB-B72E-269D21EA9485}" destId="{F57829C8-7EF9-4D58-B364-7C9F111EB4C6}" srcOrd="1" destOrd="0" presId="urn:microsoft.com/office/officeart/2005/8/layout/radial1"/>
    <dgm:cxn modelId="{C841C60F-9D7A-4A5C-8139-79057AEEEF39}" type="presOf" srcId="{5930F691-84F6-4F45-860D-BC15EA38D8D8}" destId="{1FAC51A0-C7BF-4B1A-B43F-8D69DB688CC8}" srcOrd="1" destOrd="0" presId="urn:microsoft.com/office/officeart/2005/8/layout/radial1"/>
    <dgm:cxn modelId="{C68EF765-3FC6-4E34-9BC1-DEA2AABD339A}" type="presOf" srcId="{5930F691-84F6-4F45-860D-BC15EA38D8D8}" destId="{F508BAC9-D865-4D6C-9FAD-9A89F739FE29}" srcOrd="0" destOrd="0" presId="urn:microsoft.com/office/officeart/2005/8/layout/radial1"/>
    <dgm:cxn modelId="{09B9DC27-7000-4EA2-A23A-B36AECB9D2B2}" srcId="{929705D6-30E9-4795-AE94-E47D8496B074}" destId="{18EAB3BF-EA23-4B49-BD8D-2B02BD5A6C94}" srcOrd="0" destOrd="0" parTransId="{CA70688E-B942-4B50-ABD6-B73818601981}" sibTransId="{F3F143F0-F038-4665-B78C-D41CFA07AFB8}"/>
    <dgm:cxn modelId="{CF148BF2-21C0-4A76-B1BC-FBCE29470D87}" type="presOf" srcId="{929705D6-30E9-4795-AE94-E47D8496B074}" destId="{EEE9D6B9-FFFD-4F48-88F2-83DE109A13E4}" srcOrd="0" destOrd="0" presId="urn:microsoft.com/office/officeart/2005/8/layout/radial1"/>
    <dgm:cxn modelId="{86E7CAB4-8DF0-4BFE-9844-CF7530580BC4}" srcId="{18EAB3BF-EA23-4B49-BD8D-2B02BD5A6C94}" destId="{4765C1E4-CED3-43DD-A3D8-12101F8B9ACD}" srcOrd="1" destOrd="0" parTransId="{D5021DB7-63D8-40EB-B72E-269D21EA9485}" sibTransId="{3018F1C0-BCCA-4B0C-9F9C-B76FB330BFD9}"/>
    <dgm:cxn modelId="{30CC4417-8E53-46C7-B468-52782C24D734}" srcId="{18EAB3BF-EA23-4B49-BD8D-2B02BD5A6C94}" destId="{03942735-7449-4E69-B538-6DBBE0EE93C8}" srcOrd="0" destOrd="0" parTransId="{A8741B3B-49CD-4ECA-A940-F604F6E7C2B7}" sibTransId="{9D291B44-DA8B-49ED-96C4-66C420C09B02}"/>
    <dgm:cxn modelId="{6BAE48CA-D406-48C5-852A-36D400555F35}" type="presOf" srcId="{A8741B3B-49CD-4ECA-A940-F604F6E7C2B7}" destId="{6BD689C7-E330-46D1-99BC-C0A5FA2407D6}" srcOrd="0" destOrd="0" presId="urn:microsoft.com/office/officeart/2005/8/layout/radial1"/>
    <dgm:cxn modelId="{96E276A9-2A79-4381-B516-135F27BE2F16}" type="presOf" srcId="{18EAB3BF-EA23-4B49-BD8D-2B02BD5A6C94}" destId="{E6498B3E-B9D5-4453-B52B-D6D5C60A5794}" srcOrd="0" destOrd="0" presId="urn:microsoft.com/office/officeart/2005/8/layout/radial1"/>
    <dgm:cxn modelId="{AC60BC18-7D45-4423-A946-66B83D6AEE3E}" type="presOf" srcId="{A8741B3B-49CD-4ECA-A940-F604F6E7C2B7}" destId="{3C383917-5A54-47A8-95E2-E614501C8111}" srcOrd="1" destOrd="0" presId="urn:microsoft.com/office/officeart/2005/8/layout/radial1"/>
    <dgm:cxn modelId="{21BD1B88-7EB8-4D77-9288-7BA102D7A734}" type="presOf" srcId="{4765C1E4-CED3-43DD-A3D8-12101F8B9ACD}" destId="{E729C427-2536-4AAC-AC60-2C27FD30949C}" srcOrd="0" destOrd="0" presId="urn:microsoft.com/office/officeart/2005/8/layout/radial1"/>
    <dgm:cxn modelId="{385044DD-4198-4C08-8841-D312B27E0468}" type="presOf" srcId="{D5021DB7-63D8-40EB-B72E-269D21EA9485}" destId="{9927D53A-AA12-4363-85A5-714D399BA326}" srcOrd="0" destOrd="0" presId="urn:microsoft.com/office/officeart/2005/8/layout/radial1"/>
    <dgm:cxn modelId="{647D91F3-2C93-4268-B05F-00591BAA2D0F}" type="presParOf" srcId="{EEE9D6B9-FFFD-4F48-88F2-83DE109A13E4}" destId="{E6498B3E-B9D5-4453-B52B-D6D5C60A5794}" srcOrd="0" destOrd="0" presId="urn:microsoft.com/office/officeart/2005/8/layout/radial1"/>
    <dgm:cxn modelId="{87F88AD5-919D-4448-A133-805C5086EA19}" type="presParOf" srcId="{EEE9D6B9-FFFD-4F48-88F2-83DE109A13E4}" destId="{6BD689C7-E330-46D1-99BC-C0A5FA2407D6}" srcOrd="1" destOrd="0" presId="urn:microsoft.com/office/officeart/2005/8/layout/radial1"/>
    <dgm:cxn modelId="{6D51EDBE-E8E9-47C5-A915-4D845CF928A1}" type="presParOf" srcId="{6BD689C7-E330-46D1-99BC-C0A5FA2407D6}" destId="{3C383917-5A54-47A8-95E2-E614501C8111}" srcOrd="0" destOrd="0" presId="urn:microsoft.com/office/officeart/2005/8/layout/radial1"/>
    <dgm:cxn modelId="{E5519743-0A3C-43C8-9237-AA7AA15653B0}" type="presParOf" srcId="{EEE9D6B9-FFFD-4F48-88F2-83DE109A13E4}" destId="{3EEBEB6C-BF4F-405B-B636-DC1085E289F9}" srcOrd="2" destOrd="0" presId="urn:microsoft.com/office/officeart/2005/8/layout/radial1"/>
    <dgm:cxn modelId="{C4E5ABA7-614E-4F46-9556-CF1A5DB88893}" type="presParOf" srcId="{EEE9D6B9-FFFD-4F48-88F2-83DE109A13E4}" destId="{9927D53A-AA12-4363-85A5-714D399BA326}" srcOrd="3" destOrd="0" presId="urn:microsoft.com/office/officeart/2005/8/layout/radial1"/>
    <dgm:cxn modelId="{15993C24-8A4E-4710-82B9-4C5099F6B67F}" type="presParOf" srcId="{9927D53A-AA12-4363-85A5-714D399BA326}" destId="{F57829C8-7EF9-4D58-B364-7C9F111EB4C6}" srcOrd="0" destOrd="0" presId="urn:microsoft.com/office/officeart/2005/8/layout/radial1"/>
    <dgm:cxn modelId="{24EB03C5-C442-422B-84A0-DE8B1D655E6F}" type="presParOf" srcId="{EEE9D6B9-FFFD-4F48-88F2-83DE109A13E4}" destId="{E729C427-2536-4AAC-AC60-2C27FD30949C}" srcOrd="4" destOrd="0" presId="urn:microsoft.com/office/officeart/2005/8/layout/radial1"/>
    <dgm:cxn modelId="{B98359BA-2FC1-45C7-8636-7052EE498618}" type="presParOf" srcId="{EEE9D6B9-FFFD-4F48-88F2-83DE109A13E4}" destId="{F508BAC9-D865-4D6C-9FAD-9A89F739FE29}" srcOrd="5" destOrd="0" presId="urn:microsoft.com/office/officeart/2005/8/layout/radial1"/>
    <dgm:cxn modelId="{42C8CFAA-AA8F-4356-8A48-7713A21924CB}" type="presParOf" srcId="{F508BAC9-D865-4D6C-9FAD-9A89F739FE29}" destId="{1FAC51A0-C7BF-4B1A-B43F-8D69DB688CC8}" srcOrd="0" destOrd="0" presId="urn:microsoft.com/office/officeart/2005/8/layout/radial1"/>
    <dgm:cxn modelId="{27178103-7267-4949-961B-D7B11325D2D2}" type="presParOf" srcId="{EEE9D6B9-FFFD-4F48-88F2-83DE109A13E4}" destId="{9537C5F0-D149-402A-823B-C66F79EDE9B5}" srcOrd="6"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29705D6-30E9-4795-AE94-E47D8496B074}" type="doc">
      <dgm:prSet loTypeId="urn:microsoft.com/office/officeart/2005/8/layout/radial1" loCatId="cycle" qsTypeId="urn:microsoft.com/office/officeart/2005/8/quickstyle/simple1" qsCatId="simple" csTypeId="urn:microsoft.com/office/officeart/2005/8/colors/colorful5" csCatId="colorful" phldr="1"/>
      <dgm:spPr/>
      <dgm:t>
        <a:bodyPr/>
        <a:lstStyle/>
        <a:p>
          <a:endParaRPr lang="zh-CN" altLang="en-US"/>
        </a:p>
      </dgm:t>
    </dgm:pt>
    <dgm:pt modelId="{18EAB3BF-EA23-4B49-BD8D-2B02BD5A6C94}">
      <dgm:prSet phldrT="[文本]"/>
      <dgm:spPr/>
      <dgm:t>
        <a:bodyPr/>
        <a:lstStyle/>
        <a:p>
          <a:r>
            <a:rPr lang="zh-CN" altLang="en-US" dirty="0" smtClean="0"/>
            <a:t>混凝土工程</a:t>
          </a:r>
          <a:endParaRPr lang="zh-CN" altLang="en-US" dirty="0"/>
        </a:p>
      </dgm:t>
    </dgm:pt>
    <dgm:pt modelId="{CA70688E-B942-4B50-ABD6-B73818601981}" cxnId="{09B9DC27-7000-4EA2-A23A-B36AECB9D2B2}" type="parTrans">
      <dgm:prSet/>
      <dgm:spPr/>
      <dgm:t>
        <a:bodyPr/>
        <a:lstStyle/>
        <a:p>
          <a:endParaRPr lang="zh-CN" altLang="en-US"/>
        </a:p>
      </dgm:t>
    </dgm:pt>
    <dgm:pt modelId="{F3F143F0-F038-4665-B78C-D41CFA07AFB8}" cxnId="{09B9DC27-7000-4EA2-A23A-B36AECB9D2B2}" type="sibTrans">
      <dgm:prSet/>
      <dgm:spPr/>
      <dgm:t>
        <a:bodyPr/>
        <a:lstStyle/>
        <a:p>
          <a:endParaRPr lang="zh-CN" altLang="en-US"/>
        </a:p>
      </dgm:t>
    </dgm:pt>
    <dgm:pt modelId="{03942735-7449-4E69-B538-6DBBE0EE93C8}">
      <dgm:prSet phldrT="[文本]"/>
      <dgm:spPr/>
      <dgm:t>
        <a:bodyPr/>
        <a:lstStyle/>
        <a:p>
          <a:r>
            <a:rPr lang="zh-CN" altLang="en-US" dirty="0" smtClean="0"/>
            <a:t>浇筑过程中遇到小雨要进行覆盖</a:t>
          </a:r>
          <a:endParaRPr lang="zh-CN" altLang="en-US" dirty="0"/>
        </a:p>
      </dgm:t>
    </dgm:pt>
    <dgm:pt modelId="{A8741B3B-49CD-4ECA-A940-F604F6E7C2B7}" cxnId="{30CC4417-8E53-46C7-B468-52782C24D734}" type="parTrans">
      <dgm:prSet/>
      <dgm:spPr/>
      <dgm:t>
        <a:bodyPr/>
        <a:lstStyle/>
        <a:p>
          <a:endParaRPr lang="zh-CN" altLang="en-US"/>
        </a:p>
      </dgm:t>
    </dgm:pt>
    <dgm:pt modelId="{9D291B44-DA8B-49ED-96C4-66C420C09B02}" cxnId="{30CC4417-8E53-46C7-B468-52782C24D734}" type="sibTrans">
      <dgm:prSet/>
      <dgm:spPr/>
      <dgm:t>
        <a:bodyPr/>
        <a:lstStyle/>
        <a:p>
          <a:endParaRPr lang="zh-CN" altLang="en-US"/>
        </a:p>
      </dgm:t>
    </dgm:pt>
    <dgm:pt modelId="{4765C1E4-CED3-43DD-A3D8-12101F8B9ACD}">
      <dgm:prSet phldrT="[文本]"/>
      <dgm:spPr/>
      <dgm:t>
        <a:bodyPr/>
        <a:lstStyle/>
        <a:p>
          <a:r>
            <a:rPr lang="zh-CN" altLang="en-US" dirty="0" smtClean="0"/>
            <a:t>浇筑前了解天气情况</a:t>
          </a:r>
          <a:endParaRPr lang="zh-CN" altLang="en-US" dirty="0"/>
        </a:p>
      </dgm:t>
    </dgm:pt>
    <dgm:pt modelId="{D5021DB7-63D8-40EB-B72E-269D21EA9485}" cxnId="{86E7CAB4-8DF0-4BFE-9844-CF7530580BC4}" type="parTrans">
      <dgm:prSet/>
      <dgm:spPr/>
      <dgm:t>
        <a:bodyPr/>
        <a:lstStyle/>
        <a:p>
          <a:endParaRPr lang="zh-CN" altLang="en-US"/>
        </a:p>
      </dgm:t>
    </dgm:pt>
    <dgm:pt modelId="{3018F1C0-BCCA-4B0C-9F9C-B76FB330BFD9}" cxnId="{86E7CAB4-8DF0-4BFE-9844-CF7530580BC4}" type="sibTrans">
      <dgm:prSet/>
      <dgm:spPr/>
      <dgm:t>
        <a:bodyPr/>
        <a:lstStyle/>
        <a:p>
          <a:endParaRPr lang="zh-CN" altLang="en-US"/>
        </a:p>
      </dgm:t>
    </dgm:pt>
    <dgm:pt modelId="{BC23538D-8C37-4405-BF3E-F26C36338B4A}">
      <dgm:prSet phldrT="[文本]"/>
      <dgm:spPr/>
      <dgm:t>
        <a:bodyPr/>
        <a:lstStyle/>
        <a:p>
          <a:r>
            <a:rPr lang="zh-CN" altLang="en-US" dirty="0" smtClean="0"/>
            <a:t>现浇面清理积水后方可进行浇筑</a:t>
          </a:r>
          <a:endParaRPr lang="zh-CN" altLang="en-US" dirty="0"/>
        </a:p>
      </dgm:t>
    </dgm:pt>
    <dgm:pt modelId="{5930F691-84F6-4F45-860D-BC15EA38D8D8}" cxnId="{CF1497BE-B9E4-45E2-9800-E9F3CDF29FE4}" type="parTrans">
      <dgm:prSet/>
      <dgm:spPr/>
      <dgm:t>
        <a:bodyPr/>
        <a:lstStyle/>
        <a:p>
          <a:endParaRPr lang="zh-CN" altLang="en-US"/>
        </a:p>
      </dgm:t>
    </dgm:pt>
    <dgm:pt modelId="{B87FE586-9386-4FC0-8CD4-E3F79D021BA9}" cxnId="{CF1497BE-B9E4-45E2-9800-E9F3CDF29FE4}" type="sibTrans">
      <dgm:prSet/>
      <dgm:spPr/>
      <dgm:t>
        <a:bodyPr/>
        <a:lstStyle/>
        <a:p>
          <a:endParaRPr lang="zh-CN" altLang="en-US"/>
        </a:p>
      </dgm:t>
    </dgm:pt>
    <dgm:pt modelId="{BADECADE-3E49-4D32-8B4C-F86ED3FE54DB}">
      <dgm:prSet phldrT="[文本]"/>
      <dgm:spPr/>
      <dgm:t>
        <a:bodyPr/>
        <a:lstStyle/>
        <a:p>
          <a:r>
            <a:rPr lang="zh-CN" altLang="en-US" dirty="0" smtClean="0"/>
            <a:t>调整配比减少用水量</a:t>
          </a:r>
          <a:endParaRPr lang="zh-CN" altLang="en-US" dirty="0"/>
        </a:p>
      </dgm:t>
    </dgm:pt>
    <dgm:pt modelId="{7F899E13-3901-4740-855C-074318EC6347}" cxnId="{CC47635B-A7F1-4472-ABB0-90C57E74A442}" type="parTrans">
      <dgm:prSet/>
      <dgm:spPr/>
      <dgm:t>
        <a:bodyPr/>
        <a:lstStyle/>
        <a:p>
          <a:endParaRPr lang="zh-CN" altLang="en-US"/>
        </a:p>
      </dgm:t>
    </dgm:pt>
    <dgm:pt modelId="{D9E14526-070C-485C-9C3B-30CBCD6AC644}" cxnId="{CC47635B-A7F1-4472-ABB0-90C57E74A442}" type="sibTrans">
      <dgm:prSet/>
      <dgm:spPr/>
      <dgm:t>
        <a:bodyPr/>
        <a:lstStyle/>
        <a:p>
          <a:endParaRPr lang="zh-CN" altLang="en-US"/>
        </a:p>
      </dgm:t>
    </dgm:pt>
    <dgm:pt modelId="{EEE9D6B9-FFFD-4F48-88F2-83DE109A13E4}" type="pres">
      <dgm:prSet presAssocID="{929705D6-30E9-4795-AE94-E47D8496B074}" presName="cycle" presStyleCnt="0">
        <dgm:presLayoutVars>
          <dgm:chMax val="1"/>
          <dgm:dir/>
          <dgm:animLvl val="ctr"/>
          <dgm:resizeHandles val="exact"/>
        </dgm:presLayoutVars>
      </dgm:prSet>
      <dgm:spPr/>
      <dgm:t>
        <a:bodyPr/>
        <a:lstStyle/>
        <a:p>
          <a:endParaRPr lang="zh-CN" altLang="en-US"/>
        </a:p>
      </dgm:t>
    </dgm:pt>
    <dgm:pt modelId="{E6498B3E-B9D5-4453-B52B-D6D5C60A5794}" type="pres">
      <dgm:prSet presAssocID="{18EAB3BF-EA23-4B49-BD8D-2B02BD5A6C94}" presName="centerShape" presStyleLbl="node0" presStyleIdx="0" presStyleCnt="1"/>
      <dgm:spPr/>
      <dgm:t>
        <a:bodyPr/>
        <a:lstStyle/>
        <a:p>
          <a:endParaRPr lang="zh-CN" altLang="en-US"/>
        </a:p>
      </dgm:t>
    </dgm:pt>
    <dgm:pt modelId="{6BD689C7-E330-46D1-99BC-C0A5FA2407D6}" type="pres">
      <dgm:prSet presAssocID="{A8741B3B-49CD-4ECA-A940-F604F6E7C2B7}" presName="Name9" presStyleLbl="parChTrans1D2" presStyleIdx="0" presStyleCnt="4"/>
      <dgm:spPr/>
      <dgm:t>
        <a:bodyPr/>
        <a:lstStyle/>
        <a:p>
          <a:endParaRPr lang="zh-CN" altLang="en-US"/>
        </a:p>
      </dgm:t>
    </dgm:pt>
    <dgm:pt modelId="{3C383917-5A54-47A8-95E2-E614501C8111}" type="pres">
      <dgm:prSet presAssocID="{A8741B3B-49CD-4ECA-A940-F604F6E7C2B7}" presName="connTx" presStyleLbl="parChTrans1D2" presStyleIdx="0" presStyleCnt="4"/>
      <dgm:spPr/>
      <dgm:t>
        <a:bodyPr/>
        <a:lstStyle/>
        <a:p>
          <a:endParaRPr lang="zh-CN" altLang="en-US"/>
        </a:p>
      </dgm:t>
    </dgm:pt>
    <dgm:pt modelId="{3EEBEB6C-BF4F-405B-B636-DC1085E289F9}" type="pres">
      <dgm:prSet presAssocID="{03942735-7449-4E69-B538-6DBBE0EE93C8}" presName="node" presStyleLbl="node1" presStyleIdx="0" presStyleCnt="4">
        <dgm:presLayoutVars>
          <dgm:bulletEnabled val="1"/>
        </dgm:presLayoutVars>
      </dgm:prSet>
      <dgm:spPr/>
      <dgm:t>
        <a:bodyPr/>
        <a:lstStyle/>
        <a:p>
          <a:endParaRPr lang="zh-CN" altLang="en-US"/>
        </a:p>
      </dgm:t>
    </dgm:pt>
    <dgm:pt modelId="{9927D53A-AA12-4363-85A5-714D399BA326}" type="pres">
      <dgm:prSet presAssocID="{D5021DB7-63D8-40EB-B72E-269D21EA9485}" presName="Name9" presStyleLbl="parChTrans1D2" presStyleIdx="1" presStyleCnt="4"/>
      <dgm:spPr/>
      <dgm:t>
        <a:bodyPr/>
        <a:lstStyle/>
        <a:p>
          <a:endParaRPr lang="zh-CN" altLang="en-US"/>
        </a:p>
      </dgm:t>
    </dgm:pt>
    <dgm:pt modelId="{F57829C8-7EF9-4D58-B364-7C9F111EB4C6}" type="pres">
      <dgm:prSet presAssocID="{D5021DB7-63D8-40EB-B72E-269D21EA9485}" presName="connTx" presStyleLbl="parChTrans1D2" presStyleIdx="1" presStyleCnt="4"/>
      <dgm:spPr/>
      <dgm:t>
        <a:bodyPr/>
        <a:lstStyle/>
        <a:p>
          <a:endParaRPr lang="zh-CN" altLang="en-US"/>
        </a:p>
      </dgm:t>
    </dgm:pt>
    <dgm:pt modelId="{E729C427-2536-4AAC-AC60-2C27FD30949C}" type="pres">
      <dgm:prSet presAssocID="{4765C1E4-CED3-43DD-A3D8-12101F8B9ACD}" presName="node" presStyleLbl="node1" presStyleIdx="1" presStyleCnt="4">
        <dgm:presLayoutVars>
          <dgm:bulletEnabled val="1"/>
        </dgm:presLayoutVars>
      </dgm:prSet>
      <dgm:spPr/>
      <dgm:t>
        <a:bodyPr/>
        <a:lstStyle/>
        <a:p>
          <a:endParaRPr lang="zh-CN" altLang="en-US"/>
        </a:p>
      </dgm:t>
    </dgm:pt>
    <dgm:pt modelId="{F508BAC9-D865-4D6C-9FAD-9A89F739FE29}" type="pres">
      <dgm:prSet presAssocID="{5930F691-84F6-4F45-860D-BC15EA38D8D8}" presName="Name9" presStyleLbl="parChTrans1D2" presStyleIdx="2" presStyleCnt="4"/>
      <dgm:spPr/>
      <dgm:t>
        <a:bodyPr/>
        <a:lstStyle/>
        <a:p>
          <a:endParaRPr lang="zh-CN" altLang="en-US"/>
        </a:p>
      </dgm:t>
    </dgm:pt>
    <dgm:pt modelId="{1FAC51A0-C7BF-4B1A-B43F-8D69DB688CC8}" type="pres">
      <dgm:prSet presAssocID="{5930F691-84F6-4F45-860D-BC15EA38D8D8}" presName="connTx" presStyleLbl="parChTrans1D2" presStyleIdx="2" presStyleCnt="4"/>
      <dgm:spPr/>
      <dgm:t>
        <a:bodyPr/>
        <a:lstStyle/>
        <a:p>
          <a:endParaRPr lang="zh-CN" altLang="en-US"/>
        </a:p>
      </dgm:t>
    </dgm:pt>
    <dgm:pt modelId="{9537C5F0-D149-402A-823B-C66F79EDE9B5}" type="pres">
      <dgm:prSet presAssocID="{BC23538D-8C37-4405-BF3E-F26C36338B4A}" presName="node" presStyleLbl="node1" presStyleIdx="2" presStyleCnt="4">
        <dgm:presLayoutVars>
          <dgm:bulletEnabled val="1"/>
        </dgm:presLayoutVars>
      </dgm:prSet>
      <dgm:spPr/>
      <dgm:t>
        <a:bodyPr/>
        <a:lstStyle/>
        <a:p>
          <a:endParaRPr lang="zh-CN" altLang="en-US"/>
        </a:p>
      </dgm:t>
    </dgm:pt>
    <dgm:pt modelId="{B9937D74-9383-4EF4-857B-B908F66099F4}" type="pres">
      <dgm:prSet presAssocID="{7F899E13-3901-4740-855C-074318EC6347}" presName="Name9" presStyleLbl="parChTrans1D2" presStyleIdx="3" presStyleCnt="4"/>
      <dgm:spPr/>
      <dgm:t>
        <a:bodyPr/>
        <a:lstStyle/>
        <a:p>
          <a:endParaRPr lang="zh-CN" altLang="en-US"/>
        </a:p>
      </dgm:t>
    </dgm:pt>
    <dgm:pt modelId="{47772EE1-35D7-4B18-AD3C-A1E12C8EB9EE}" type="pres">
      <dgm:prSet presAssocID="{7F899E13-3901-4740-855C-074318EC6347}" presName="connTx" presStyleLbl="parChTrans1D2" presStyleIdx="3" presStyleCnt="4"/>
      <dgm:spPr/>
      <dgm:t>
        <a:bodyPr/>
        <a:lstStyle/>
        <a:p>
          <a:endParaRPr lang="zh-CN" altLang="en-US"/>
        </a:p>
      </dgm:t>
    </dgm:pt>
    <dgm:pt modelId="{96C5F34E-2E83-404D-9367-0191177C0DAF}" type="pres">
      <dgm:prSet presAssocID="{BADECADE-3E49-4D32-8B4C-F86ED3FE54DB}" presName="node" presStyleLbl="node1" presStyleIdx="3" presStyleCnt="4">
        <dgm:presLayoutVars>
          <dgm:bulletEnabled val="1"/>
        </dgm:presLayoutVars>
      </dgm:prSet>
      <dgm:spPr/>
      <dgm:t>
        <a:bodyPr/>
        <a:lstStyle/>
        <a:p>
          <a:endParaRPr lang="zh-CN" altLang="en-US"/>
        </a:p>
      </dgm:t>
    </dgm:pt>
  </dgm:ptLst>
  <dgm:cxnLst>
    <dgm:cxn modelId="{CF1497BE-B9E4-45E2-9800-E9F3CDF29FE4}" srcId="{18EAB3BF-EA23-4B49-BD8D-2B02BD5A6C94}" destId="{BC23538D-8C37-4405-BF3E-F26C36338B4A}" srcOrd="2" destOrd="0" parTransId="{5930F691-84F6-4F45-860D-BC15EA38D8D8}" sibTransId="{B87FE586-9386-4FC0-8CD4-E3F79D021BA9}"/>
    <dgm:cxn modelId="{6E1277AE-82AD-4706-B782-CE4A0BFCFBE8}" type="presOf" srcId="{5930F691-84F6-4F45-860D-BC15EA38D8D8}" destId="{1FAC51A0-C7BF-4B1A-B43F-8D69DB688CC8}" srcOrd="1" destOrd="0" presId="urn:microsoft.com/office/officeart/2005/8/layout/radial1"/>
    <dgm:cxn modelId="{CC47635B-A7F1-4472-ABB0-90C57E74A442}" srcId="{18EAB3BF-EA23-4B49-BD8D-2B02BD5A6C94}" destId="{BADECADE-3E49-4D32-8B4C-F86ED3FE54DB}" srcOrd="3" destOrd="0" parTransId="{7F899E13-3901-4740-855C-074318EC6347}" sibTransId="{D9E14526-070C-485C-9C3B-30CBCD6AC644}"/>
    <dgm:cxn modelId="{CB8DA75F-B1F0-47B2-9DBF-620A4500B2AD}" type="presOf" srcId="{BADECADE-3E49-4D32-8B4C-F86ED3FE54DB}" destId="{96C5F34E-2E83-404D-9367-0191177C0DAF}" srcOrd="0" destOrd="0" presId="urn:microsoft.com/office/officeart/2005/8/layout/radial1"/>
    <dgm:cxn modelId="{58E9AE05-261B-4452-AEAB-4ED195F4A756}" type="presOf" srcId="{D5021DB7-63D8-40EB-B72E-269D21EA9485}" destId="{9927D53A-AA12-4363-85A5-714D399BA326}" srcOrd="0" destOrd="0" presId="urn:microsoft.com/office/officeart/2005/8/layout/radial1"/>
    <dgm:cxn modelId="{C7452C40-4911-4487-AC91-DA26268161B2}" type="presOf" srcId="{BC23538D-8C37-4405-BF3E-F26C36338B4A}" destId="{9537C5F0-D149-402A-823B-C66F79EDE9B5}" srcOrd="0" destOrd="0" presId="urn:microsoft.com/office/officeart/2005/8/layout/radial1"/>
    <dgm:cxn modelId="{09B9DC27-7000-4EA2-A23A-B36AECB9D2B2}" srcId="{929705D6-30E9-4795-AE94-E47D8496B074}" destId="{18EAB3BF-EA23-4B49-BD8D-2B02BD5A6C94}" srcOrd="0" destOrd="0" parTransId="{CA70688E-B942-4B50-ABD6-B73818601981}" sibTransId="{F3F143F0-F038-4665-B78C-D41CFA07AFB8}"/>
    <dgm:cxn modelId="{86E7CAB4-8DF0-4BFE-9844-CF7530580BC4}" srcId="{18EAB3BF-EA23-4B49-BD8D-2B02BD5A6C94}" destId="{4765C1E4-CED3-43DD-A3D8-12101F8B9ACD}" srcOrd="1" destOrd="0" parTransId="{D5021DB7-63D8-40EB-B72E-269D21EA9485}" sibTransId="{3018F1C0-BCCA-4B0C-9F9C-B76FB330BFD9}"/>
    <dgm:cxn modelId="{30CC4417-8E53-46C7-B468-52782C24D734}" srcId="{18EAB3BF-EA23-4B49-BD8D-2B02BD5A6C94}" destId="{03942735-7449-4E69-B538-6DBBE0EE93C8}" srcOrd="0" destOrd="0" parTransId="{A8741B3B-49CD-4ECA-A940-F604F6E7C2B7}" sibTransId="{9D291B44-DA8B-49ED-96C4-66C420C09B02}"/>
    <dgm:cxn modelId="{DA4EA61A-2D1A-41A3-9F4E-E9478AE6E4DA}" type="presOf" srcId="{D5021DB7-63D8-40EB-B72E-269D21EA9485}" destId="{F57829C8-7EF9-4D58-B364-7C9F111EB4C6}" srcOrd="1" destOrd="0" presId="urn:microsoft.com/office/officeart/2005/8/layout/radial1"/>
    <dgm:cxn modelId="{7F2B178C-6AAF-48FA-82F2-84B9B394C934}" type="presOf" srcId="{5930F691-84F6-4F45-860D-BC15EA38D8D8}" destId="{F508BAC9-D865-4D6C-9FAD-9A89F739FE29}" srcOrd="0" destOrd="0" presId="urn:microsoft.com/office/officeart/2005/8/layout/radial1"/>
    <dgm:cxn modelId="{24AE08A9-8E12-40C0-AFEC-90C8FC153E4E}" type="presOf" srcId="{4765C1E4-CED3-43DD-A3D8-12101F8B9ACD}" destId="{E729C427-2536-4AAC-AC60-2C27FD30949C}" srcOrd="0" destOrd="0" presId="urn:microsoft.com/office/officeart/2005/8/layout/radial1"/>
    <dgm:cxn modelId="{155B799E-632C-4401-94D7-0CDEA964F729}" type="presOf" srcId="{A8741B3B-49CD-4ECA-A940-F604F6E7C2B7}" destId="{6BD689C7-E330-46D1-99BC-C0A5FA2407D6}" srcOrd="0" destOrd="0" presId="urn:microsoft.com/office/officeart/2005/8/layout/radial1"/>
    <dgm:cxn modelId="{859C8B62-C9A5-4466-96E7-67517EFC640C}" type="presOf" srcId="{03942735-7449-4E69-B538-6DBBE0EE93C8}" destId="{3EEBEB6C-BF4F-405B-B636-DC1085E289F9}" srcOrd="0" destOrd="0" presId="urn:microsoft.com/office/officeart/2005/8/layout/radial1"/>
    <dgm:cxn modelId="{32747384-9EF9-47EC-8951-FE2530B2C11C}" type="presOf" srcId="{A8741B3B-49CD-4ECA-A940-F604F6E7C2B7}" destId="{3C383917-5A54-47A8-95E2-E614501C8111}" srcOrd="1" destOrd="0" presId="urn:microsoft.com/office/officeart/2005/8/layout/radial1"/>
    <dgm:cxn modelId="{0C90A49D-D1FD-4998-8935-10D4FC699D6D}" type="presOf" srcId="{7F899E13-3901-4740-855C-074318EC6347}" destId="{47772EE1-35D7-4B18-AD3C-A1E12C8EB9EE}" srcOrd="1" destOrd="0" presId="urn:microsoft.com/office/officeart/2005/8/layout/radial1"/>
    <dgm:cxn modelId="{5E6E88BD-CF7E-4C7F-B519-C6C4721628A3}" type="presOf" srcId="{18EAB3BF-EA23-4B49-BD8D-2B02BD5A6C94}" destId="{E6498B3E-B9D5-4453-B52B-D6D5C60A5794}" srcOrd="0" destOrd="0" presId="urn:microsoft.com/office/officeart/2005/8/layout/radial1"/>
    <dgm:cxn modelId="{AA87F81C-CB3F-4E4F-AE5C-53F0C3BCACBD}" type="presOf" srcId="{929705D6-30E9-4795-AE94-E47D8496B074}" destId="{EEE9D6B9-FFFD-4F48-88F2-83DE109A13E4}" srcOrd="0" destOrd="0" presId="urn:microsoft.com/office/officeart/2005/8/layout/radial1"/>
    <dgm:cxn modelId="{7B4AD096-096E-4BB0-B2C4-9CE4ED85BEF5}" type="presOf" srcId="{7F899E13-3901-4740-855C-074318EC6347}" destId="{B9937D74-9383-4EF4-857B-B908F66099F4}" srcOrd="0" destOrd="0" presId="urn:microsoft.com/office/officeart/2005/8/layout/radial1"/>
    <dgm:cxn modelId="{9D91EA4C-4C28-4819-A30F-5CB721D8A6F5}" type="presParOf" srcId="{EEE9D6B9-FFFD-4F48-88F2-83DE109A13E4}" destId="{E6498B3E-B9D5-4453-B52B-D6D5C60A5794}" srcOrd="0" destOrd="0" presId="urn:microsoft.com/office/officeart/2005/8/layout/radial1"/>
    <dgm:cxn modelId="{8E2300E3-A906-4C30-B7C9-411766F357E8}" type="presParOf" srcId="{EEE9D6B9-FFFD-4F48-88F2-83DE109A13E4}" destId="{6BD689C7-E330-46D1-99BC-C0A5FA2407D6}" srcOrd="1" destOrd="0" presId="urn:microsoft.com/office/officeart/2005/8/layout/radial1"/>
    <dgm:cxn modelId="{8F5B03EA-5192-4FA1-8009-EBED9A922493}" type="presParOf" srcId="{6BD689C7-E330-46D1-99BC-C0A5FA2407D6}" destId="{3C383917-5A54-47A8-95E2-E614501C8111}" srcOrd="0" destOrd="0" presId="urn:microsoft.com/office/officeart/2005/8/layout/radial1"/>
    <dgm:cxn modelId="{DDA0953D-F343-401D-BF42-E484CA82D463}" type="presParOf" srcId="{EEE9D6B9-FFFD-4F48-88F2-83DE109A13E4}" destId="{3EEBEB6C-BF4F-405B-B636-DC1085E289F9}" srcOrd="2" destOrd="0" presId="urn:microsoft.com/office/officeart/2005/8/layout/radial1"/>
    <dgm:cxn modelId="{2063A64B-DEAF-4214-B2E0-261903D9AF26}" type="presParOf" srcId="{EEE9D6B9-FFFD-4F48-88F2-83DE109A13E4}" destId="{9927D53A-AA12-4363-85A5-714D399BA326}" srcOrd="3" destOrd="0" presId="urn:microsoft.com/office/officeart/2005/8/layout/radial1"/>
    <dgm:cxn modelId="{C18766C2-6150-4CB7-A604-81C1C7D3E77F}" type="presParOf" srcId="{9927D53A-AA12-4363-85A5-714D399BA326}" destId="{F57829C8-7EF9-4D58-B364-7C9F111EB4C6}" srcOrd="0" destOrd="0" presId="urn:microsoft.com/office/officeart/2005/8/layout/radial1"/>
    <dgm:cxn modelId="{86802B4E-8A56-41EC-B860-E6BDE6EC10CC}" type="presParOf" srcId="{EEE9D6B9-FFFD-4F48-88F2-83DE109A13E4}" destId="{E729C427-2536-4AAC-AC60-2C27FD30949C}" srcOrd="4" destOrd="0" presId="urn:microsoft.com/office/officeart/2005/8/layout/radial1"/>
    <dgm:cxn modelId="{A0177819-483A-4EBB-95ED-574DEF45E316}" type="presParOf" srcId="{EEE9D6B9-FFFD-4F48-88F2-83DE109A13E4}" destId="{F508BAC9-D865-4D6C-9FAD-9A89F739FE29}" srcOrd="5" destOrd="0" presId="urn:microsoft.com/office/officeart/2005/8/layout/radial1"/>
    <dgm:cxn modelId="{61172463-6095-408C-A0B8-2CB679010BDF}" type="presParOf" srcId="{F508BAC9-D865-4D6C-9FAD-9A89F739FE29}" destId="{1FAC51A0-C7BF-4B1A-B43F-8D69DB688CC8}" srcOrd="0" destOrd="0" presId="urn:microsoft.com/office/officeart/2005/8/layout/radial1"/>
    <dgm:cxn modelId="{C88BC182-76B1-45F5-B956-C560C2881C8D}" type="presParOf" srcId="{EEE9D6B9-FFFD-4F48-88F2-83DE109A13E4}" destId="{9537C5F0-D149-402A-823B-C66F79EDE9B5}" srcOrd="6" destOrd="0" presId="urn:microsoft.com/office/officeart/2005/8/layout/radial1"/>
    <dgm:cxn modelId="{D1008DFB-E989-4749-9D0C-6F92D96D7272}" type="presParOf" srcId="{EEE9D6B9-FFFD-4F48-88F2-83DE109A13E4}" destId="{B9937D74-9383-4EF4-857B-B908F66099F4}" srcOrd="7" destOrd="0" presId="urn:microsoft.com/office/officeart/2005/8/layout/radial1"/>
    <dgm:cxn modelId="{F4F61CC1-9885-49F2-9BFF-FEC915E2E1E7}" type="presParOf" srcId="{B9937D74-9383-4EF4-857B-B908F66099F4}" destId="{47772EE1-35D7-4B18-AD3C-A1E12C8EB9EE}" srcOrd="0" destOrd="0" presId="urn:microsoft.com/office/officeart/2005/8/layout/radial1"/>
    <dgm:cxn modelId="{C31C07A1-FE2C-4814-AAE1-8D63A31FEDF8}" type="presParOf" srcId="{EEE9D6B9-FFFD-4F48-88F2-83DE109A13E4}" destId="{96C5F34E-2E83-404D-9367-0191177C0DAF}"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52CF5A-A15D-41CA-94C1-349ABEE5E384}" type="doc">
      <dgm:prSet loTypeId="urn:microsoft.com/office/officeart/2005/8/layout/list1" loCatId="list" qsTypeId="urn:microsoft.com/office/officeart/2005/8/quickstyle/simple3" qsCatId="simple" csTypeId="urn:microsoft.com/office/officeart/2005/8/colors/colorful5" csCatId="colorful" phldr="1"/>
      <dgm:spPr/>
      <dgm:t>
        <a:bodyPr/>
        <a:lstStyle/>
        <a:p>
          <a:endParaRPr lang="zh-CN" altLang="en-US"/>
        </a:p>
      </dgm:t>
    </dgm:pt>
    <dgm:pt modelId="{BC6CDF75-D3B9-407F-B8F4-2209C56CE4B6}">
      <dgm:prSet phldrT="[文本]" custT="1"/>
      <dgm:spPr/>
      <dgm:t>
        <a:bodyPr/>
        <a:lstStyle/>
        <a:p>
          <a:r>
            <a:rPr lang="en-US" sz="1400" dirty="0" smtClean="0"/>
            <a:t>1</a:t>
          </a:r>
          <a:r>
            <a:rPr lang="zh-CN" sz="1400" dirty="0" smtClean="0"/>
            <a:t>、救人高于一切；</a:t>
          </a:r>
          <a:endParaRPr lang="zh-CN" altLang="en-US" sz="1400" dirty="0"/>
        </a:p>
      </dgm:t>
    </dgm:pt>
    <dgm:pt modelId="{8E2CCFB8-7162-45A1-BDF2-E6E0B0BE859C}" cxnId="{C408117A-02ED-4024-A686-D0B65C998D8B}" type="parTrans">
      <dgm:prSet/>
      <dgm:spPr/>
      <dgm:t>
        <a:bodyPr/>
        <a:lstStyle/>
        <a:p>
          <a:endParaRPr lang="zh-CN" altLang="en-US" sz="2000"/>
        </a:p>
      </dgm:t>
    </dgm:pt>
    <dgm:pt modelId="{B0640474-04E3-41D2-8663-D63CF24F0989}" cxnId="{C408117A-02ED-4024-A686-D0B65C998D8B}" type="sibTrans">
      <dgm:prSet/>
      <dgm:spPr/>
      <dgm:t>
        <a:bodyPr/>
        <a:lstStyle/>
        <a:p>
          <a:endParaRPr lang="zh-CN" altLang="en-US" sz="2000"/>
        </a:p>
      </dgm:t>
    </dgm:pt>
    <dgm:pt modelId="{28C55A6C-C08B-4EE4-808C-2012B4E71D93}">
      <dgm:prSet phldrT="[文本]" custT="1"/>
      <dgm:spPr/>
      <dgm:t>
        <a:bodyPr/>
        <a:lstStyle/>
        <a:p>
          <a:r>
            <a:rPr lang="en-US" sz="1400" dirty="0" smtClean="0"/>
            <a:t>2</a:t>
          </a:r>
          <a:r>
            <a:rPr lang="zh-CN" sz="1400" dirty="0" smtClean="0"/>
            <a:t>、抢险施救与报告同时进行，逐级报告，首先接报，就近施救</a:t>
          </a:r>
          <a:r>
            <a:rPr lang="zh-CN" altLang="en-US" sz="1400" dirty="0" smtClean="0"/>
            <a:t>；</a:t>
          </a:r>
          <a:endParaRPr lang="zh-CN" altLang="en-US" sz="1400" dirty="0"/>
        </a:p>
      </dgm:t>
    </dgm:pt>
    <dgm:pt modelId="{9D31C559-277F-47DF-A46E-89B8EDB10ADD}" cxnId="{A11A278E-C5ED-4B96-B5B3-381D7844DFAB}" type="parTrans">
      <dgm:prSet/>
      <dgm:spPr/>
      <dgm:t>
        <a:bodyPr/>
        <a:lstStyle/>
        <a:p>
          <a:endParaRPr lang="zh-CN" altLang="en-US" sz="2000"/>
        </a:p>
      </dgm:t>
    </dgm:pt>
    <dgm:pt modelId="{30E87013-83AB-486D-930F-DD0DFD91908E}" cxnId="{A11A278E-C5ED-4B96-B5B3-381D7844DFAB}" type="sibTrans">
      <dgm:prSet/>
      <dgm:spPr/>
      <dgm:t>
        <a:bodyPr/>
        <a:lstStyle/>
        <a:p>
          <a:endParaRPr lang="zh-CN" altLang="en-US" sz="2000"/>
        </a:p>
      </dgm:t>
    </dgm:pt>
    <dgm:pt modelId="{C42F8EE4-A6AE-4884-AD3E-DED440CED857}">
      <dgm:prSet phldrT="[文本]" custT="1"/>
      <dgm:spPr/>
      <dgm:t>
        <a:bodyPr/>
        <a:lstStyle/>
        <a:p>
          <a:r>
            <a:rPr lang="en-US" sz="1400" dirty="0" smtClean="0"/>
            <a:t>3</a:t>
          </a:r>
          <a:r>
            <a:rPr lang="zh-CN" sz="1400" dirty="0" smtClean="0"/>
            <a:t>、最大限度的减少损失，防止和减轻次生损失；</a:t>
          </a:r>
          <a:endParaRPr lang="zh-CN" altLang="en-US" sz="1400" dirty="0"/>
        </a:p>
      </dgm:t>
    </dgm:pt>
    <dgm:pt modelId="{C48759A1-55B6-49E4-8B72-57D9729B5316}" cxnId="{7E56D4A1-8EBA-47B6-9752-E4D445C54C0D}" type="parTrans">
      <dgm:prSet/>
      <dgm:spPr/>
      <dgm:t>
        <a:bodyPr/>
        <a:lstStyle/>
        <a:p>
          <a:endParaRPr lang="zh-CN" altLang="en-US" sz="2000"/>
        </a:p>
      </dgm:t>
    </dgm:pt>
    <dgm:pt modelId="{E18E0D63-2AF9-488C-B282-6ACB344AA884}" cxnId="{7E56D4A1-8EBA-47B6-9752-E4D445C54C0D}" type="sibTrans">
      <dgm:prSet/>
      <dgm:spPr/>
      <dgm:t>
        <a:bodyPr/>
        <a:lstStyle/>
        <a:p>
          <a:endParaRPr lang="zh-CN" altLang="en-US" sz="2000"/>
        </a:p>
      </dgm:t>
    </dgm:pt>
    <dgm:pt modelId="{3A61A1B6-6DFB-4FE4-9310-E211A5521AD4}">
      <dgm:prSet phldrT="[文本]" custT="1"/>
      <dgm:spPr/>
      <dgm:t>
        <a:bodyPr/>
        <a:lstStyle/>
        <a:p>
          <a:r>
            <a:rPr lang="en-US" sz="1400" dirty="0" smtClean="0"/>
            <a:t>4</a:t>
          </a:r>
          <a:r>
            <a:rPr lang="zh-CN" sz="1400" dirty="0" smtClean="0"/>
            <a:t>、局部服从全局，下级服从上级；</a:t>
          </a:r>
          <a:endParaRPr lang="zh-CN" altLang="en-US" sz="1400" dirty="0"/>
        </a:p>
      </dgm:t>
    </dgm:pt>
    <dgm:pt modelId="{674C8408-C86F-4E4C-929E-6CA7603B9395}" cxnId="{4DC26035-09B7-4C7B-B3EE-C8B188FDD1DE}" type="parTrans">
      <dgm:prSet/>
      <dgm:spPr/>
      <dgm:t>
        <a:bodyPr/>
        <a:lstStyle/>
        <a:p>
          <a:endParaRPr lang="zh-CN" altLang="en-US" sz="2000"/>
        </a:p>
      </dgm:t>
    </dgm:pt>
    <dgm:pt modelId="{5D1ED658-DCF7-4621-8D12-6DDD4CEE8DCB}" cxnId="{4DC26035-09B7-4C7B-B3EE-C8B188FDD1DE}" type="sibTrans">
      <dgm:prSet/>
      <dgm:spPr/>
      <dgm:t>
        <a:bodyPr/>
        <a:lstStyle/>
        <a:p>
          <a:endParaRPr lang="zh-CN" altLang="en-US" sz="2000"/>
        </a:p>
      </dgm:t>
    </dgm:pt>
    <dgm:pt modelId="{52CA1AC7-A7C1-453E-8CF9-101DD4B147FA}">
      <dgm:prSet custT="1"/>
      <dgm:spPr/>
      <dgm:t>
        <a:bodyPr/>
        <a:lstStyle/>
        <a:p>
          <a:r>
            <a:rPr lang="en-US" sz="1400" smtClean="0"/>
            <a:t>5</a:t>
          </a:r>
          <a:r>
            <a:rPr lang="zh-CN" sz="1400" smtClean="0"/>
            <a:t>、分级负责，密切配合</a:t>
          </a:r>
          <a:endParaRPr lang="zh-CN" altLang="en-US" sz="1400"/>
        </a:p>
      </dgm:t>
    </dgm:pt>
    <dgm:pt modelId="{4152AAA4-881C-465C-AF73-FB43CD034BA7}" cxnId="{094A8B62-9814-4ABF-A045-A262C2D0806F}" type="parTrans">
      <dgm:prSet/>
      <dgm:spPr/>
      <dgm:t>
        <a:bodyPr/>
        <a:lstStyle/>
        <a:p>
          <a:endParaRPr lang="zh-CN" altLang="en-US" sz="2000"/>
        </a:p>
      </dgm:t>
    </dgm:pt>
    <dgm:pt modelId="{D72CCC71-A3AC-465A-97B9-9341EC1A212E}" cxnId="{094A8B62-9814-4ABF-A045-A262C2D0806F}" type="sibTrans">
      <dgm:prSet/>
      <dgm:spPr/>
      <dgm:t>
        <a:bodyPr/>
        <a:lstStyle/>
        <a:p>
          <a:endParaRPr lang="zh-CN" altLang="en-US" sz="2000"/>
        </a:p>
      </dgm:t>
    </dgm:pt>
    <dgm:pt modelId="{31F13F69-4AA7-40CC-8D57-59B39ED807DB}" type="pres">
      <dgm:prSet presAssocID="{9152CF5A-A15D-41CA-94C1-349ABEE5E384}" presName="linear" presStyleCnt="0">
        <dgm:presLayoutVars>
          <dgm:dir/>
          <dgm:animLvl val="lvl"/>
          <dgm:resizeHandles val="exact"/>
        </dgm:presLayoutVars>
      </dgm:prSet>
      <dgm:spPr/>
      <dgm:t>
        <a:bodyPr/>
        <a:lstStyle/>
        <a:p>
          <a:endParaRPr lang="zh-CN" altLang="en-US"/>
        </a:p>
      </dgm:t>
    </dgm:pt>
    <dgm:pt modelId="{7B45609D-1958-4D64-A0A8-A6EB52300BD5}" type="pres">
      <dgm:prSet presAssocID="{BC6CDF75-D3B9-407F-B8F4-2209C56CE4B6}" presName="parentLin" presStyleCnt="0"/>
      <dgm:spPr/>
      <dgm:t>
        <a:bodyPr/>
        <a:lstStyle/>
        <a:p>
          <a:endParaRPr lang="zh-CN" altLang="en-US"/>
        </a:p>
      </dgm:t>
    </dgm:pt>
    <dgm:pt modelId="{BC818443-1C8E-48E4-91D8-E5901D23EC6A}" type="pres">
      <dgm:prSet presAssocID="{BC6CDF75-D3B9-407F-B8F4-2209C56CE4B6}" presName="parentLeftMargin" presStyleLbl="node1" presStyleIdx="0" presStyleCnt="5"/>
      <dgm:spPr/>
      <dgm:t>
        <a:bodyPr/>
        <a:lstStyle/>
        <a:p>
          <a:endParaRPr lang="zh-CN" altLang="en-US"/>
        </a:p>
      </dgm:t>
    </dgm:pt>
    <dgm:pt modelId="{3D90B00C-EC23-44C9-A35C-83D7FD5FDE5C}" type="pres">
      <dgm:prSet presAssocID="{BC6CDF75-D3B9-407F-B8F4-2209C56CE4B6}" presName="parentText" presStyleLbl="node1" presStyleIdx="0" presStyleCnt="5" custScaleX="127855">
        <dgm:presLayoutVars>
          <dgm:chMax val="0"/>
          <dgm:bulletEnabled val="1"/>
        </dgm:presLayoutVars>
      </dgm:prSet>
      <dgm:spPr/>
      <dgm:t>
        <a:bodyPr/>
        <a:lstStyle/>
        <a:p>
          <a:endParaRPr lang="zh-CN" altLang="en-US"/>
        </a:p>
      </dgm:t>
    </dgm:pt>
    <dgm:pt modelId="{B2115C87-7AB0-42F2-9E8E-A9CCBF6849D9}" type="pres">
      <dgm:prSet presAssocID="{BC6CDF75-D3B9-407F-B8F4-2209C56CE4B6}" presName="negativeSpace" presStyleCnt="0"/>
      <dgm:spPr/>
      <dgm:t>
        <a:bodyPr/>
        <a:lstStyle/>
        <a:p>
          <a:endParaRPr lang="zh-CN" altLang="en-US"/>
        </a:p>
      </dgm:t>
    </dgm:pt>
    <dgm:pt modelId="{8FB4831B-C12B-4DDE-8146-322E0B08FEAC}" type="pres">
      <dgm:prSet presAssocID="{BC6CDF75-D3B9-407F-B8F4-2209C56CE4B6}" presName="childText" presStyleLbl="conFgAcc1" presStyleIdx="0" presStyleCnt="5">
        <dgm:presLayoutVars>
          <dgm:bulletEnabled val="1"/>
        </dgm:presLayoutVars>
      </dgm:prSet>
      <dgm:spPr/>
      <dgm:t>
        <a:bodyPr/>
        <a:lstStyle/>
        <a:p>
          <a:endParaRPr lang="zh-CN" altLang="en-US"/>
        </a:p>
      </dgm:t>
    </dgm:pt>
    <dgm:pt modelId="{D64B434B-3D38-4E60-952C-7CE60E3E38C3}" type="pres">
      <dgm:prSet presAssocID="{B0640474-04E3-41D2-8663-D63CF24F0989}" presName="spaceBetweenRectangles" presStyleCnt="0"/>
      <dgm:spPr/>
      <dgm:t>
        <a:bodyPr/>
        <a:lstStyle/>
        <a:p>
          <a:endParaRPr lang="zh-CN" altLang="en-US"/>
        </a:p>
      </dgm:t>
    </dgm:pt>
    <dgm:pt modelId="{3D1C1C38-50C6-42E6-AA73-3250BB9FFBF1}" type="pres">
      <dgm:prSet presAssocID="{28C55A6C-C08B-4EE4-808C-2012B4E71D93}" presName="parentLin" presStyleCnt="0"/>
      <dgm:spPr/>
      <dgm:t>
        <a:bodyPr/>
        <a:lstStyle/>
        <a:p>
          <a:endParaRPr lang="zh-CN" altLang="en-US"/>
        </a:p>
      </dgm:t>
    </dgm:pt>
    <dgm:pt modelId="{3E08A2E2-816C-4290-934B-679B63F2F6F9}" type="pres">
      <dgm:prSet presAssocID="{28C55A6C-C08B-4EE4-808C-2012B4E71D93}" presName="parentLeftMargin" presStyleLbl="node1" presStyleIdx="0" presStyleCnt="5"/>
      <dgm:spPr/>
      <dgm:t>
        <a:bodyPr/>
        <a:lstStyle/>
        <a:p>
          <a:endParaRPr lang="zh-CN" altLang="en-US"/>
        </a:p>
      </dgm:t>
    </dgm:pt>
    <dgm:pt modelId="{38B14B45-DDB9-4E4C-8648-187693211F0F}" type="pres">
      <dgm:prSet presAssocID="{28C55A6C-C08B-4EE4-808C-2012B4E71D93}" presName="parentText" presStyleLbl="node1" presStyleIdx="1" presStyleCnt="5" custScaleX="128779">
        <dgm:presLayoutVars>
          <dgm:chMax val="0"/>
          <dgm:bulletEnabled val="1"/>
        </dgm:presLayoutVars>
      </dgm:prSet>
      <dgm:spPr/>
      <dgm:t>
        <a:bodyPr/>
        <a:lstStyle/>
        <a:p>
          <a:endParaRPr lang="zh-CN" altLang="en-US"/>
        </a:p>
      </dgm:t>
    </dgm:pt>
    <dgm:pt modelId="{632FBD13-9656-4282-9E20-FC99E4F02B8A}" type="pres">
      <dgm:prSet presAssocID="{28C55A6C-C08B-4EE4-808C-2012B4E71D93}" presName="negativeSpace" presStyleCnt="0"/>
      <dgm:spPr/>
      <dgm:t>
        <a:bodyPr/>
        <a:lstStyle/>
        <a:p>
          <a:endParaRPr lang="zh-CN" altLang="en-US"/>
        </a:p>
      </dgm:t>
    </dgm:pt>
    <dgm:pt modelId="{288F0A49-566D-4033-BEFC-F703126327CF}" type="pres">
      <dgm:prSet presAssocID="{28C55A6C-C08B-4EE4-808C-2012B4E71D93}" presName="childText" presStyleLbl="conFgAcc1" presStyleIdx="1" presStyleCnt="5">
        <dgm:presLayoutVars>
          <dgm:bulletEnabled val="1"/>
        </dgm:presLayoutVars>
      </dgm:prSet>
      <dgm:spPr/>
      <dgm:t>
        <a:bodyPr/>
        <a:lstStyle/>
        <a:p>
          <a:endParaRPr lang="zh-CN" altLang="en-US"/>
        </a:p>
      </dgm:t>
    </dgm:pt>
    <dgm:pt modelId="{8A208E90-4EAF-446D-8CAA-6A6D97D4D5EC}" type="pres">
      <dgm:prSet presAssocID="{30E87013-83AB-486D-930F-DD0DFD91908E}" presName="spaceBetweenRectangles" presStyleCnt="0"/>
      <dgm:spPr/>
      <dgm:t>
        <a:bodyPr/>
        <a:lstStyle/>
        <a:p>
          <a:endParaRPr lang="zh-CN" altLang="en-US"/>
        </a:p>
      </dgm:t>
    </dgm:pt>
    <dgm:pt modelId="{FEB1BAAF-6480-4B09-B131-04DAE0FFE906}" type="pres">
      <dgm:prSet presAssocID="{C42F8EE4-A6AE-4884-AD3E-DED440CED857}" presName="parentLin" presStyleCnt="0"/>
      <dgm:spPr/>
      <dgm:t>
        <a:bodyPr/>
        <a:lstStyle/>
        <a:p>
          <a:endParaRPr lang="zh-CN" altLang="en-US"/>
        </a:p>
      </dgm:t>
    </dgm:pt>
    <dgm:pt modelId="{3F537B67-9E65-4D06-94C8-AF59826DB786}" type="pres">
      <dgm:prSet presAssocID="{C42F8EE4-A6AE-4884-AD3E-DED440CED857}" presName="parentLeftMargin" presStyleLbl="node1" presStyleIdx="1" presStyleCnt="5"/>
      <dgm:spPr/>
      <dgm:t>
        <a:bodyPr/>
        <a:lstStyle/>
        <a:p>
          <a:endParaRPr lang="zh-CN" altLang="en-US"/>
        </a:p>
      </dgm:t>
    </dgm:pt>
    <dgm:pt modelId="{568133F3-A8A7-44DA-A4F5-1647E8D5AF2D}" type="pres">
      <dgm:prSet presAssocID="{C42F8EE4-A6AE-4884-AD3E-DED440CED857}" presName="parentText" presStyleLbl="node1" presStyleIdx="2" presStyleCnt="5" custScaleX="128221">
        <dgm:presLayoutVars>
          <dgm:chMax val="0"/>
          <dgm:bulletEnabled val="1"/>
        </dgm:presLayoutVars>
      </dgm:prSet>
      <dgm:spPr/>
      <dgm:t>
        <a:bodyPr/>
        <a:lstStyle/>
        <a:p>
          <a:endParaRPr lang="zh-CN" altLang="en-US"/>
        </a:p>
      </dgm:t>
    </dgm:pt>
    <dgm:pt modelId="{0710CE2F-A1EB-4DFA-9D78-07F8C4E5A3D6}" type="pres">
      <dgm:prSet presAssocID="{C42F8EE4-A6AE-4884-AD3E-DED440CED857}" presName="negativeSpace" presStyleCnt="0"/>
      <dgm:spPr/>
      <dgm:t>
        <a:bodyPr/>
        <a:lstStyle/>
        <a:p>
          <a:endParaRPr lang="zh-CN" altLang="en-US"/>
        </a:p>
      </dgm:t>
    </dgm:pt>
    <dgm:pt modelId="{8623555D-2D59-40FB-B832-A69297FEC868}" type="pres">
      <dgm:prSet presAssocID="{C42F8EE4-A6AE-4884-AD3E-DED440CED857}" presName="childText" presStyleLbl="conFgAcc1" presStyleIdx="2" presStyleCnt="5">
        <dgm:presLayoutVars>
          <dgm:bulletEnabled val="1"/>
        </dgm:presLayoutVars>
      </dgm:prSet>
      <dgm:spPr/>
      <dgm:t>
        <a:bodyPr/>
        <a:lstStyle/>
        <a:p>
          <a:endParaRPr lang="zh-CN" altLang="en-US"/>
        </a:p>
      </dgm:t>
    </dgm:pt>
    <dgm:pt modelId="{A7D956E4-B4D6-45D4-B991-EFE1C0B7CEF8}" type="pres">
      <dgm:prSet presAssocID="{E18E0D63-2AF9-488C-B282-6ACB344AA884}" presName="spaceBetweenRectangles" presStyleCnt="0"/>
      <dgm:spPr/>
      <dgm:t>
        <a:bodyPr/>
        <a:lstStyle/>
        <a:p>
          <a:endParaRPr lang="zh-CN" altLang="en-US"/>
        </a:p>
      </dgm:t>
    </dgm:pt>
    <dgm:pt modelId="{8F3E1F46-E641-4E6B-8F06-AB2E7009D721}" type="pres">
      <dgm:prSet presAssocID="{3A61A1B6-6DFB-4FE4-9310-E211A5521AD4}" presName="parentLin" presStyleCnt="0"/>
      <dgm:spPr/>
      <dgm:t>
        <a:bodyPr/>
        <a:lstStyle/>
        <a:p>
          <a:endParaRPr lang="zh-CN" altLang="en-US"/>
        </a:p>
      </dgm:t>
    </dgm:pt>
    <dgm:pt modelId="{BCBC4B01-2CA3-4BC7-A545-62C1E7F269AB}" type="pres">
      <dgm:prSet presAssocID="{3A61A1B6-6DFB-4FE4-9310-E211A5521AD4}" presName="parentLeftMargin" presStyleLbl="node1" presStyleIdx="2" presStyleCnt="5"/>
      <dgm:spPr/>
      <dgm:t>
        <a:bodyPr/>
        <a:lstStyle/>
        <a:p>
          <a:endParaRPr lang="zh-CN" altLang="en-US"/>
        </a:p>
      </dgm:t>
    </dgm:pt>
    <dgm:pt modelId="{A4119BC6-2EE3-4E4A-8822-DD4FD4FE6987}" type="pres">
      <dgm:prSet presAssocID="{3A61A1B6-6DFB-4FE4-9310-E211A5521AD4}" presName="parentText" presStyleLbl="node1" presStyleIdx="3" presStyleCnt="5" custScaleX="128221">
        <dgm:presLayoutVars>
          <dgm:chMax val="0"/>
          <dgm:bulletEnabled val="1"/>
        </dgm:presLayoutVars>
      </dgm:prSet>
      <dgm:spPr/>
      <dgm:t>
        <a:bodyPr/>
        <a:lstStyle/>
        <a:p>
          <a:endParaRPr lang="zh-CN" altLang="en-US"/>
        </a:p>
      </dgm:t>
    </dgm:pt>
    <dgm:pt modelId="{7D89C4BF-6997-4DFB-BFC7-D42A74C0C804}" type="pres">
      <dgm:prSet presAssocID="{3A61A1B6-6DFB-4FE4-9310-E211A5521AD4}" presName="negativeSpace" presStyleCnt="0"/>
      <dgm:spPr/>
      <dgm:t>
        <a:bodyPr/>
        <a:lstStyle/>
        <a:p>
          <a:endParaRPr lang="zh-CN" altLang="en-US"/>
        </a:p>
      </dgm:t>
    </dgm:pt>
    <dgm:pt modelId="{6C8FBA5D-4E7D-462C-8B99-7EC9A7640FDA}" type="pres">
      <dgm:prSet presAssocID="{3A61A1B6-6DFB-4FE4-9310-E211A5521AD4}" presName="childText" presStyleLbl="conFgAcc1" presStyleIdx="3" presStyleCnt="5">
        <dgm:presLayoutVars>
          <dgm:bulletEnabled val="1"/>
        </dgm:presLayoutVars>
      </dgm:prSet>
      <dgm:spPr/>
      <dgm:t>
        <a:bodyPr/>
        <a:lstStyle/>
        <a:p>
          <a:endParaRPr lang="zh-CN" altLang="en-US"/>
        </a:p>
      </dgm:t>
    </dgm:pt>
    <dgm:pt modelId="{3F7B8BF7-3462-4B26-A220-6C5B4E7D8AF2}" type="pres">
      <dgm:prSet presAssocID="{5D1ED658-DCF7-4621-8D12-6DDD4CEE8DCB}" presName="spaceBetweenRectangles" presStyleCnt="0"/>
      <dgm:spPr/>
    </dgm:pt>
    <dgm:pt modelId="{B7FD872F-542A-44E1-A5F1-808DA6B47A54}" type="pres">
      <dgm:prSet presAssocID="{52CA1AC7-A7C1-453E-8CF9-101DD4B147FA}" presName="parentLin" presStyleCnt="0"/>
      <dgm:spPr/>
    </dgm:pt>
    <dgm:pt modelId="{61DF4A74-52E4-4E82-AC0B-FD0CD7D5311A}" type="pres">
      <dgm:prSet presAssocID="{52CA1AC7-A7C1-453E-8CF9-101DD4B147FA}" presName="parentLeftMargin" presStyleLbl="node1" presStyleIdx="3" presStyleCnt="5"/>
      <dgm:spPr/>
      <dgm:t>
        <a:bodyPr/>
        <a:lstStyle/>
        <a:p>
          <a:endParaRPr lang="zh-CN" altLang="en-US"/>
        </a:p>
      </dgm:t>
    </dgm:pt>
    <dgm:pt modelId="{2514ED2F-1566-465B-8B78-66797D6F1981}" type="pres">
      <dgm:prSet presAssocID="{52CA1AC7-A7C1-453E-8CF9-101DD4B147FA}" presName="parentText" presStyleLbl="node1" presStyleIdx="4" presStyleCnt="5" custScaleX="129343">
        <dgm:presLayoutVars>
          <dgm:chMax val="0"/>
          <dgm:bulletEnabled val="1"/>
        </dgm:presLayoutVars>
      </dgm:prSet>
      <dgm:spPr/>
      <dgm:t>
        <a:bodyPr/>
        <a:lstStyle/>
        <a:p>
          <a:endParaRPr lang="zh-CN" altLang="en-US"/>
        </a:p>
      </dgm:t>
    </dgm:pt>
    <dgm:pt modelId="{1433F068-392B-4FD8-9620-DAC21AA70271}" type="pres">
      <dgm:prSet presAssocID="{52CA1AC7-A7C1-453E-8CF9-101DD4B147FA}" presName="negativeSpace" presStyleCnt="0"/>
      <dgm:spPr/>
    </dgm:pt>
    <dgm:pt modelId="{EA3C2DBC-9D50-4E10-9445-0B836608D764}" type="pres">
      <dgm:prSet presAssocID="{52CA1AC7-A7C1-453E-8CF9-101DD4B147FA}" presName="childText" presStyleLbl="conFgAcc1" presStyleIdx="4" presStyleCnt="5">
        <dgm:presLayoutVars>
          <dgm:bulletEnabled val="1"/>
        </dgm:presLayoutVars>
      </dgm:prSet>
      <dgm:spPr/>
    </dgm:pt>
  </dgm:ptLst>
  <dgm:cxnLst>
    <dgm:cxn modelId="{FCE4400C-7615-42C6-9BE7-FBF1911722CA}" type="presOf" srcId="{28C55A6C-C08B-4EE4-808C-2012B4E71D93}" destId="{38B14B45-DDB9-4E4C-8648-187693211F0F}" srcOrd="1" destOrd="0" presId="urn:microsoft.com/office/officeart/2005/8/layout/list1"/>
    <dgm:cxn modelId="{9DE473C6-32F6-4847-BA1C-C4CD6178FA0B}" type="presOf" srcId="{52CA1AC7-A7C1-453E-8CF9-101DD4B147FA}" destId="{2514ED2F-1566-465B-8B78-66797D6F1981}" srcOrd="1" destOrd="0" presId="urn:microsoft.com/office/officeart/2005/8/layout/list1"/>
    <dgm:cxn modelId="{EC5687CB-9E03-4214-B9CD-E45AB7C5F4DC}" type="presOf" srcId="{9152CF5A-A15D-41CA-94C1-349ABEE5E384}" destId="{31F13F69-4AA7-40CC-8D57-59B39ED807DB}" srcOrd="0" destOrd="0" presId="urn:microsoft.com/office/officeart/2005/8/layout/list1"/>
    <dgm:cxn modelId="{C408117A-02ED-4024-A686-D0B65C998D8B}" srcId="{9152CF5A-A15D-41CA-94C1-349ABEE5E384}" destId="{BC6CDF75-D3B9-407F-B8F4-2209C56CE4B6}" srcOrd="0" destOrd="0" parTransId="{8E2CCFB8-7162-45A1-BDF2-E6E0B0BE859C}" sibTransId="{B0640474-04E3-41D2-8663-D63CF24F0989}"/>
    <dgm:cxn modelId="{4DC26035-09B7-4C7B-B3EE-C8B188FDD1DE}" srcId="{9152CF5A-A15D-41CA-94C1-349ABEE5E384}" destId="{3A61A1B6-6DFB-4FE4-9310-E211A5521AD4}" srcOrd="3" destOrd="0" parTransId="{674C8408-C86F-4E4C-929E-6CA7603B9395}" sibTransId="{5D1ED658-DCF7-4621-8D12-6DDD4CEE8DCB}"/>
    <dgm:cxn modelId="{7E56D4A1-8EBA-47B6-9752-E4D445C54C0D}" srcId="{9152CF5A-A15D-41CA-94C1-349ABEE5E384}" destId="{C42F8EE4-A6AE-4884-AD3E-DED440CED857}" srcOrd="2" destOrd="0" parTransId="{C48759A1-55B6-49E4-8B72-57D9729B5316}" sibTransId="{E18E0D63-2AF9-488C-B282-6ACB344AA884}"/>
    <dgm:cxn modelId="{A11A278E-C5ED-4B96-B5B3-381D7844DFAB}" srcId="{9152CF5A-A15D-41CA-94C1-349ABEE5E384}" destId="{28C55A6C-C08B-4EE4-808C-2012B4E71D93}" srcOrd="1" destOrd="0" parTransId="{9D31C559-277F-47DF-A46E-89B8EDB10ADD}" sibTransId="{30E87013-83AB-486D-930F-DD0DFD91908E}"/>
    <dgm:cxn modelId="{4CA3DA55-515C-472D-B5B0-275103EBF1AA}" type="presOf" srcId="{28C55A6C-C08B-4EE4-808C-2012B4E71D93}" destId="{3E08A2E2-816C-4290-934B-679B63F2F6F9}" srcOrd="0" destOrd="0" presId="urn:microsoft.com/office/officeart/2005/8/layout/list1"/>
    <dgm:cxn modelId="{559D33CA-8F97-4C55-8B68-4C7388EC66C3}" type="presOf" srcId="{BC6CDF75-D3B9-407F-B8F4-2209C56CE4B6}" destId="{BC818443-1C8E-48E4-91D8-E5901D23EC6A}" srcOrd="0" destOrd="0" presId="urn:microsoft.com/office/officeart/2005/8/layout/list1"/>
    <dgm:cxn modelId="{68710DD0-8E69-4F7E-8A4E-4280F0E224F9}" type="presOf" srcId="{3A61A1B6-6DFB-4FE4-9310-E211A5521AD4}" destId="{A4119BC6-2EE3-4E4A-8822-DD4FD4FE6987}" srcOrd="1" destOrd="0" presId="urn:microsoft.com/office/officeart/2005/8/layout/list1"/>
    <dgm:cxn modelId="{094A8B62-9814-4ABF-A045-A262C2D0806F}" srcId="{9152CF5A-A15D-41CA-94C1-349ABEE5E384}" destId="{52CA1AC7-A7C1-453E-8CF9-101DD4B147FA}" srcOrd="4" destOrd="0" parTransId="{4152AAA4-881C-465C-AF73-FB43CD034BA7}" sibTransId="{D72CCC71-A3AC-465A-97B9-9341EC1A212E}"/>
    <dgm:cxn modelId="{7AA9424F-0D23-42DD-B282-8DF09E41464C}" type="presOf" srcId="{52CA1AC7-A7C1-453E-8CF9-101DD4B147FA}" destId="{61DF4A74-52E4-4E82-AC0B-FD0CD7D5311A}" srcOrd="0" destOrd="0" presId="urn:microsoft.com/office/officeart/2005/8/layout/list1"/>
    <dgm:cxn modelId="{BB36BFB5-A8DA-489A-9E07-7A6F6B3FAA76}" type="presOf" srcId="{BC6CDF75-D3B9-407F-B8F4-2209C56CE4B6}" destId="{3D90B00C-EC23-44C9-A35C-83D7FD5FDE5C}" srcOrd="1" destOrd="0" presId="urn:microsoft.com/office/officeart/2005/8/layout/list1"/>
    <dgm:cxn modelId="{3F185414-68AC-43FD-93B7-53741DBA2E30}" type="presOf" srcId="{C42F8EE4-A6AE-4884-AD3E-DED440CED857}" destId="{568133F3-A8A7-44DA-A4F5-1647E8D5AF2D}" srcOrd="1" destOrd="0" presId="urn:microsoft.com/office/officeart/2005/8/layout/list1"/>
    <dgm:cxn modelId="{24D7C420-170C-411D-8A23-135EEEE4A041}" type="presOf" srcId="{C42F8EE4-A6AE-4884-AD3E-DED440CED857}" destId="{3F537B67-9E65-4D06-94C8-AF59826DB786}" srcOrd="0" destOrd="0" presId="urn:microsoft.com/office/officeart/2005/8/layout/list1"/>
    <dgm:cxn modelId="{3C577E6C-74F4-4C58-8BFC-67D2176377B9}" type="presOf" srcId="{3A61A1B6-6DFB-4FE4-9310-E211A5521AD4}" destId="{BCBC4B01-2CA3-4BC7-A545-62C1E7F269AB}" srcOrd="0" destOrd="0" presId="urn:microsoft.com/office/officeart/2005/8/layout/list1"/>
    <dgm:cxn modelId="{C130190B-9EA1-46BF-BA91-65F481D3EF23}" type="presParOf" srcId="{31F13F69-4AA7-40CC-8D57-59B39ED807DB}" destId="{7B45609D-1958-4D64-A0A8-A6EB52300BD5}" srcOrd="0" destOrd="0" presId="urn:microsoft.com/office/officeart/2005/8/layout/list1"/>
    <dgm:cxn modelId="{65BEB974-ADFF-48E7-ABD5-A0D856973219}" type="presParOf" srcId="{7B45609D-1958-4D64-A0A8-A6EB52300BD5}" destId="{BC818443-1C8E-48E4-91D8-E5901D23EC6A}" srcOrd="0" destOrd="0" presId="urn:microsoft.com/office/officeart/2005/8/layout/list1"/>
    <dgm:cxn modelId="{93A90405-4496-4CDA-8584-6AE807DDF81C}" type="presParOf" srcId="{7B45609D-1958-4D64-A0A8-A6EB52300BD5}" destId="{3D90B00C-EC23-44C9-A35C-83D7FD5FDE5C}" srcOrd="1" destOrd="0" presId="urn:microsoft.com/office/officeart/2005/8/layout/list1"/>
    <dgm:cxn modelId="{1DF3C5FF-F5DC-4D68-B190-FEBAA2BE4F4B}" type="presParOf" srcId="{31F13F69-4AA7-40CC-8D57-59B39ED807DB}" destId="{B2115C87-7AB0-42F2-9E8E-A9CCBF6849D9}" srcOrd="1" destOrd="0" presId="urn:microsoft.com/office/officeart/2005/8/layout/list1"/>
    <dgm:cxn modelId="{AEE2D038-EFF0-4AA6-8441-E2BB6929A5C6}" type="presParOf" srcId="{31F13F69-4AA7-40CC-8D57-59B39ED807DB}" destId="{8FB4831B-C12B-4DDE-8146-322E0B08FEAC}" srcOrd="2" destOrd="0" presId="urn:microsoft.com/office/officeart/2005/8/layout/list1"/>
    <dgm:cxn modelId="{E9AF4939-AD8F-4BF9-A775-0EF5C5D06CBA}" type="presParOf" srcId="{31F13F69-4AA7-40CC-8D57-59B39ED807DB}" destId="{D64B434B-3D38-4E60-952C-7CE60E3E38C3}" srcOrd="3" destOrd="0" presId="urn:microsoft.com/office/officeart/2005/8/layout/list1"/>
    <dgm:cxn modelId="{BEE58783-E13C-47AE-B9A9-71F41B4B8944}" type="presParOf" srcId="{31F13F69-4AA7-40CC-8D57-59B39ED807DB}" destId="{3D1C1C38-50C6-42E6-AA73-3250BB9FFBF1}" srcOrd="4" destOrd="0" presId="urn:microsoft.com/office/officeart/2005/8/layout/list1"/>
    <dgm:cxn modelId="{62D01D4D-2220-4BAA-AB35-B705C2D36ABB}" type="presParOf" srcId="{3D1C1C38-50C6-42E6-AA73-3250BB9FFBF1}" destId="{3E08A2E2-816C-4290-934B-679B63F2F6F9}" srcOrd="0" destOrd="0" presId="urn:microsoft.com/office/officeart/2005/8/layout/list1"/>
    <dgm:cxn modelId="{5DF54FC2-AAB4-4406-82BC-1B83D07BFEEA}" type="presParOf" srcId="{3D1C1C38-50C6-42E6-AA73-3250BB9FFBF1}" destId="{38B14B45-DDB9-4E4C-8648-187693211F0F}" srcOrd="1" destOrd="0" presId="urn:microsoft.com/office/officeart/2005/8/layout/list1"/>
    <dgm:cxn modelId="{400513B8-2806-4EFD-A561-A5F527CD5C4D}" type="presParOf" srcId="{31F13F69-4AA7-40CC-8D57-59B39ED807DB}" destId="{632FBD13-9656-4282-9E20-FC99E4F02B8A}" srcOrd="5" destOrd="0" presId="urn:microsoft.com/office/officeart/2005/8/layout/list1"/>
    <dgm:cxn modelId="{531D1E22-5EEB-44A3-9A89-35B1F37C4748}" type="presParOf" srcId="{31F13F69-4AA7-40CC-8D57-59B39ED807DB}" destId="{288F0A49-566D-4033-BEFC-F703126327CF}" srcOrd="6" destOrd="0" presId="urn:microsoft.com/office/officeart/2005/8/layout/list1"/>
    <dgm:cxn modelId="{40FCAA94-9F32-48A2-A3A8-93029C982A2E}" type="presParOf" srcId="{31F13F69-4AA7-40CC-8D57-59B39ED807DB}" destId="{8A208E90-4EAF-446D-8CAA-6A6D97D4D5EC}" srcOrd="7" destOrd="0" presId="urn:microsoft.com/office/officeart/2005/8/layout/list1"/>
    <dgm:cxn modelId="{FECB7694-28FB-44B6-A103-FA980E663B2D}" type="presParOf" srcId="{31F13F69-4AA7-40CC-8D57-59B39ED807DB}" destId="{FEB1BAAF-6480-4B09-B131-04DAE0FFE906}" srcOrd="8" destOrd="0" presId="urn:microsoft.com/office/officeart/2005/8/layout/list1"/>
    <dgm:cxn modelId="{902C797E-B2D6-4549-92E7-765C90571F40}" type="presParOf" srcId="{FEB1BAAF-6480-4B09-B131-04DAE0FFE906}" destId="{3F537B67-9E65-4D06-94C8-AF59826DB786}" srcOrd="0" destOrd="0" presId="urn:microsoft.com/office/officeart/2005/8/layout/list1"/>
    <dgm:cxn modelId="{ABBAB69F-35FE-44BE-9AD3-83231F9E014A}" type="presParOf" srcId="{FEB1BAAF-6480-4B09-B131-04DAE0FFE906}" destId="{568133F3-A8A7-44DA-A4F5-1647E8D5AF2D}" srcOrd="1" destOrd="0" presId="urn:microsoft.com/office/officeart/2005/8/layout/list1"/>
    <dgm:cxn modelId="{774FC6BF-25BE-4603-A3A5-F8787EE6EEB7}" type="presParOf" srcId="{31F13F69-4AA7-40CC-8D57-59B39ED807DB}" destId="{0710CE2F-A1EB-4DFA-9D78-07F8C4E5A3D6}" srcOrd="9" destOrd="0" presId="urn:microsoft.com/office/officeart/2005/8/layout/list1"/>
    <dgm:cxn modelId="{C1392851-EE46-4D3D-AF70-954896F2DDBF}" type="presParOf" srcId="{31F13F69-4AA7-40CC-8D57-59B39ED807DB}" destId="{8623555D-2D59-40FB-B832-A69297FEC868}" srcOrd="10" destOrd="0" presId="urn:microsoft.com/office/officeart/2005/8/layout/list1"/>
    <dgm:cxn modelId="{8B29F2A4-1406-486F-B357-2AA83232AAFE}" type="presParOf" srcId="{31F13F69-4AA7-40CC-8D57-59B39ED807DB}" destId="{A7D956E4-B4D6-45D4-B991-EFE1C0B7CEF8}" srcOrd="11" destOrd="0" presId="urn:microsoft.com/office/officeart/2005/8/layout/list1"/>
    <dgm:cxn modelId="{9CCC18E4-3026-4C96-890A-4DCFC9733386}" type="presParOf" srcId="{31F13F69-4AA7-40CC-8D57-59B39ED807DB}" destId="{8F3E1F46-E641-4E6B-8F06-AB2E7009D721}" srcOrd="12" destOrd="0" presId="urn:microsoft.com/office/officeart/2005/8/layout/list1"/>
    <dgm:cxn modelId="{4143E156-3B13-444A-A452-253F43FF162B}" type="presParOf" srcId="{8F3E1F46-E641-4E6B-8F06-AB2E7009D721}" destId="{BCBC4B01-2CA3-4BC7-A545-62C1E7F269AB}" srcOrd="0" destOrd="0" presId="urn:microsoft.com/office/officeart/2005/8/layout/list1"/>
    <dgm:cxn modelId="{183B8489-4CC9-4463-8273-7A50C0B4690F}" type="presParOf" srcId="{8F3E1F46-E641-4E6B-8F06-AB2E7009D721}" destId="{A4119BC6-2EE3-4E4A-8822-DD4FD4FE6987}" srcOrd="1" destOrd="0" presId="urn:microsoft.com/office/officeart/2005/8/layout/list1"/>
    <dgm:cxn modelId="{D31DECE5-3A57-4C32-9E47-B98360C724C6}" type="presParOf" srcId="{31F13F69-4AA7-40CC-8D57-59B39ED807DB}" destId="{7D89C4BF-6997-4DFB-BFC7-D42A74C0C804}" srcOrd="13" destOrd="0" presId="urn:microsoft.com/office/officeart/2005/8/layout/list1"/>
    <dgm:cxn modelId="{900534ED-8149-449F-9547-4BB3537E5DB6}" type="presParOf" srcId="{31F13F69-4AA7-40CC-8D57-59B39ED807DB}" destId="{6C8FBA5D-4E7D-462C-8B99-7EC9A7640FDA}" srcOrd="14" destOrd="0" presId="urn:microsoft.com/office/officeart/2005/8/layout/list1"/>
    <dgm:cxn modelId="{13C9E837-84FD-4C14-80D0-8AE8D1B7E752}" type="presParOf" srcId="{31F13F69-4AA7-40CC-8D57-59B39ED807DB}" destId="{3F7B8BF7-3462-4B26-A220-6C5B4E7D8AF2}" srcOrd="15" destOrd="0" presId="urn:microsoft.com/office/officeart/2005/8/layout/list1"/>
    <dgm:cxn modelId="{0D8B019F-AF94-4D36-A518-A293CEAF2805}" type="presParOf" srcId="{31F13F69-4AA7-40CC-8D57-59B39ED807DB}" destId="{B7FD872F-542A-44E1-A5F1-808DA6B47A54}" srcOrd="16" destOrd="0" presId="urn:microsoft.com/office/officeart/2005/8/layout/list1"/>
    <dgm:cxn modelId="{C1E43025-5DA3-4838-84EC-D27AD1C4538D}" type="presParOf" srcId="{B7FD872F-542A-44E1-A5F1-808DA6B47A54}" destId="{61DF4A74-52E4-4E82-AC0B-FD0CD7D5311A}" srcOrd="0" destOrd="0" presId="urn:microsoft.com/office/officeart/2005/8/layout/list1"/>
    <dgm:cxn modelId="{1FB6E960-F425-435D-B921-7A6917251757}" type="presParOf" srcId="{B7FD872F-542A-44E1-A5F1-808DA6B47A54}" destId="{2514ED2F-1566-465B-8B78-66797D6F1981}" srcOrd="1" destOrd="0" presId="urn:microsoft.com/office/officeart/2005/8/layout/list1"/>
    <dgm:cxn modelId="{BF2F0DE9-4972-4801-882F-5FBC2FDDED18}" type="presParOf" srcId="{31F13F69-4AA7-40CC-8D57-59B39ED807DB}" destId="{1433F068-392B-4FD8-9620-DAC21AA70271}" srcOrd="17" destOrd="0" presId="urn:microsoft.com/office/officeart/2005/8/layout/list1"/>
    <dgm:cxn modelId="{22F02AE0-E4F8-466B-8E6F-684C70000BFB}" type="presParOf" srcId="{31F13F69-4AA7-40CC-8D57-59B39ED807DB}" destId="{EA3C2DBC-9D50-4E10-9445-0B836608D764}" srcOrd="18" destOrd="0" presId="urn:microsoft.com/office/officeart/2005/8/layout/list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6498B3E-B9D5-4453-B52B-D6D5C60A5794}">
      <dsp:nvSpPr>
        <dsp:cNvPr id="0" name=""/>
        <dsp:cNvSpPr/>
      </dsp:nvSpPr>
      <dsp:spPr>
        <a:xfrm>
          <a:off x="1864656" y="1481828"/>
          <a:ext cx="1128471" cy="1128471"/>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zh-CN" altLang="en-US" sz="2500" kern="1200" dirty="0" smtClean="0"/>
            <a:t>钢筋工程</a:t>
          </a:r>
          <a:endParaRPr lang="zh-CN" altLang="en-US" sz="2500" kern="1200" dirty="0"/>
        </a:p>
      </dsp:txBody>
      <dsp:txXfrm>
        <a:off x="1864656" y="1481828"/>
        <a:ext cx="1128471" cy="1128471"/>
      </dsp:txXfrm>
    </dsp:sp>
    <dsp:sp modelId="{6BD689C7-E330-46D1-99BC-C0A5FA2407D6}">
      <dsp:nvSpPr>
        <dsp:cNvPr id="0" name=""/>
        <dsp:cNvSpPr/>
      </dsp:nvSpPr>
      <dsp:spPr>
        <a:xfrm rot="16200000">
          <a:off x="2258584" y="1290614"/>
          <a:ext cx="340614" cy="41814"/>
        </a:xfrm>
        <a:custGeom>
          <a:avLst/>
          <a:gdLst/>
          <a:ahLst/>
          <a:cxnLst/>
          <a:rect l="0" t="0" r="0" b="0"/>
          <a:pathLst>
            <a:path>
              <a:moveTo>
                <a:pt x="0" y="20907"/>
              </a:moveTo>
              <a:lnTo>
                <a:pt x="340614" y="20907"/>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6200000">
        <a:off x="2420376" y="1303006"/>
        <a:ext cx="17030" cy="17030"/>
      </dsp:txXfrm>
    </dsp:sp>
    <dsp:sp modelId="{3EEBEB6C-BF4F-405B-B636-DC1085E289F9}">
      <dsp:nvSpPr>
        <dsp:cNvPr id="0" name=""/>
        <dsp:cNvSpPr/>
      </dsp:nvSpPr>
      <dsp:spPr>
        <a:xfrm>
          <a:off x="1864656" y="12742"/>
          <a:ext cx="1128471" cy="1128471"/>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原材垫高</a:t>
          </a:r>
          <a:endParaRPr lang="zh-CN" altLang="en-US" sz="2000" kern="1200" dirty="0"/>
        </a:p>
      </dsp:txBody>
      <dsp:txXfrm>
        <a:off x="1864656" y="12742"/>
        <a:ext cx="1128471" cy="1128471"/>
      </dsp:txXfrm>
    </dsp:sp>
    <dsp:sp modelId="{9927D53A-AA12-4363-85A5-714D399BA326}">
      <dsp:nvSpPr>
        <dsp:cNvPr id="0" name=""/>
        <dsp:cNvSpPr/>
      </dsp:nvSpPr>
      <dsp:spPr>
        <a:xfrm rot="1800000">
          <a:off x="2894717" y="2392428"/>
          <a:ext cx="340614" cy="41814"/>
        </a:xfrm>
        <a:custGeom>
          <a:avLst/>
          <a:gdLst/>
          <a:ahLst/>
          <a:cxnLst/>
          <a:rect l="0" t="0" r="0" b="0"/>
          <a:pathLst>
            <a:path>
              <a:moveTo>
                <a:pt x="0" y="20907"/>
              </a:moveTo>
              <a:lnTo>
                <a:pt x="340614" y="20907"/>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800000">
        <a:off x="3056509" y="2404820"/>
        <a:ext cx="17030" cy="17030"/>
      </dsp:txXfrm>
    </dsp:sp>
    <dsp:sp modelId="{E729C427-2536-4AAC-AC60-2C27FD30949C}">
      <dsp:nvSpPr>
        <dsp:cNvPr id="0" name=""/>
        <dsp:cNvSpPr/>
      </dsp:nvSpPr>
      <dsp:spPr>
        <a:xfrm>
          <a:off x="3136922" y="2216371"/>
          <a:ext cx="1128471" cy="1128471"/>
        </a:xfrm>
        <a:prstGeom prst="ellipse">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遮盖防锈</a:t>
          </a:r>
          <a:endParaRPr lang="zh-CN" altLang="en-US" sz="2000" kern="1200" dirty="0"/>
        </a:p>
      </dsp:txBody>
      <dsp:txXfrm>
        <a:off x="3136922" y="2216371"/>
        <a:ext cx="1128471" cy="1128471"/>
      </dsp:txXfrm>
    </dsp:sp>
    <dsp:sp modelId="{F508BAC9-D865-4D6C-9FAD-9A89F739FE29}">
      <dsp:nvSpPr>
        <dsp:cNvPr id="0" name=""/>
        <dsp:cNvSpPr/>
      </dsp:nvSpPr>
      <dsp:spPr>
        <a:xfrm rot="9000000">
          <a:off x="1622451" y="2392428"/>
          <a:ext cx="340614" cy="41814"/>
        </a:xfrm>
        <a:custGeom>
          <a:avLst/>
          <a:gdLst/>
          <a:ahLst/>
          <a:cxnLst/>
          <a:rect l="0" t="0" r="0" b="0"/>
          <a:pathLst>
            <a:path>
              <a:moveTo>
                <a:pt x="0" y="20907"/>
              </a:moveTo>
              <a:lnTo>
                <a:pt x="340614" y="20907"/>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9000000">
        <a:off x="1784243" y="2404820"/>
        <a:ext cx="17030" cy="17030"/>
      </dsp:txXfrm>
    </dsp:sp>
    <dsp:sp modelId="{9537C5F0-D149-402A-823B-C66F79EDE9B5}">
      <dsp:nvSpPr>
        <dsp:cNvPr id="0" name=""/>
        <dsp:cNvSpPr/>
      </dsp:nvSpPr>
      <dsp:spPr>
        <a:xfrm>
          <a:off x="592390" y="2216371"/>
          <a:ext cx="1128471" cy="1128471"/>
        </a:xfrm>
        <a:prstGeom prst="ellips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CN" altLang="en-US" sz="2000" kern="1200" dirty="0" smtClean="0"/>
            <a:t>雨天焊接遮挡</a:t>
          </a:r>
          <a:endParaRPr lang="zh-CN" altLang="en-US" sz="2000" kern="1200" dirty="0"/>
        </a:p>
      </dsp:txBody>
      <dsp:txXfrm>
        <a:off x="592390" y="2216371"/>
        <a:ext cx="1128471" cy="112847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6498B3E-B9D5-4453-B52B-D6D5C60A5794}">
      <dsp:nvSpPr>
        <dsp:cNvPr id="0" name=""/>
        <dsp:cNvSpPr/>
      </dsp:nvSpPr>
      <dsp:spPr>
        <a:xfrm>
          <a:off x="2263188" y="1434526"/>
          <a:ext cx="1089676" cy="1089676"/>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lvl="0" algn="ctr" defTabSz="844550">
            <a:lnSpc>
              <a:spcPct val="90000"/>
            </a:lnSpc>
            <a:spcBef>
              <a:spcPct val="0"/>
            </a:spcBef>
            <a:spcAft>
              <a:spcPct val="35000"/>
            </a:spcAft>
          </a:pPr>
          <a:r>
            <a:rPr lang="zh-CN" altLang="en-US" sz="1900" kern="1200" dirty="0" smtClean="0"/>
            <a:t>混凝土工程</a:t>
          </a:r>
          <a:endParaRPr lang="zh-CN" altLang="en-US" sz="1900" kern="1200" dirty="0"/>
        </a:p>
      </dsp:txBody>
      <dsp:txXfrm>
        <a:off x="2263188" y="1434526"/>
        <a:ext cx="1089676" cy="1089676"/>
      </dsp:txXfrm>
    </dsp:sp>
    <dsp:sp modelId="{6BD689C7-E330-46D1-99BC-C0A5FA2407D6}">
      <dsp:nvSpPr>
        <dsp:cNvPr id="0" name=""/>
        <dsp:cNvSpPr/>
      </dsp:nvSpPr>
      <dsp:spPr>
        <a:xfrm rot="16200000">
          <a:off x="2643417" y="1252454"/>
          <a:ext cx="329218" cy="34925"/>
        </a:xfrm>
        <a:custGeom>
          <a:avLst/>
          <a:gdLst/>
          <a:ahLst/>
          <a:cxnLst/>
          <a:rect l="0" t="0" r="0" b="0"/>
          <a:pathLst>
            <a:path>
              <a:moveTo>
                <a:pt x="0" y="17462"/>
              </a:moveTo>
              <a:lnTo>
                <a:pt x="329218" y="17462"/>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6200000">
        <a:off x="2799796" y="1261687"/>
        <a:ext cx="16460" cy="16460"/>
      </dsp:txXfrm>
    </dsp:sp>
    <dsp:sp modelId="{3EEBEB6C-BF4F-405B-B636-DC1085E289F9}">
      <dsp:nvSpPr>
        <dsp:cNvPr id="0" name=""/>
        <dsp:cNvSpPr/>
      </dsp:nvSpPr>
      <dsp:spPr>
        <a:xfrm>
          <a:off x="2263188" y="15631"/>
          <a:ext cx="1089676" cy="108967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smtClean="0"/>
            <a:t>浇筑过程中遇到小雨要进行覆盖</a:t>
          </a:r>
          <a:endParaRPr lang="zh-CN" altLang="en-US" sz="1200" kern="1200" dirty="0"/>
        </a:p>
      </dsp:txBody>
      <dsp:txXfrm>
        <a:off x="2263188" y="15631"/>
        <a:ext cx="1089676" cy="1089676"/>
      </dsp:txXfrm>
    </dsp:sp>
    <dsp:sp modelId="{9927D53A-AA12-4363-85A5-714D399BA326}">
      <dsp:nvSpPr>
        <dsp:cNvPr id="0" name=""/>
        <dsp:cNvSpPr/>
      </dsp:nvSpPr>
      <dsp:spPr>
        <a:xfrm>
          <a:off x="3352865" y="1961902"/>
          <a:ext cx="329218" cy="34925"/>
        </a:xfrm>
        <a:custGeom>
          <a:avLst/>
          <a:gdLst/>
          <a:ahLst/>
          <a:cxnLst/>
          <a:rect l="0" t="0" r="0" b="0"/>
          <a:pathLst>
            <a:path>
              <a:moveTo>
                <a:pt x="0" y="17462"/>
              </a:moveTo>
              <a:lnTo>
                <a:pt x="329218" y="17462"/>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a:off x="3509244" y="1971134"/>
        <a:ext cx="16460" cy="16460"/>
      </dsp:txXfrm>
    </dsp:sp>
    <dsp:sp modelId="{E729C427-2536-4AAC-AC60-2C27FD30949C}">
      <dsp:nvSpPr>
        <dsp:cNvPr id="0" name=""/>
        <dsp:cNvSpPr/>
      </dsp:nvSpPr>
      <dsp:spPr>
        <a:xfrm>
          <a:off x="3682083" y="1434526"/>
          <a:ext cx="1089676" cy="1089676"/>
        </a:xfrm>
        <a:prstGeom prst="ellipse">
          <a:avLst/>
        </a:prstGeom>
        <a:solidFill>
          <a:schemeClr val="accent5">
            <a:hueOff val="-3311292"/>
            <a:satOff val="13270"/>
            <a:lumOff val="28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smtClean="0"/>
            <a:t>浇筑前了解天气情况</a:t>
          </a:r>
          <a:endParaRPr lang="zh-CN" altLang="en-US" sz="1200" kern="1200" dirty="0"/>
        </a:p>
      </dsp:txBody>
      <dsp:txXfrm>
        <a:off x="3682083" y="1434526"/>
        <a:ext cx="1089676" cy="1089676"/>
      </dsp:txXfrm>
    </dsp:sp>
    <dsp:sp modelId="{F508BAC9-D865-4D6C-9FAD-9A89F739FE29}">
      <dsp:nvSpPr>
        <dsp:cNvPr id="0" name=""/>
        <dsp:cNvSpPr/>
      </dsp:nvSpPr>
      <dsp:spPr>
        <a:xfrm rot="5400000">
          <a:off x="2643417" y="2671349"/>
          <a:ext cx="329218" cy="34925"/>
        </a:xfrm>
        <a:custGeom>
          <a:avLst/>
          <a:gdLst/>
          <a:ahLst/>
          <a:cxnLst/>
          <a:rect l="0" t="0" r="0" b="0"/>
          <a:pathLst>
            <a:path>
              <a:moveTo>
                <a:pt x="0" y="17462"/>
              </a:moveTo>
              <a:lnTo>
                <a:pt x="329218" y="17462"/>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5400000">
        <a:off x="2799796" y="2680582"/>
        <a:ext cx="16460" cy="16460"/>
      </dsp:txXfrm>
    </dsp:sp>
    <dsp:sp modelId="{9537C5F0-D149-402A-823B-C66F79EDE9B5}">
      <dsp:nvSpPr>
        <dsp:cNvPr id="0" name=""/>
        <dsp:cNvSpPr/>
      </dsp:nvSpPr>
      <dsp:spPr>
        <a:xfrm>
          <a:off x="2263188" y="2853421"/>
          <a:ext cx="1089676" cy="1089676"/>
        </a:xfrm>
        <a:prstGeom prst="ellipse">
          <a:avLst/>
        </a:prstGeom>
        <a:solidFill>
          <a:schemeClr val="accent5">
            <a:hueOff val="-6622584"/>
            <a:satOff val="26541"/>
            <a:lumOff val="575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smtClean="0"/>
            <a:t>现浇面清理积水后方可进行浇筑</a:t>
          </a:r>
          <a:endParaRPr lang="zh-CN" altLang="en-US" sz="1200" kern="1200" dirty="0"/>
        </a:p>
      </dsp:txBody>
      <dsp:txXfrm>
        <a:off x="2263188" y="2853421"/>
        <a:ext cx="1089676" cy="1089676"/>
      </dsp:txXfrm>
    </dsp:sp>
    <dsp:sp modelId="{B9937D74-9383-4EF4-857B-B908F66099F4}">
      <dsp:nvSpPr>
        <dsp:cNvPr id="0" name=""/>
        <dsp:cNvSpPr/>
      </dsp:nvSpPr>
      <dsp:spPr>
        <a:xfrm rot="10800000">
          <a:off x="1933970" y="1961902"/>
          <a:ext cx="329218" cy="34925"/>
        </a:xfrm>
        <a:custGeom>
          <a:avLst/>
          <a:gdLst/>
          <a:ahLst/>
          <a:cxnLst/>
          <a:rect l="0" t="0" r="0" b="0"/>
          <a:pathLst>
            <a:path>
              <a:moveTo>
                <a:pt x="0" y="17462"/>
              </a:moveTo>
              <a:lnTo>
                <a:pt x="329218" y="17462"/>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CN" altLang="en-US" sz="500" kern="1200"/>
        </a:p>
      </dsp:txBody>
      <dsp:txXfrm rot="10800000">
        <a:off x="2090349" y="1971134"/>
        <a:ext cx="16460" cy="16460"/>
      </dsp:txXfrm>
    </dsp:sp>
    <dsp:sp modelId="{96C5F34E-2E83-404D-9367-0191177C0DAF}">
      <dsp:nvSpPr>
        <dsp:cNvPr id="0" name=""/>
        <dsp:cNvSpPr/>
      </dsp:nvSpPr>
      <dsp:spPr>
        <a:xfrm>
          <a:off x="844293" y="1434526"/>
          <a:ext cx="1089676" cy="1089676"/>
        </a:xfrm>
        <a:prstGeom prst="ellipse">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zh-CN" altLang="en-US" sz="1200" kern="1200" dirty="0" smtClean="0"/>
            <a:t>调整配比减少用水量</a:t>
          </a:r>
          <a:endParaRPr lang="zh-CN" altLang="en-US" sz="1200" kern="1200" dirty="0"/>
        </a:p>
      </dsp:txBody>
      <dsp:txXfrm>
        <a:off x="844293" y="1434526"/>
        <a:ext cx="1089676" cy="108967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FB4831B-C12B-4DDE-8146-322E0B08FEAC}">
      <dsp:nvSpPr>
        <dsp:cNvPr id="0" name=""/>
        <dsp:cNvSpPr/>
      </dsp:nvSpPr>
      <dsp:spPr>
        <a:xfrm>
          <a:off x="0" y="402934"/>
          <a:ext cx="7358113" cy="50400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D90B00C-EC23-44C9-A35C-83D7FD5FDE5C}">
      <dsp:nvSpPr>
        <dsp:cNvPr id="0" name=""/>
        <dsp:cNvSpPr/>
      </dsp:nvSpPr>
      <dsp:spPr>
        <a:xfrm>
          <a:off x="367905" y="107734"/>
          <a:ext cx="6585453" cy="590400"/>
        </a:xfrm>
        <a:prstGeom prst="roundRect">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4683" tIns="0" rIns="194683" bIns="0" numCol="1" spcCol="1270" anchor="ctr" anchorCtr="0">
          <a:noAutofit/>
        </a:bodyPr>
        <a:lstStyle/>
        <a:p>
          <a:pPr lvl="0" algn="l" defTabSz="622300">
            <a:lnSpc>
              <a:spcPct val="90000"/>
            </a:lnSpc>
            <a:spcBef>
              <a:spcPct val="0"/>
            </a:spcBef>
            <a:spcAft>
              <a:spcPct val="35000"/>
            </a:spcAft>
          </a:pPr>
          <a:r>
            <a:rPr lang="en-US" sz="1400" kern="1200" dirty="0" smtClean="0"/>
            <a:t>1</a:t>
          </a:r>
          <a:r>
            <a:rPr lang="zh-CN" sz="1400" kern="1200" dirty="0" smtClean="0"/>
            <a:t>、救人高于一切；</a:t>
          </a:r>
          <a:endParaRPr lang="zh-CN" altLang="en-US" sz="1400" kern="1200" dirty="0"/>
        </a:p>
      </dsp:txBody>
      <dsp:txXfrm>
        <a:off x="367905" y="107734"/>
        <a:ext cx="6585453" cy="590400"/>
      </dsp:txXfrm>
    </dsp:sp>
    <dsp:sp modelId="{288F0A49-566D-4033-BEFC-F703126327CF}">
      <dsp:nvSpPr>
        <dsp:cNvPr id="0" name=""/>
        <dsp:cNvSpPr/>
      </dsp:nvSpPr>
      <dsp:spPr>
        <a:xfrm>
          <a:off x="0" y="1310135"/>
          <a:ext cx="7358113" cy="504000"/>
        </a:xfrm>
        <a:prstGeom prst="rect">
          <a:avLst/>
        </a:prstGeom>
        <a:solidFill>
          <a:schemeClr val="lt1">
            <a:alpha val="90000"/>
            <a:hueOff val="0"/>
            <a:satOff val="0"/>
            <a:lumOff val="0"/>
            <a:alphaOff val="0"/>
          </a:schemeClr>
        </a:solidFill>
        <a:ln w="9525" cap="flat" cmpd="sng" algn="ctr">
          <a:solidFill>
            <a:schemeClr val="accent5">
              <a:hueOff val="-2483469"/>
              <a:satOff val="9953"/>
              <a:lumOff val="2157"/>
              <a:alphaOff val="0"/>
            </a:schemeClr>
          </a:solidFill>
          <a:prstDash val="solid"/>
        </a:ln>
        <a:effectLst/>
      </dsp:spPr>
      <dsp:style>
        <a:lnRef idx="1">
          <a:scrgbClr r="0" g="0" b="0"/>
        </a:lnRef>
        <a:fillRef idx="1">
          <a:scrgbClr r="0" g="0" b="0"/>
        </a:fillRef>
        <a:effectRef idx="0">
          <a:scrgbClr r="0" g="0" b="0"/>
        </a:effectRef>
        <a:fontRef idx="minor"/>
      </dsp:style>
    </dsp:sp>
    <dsp:sp modelId="{38B14B45-DDB9-4E4C-8648-187693211F0F}">
      <dsp:nvSpPr>
        <dsp:cNvPr id="0" name=""/>
        <dsp:cNvSpPr/>
      </dsp:nvSpPr>
      <dsp:spPr>
        <a:xfrm>
          <a:off x="367905" y="1014934"/>
          <a:ext cx="6632993" cy="590400"/>
        </a:xfrm>
        <a:prstGeom prst="roundRect">
          <a:avLst/>
        </a:prstGeom>
        <a:gradFill rotWithShape="0">
          <a:gsLst>
            <a:gs pos="0">
              <a:schemeClr val="accent5">
                <a:hueOff val="-2483469"/>
                <a:satOff val="9953"/>
                <a:lumOff val="2157"/>
                <a:alphaOff val="0"/>
                <a:tint val="50000"/>
                <a:satMod val="300000"/>
              </a:schemeClr>
            </a:gs>
            <a:gs pos="35000">
              <a:schemeClr val="accent5">
                <a:hueOff val="-2483469"/>
                <a:satOff val="9953"/>
                <a:lumOff val="2157"/>
                <a:alphaOff val="0"/>
                <a:tint val="37000"/>
                <a:satMod val="300000"/>
              </a:schemeClr>
            </a:gs>
            <a:gs pos="100000">
              <a:schemeClr val="accent5">
                <a:hueOff val="-2483469"/>
                <a:satOff val="9953"/>
                <a:lumOff val="2157"/>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4683" tIns="0" rIns="194683" bIns="0" numCol="1" spcCol="1270" anchor="ctr" anchorCtr="0">
          <a:noAutofit/>
        </a:bodyPr>
        <a:lstStyle/>
        <a:p>
          <a:pPr lvl="0" algn="l" defTabSz="622300">
            <a:lnSpc>
              <a:spcPct val="90000"/>
            </a:lnSpc>
            <a:spcBef>
              <a:spcPct val="0"/>
            </a:spcBef>
            <a:spcAft>
              <a:spcPct val="35000"/>
            </a:spcAft>
          </a:pPr>
          <a:r>
            <a:rPr lang="en-US" sz="1400" kern="1200" dirty="0" smtClean="0"/>
            <a:t>2</a:t>
          </a:r>
          <a:r>
            <a:rPr lang="zh-CN" sz="1400" kern="1200" dirty="0" smtClean="0"/>
            <a:t>、抢险施救与报告同时进行，逐级报告，首先接报，就近施救</a:t>
          </a:r>
          <a:r>
            <a:rPr lang="zh-CN" altLang="en-US" sz="1400" kern="1200" dirty="0" smtClean="0"/>
            <a:t>；</a:t>
          </a:r>
          <a:endParaRPr lang="zh-CN" altLang="en-US" sz="1400" kern="1200" dirty="0"/>
        </a:p>
      </dsp:txBody>
      <dsp:txXfrm>
        <a:off x="367905" y="1014934"/>
        <a:ext cx="6632993" cy="590400"/>
      </dsp:txXfrm>
    </dsp:sp>
    <dsp:sp modelId="{8623555D-2D59-40FB-B832-A69297FEC868}">
      <dsp:nvSpPr>
        <dsp:cNvPr id="0" name=""/>
        <dsp:cNvSpPr/>
      </dsp:nvSpPr>
      <dsp:spPr>
        <a:xfrm>
          <a:off x="0" y="2217335"/>
          <a:ext cx="7358113" cy="504000"/>
        </a:xfrm>
        <a:prstGeom prst="rect">
          <a:avLst/>
        </a:prstGeom>
        <a:solidFill>
          <a:schemeClr val="lt1">
            <a:alpha val="90000"/>
            <a:hueOff val="0"/>
            <a:satOff val="0"/>
            <a:lumOff val="0"/>
            <a:alphaOff val="0"/>
          </a:schemeClr>
        </a:solidFill>
        <a:ln w="9525" cap="flat" cmpd="sng" algn="ctr">
          <a:solidFill>
            <a:schemeClr val="accent5">
              <a:hueOff val="-4966938"/>
              <a:satOff val="19906"/>
              <a:lumOff val="4314"/>
              <a:alphaOff val="0"/>
            </a:schemeClr>
          </a:solidFill>
          <a:prstDash val="solid"/>
        </a:ln>
        <a:effectLst/>
      </dsp:spPr>
      <dsp:style>
        <a:lnRef idx="1">
          <a:scrgbClr r="0" g="0" b="0"/>
        </a:lnRef>
        <a:fillRef idx="1">
          <a:scrgbClr r="0" g="0" b="0"/>
        </a:fillRef>
        <a:effectRef idx="0">
          <a:scrgbClr r="0" g="0" b="0"/>
        </a:effectRef>
        <a:fontRef idx="minor"/>
      </dsp:style>
    </dsp:sp>
    <dsp:sp modelId="{568133F3-A8A7-44DA-A4F5-1647E8D5AF2D}">
      <dsp:nvSpPr>
        <dsp:cNvPr id="0" name=""/>
        <dsp:cNvSpPr/>
      </dsp:nvSpPr>
      <dsp:spPr>
        <a:xfrm>
          <a:off x="367905" y="1922135"/>
          <a:ext cx="6604253" cy="590400"/>
        </a:xfrm>
        <a:prstGeom prst="roundRect">
          <a:avLst/>
        </a:prstGeom>
        <a:gradFill rotWithShape="0">
          <a:gsLst>
            <a:gs pos="0">
              <a:schemeClr val="accent5">
                <a:hueOff val="-4966938"/>
                <a:satOff val="19906"/>
                <a:lumOff val="4314"/>
                <a:alphaOff val="0"/>
                <a:tint val="50000"/>
                <a:satMod val="300000"/>
              </a:schemeClr>
            </a:gs>
            <a:gs pos="35000">
              <a:schemeClr val="accent5">
                <a:hueOff val="-4966938"/>
                <a:satOff val="19906"/>
                <a:lumOff val="4314"/>
                <a:alphaOff val="0"/>
                <a:tint val="37000"/>
                <a:satMod val="300000"/>
              </a:schemeClr>
            </a:gs>
            <a:gs pos="100000">
              <a:schemeClr val="accent5">
                <a:hueOff val="-4966938"/>
                <a:satOff val="19906"/>
                <a:lumOff val="4314"/>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4683" tIns="0" rIns="194683" bIns="0" numCol="1" spcCol="1270" anchor="ctr" anchorCtr="0">
          <a:noAutofit/>
        </a:bodyPr>
        <a:lstStyle/>
        <a:p>
          <a:pPr lvl="0" algn="l" defTabSz="622300">
            <a:lnSpc>
              <a:spcPct val="90000"/>
            </a:lnSpc>
            <a:spcBef>
              <a:spcPct val="0"/>
            </a:spcBef>
            <a:spcAft>
              <a:spcPct val="35000"/>
            </a:spcAft>
          </a:pPr>
          <a:r>
            <a:rPr lang="en-US" sz="1400" kern="1200" dirty="0" smtClean="0"/>
            <a:t>3</a:t>
          </a:r>
          <a:r>
            <a:rPr lang="zh-CN" sz="1400" kern="1200" dirty="0" smtClean="0"/>
            <a:t>、最大限度的减少损失，防止和减轻次生损失；</a:t>
          </a:r>
          <a:endParaRPr lang="zh-CN" altLang="en-US" sz="1400" kern="1200" dirty="0"/>
        </a:p>
      </dsp:txBody>
      <dsp:txXfrm>
        <a:off x="367905" y="1922135"/>
        <a:ext cx="6604253" cy="590400"/>
      </dsp:txXfrm>
    </dsp:sp>
    <dsp:sp modelId="{6C8FBA5D-4E7D-462C-8B99-7EC9A7640FDA}">
      <dsp:nvSpPr>
        <dsp:cNvPr id="0" name=""/>
        <dsp:cNvSpPr/>
      </dsp:nvSpPr>
      <dsp:spPr>
        <a:xfrm>
          <a:off x="0" y="3124534"/>
          <a:ext cx="7358113" cy="504000"/>
        </a:xfrm>
        <a:prstGeom prst="rect">
          <a:avLst/>
        </a:prstGeom>
        <a:solidFill>
          <a:schemeClr val="lt1">
            <a:alpha val="90000"/>
            <a:hueOff val="0"/>
            <a:satOff val="0"/>
            <a:lumOff val="0"/>
            <a:alphaOff val="0"/>
          </a:schemeClr>
        </a:solidFill>
        <a:ln w="9525" cap="flat" cmpd="sng" algn="ctr">
          <a:solidFill>
            <a:schemeClr val="accent5">
              <a:hueOff val="-7450407"/>
              <a:satOff val="29858"/>
              <a:lumOff val="6471"/>
              <a:alphaOff val="0"/>
            </a:schemeClr>
          </a:solidFill>
          <a:prstDash val="solid"/>
        </a:ln>
        <a:effectLst/>
      </dsp:spPr>
      <dsp:style>
        <a:lnRef idx="1">
          <a:scrgbClr r="0" g="0" b="0"/>
        </a:lnRef>
        <a:fillRef idx="1">
          <a:scrgbClr r="0" g="0" b="0"/>
        </a:fillRef>
        <a:effectRef idx="0">
          <a:scrgbClr r="0" g="0" b="0"/>
        </a:effectRef>
        <a:fontRef idx="minor"/>
      </dsp:style>
    </dsp:sp>
    <dsp:sp modelId="{A4119BC6-2EE3-4E4A-8822-DD4FD4FE6987}">
      <dsp:nvSpPr>
        <dsp:cNvPr id="0" name=""/>
        <dsp:cNvSpPr/>
      </dsp:nvSpPr>
      <dsp:spPr>
        <a:xfrm>
          <a:off x="367905" y="2829335"/>
          <a:ext cx="6604253" cy="590400"/>
        </a:xfrm>
        <a:prstGeom prst="roundRect">
          <a:avLst/>
        </a:prstGeom>
        <a:gradFill rotWithShape="0">
          <a:gsLst>
            <a:gs pos="0">
              <a:schemeClr val="accent5">
                <a:hueOff val="-7450407"/>
                <a:satOff val="29858"/>
                <a:lumOff val="6471"/>
                <a:alphaOff val="0"/>
                <a:tint val="50000"/>
                <a:satMod val="300000"/>
              </a:schemeClr>
            </a:gs>
            <a:gs pos="35000">
              <a:schemeClr val="accent5">
                <a:hueOff val="-7450407"/>
                <a:satOff val="29858"/>
                <a:lumOff val="6471"/>
                <a:alphaOff val="0"/>
                <a:tint val="37000"/>
                <a:satMod val="300000"/>
              </a:schemeClr>
            </a:gs>
            <a:gs pos="100000">
              <a:schemeClr val="accent5">
                <a:hueOff val="-7450407"/>
                <a:satOff val="29858"/>
                <a:lumOff val="6471"/>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4683" tIns="0" rIns="194683" bIns="0" numCol="1" spcCol="1270" anchor="ctr" anchorCtr="0">
          <a:noAutofit/>
        </a:bodyPr>
        <a:lstStyle/>
        <a:p>
          <a:pPr lvl="0" algn="l" defTabSz="622300">
            <a:lnSpc>
              <a:spcPct val="90000"/>
            </a:lnSpc>
            <a:spcBef>
              <a:spcPct val="0"/>
            </a:spcBef>
            <a:spcAft>
              <a:spcPct val="35000"/>
            </a:spcAft>
          </a:pPr>
          <a:r>
            <a:rPr lang="en-US" sz="1400" kern="1200" dirty="0" smtClean="0"/>
            <a:t>4</a:t>
          </a:r>
          <a:r>
            <a:rPr lang="zh-CN" sz="1400" kern="1200" dirty="0" smtClean="0"/>
            <a:t>、局部服从全局，下级服从上级；</a:t>
          </a:r>
          <a:endParaRPr lang="zh-CN" altLang="en-US" sz="1400" kern="1200" dirty="0"/>
        </a:p>
      </dsp:txBody>
      <dsp:txXfrm>
        <a:off x="367905" y="2829335"/>
        <a:ext cx="6604253" cy="590400"/>
      </dsp:txXfrm>
    </dsp:sp>
    <dsp:sp modelId="{EA3C2DBC-9D50-4E10-9445-0B836608D764}">
      <dsp:nvSpPr>
        <dsp:cNvPr id="0" name=""/>
        <dsp:cNvSpPr/>
      </dsp:nvSpPr>
      <dsp:spPr>
        <a:xfrm>
          <a:off x="0" y="4031735"/>
          <a:ext cx="7358113" cy="504000"/>
        </a:xfrm>
        <a:prstGeom prst="rect">
          <a:avLst/>
        </a:prstGeom>
        <a:solidFill>
          <a:schemeClr val="lt1">
            <a:alpha val="90000"/>
            <a:hueOff val="0"/>
            <a:satOff val="0"/>
            <a:lumOff val="0"/>
            <a:alphaOff val="0"/>
          </a:schemeClr>
        </a:solidFill>
        <a:ln w="9525" cap="flat" cmpd="sng" algn="ctr">
          <a:solidFill>
            <a:schemeClr val="accent5">
              <a:hueOff val="-9933876"/>
              <a:satOff val="39811"/>
              <a:lumOff val="8628"/>
              <a:alphaOff val="0"/>
            </a:schemeClr>
          </a:solidFill>
          <a:prstDash val="solid"/>
        </a:ln>
        <a:effectLst/>
      </dsp:spPr>
      <dsp:style>
        <a:lnRef idx="1">
          <a:scrgbClr r="0" g="0" b="0"/>
        </a:lnRef>
        <a:fillRef idx="1">
          <a:scrgbClr r="0" g="0" b="0"/>
        </a:fillRef>
        <a:effectRef idx="0">
          <a:scrgbClr r="0" g="0" b="0"/>
        </a:effectRef>
        <a:fontRef idx="minor"/>
      </dsp:style>
    </dsp:sp>
    <dsp:sp modelId="{2514ED2F-1566-465B-8B78-66797D6F1981}">
      <dsp:nvSpPr>
        <dsp:cNvPr id="0" name=""/>
        <dsp:cNvSpPr/>
      </dsp:nvSpPr>
      <dsp:spPr>
        <a:xfrm>
          <a:off x="367905" y="3736534"/>
          <a:ext cx="6662043" cy="590400"/>
        </a:xfrm>
        <a:prstGeom prst="roundRect">
          <a:avLst/>
        </a:prstGeom>
        <a:gradFill rotWithShape="0">
          <a:gsLst>
            <a:gs pos="0">
              <a:schemeClr val="accent5">
                <a:hueOff val="-9933876"/>
                <a:satOff val="39811"/>
                <a:lumOff val="8628"/>
                <a:alphaOff val="0"/>
                <a:tint val="50000"/>
                <a:satMod val="300000"/>
              </a:schemeClr>
            </a:gs>
            <a:gs pos="35000">
              <a:schemeClr val="accent5">
                <a:hueOff val="-9933876"/>
                <a:satOff val="39811"/>
                <a:lumOff val="8628"/>
                <a:alphaOff val="0"/>
                <a:tint val="37000"/>
                <a:satMod val="300000"/>
              </a:schemeClr>
            </a:gs>
            <a:gs pos="100000">
              <a:schemeClr val="accent5">
                <a:hueOff val="-9933876"/>
                <a:satOff val="39811"/>
                <a:lumOff val="8628"/>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94683" tIns="0" rIns="194683" bIns="0" numCol="1" spcCol="1270" anchor="ctr" anchorCtr="0">
          <a:noAutofit/>
        </a:bodyPr>
        <a:lstStyle/>
        <a:p>
          <a:pPr lvl="0" algn="l" defTabSz="622300">
            <a:lnSpc>
              <a:spcPct val="90000"/>
            </a:lnSpc>
            <a:spcBef>
              <a:spcPct val="0"/>
            </a:spcBef>
            <a:spcAft>
              <a:spcPct val="35000"/>
            </a:spcAft>
          </a:pPr>
          <a:r>
            <a:rPr lang="en-US" sz="1400" kern="1200" smtClean="0"/>
            <a:t>5</a:t>
          </a:r>
          <a:r>
            <a:rPr lang="zh-CN" sz="1400" kern="1200" smtClean="0"/>
            <a:t>、分级负责，密切配合</a:t>
          </a:r>
          <a:endParaRPr lang="zh-CN" altLang="en-US" sz="1400" kern="1200"/>
        </a:p>
      </dsp:txBody>
      <dsp:txXfrm>
        <a:off x="367905" y="3736534"/>
        <a:ext cx="6662043" cy="590400"/>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1275" y="0"/>
            <a:ext cx="2946400" cy="496888"/>
          </a:xfrm>
          <a:prstGeom prst="rect">
            <a:avLst/>
          </a:prstGeom>
        </p:spPr>
        <p:txBody>
          <a:bodyPr vert="horz" lIns="91440" tIns="45720" rIns="91440" bIns="45720" rtlCol="0"/>
          <a:lstStyle>
            <a:lvl1pPr algn="r">
              <a:defRPr sz="1200"/>
            </a:lvl1pPr>
          </a:lstStyle>
          <a:p>
            <a:fld id="{A59BA1F0-FC1A-4A2D-9513-5EE7042D8F5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917575" y="744538"/>
            <a:ext cx="4964113" cy="37242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9450" y="4716463"/>
            <a:ext cx="5440363" cy="446881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431338"/>
            <a:ext cx="2946400" cy="4968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1275" y="9431338"/>
            <a:ext cx="2946400" cy="496887"/>
          </a:xfrm>
          <a:prstGeom prst="rect">
            <a:avLst/>
          </a:prstGeom>
        </p:spPr>
        <p:txBody>
          <a:bodyPr vert="horz" lIns="91440" tIns="45720" rIns="91440" bIns="45720" rtlCol="0" anchor="b"/>
          <a:lstStyle>
            <a:lvl1pPr algn="r">
              <a:defRPr sz="1200"/>
            </a:lvl1pPr>
          </a:lstStyle>
          <a:p>
            <a:fld id="{45F2DE0D-E8EF-4677-B0A7-A8F66D6C58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0"/>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40"/>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正文">
    <p:spTree>
      <p:nvGrpSpPr>
        <p:cNvPr id="1" name=""/>
        <p:cNvGrpSpPr/>
        <p:nvPr/>
      </p:nvGrpSpPr>
      <p:grpSpPr>
        <a:xfrm>
          <a:off x="0" y="0"/>
          <a:ext cx="0" cy="0"/>
          <a:chOff x="0" y="0"/>
          <a:chExt cx="0" cy="0"/>
        </a:xfrm>
      </p:grpSpPr>
      <p:cxnSp>
        <p:nvCxnSpPr>
          <p:cNvPr id="3" name="直接连接符 2"/>
          <p:cNvCxnSpPr/>
          <p:nvPr userDrawn="1"/>
        </p:nvCxnSpPr>
        <p:spPr>
          <a:xfrm>
            <a:off x="3203848" y="1628800"/>
            <a:ext cx="0" cy="4104456"/>
          </a:xfrm>
          <a:prstGeom prst="line">
            <a:avLst/>
          </a:prstGeom>
          <a:ln>
            <a:gradFill>
              <a:gsLst>
                <a:gs pos="90000">
                  <a:srgbClr val="ACACAC"/>
                </a:gs>
                <a:gs pos="12000">
                  <a:srgbClr val="808080"/>
                </a:gs>
                <a:gs pos="0">
                  <a:schemeClr val="bg1"/>
                </a:gs>
                <a:gs pos="50000">
                  <a:schemeClr val="tx1"/>
                </a:gs>
                <a:gs pos="100000">
                  <a:schemeClr val="bg1"/>
                </a:gs>
              </a:gsLst>
              <a:lin ang="540000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2"/>
            <a:ext cx="7772400" cy="1362074"/>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49"/>
            <a:ext cx="3008313" cy="1162051"/>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jpeg"/><Relationship Id="rId1" Type="http://schemas.openxmlformats.org/officeDocument/2006/relationships/image" Target="../media/image17.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29.jpeg"/></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image" Target="../media/image30.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2.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4.jpeg"/><Relationship Id="rId1" Type="http://schemas.openxmlformats.org/officeDocument/2006/relationships/image" Target="../media/image33.jpeg"/></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7.jpeg"/><Relationship Id="rId2" Type="http://schemas.openxmlformats.org/officeDocument/2006/relationships/image" Target="../media/image36.png"/><Relationship Id="rId1" Type="http://schemas.openxmlformats.org/officeDocument/2006/relationships/image" Target="../media/image3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chart" Target="../charts/char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rcRect t="10614" b="10614"/>
          <a:stretch>
            <a:fillRect/>
          </a:stretch>
        </p:blipFill>
        <p:spPr>
          <a:xfrm>
            <a:off x="642910" y="2071678"/>
            <a:ext cx="7892349" cy="4572032"/>
          </a:xfrm>
          <a:prstGeom prst="rect">
            <a:avLst/>
          </a:prstGeom>
        </p:spPr>
      </p:pic>
      <p:sp>
        <p:nvSpPr>
          <p:cNvPr id="6" name="TextBox 5"/>
          <p:cNvSpPr txBox="1"/>
          <p:nvPr/>
        </p:nvSpPr>
        <p:spPr>
          <a:xfrm>
            <a:off x="-19270" y="1071546"/>
            <a:ext cx="8948988" cy="553998"/>
          </a:xfrm>
          <a:prstGeom prst="rect">
            <a:avLst/>
          </a:prstGeom>
          <a:noFill/>
        </p:spPr>
        <p:txBody>
          <a:bodyPr wrap="square" rtlCol="0">
            <a:spAutoFit/>
          </a:bodyPr>
          <a:lstStyle/>
          <a:p>
            <a:pPr algn="r"/>
            <a:r>
              <a:rPr lang="zh-CN" altLang="en-US" sz="3000" b="1" dirty="0" smtClean="0">
                <a:solidFill>
                  <a:schemeClr val="tx1">
                    <a:lumMod val="65000"/>
                    <a:lumOff val="35000"/>
                  </a:schemeClr>
                </a:solidFill>
                <a:latin typeface="微软雅黑" panose="020B0503020204020204" pitchFamily="34" charset="-122"/>
                <a:ea typeface="微软雅黑" panose="020B0503020204020204" pitchFamily="34" charset="-122"/>
              </a:rPr>
              <a:t>合肥万达文化旅游城主题乐园防汛应急预案</a:t>
            </a:r>
            <a:endParaRPr lang="zh-CN" altLang="en-US" sz="3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2"/>
          <p:cNvSpPr txBox="1"/>
          <p:nvPr/>
        </p:nvSpPr>
        <p:spPr>
          <a:xfrm>
            <a:off x="0" y="1571612"/>
            <a:ext cx="8929718" cy="398780"/>
          </a:xfrm>
          <a:prstGeom prst="rect">
            <a:avLst/>
          </a:prstGeom>
          <a:noFill/>
        </p:spPr>
        <p:txBody>
          <a:bodyPr wrap="square" rtlCol="0">
            <a:spAutoFit/>
          </a:bodyPr>
          <a:lstStyle/>
          <a:p>
            <a:pPr algn="r"/>
            <a:r>
              <a:rPr lang="zh-CN" altLang="en-US" sz="2000" dirty="0" smtClean="0">
                <a:latin typeface="微软雅黑" panose="020B0503020204020204" pitchFamily="34" charset="-122"/>
                <a:ea typeface="微软雅黑" panose="020B0503020204020204" pitchFamily="34" charset="-122"/>
              </a:rPr>
              <a:t>二零</a:t>
            </a:r>
            <a:r>
              <a:rPr lang="en-US" altLang="zh-CN" sz="2000" dirty="0" smtClean="0">
                <a:latin typeface="微软雅黑" panose="020B0503020204020204" pitchFamily="34" charset="-122"/>
                <a:ea typeface="微软雅黑" panose="020B0503020204020204" pitchFamily="34" charset="-122"/>
              </a:rPr>
              <a:t>XX</a:t>
            </a:r>
            <a:r>
              <a:rPr lang="zh-CN" altLang="en-US" sz="2000" dirty="0" smtClean="0">
                <a:latin typeface="微软雅黑" panose="020B0503020204020204" pitchFamily="34" charset="-122"/>
                <a:ea typeface="微软雅黑" panose="020B0503020204020204" pitchFamily="34" charset="-122"/>
              </a:rPr>
              <a:t>年五月二十三日</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 name="文本框 17"/>
          <p:cNvSpPr txBox="1">
            <a:spLocks noChangeArrowheads="1"/>
          </p:cNvSpPr>
          <p:nvPr/>
        </p:nvSpPr>
        <p:spPr bwMode="auto">
          <a:xfrm>
            <a:off x="714348" y="1142984"/>
            <a:ext cx="36020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微软雅黑" panose="020B0503020204020204" pitchFamily="34" charset="-122"/>
                <a:ea typeface="微软雅黑" panose="020B0503020204020204" pitchFamily="34" charset="-122"/>
              </a:rPr>
              <a:t>目前排水路线</a:t>
            </a:r>
            <a:endParaRPr lang="zh-CN" altLang="en-US" sz="2800" dirty="0">
              <a:latin typeface="微软雅黑" panose="020B0503020204020204" pitchFamily="34" charset="-122"/>
              <a:ea typeface="微软雅黑" panose="020B0503020204020204" pitchFamily="34" charset="-122"/>
            </a:endParaRPr>
          </a:p>
        </p:txBody>
      </p:sp>
      <p:sp>
        <p:nvSpPr>
          <p:cNvPr id="6" name="右箭头 5"/>
          <p:cNvSpPr/>
          <p:nvPr/>
        </p:nvSpPr>
        <p:spPr>
          <a:xfrm>
            <a:off x="3143240" y="2214554"/>
            <a:ext cx="928694"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Oval 8"/>
          <p:cNvSpPr>
            <a:spLocks noChangeArrowheads="1"/>
          </p:cNvSpPr>
          <p:nvPr/>
        </p:nvSpPr>
        <p:spPr bwMode="auto">
          <a:xfrm>
            <a:off x="1357290" y="2000240"/>
            <a:ext cx="1785950" cy="785818"/>
          </a:xfrm>
          <a:prstGeom prst="ellipse">
            <a:avLst/>
          </a:prstGeom>
          <a:gradFill rotWithShape="1">
            <a:gsLst>
              <a:gs pos="0">
                <a:schemeClr val="bg1"/>
              </a:gs>
              <a:gs pos="100000">
                <a:schemeClr val="accent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smtClean="0">
                <a:latin typeface="微软雅黑" panose="020B0503020204020204" pitchFamily="34" charset="-122"/>
                <a:ea typeface="微软雅黑" panose="020B0503020204020204" pitchFamily="34" charset="-122"/>
              </a:rPr>
              <a:t>已整平压实的</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低洼处积水</a:t>
            </a:r>
            <a:endParaRPr lang="en-US" altLang="zh-CN" dirty="0" smtClean="0">
              <a:latin typeface="微软雅黑" panose="020B0503020204020204" pitchFamily="34" charset="-122"/>
              <a:ea typeface="微软雅黑" panose="020B0503020204020204" pitchFamily="34" charset="-122"/>
            </a:endParaRPr>
          </a:p>
        </p:txBody>
      </p:sp>
      <p:sp>
        <p:nvSpPr>
          <p:cNvPr id="8" name="Oval 8"/>
          <p:cNvSpPr>
            <a:spLocks noChangeArrowheads="1"/>
          </p:cNvSpPr>
          <p:nvPr/>
        </p:nvSpPr>
        <p:spPr bwMode="auto">
          <a:xfrm>
            <a:off x="4071934" y="2000240"/>
            <a:ext cx="1785950" cy="785818"/>
          </a:xfrm>
          <a:prstGeom prst="ellipse">
            <a:avLst/>
          </a:prstGeom>
          <a:gradFill rotWithShape="1">
            <a:gsLst>
              <a:gs pos="0">
                <a:schemeClr val="bg1"/>
              </a:gs>
              <a:gs pos="100000">
                <a:schemeClr val="accent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smtClean="0">
                <a:latin typeface="微软雅黑" panose="020B0503020204020204" pitchFamily="34" charset="-122"/>
                <a:ea typeface="微软雅黑" panose="020B0503020204020204" pitchFamily="34" charset="-122"/>
              </a:rPr>
              <a:t>场坪排水沟</a:t>
            </a:r>
            <a:endParaRPr lang="en-US" altLang="zh-CN" dirty="0" smtClean="0">
              <a:latin typeface="微软雅黑" panose="020B0503020204020204" pitchFamily="34" charset="-122"/>
              <a:ea typeface="微软雅黑" panose="020B0503020204020204" pitchFamily="34" charset="-122"/>
            </a:endParaRPr>
          </a:p>
        </p:txBody>
      </p:sp>
      <p:sp>
        <p:nvSpPr>
          <p:cNvPr id="9" name="Oval 8"/>
          <p:cNvSpPr>
            <a:spLocks noChangeArrowheads="1"/>
          </p:cNvSpPr>
          <p:nvPr/>
        </p:nvSpPr>
        <p:spPr bwMode="auto">
          <a:xfrm>
            <a:off x="4143372" y="3429000"/>
            <a:ext cx="1785950" cy="785818"/>
          </a:xfrm>
          <a:prstGeom prst="ellipse">
            <a:avLst/>
          </a:prstGeom>
          <a:gradFill rotWithShape="1">
            <a:gsLst>
              <a:gs pos="0">
                <a:schemeClr val="bg1"/>
              </a:gs>
              <a:gs pos="100000">
                <a:schemeClr val="accent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smtClean="0">
                <a:latin typeface="微软雅黑" panose="020B0503020204020204" pitchFamily="34" charset="-122"/>
                <a:ea typeface="微软雅黑" panose="020B0503020204020204" pitchFamily="34" charset="-122"/>
              </a:rPr>
              <a:t>乡村路两侧主沟</a:t>
            </a:r>
            <a:endParaRPr lang="en-US" altLang="zh-CN" dirty="0" smtClean="0">
              <a:latin typeface="微软雅黑" panose="020B0503020204020204" pitchFamily="34" charset="-122"/>
              <a:ea typeface="微软雅黑" panose="020B0503020204020204" pitchFamily="34" charset="-122"/>
            </a:endParaRPr>
          </a:p>
        </p:txBody>
      </p:sp>
      <p:sp>
        <p:nvSpPr>
          <p:cNvPr id="10" name="下箭头 9"/>
          <p:cNvSpPr/>
          <p:nvPr/>
        </p:nvSpPr>
        <p:spPr>
          <a:xfrm>
            <a:off x="4786314" y="2786058"/>
            <a:ext cx="357190" cy="64294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3214678" y="3643314"/>
            <a:ext cx="928694" cy="3571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Oval 8"/>
          <p:cNvSpPr>
            <a:spLocks noChangeArrowheads="1"/>
          </p:cNvSpPr>
          <p:nvPr/>
        </p:nvSpPr>
        <p:spPr bwMode="auto">
          <a:xfrm>
            <a:off x="1428728" y="3429000"/>
            <a:ext cx="1785950" cy="785818"/>
          </a:xfrm>
          <a:prstGeom prst="ellipse">
            <a:avLst/>
          </a:prstGeom>
          <a:gradFill rotWithShape="1">
            <a:gsLst>
              <a:gs pos="0">
                <a:schemeClr val="bg1"/>
              </a:gs>
              <a:gs pos="100000">
                <a:schemeClr val="accent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smtClean="0">
                <a:latin typeface="微软雅黑" panose="020B0503020204020204" pitchFamily="34" charset="-122"/>
                <a:ea typeface="微软雅黑" panose="020B0503020204020204" pitchFamily="34" charset="-122"/>
              </a:rPr>
              <a:t>已整平压实的</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顺坡部分</a:t>
            </a:r>
            <a:endParaRPr lang="en-US" altLang="zh-CN" dirty="0" smtClean="0">
              <a:latin typeface="微软雅黑" panose="020B0503020204020204" pitchFamily="34" charset="-122"/>
              <a:ea typeface="微软雅黑" panose="020B0503020204020204" pitchFamily="34" charset="-122"/>
            </a:endParaRPr>
          </a:p>
        </p:txBody>
      </p:sp>
      <p:sp>
        <p:nvSpPr>
          <p:cNvPr id="14" name="直角上箭头 13"/>
          <p:cNvSpPr/>
          <p:nvPr/>
        </p:nvSpPr>
        <p:spPr>
          <a:xfrm rot="5400000">
            <a:off x="4786314" y="4357694"/>
            <a:ext cx="1000132" cy="71438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8"/>
          <p:cNvSpPr>
            <a:spLocks noChangeArrowheads="1"/>
          </p:cNvSpPr>
          <p:nvPr/>
        </p:nvSpPr>
        <p:spPr bwMode="auto">
          <a:xfrm>
            <a:off x="5643570" y="4643446"/>
            <a:ext cx="1785950" cy="785818"/>
          </a:xfrm>
          <a:prstGeom prst="ellipse">
            <a:avLst/>
          </a:prstGeom>
          <a:gradFill rotWithShape="1">
            <a:gsLst>
              <a:gs pos="0">
                <a:schemeClr val="bg1"/>
              </a:gs>
              <a:gs pos="100000">
                <a:schemeClr val="accent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smtClean="0">
                <a:latin typeface="微软雅黑" panose="020B0503020204020204" pitchFamily="34" charset="-122"/>
                <a:ea typeface="微软雅黑" panose="020B0503020204020204" pitchFamily="34" charset="-122"/>
              </a:rPr>
              <a:t>主题乐园东侧</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场外人工湖</a:t>
            </a:r>
            <a:endParaRPr lang="en-US" altLang="zh-CN"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1000"/>
                                        <p:tgtEl>
                                          <p:spTgt spid="5"/>
                                        </p:tgtEl>
                                      </p:cBhvr>
                                    </p:animEffect>
                                  </p:childTnLst>
                                </p:cTn>
                              </p:par>
                              <p:par>
                                <p:cTn id="8" presetID="50" presetClass="entr" presetSubtype="0" decel="10000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1000" fill="hold"/>
                                        <p:tgtEl>
                                          <p:spTgt spid="7"/>
                                        </p:tgtEl>
                                        <p:attrNameLst>
                                          <p:attrName>ppt_w</p:attrName>
                                        </p:attrNameLst>
                                      </p:cBhvr>
                                      <p:tavLst>
                                        <p:tav tm="0">
                                          <p:val>
                                            <p:strVal val="#ppt_w+.3"/>
                                          </p:val>
                                        </p:tav>
                                        <p:tav tm="100000">
                                          <p:val>
                                            <p:strVal val="#ppt_w"/>
                                          </p:val>
                                        </p:tav>
                                      </p:tavLst>
                                    </p:anim>
                                    <p:anim calcmode="lin" valueType="num">
                                      <p:cBhvr>
                                        <p:cTn id="11" dur="1000" fill="hold"/>
                                        <p:tgtEl>
                                          <p:spTgt spid="7"/>
                                        </p:tgtEl>
                                        <p:attrNameLst>
                                          <p:attrName>ppt_h</p:attrName>
                                        </p:attrNameLst>
                                      </p:cBhvr>
                                      <p:tavLst>
                                        <p:tav tm="0">
                                          <p:val>
                                            <p:strVal val="#ppt_h"/>
                                          </p:val>
                                        </p:tav>
                                        <p:tav tm="100000">
                                          <p:val>
                                            <p:strVal val="#ppt_h"/>
                                          </p:val>
                                        </p:tav>
                                      </p:tavLst>
                                    </p:anim>
                                    <p:animEffect transition="in" filter="fade">
                                      <p:cBhvr>
                                        <p:cTn id="12" dur="1000"/>
                                        <p:tgtEl>
                                          <p:spTgt spid="7"/>
                                        </p:tgtEl>
                                      </p:cBhvr>
                                    </p:animEffect>
                                  </p:childTnLst>
                                </p:cTn>
                              </p:par>
                            </p:childTnLst>
                          </p:cTn>
                        </p:par>
                        <p:par>
                          <p:cTn id="13" fill="hold">
                            <p:stCondLst>
                              <p:cond delay="1000"/>
                            </p:stCondLst>
                            <p:childTnLst>
                              <p:par>
                                <p:cTn id="14" presetID="50" presetClass="entr" presetSubtype="0" decel="10000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Horizontal)">
                                      <p:cBhvr>
                                        <p:cTn id="23" dur="500"/>
                                        <p:tgtEl>
                                          <p:spTgt spid="6"/>
                                        </p:tgtEl>
                                      </p:cBhvr>
                                    </p:animEffect>
                                  </p:childTnLst>
                                </p:cTn>
                              </p:par>
                              <p:par>
                                <p:cTn id="24" presetID="50" presetClass="entr" presetSubtype="0" decel="100000"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strVal val="#ppt_w+.3"/>
                                          </p:val>
                                        </p:tav>
                                        <p:tav tm="100000">
                                          <p:val>
                                            <p:strVal val="#ppt_w"/>
                                          </p:val>
                                        </p:tav>
                                      </p:tavLst>
                                    </p:anim>
                                    <p:anim calcmode="lin" valueType="num">
                                      <p:cBhvr>
                                        <p:cTn id="27" dur="1000" fill="hold"/>
                                        <p:tgtEl>
                                          <p:spTgt spid="8"/>
                                        </p:tgtEl>
                                        <p:attrNameLst>
                                          <p:attrName>ppt_h</p:attrName>
                                        </p:attrNameLst>
                                      </p:cBhvr>
                                      <p:tavLst>
                                        <p:tav tm="0">
                                          <p:val>
                                            <p:strVal val="#ppt_h"/>
                                          </p:val>
                                        </p:tav>
                                        <p:tav tm="100000">
                                          <p:val>
                                            <p:strVal val="#ppt_h"/>
                                          </p:val>
                                        </p:tav>
                                      </p:tavLst>
                                    </p:anim>
                                    <p:animEffect transition="in" filter="fade">
                                      <p:cBhvr>
                                        <p:cTn id="28" dur="10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arn(inHorizontal)">
                                      <p:cBhvr>
                                        <p:cTn id="33" dur="500"/>
                                        <p:tgtEl>
                                          <p:spTgt spid="10"/>
                                        </p:tgtEl>
                                      </p:cBhvr>
                                    </p:animEffect>
                                  </p:childTnLst>
                                </p:cTn>
                              </p:par>
                              <p:par>
                                <p:cTn id="34" presetID="16" presetClass="entr" presetSubtype="2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barn(inHorizontal)">
                                      <p:cBhvr>
                                        <p:cTn id="36" dur="500"/>
                                        <p:tgtEl>
                                          <p:spTgt spid="11"/>
                                        </p:tgtEl>
                                      </p:cBhvr>
                                    </p:animEffect>
                                  </p:childTnLst>
                                </p:cTn>
                              </p:par>
                              <p:par>
                                <p:cTn id="37" presetID="50" presetClass="entr" presetSubtype="0" decel="10000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1000" fill="hold"/>
                                        <p:tgtEl>
                                          <p:spTgt spid="9"/>
                                        </p:tgtEl>
                                        <p:attrNameLst>
                                          <p:attrName>ppt_w</p:attrName>
                                        </p:attrNameLst>
                                      </p:cBhvr>
                                      <p:tavLst>
                                        <p:tav tm="0">
                                          <p:val>
                                            <p:strVal val="#ppt_w+.3"/>
                                          </p:val>
                                        </p:tav>
                                        <p:tav tm="100000">
                                          <p:val>
                                            <p:strVal val="#ppt_w"/>
                                          </p:val>
                                        </p:tav>
                                      </p:tavLst>
                                    </p:anim>
                                    <p:anim calcmode="lin" valueType="num">
                                      <p:cBhvr>
                                        <p:cTn id="40" dur="1000" fill="hold"/>
                                        <p:tgtEl>
                                          <p:spTgt spid="9"/>
                                        </p:tgtEl>
                                        <p:attrNameLst>
                                          <p:attrName>ppt_h</p:attrName>
                                        </p:attrNameLst>
                                      </p:cBhvr>
                                      <p:tavLst>
                                        <p:tav tm="0">
                                          <p:val>
                                            <p:strVal val="#ppt_h"/>
                                          </p:val>
                                        </p:tav>
                                        <p:tav tm="100000">
                                          <p:val>
                                            <p:strVal val="#ppt_h"/>
                                          </p:val>
                                        </p:tav>
                                      </p:tavLst>
                                    </p:anim>
                                    <p:animEffect transition="in" filter="fade">
                                      <p:cBhvr>
                                        <p:cTn id="41" dur="10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6"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barn(inHorizontal)">
                                      <p:cBhvr>
                                        <p:cTn id="46" dur="500"/>
                                        <p:tgtEl>
                                          <p:spTgt spid="14"/>
                                        </p:tgtEl>
                                      </p:cBhvr>
                                    </p:animEffect>
                                  </p:childTnLst>
                                </p:cTn>
                              </p:par>
                              <p:par>
                                <p:cTn id="47" presetID="50" presetClass="entr" presetSubtype="0" decel="10000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strVal val="#ppt_w+.3"/>
                                          </p:val>
                                        </p:tav>
                                        <p:tav tm="100000">
                                          <p:val>
                                            <p:strVal val="#ppt_w"/>
                                          </p:val>
                                        </p:tav>
                                      </p:tavLst>
                                    </p:anim>
                                    <p:anim calcmode="lin" valueType="num">
                                      <p:cBhvr>
                                        <p:cTn id="50" dur="1000" fill="hold"/>
                                        <p:tgtEl>
                                          <p:spTgt spid="15"/>
                                        </p:tgtEl>
                                        <p:attrNameLst>
                                          <p:attrName>ppt_h</p:attrName>
                                        </p:attrNameLst>
                                      </p:cBhvr>
                                      <p:tavLst>
                                        <p:tav tm="0">
                                          <p:val>
                                            <p:strVal val="#ppt_h"/>
                                          </p:val>
                                        </p:tav>
                                        <p:tav tm="100000">
                                          <p:val>
                                            <p:strVal val="#ppt_h"/>
                                          </p:val>
                                        </p:tav>
                                      </p:tavLst>
                                    </p:anim>
                                    <p:animEffect transition="in" filter="fade">
                                      <p:cBhvr>
                                        <p:cTn id="51"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428596" y="1714488"/>
            <a:ext cx="1928826" cy="36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因前期土方平衡工作尚未完成，目前主要通过局部开挖排水沟，将低洼处积水排出场外。</a:t>
            </a:r>
            <a:endParaRPr lang="en-US" altLang="zh-CN" sz="2200" dirty="0">
              <a:latin typeface="微软雅黑" panose="020B0503020204020204" pitchFamily="34" charset="-122"/>
              <a:ea typeface="微软雅黑" panose="020B0503020204020204" pitchFamily="34" charset="-122"/>
            </a:endParaRPr>
          </a:p>
        </p:txBody>
      </p:sp>
      <p:pic>
        <p:nvPicPr>
          <p:cNvPr id="40961" name="Picture 1" descr="C:\Documents and Settings\Administrator\Application Data\Tencent\Users\598027532\QQ\WinTemp\RichOle\[Y}RTSAY%Z%SG6}Z~741E8E.jpg"/>
          <p:cNvPicPr>
            <a:picLocks noChangeAspect="1" noChangeArrowheads="1"/>
          </p:cNvPicPr>
          <p:nvPr/>
        </p:nvPicPr>
        <p:blipFill>
          <a:blip r:embed="rId1" cstate="print"/>
          <a:srcRect/>
          <a:stretch>
            <a:fillRect/>
          </a:stretch>
        </p:blipFill>
        <p:spPr bwMode="auto">
          <a:xfrm>
            <a:off x="2571736" y="1643050"/>
            <a:ext cx="6074114" cy="4572032"/>
          </a:xfrm>
          <a:prstGeom prst="rect">
            <a:avLst/>
          </a:prstGeom>
          <a:noFill/>
        </p:spPr>
      </p:pic>
      <p:sp>
        <p:nvSpPr>
          <p:cNvPr id="18" name="矩形标注 17"/>
          <p:cNvSpPr/>
          <p:nvPr/>
        </p:nvSpPr>
        <p:spPr>
          <a:xfrm>
            <a:off x="4572000" y="1714488"/>
            <a:ext cx="1428760" cy="500066"/>
          </a:xfrm>
          <a:prstGeom prst="wedgeRectCallout">
            <a:avLst>
              <a:gd name="adj1" fmla="val -69174"/>
              <a:gd name="adj2" fmla="val 1588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场坪排水沟</a:t>
            </a:r>
            <a:endParaRPr lang="zh-CN" altLang="en-US"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6929454" y="1428736"/>
            <a:ext cx="2000264" cy="36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场坪内的排水沟由积水处向乡村路两侧主沟方向找坡，保证顺畅排水至乡村路两侧主沟内。</a:t>
            </a:r>
            <a:endParaRPr lang="en-US" altLang="zh-CN" sz="2200" dirty="0">
              <a:latin typeface="微软雅黑" panose="020B0503020204020204" pitchFamily="34" charset="-122"/>
              <a:ea typeface="微软雅黑" panose="020B0503020204020204" pitchFamily="34" charset="-122"/>
            </a:endParaRPr>
          </a:p>
        </p:txBody>
      </p:sp>
      <p:pic>
        <p:nvPicPr>
          <p:cNvPr id="43009" name="Picture 1" descr="C:\Documents and Settings\Administrator\Application Data\Tencent\Users\598027532\QQ\WinTemp\RichOle\1~0)WHUD%VIQ@669Q0YTOX8.jpg"/>
          <p:cNvPicPr>
            <a:picLocks noChangeAspect="1" noChangeArrowheads="1"/>
          </p:cNvPicPr>
          <p:nvPr/>
        </p:nvPicPr>
        <p:blipFill>
          <a:blip r:embed="rId1" cstate="print"/>
          <a:srcRect/>
          <a:stretch>
            <a:fillRect/>
          </a:stretch>
        </p:blipFill>
        <p:spPr bwMode="auto">
          <a:xfrm>
            <a:off x="357158" y="1500174"/>
            <a:ext cx="6362479" cy="4786346"/>
          </a:xfrm>
          <a:prstGeom prst="rect">
            <a:avLst/>
          </a:prstGeom>
          <a:noFill/>
        </p:spPr>
      </p:pic>
      <p:sp>
        <p:nvSpPr>
          <p:cNvPr id="6" name="矩形标注 5"/>
          <p:cNvSpPr/>
          <p:nvPr/>
        </p:nvSpPr>
        <p:spPr>
          <a:xfrm>
            <a:off x="2714612" y="2071678"/>
            <a:ext cx="2505460" cy="642942"/>
          </a:xfrm>
          <a:prstGeom prst="wedgeRectCallout">
            <a:avLst>
              <a:gd name="adj1" fmla="val -53741"/>
              <a:gd name="adj2" fmla="val 1709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场坪排水沟</a:t>
            </a:r>
            <a:endParaRPr lang="en-US" altLang="zh-CN" dirty="0" smtClean="0">
              <a:solidFill>
                <a:schemeClr val="tx1"/>
              </a:solidFill>
              <a:latin typeface="微软雅黑" panose="020B0503020204020204" pitchFamily="34" charset="-122"/>
              <a:ea typeface="微软雅黑" panose="020B0503020204020204" pitchFamily="34" charset="-122"/>
            </a:endParaRPr>
          </a:p>
          <a:p>
            <a:pPr algn="ctr"/>
            <a:r>
              <a:rPr lang="zh-CN" altLang="en-US" dirty="0" smtClean="0">
                <a:solidFill>
                  <a:schemeClr val="tx1"/>
                </a:solidFill>
                <a:latin typeface="微软雅黑" panose="020B0503020204020204" pitchFamily="34" charset="-122"/>
                <a:ea typeface="微软雅黑" panose="020B0503020204020204" pitchFamily="34" charset="-122"/>
              </a:rPr>
              <a:t>（沟宽</a:t>
            </a:r>
            <a:r>
              <a:rPr lang="en-US" altLang="zh-CN" dirty="0" smtClean="0">
                <a:solidFill>
                  <a:schemeClr val="tx1"/>
                </a:solidFill>
                <a:latin typeface="微软雅黑" panose="020B0503020204020204" pitchFamily="34" charset="-122"/>
                <a:ea typeface="微软雅黑" panose="020B0503020204020204" pitchFamily="34" charset="-122"/>
              </a:rPr>
              <a:t>1</a:t>
            </a:r>
            <a:r>
              <a:rPr lang="zh-CN" altLang="en-US" dirty="0" smtClean="0">
                <a:solidFill>
                  <a:schemeClr val="tx1"/>
                </a:solidFill>
                <a:latin typeface="微软雅黑" panose="020B0503020204020204" pitchFamily="34" charset="-122"/>
                <a:ea typeface="微软雅黑" panose="020B0503020204020204" pitchFamily="34" charset="-122"/>
              </a:rPr>
              <a:t>米，深</a:t>
            </a:r>
            <a:r>
              <a:rPr lang="en-US" altLang="zh-CN" dirty="0" smtClean="0">
                <a:solidFill>
                  <a:schemeClr val="tx1"/>
                </a:solidFill>
                <a:latin typeface="微软雅黑" panose="020B0503020204020204" pitchFamily="34" charset="-122"/>
                <a:ea typeface="微软雅黑" panose="020B0503020204020204" pitchFamily="34" charset="-122"/>
              </a:rPr>
              <a:t>0.5m</a:t>
            </a:r>
            <a:r>
              <a:rPr lang="zh-CN" altLang="en-US" dirty="0" smtClean="0">
                <a:solidFill>
                  <a:schemeClr val="tx1"/>
                </a:solidFill>
                <a:latin typeface="微软雅黑" panose="020B0503020204020204" pitchFamily="34" charset="-122"/>
                <a:ea typeface="微软雅黑" panose="020B0503020204020204" pitchFamily="34" charset="-122"/>
              </a:rPr>
              <a:t>）</a:t>
            </a:r>
            <a:endParaRPr lang="zh-CN" altLang="en-US" dirty="0" smtClean="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5429256" y="785794"/>
            <a:ext cx="3357586" cy="1615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乡村路两侧主沟将水排至东侧场外人工湖内，完成排水。</a:t>
            </a:r>
            <a:endParaRPr lang="en-US" altLang="zh-CN" sz="2200" dirty="0">
              <a:latin typeface="微软雅黑" panose="020B0503020204020204" pitchFamily="34" charset="-122"/>
              <a:ea typeface="微软雅黑" panose="020B0503020204020204" pitchFamily="34" charset="-122"/>
            </a:endParaRPr>
          </a:p>
        </p:txBody>
      </p:sp>
      <p:pic>
        <p:nvPicPr>
          <p:cNvPr id="44033" name="Picture 1" descr="C:\Documents and Settings\Administrator\Application Data\Tencent\Users\598027532\QQ\WinTemp\RichOle\VWLQPC82S}TAPGW(1@0BD}1.jpg"/>
          <p:cNvPicPr>
            <a:picLocks noChangeAspect="1" noChangeArrowheads="1"/>
          </p:cNvPicPr>
          <p:nvPr/>
        </p:nvPicPr>
        <p:blipFill>
          <a:blip r:embed="rId1" cstate="print"/>
          <a:srcRect/>
          <a:stretch>
            <a:fillRect/>
          </a:stretch>
        </p:blipFill>
        <p:spPr bwMode="auto">
          <a:xfrm>
            <a:off x="285720" y="1000109"/>
            <a:ext cx="4893242" cy="3643338"/>
          </a:xfrm>
          <a:prstGeom prst="rect">
            <a:avLst/>
          </a:prstGeom>
          <a:noFill/>
        </p:spPr>
      </p:pic>
      <p:pic>
        <p:nvPicPr>
          <p:cNvPr id="44034" name="Picture 2" descr="C:\Documents and Settings\Administrator\Application Data\Tencent\Users\598027532\QQ\WinTemp\RichOle\GQCAB@LP_P_2Z{HU1PYGQM9.jpg"/>
          <p:cNvPicPr>
            <a:picLocks noChangeAspect="1" noChangeArrowheads="1"/>
          </p:cNvPicPr>
          <p:nvPr/>
        </p:nvPicPr>
        <p:blipFill>
          <a:blip r:embed="rId2" cstate="print"/>
          <a:srcRect/>
          <a:stretch>
            <a:fillRect/>
          </a:stretch>
        </p:blipFill>
        <p:spPr bwMode="auto">
          <a:xfrm>
            <a:off x="4143372" y="3096143"/>
            <a:ext cx="5000628" cy="3761857"/>
          </a:xfrm>
          <a:prstGeom prst="rect">
            <a:avLst/>
          </a:prstGeom>
          <a:noFill/>
        </p:spPr>
      </p:pic>
      <p:sp>
        <p:nvSpPr>
          <p:cNvPr id="7" name="右箭头 6"/>
          <p:cNvSpPr/>
          <p:nvPr/>
        </p:nvSpPr>
        <p:spPr>
          <a:xfrm>
            <a:off x="3786182" y="5214950"/>
            <a:ext cx="1928826" cy="42862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上箭头 9"/>
          <p:cNvSpPr/>
          <p:nvPr/>
        </p:nvSpPr>
        <p:spPr>
          <a:xfrm>
            <a:off x="2143108" y="4071942"/>
            <a:ext cx="500066" cy="107157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Oval 8"/>
          <p:cNvSpPr>
            <a:spLocks noChangeArrowheads="1"/>
          </p:cNvSpPr>
          <p:nvPr/>
        </p:nvSpPr>
        <p:spPr bwMode="auto">
          <a:xfrm>
            <a:off x="1187624" y="5072074"/>
            <a:ext cx="2669996" cy="949214"/>
          </a:xfrm>
          <a:prstGeom prst="ellipse">
            <a:avLst/>
          </a:prstGeom>
          <a:gradFill rotWithShape="1">
            <a:gsLst>
              <a:gs pos="0">
                <a:schemeClr val="bg1"/>
              </a:gs>
              <a:gs pos="100000">
                <a:schemeClr val="accent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smtClean="0">
                <a:latin typeface="微软雅黑" panose="020B0503020204020204" pitchFamily="34" charset="-122"/>
                <a:ea typeface="微软雅黑" panose="020B0503020204020204" pitchFamily="34" charset="-122"/>
              </a:rPr>
              <a:t>乡村路两侧主沟</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（沟宽</a:t>
            </a:r>
            <a:r>
              <a:rPr lang="en-US" altLang="zh-CN" dirty="0" smtClean="0">
                <a:latin typeface="微软雅黑" panose="020B0503020204020204" pitchFamily="34" charset="-122"/>
                <a:ea typeface="微软雅黑" panose="020B0503020204020204" pitchFamily="34" charset="-122"/>
              </a:rPr>
              <a:t>1.5</a:t>
            </a:r>
            <a:r>
              <a:rPr lang="zh-CN" altLang="en-US" dirty="0" smtClean="0">
                <a:latin typeface="微软雅黑" panose="020B0503020204020204" pitchFamily="34" charset="-122"/>
                <a:ea typeface="微软雅黑" panose="020B0503020204020204" pitchFamily="34" charset="-122"/>
              </a:rPr>
              <a:t>米，深</a:t>
            </a:r>
            <a:r>
              <a:rPr lang="en-US" altLang="zh-CN" dirty="0" smtClean="0">
                <a:latin typeface="微软雅黑" panose="020B0503020204020204" pitchFamily="34" charset="-122"/>
                <a:ea typeface="微软雅黑" panose="020B0503020204020204" pitchFamily="34" charset="-122"/>
              </a:rPr>
              <a:t>1.5m</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a:spLocks noChangeArrowheads="1"/>
          </p:cNvSpPr>
          <p:nvPr/>
        </p:nvSpPr>
        <p:spPr bwMode="auto">
          <a:xfrm>
            <a:off x="1187624" y="2636912"/>
            <a:ext cx="68405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71500" indent="-571500" algn="ctr" eaLnBrk="1" hangingPunct="1"/>
            <a:r>
              <a:rPr lang="zh-CN" altLang="en-US" sz="4400" dirty="0" smtClean="0">
                <a:latin typeface="微软雅黑" panose="020B0503020204020204" pitchFamily="34" charset="-122"/>
                <a:ea typeface="微软雅黑" panose="020B0503020204020204" pitchFamily="34" charset="-122"/>
              </a:rPr>
              <a:t>四、防汛解析</a:t>
            </a:r>
            <a:endParaRPr lang="zh-CN" altLang="en-US" sz="4400" dirty="0">
              <a:latin typeface="黑体" panose="02010609060101010101" pitchFamily="49" charset="-122"/>
              <a:ea typeface="黑体" panose="02010609060101010101" pitchFamily="49" charset="-122"/>
            </a:endParaRPr>
          </a:p>
        </p:txBody>
      </p:sp>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428596" y="1714488"/>
            <a:ext cx="1928826" cy="409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贴近场区东侧部分段、生活区板房南侧开挖排水渠，由西向东找坡，排水至场区东侧以外的人工湖内。</a:t>
            </a:r>
            <a:endParaRPr lang="en-US" altLang="zh-CN" sz="2200" dirty="0" smtClean="0">
              <a:latin typeface="微软雅黑" panose="020B0503020204020204" pitchFamily="34" charset="-122"/>
              <a:ea typeface="微软雅黑" panose="020B0503020204020204" pitchFamily="34" charset="-122"/>
            </a:endParaRPr>
          </a:p>
        </p:txBody>
      </p:sp>
      <p:sp>
        <p:nvSpPr>
          <p:cNvPr id="35" name="文本框 17"/>
          <p:cNvSpPr txBox="1">
            <a:spLocks noChangeArrowheads="1"/>
          </p:cNvSpPr>
          <p:nvPr/>
        </p:nvSpPr>
        <p:spPr bwMode="auto">
          <a:xfrm>
            <a:off x="428596" y="1142984"/>
            <a:ext cx="36020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微软雅黑" panose="020B0503020204020204" pitchFamily="34" charset="-122"/>
                <a:ea typeface="微软雅黑" panose="020B0503020204020204" pitchFamily="34" charset="-122"/>
              </a:rPr>
              <a:t>排水渠开挖</a:t>
            </a:r>
            <a:endParaRPr lang="zh-CN" altLang="en-US" sz="2800" dirty="0">
              <a:latin typeface="微软雅黑" panose="020B0503020204020204" pitchFamily="34" charset="-122"/>
              <a:ea typeface="微软雅黑" panose="020B0503020204020204" pitchFamily="34" charset="-122"/>
            </a:endParaRPr>
          </a:p>
        </p:txBody>
      </p:sp>
      <p:sp>
        <p:nvSpPr>
          <p:cNvPr id="19457"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pic>
        <p:nvPicPr>
          <p:cNvPr id="5122" name="Picture 2"/>
          <p:cNvPicPr>
            <a:picLocks noChangeAspect="1" noChangeArrowheads="1"/>
          </p:cNvPicPr>
          <p:nvPr/>
        </p:nvPicPr>
        <p:blipFill>
          <a:blip r:embed="rId1" cstate="print"/>
          <a:srcRect r="43802"/>
          <a:stretch>
            <a:fillRect/>
          </a:stretch>
        </p:blipFill>
        <p:spPr bwMode="auto">
          <a:xfrm>
            <a:off x="2267744" y="1916832"/>
            <a:ext cx="6676462" cy="4573141"/>
          </a:xfrm>
          <a:prstGeom prst="rect">
            <a:avLst/>
          </a:prstGeom>
          <a:noFill/>
          <a:ln w="9525">
            <a:noFill/>
            <a:miter lim="800000"/>
            <a:headEnd/>
            <a:tailEnd/>
          </a:ln>
        </p:spPr>
      </p:pic>
      <p:sp>
        <p:nvSpPr>
          <p:cNvPr id="11" name="圆角矩形标注 10"/>
          <p:cNvSpPr/>
          <p:nvPr/>
        </p:nvSpPr>
        <p:spPr>
          <a:xfrm>
            <a:off x="4143372" y="1071546"/>
            <a:ext cx="1071570" cy="500066"/>
          </a:xfrm>
          <a:prstGeom prst="wedgeRoundRectCallout">
            <a:avLst>
              <a:gd name="adj1" fmla="val -121968"/>
              <a:gd name="adj2" fmla="val 214880"/>
              <a:gd name="adj3" fmla="val 16667"/>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dirty="0" smtClean="0"/>
              <a:t>排水渠</a:t>
            </a:r>
            <a:endParaRPr lang="zh-CN" altLang="en-US" dirty="0"/>
          </a:p>
        </p:txBody>
      </p:sp>
      <p:sp>
        <p:nvSpPr>
          <p:cNvPr id="12" name="圆角矩形 11"/>
          <p:cNvSpPr/>
          <p:nvPr/>
        </p:nvSpPr>
        <p:spPr>
          <a:xfrm>
            <a:off x="3071802" y="5143512"/>
            <a:ext cx="214314" cy="214314"/>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3" name="圆角矩形标注 12"/>
          <p:cNvSpPr/>
          <p:nvPr/>
        </p:nvSpPr>
        <p:spPr>
          <a:xfrm>
            <a:off x="3357554" y="4572008"/>
            <a:ext cx="857256" cy="285752"/>
          </a:xfrm>
          <a:prstGeom prst="wedgeRoundRectCallout">
            <a:avLst>
              <a:gd name="adj1" fmla="val -66334"/>
              <a:gd name="adj2" fmla="val 177833"/>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沉淀池</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diamond(in)">
                                      <p:cBhvr>
                                        <p:cTn id="7" dur="1000"/>
                                        <p:tgtEl>
                                          <p:spTgt spid="3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72"/>
                                        </p:tgtEl>
                                        <p:attrNameLst>
                                          <p:attrName>style.visibility</p:attrName>
                                        </p:attrNameLst>
                                      </p:cBhvr>
                                      <p:to>
                                        <p:strVal val="visible"/>
                                      </p:to>
                                    </p:set>
                                    <p:animEffect transition="in" filter="fade">
                                      <p:cBhvr>
                                        <p:cTn id="10" dur="1000"/>
                                        <p:tgtEl>
                                          <p:spTgt spid="72"/>
                                        </p:tgtEl>
                                      </p:cBhvr>
                                    </p:animEffect>
                                    <p:anim calcmode="lin" valueType="num">
                                      <p:cBhvr>
                                        <p:cTn id="11" dur="1000" fill="hold"/>
                                        <p:tgtEl>
                                          <p:spTgt spid="72"/>
                                        </p:tgtEl>
                                        <p:attrNameLst>
                                          <p:attrName>ppt_x</p:attrName>
                                        </p:attrNameLst>
                                      </p:cBhvr>
                                      <p:tavLst>
                                        <p:tav tm="0">
                                          <p:val>
                                            <p:strVal val="#ppt_x"/>
                                          </p:val>
                                        </p:tav>
                                        <p:tav tm="100000">
                                          <p:val>
                                            <p:strVal val="#ppt_x"/>
                                          </p:val>
                                        </p:tav>
                                      </p:tavLst>
                                    </p:anim>
                                    <p:anim calcmode="lin" valueType="num">
                                      <p:cBhvr>
                                        <p:cTn id="12" dur="1000" fill="hold"/>
                                        <p:tgtEl>
                                          <p:spTgt spid="7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1000"/>
                                        <p:tgtEl>
                                          <p:spTgt spid="11"/>
                                        </p:tgtEl>
                                      </p:cBhvr>
                                    </p:animEffect>
                                  </p:childTnLst>
                                </p:cTn>
                              </p:par>
                            </p:childTnLst>
                          </p:cTn>
                        </p:par>
                        <p:par>
                          <p:cTn id="17" fill="hold">
                            <p:stCondLst>
                              <p:cond delay="2000"/>
                            </p:stCondLst>
                            <p:childTnLst>
                              <p:par>
                                <p:cTn id="18" presetID="9"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dissolve">
                                      <p:cBhvr>
                                        <p:cTn id="20" dur="500"/>
                                        <p:tgtEl>
                                          <p:spTgt spid="12"/>
                                        </p:tgtEl>
                                      </p:cBhvr>
                                    </p:animEffect>
                                  </p:childTnLst>
                                </p:cTn>
                              </p:par>
                            </p:childTnLst>
                          </p:cTn>
                        </p:par>
                        <p:par>
                          <p:cTn id="21" fill="hold">
                            <p:stCondLst>
                              <p:cond delay="2500"/>
                            </p:stCondLst>
                            <p:childTnLst>
                              <p:par>
                                <p:cTn id="22" presetID="35" presetClass="emph" presetSubtype="0" fill="hold" grpId="0" nodeType="afterEffect">
                                  <p:stCondLst>
                                    <p:cond delay="0"/>
                                  </p:stCondLst>
                                  <p:childTnLst>
                                    <p:anim calcmode="discrete" valueType="str">
                                      <p:cBhvr>
                                        <p:cTn id="23" dur="1000" fill="hold"/>
                                        <p:tgtEl>
                                          <p:spTgt spid="12"/>
                                        </p:tgtEl>
                                        <p:attrNameLst>
                                          <p:attrName>style.visibility</p:attrName>
                                        </p:attrNameLst>
                                      </p:cBhvr>
                                      <p:tavLst>
                                        <p:tav tm="0">
                                          <p:val>
                                            <p:strVal val="hidden"/>
                                          </p:val>
                                        </p:tav>
                                        <p:tav tm="50000">
                                          <p:val>
                                            <p:strVal val="visible"/>
                                          </p:val>
                                        </p:tav>
                                      </p:tavLst>
                                    </p:anim>
                                  </p:childTnLst>
                                </p:cTn>
                              </p:par>
                            </p:childTnLst>
                          </p:cTn>
                        </p:par>
                        <p:par>
                          <p:cTn id="24" fill="hold">
                            <p:stCondLst>
                              <p:cond delay="3500"/>
                            </p:stCondLst>
                            <p:childTnLst>
                              <p:par>
                                <p:cTn id="25" presetID="2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down)">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35" grpId="0"/>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5500694" y="714356"/>
            <a:ext cx="3286148" cy="2143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排水渠开挖前测量放线，机械开挖后人工清槽，浇筑沟底砼，标准砖铺砌沟壁斜坡。</a:t>
            </a:r>
            <a:endParaRPr lang="en-US" altLang="zh-CN" sz="2200" dirty="0" smtClean="0">
              <a:latin typeface="微软雅黑" panose="020B0503020204020204" pitchFamily="34" charset="-122"/>
              <a:ea typeface="微软雅黑" panose="020B0503020204020204" pitchFamily="34" charset="-122"/>
            </a:endParaRPr>
          </a:p>
        </p:txBody>
      </p:sp>
      <p:sp>
        <p:nvSpPr>
          <p:cNvPr id="1027" name="AutoShape 3"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2" name="AutoShape 4"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1029" name="AutoShape 5"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pic>
        <p:nvPicPr>
          <p:cNvPr id="4098" name="Picture 2"/>
          <p:cNvPicPr>
            <a:picLocks noChangeAspect="1" noChangeArrowheads="1"/>
          </p:cNvPicPr>
          <p:nvPr/>
        </p:nvPicPr>
        <p:blipFill>
          <a:blip r:embed="rId1" cstate="print"/>
          <a:srcRect r="48183" b="6502"/>
          <a:stretch>
            <a:fillRect/>
          </a:stretch>
        </p:blipFill>
        <p:spPr bwMode="auto">
          <a:xfrm>
            <a:off x="4572000" y="3645024"/>
            <a:ext cx="4432478" cy="3078678"/>
          </a:xfrm>
          <a:prstGeom prst="rect">
            <a:avLst/>
          </a:prstGeom>
          <a:noFill/>
          <a:ln w="9525">
            <a:noFill/>
            <a:miter lim="800000"/>
            <a:headEnd/>
            <a:tailEnd/>
          </a:ln>
        </p:spPr>
      </p:pic>
      <p:pic>
        <p:nvPicPr>
          <p:cNvPr id="9" name="图片 8" descr="}PF%43ILTAIJL[)SYLO`K6Q.jpg"/>
          <p:cNvPicPr>
            <a:picLocks noChangeAspect="1"/>
          </p:cNvPicPr>
          <p:nvPr/>
        </p:nvPicPr>
        <p:blipFill>
          <a:blip r:embed="rId2" cstate="print"/>
          <a:stretch>
            <a:fillRect/>
          </a:stretch>
        </p:blipFill>
        <p:spPr>
          <a:xfrm>
            <a:off x="277590" y="836713"/>
            <a:ext cx="4726303" cy="352839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1000"/>
                                        <p:tgtEl>
                                          <p:spTgt spid="72"/>
                                        </p:tgtEl>
                                      </p:cBhvr>
                                    </p:animEffect>
                                    <p:anim calcmode="lin" valueType="num">
                                      <p:cBhvr>
                                        <p:cTn id="8" dur="1000" fill="hold"/>
                                        <p:tgtEl>
                                          <p:spTgt spid="72"/>
                                        </p:tgtEl>
                                        <p:attrNameLst>
                                          <p:attrName>ppt_x</p:attrName>
                                        </p:attrNameLst>
                                      </p:cBhvr>
                                      <p:tavLst>
                                        <p:tav tm="0">
                                          <p:val>
                                            <p:strVal val="#ppt_x"/>
                                          </p:val>
                                        </p:tav>
                                        <p:tav tm="100000">
                                          <p:val>
                                            <p:strVal val="#ppt_x"/>
                                          </p:val>
                                        </p:tav>
                                      </p:tavLst>
                                    </p:anim>
                                    <p:anim calcmode="lin" valueType="num">
                                      <p:cBhvr>
                                        <p:cTn id="9"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357158" y="1857364"/>
            <a:ext cx="1928826"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smtClean="0">
                <a:latin typeface="微软雅黑" panose="020B0503020204020204" pitchFamily="34" charset="-122"/>
                <a:ea typeface="微软雅黑" panose="020B0503020204020204" pitchFamily="34" charset="-122"/>
              </a:rPr>
              <a:t>       </a:t>
            </a:r>
            <a:r>
              <a:rPr lang="zh-CN" altLang="en-US" sz="2200" dirty="0" smtClean="0">
                <a:latin typeface="微软雅黑" panose="020B0503020204020204" pitchFamily="34" charset="-122"/>
                <a:ea typeface="微软雅黑" panose="020B0503020204020204" pitchFamily="34" charset="-122"/>
              </a:rPr>
              <a:t>场地平整压实后的整体排水坡度及方向根据实际场平标高设置，</a:t>
            </a:r>
            <a:r>
              <a:rPr lang="zh-CN" altLang="zh-CN" sz="2200" dirty="0" smtClean="0">
                <a:latin typeface="微软雅黑" panose="020B0503020204020204" pitchFamily="34" charset="-122"/>
                <a:ea typeface="微软雅黑" panose="020B0503020204020204" pitchFamily="34" charset="-122"/>
              </a:rPr>
              <a:t>排水至各段道路边的排水沟内</a:t>
            </a:r>
            <a:r>
              <a:rPr lang="zh-CN" altLang="en-US" sz="2200" dirty="0" smtClean="0">
                <a:latin typeface="微软雅黑" panose="020B0503020204020204" pitchFamily="34" charset="-122"/>
                <a:ea typeface="微软雅黑" panose="020B0503020204020204" pitchFamily="34" charset="-122"/>
              </a:rPr>
              <a:t>。</a:t>
            </a:r>
            <a:endParaRPr lang="en-US" altLang="zh-CN" sz="2200" dirty="0" smtClean="0">
              <a:latin typeface="微软雅黑" panose="020B0503020204020204" pitchFamily="34" charset="-122"/>
              <a:ea typeface="微软雅黑" panose="020B0503020204020204" pitchFamily="34" charset="-122"/>
            </a:endParaRPr>
          </a:p>
        </p:txBody>
      </p:sp>
      <p:sp>
        <p:nvSpPr>
          <p:cNvPr id="35" name="文本框 17"/>
          <p:cNvSpPr txBox="1">
            <a:spLocks noChangeArrowheads="1"/>
          </p:cNvSpPr>
          <p:nvPr/>
        </p:nvSpPr>
        <p:spPr bwMode="auto">
          <a:xfrm>
            <a:off x="285720" y="1214422"/>
            <a:ext cx="36020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微软雅黑" panose="020B0503020204020204" pitchFamily="34" charset="-122"/>
                <a:ea typeface="微软雅黑" panose="020B0503020204020204" pitchFamily="34" charset="-122"/>
              </a:rPr>
              <a:t>土方平整留坡</a:t>
            </a:r>
            <a:endParaRPr lang="zh-CN" altLang="en-US" sz="2800" dirty="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1" cstate="print"/>
          <a:srcRect r="43802"/>
          <a:stretch>
            <a:fillRect/>
          </a:stretch>
        </p:blipFill>
        <p:spPr bwMode="auto">
          <a:xfrm>
            <a:off x="2267744" y="1772816"/>
            <a:ext cx="6676488" cy="4573141"/>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1000" fill="hold"/>
                                        <p:tgtEl>
                                          <p:spTgt spid="72"/>
                                        </p:tgtEl>
                                        <p:attrNameLst>
                                          <p:attrName>ppt_x</p:attrName>
                                        </p:attrNameLst>
                                      </p:cBhvr>
                                      <p:tavLst>
                                        <p:tav tm="0">
                                          <p:val>
                                            <p:strVal val="#ppt_x"/>
                                          </p:val>
                                        </p:tav>
                                        <p:tav tm="100000">
                                          <p:val>
                                            <p:strVal val="#ppt_x"/>
                                          </p:val>
                                        </p:tav>
                                      </p:tavLst>
                                    </p:anim>
                                    <p:anim calcmode="lin" valueType="num">
                                      <p:cBhvr additive="base">
                                        <p:cTn id="8" dur="1000" fill="hold"/>
                                        <p:tgtEl>
                                          <p:spTgt spid="72"/>
                                        </p:tgtEl>
                                        <p:attrNameLst>
                                          <p:attrName>ppt_y</p:attrName>
                                        </p:attrNameLst>
                                      </p:cBhvr>
                                      <p:tavLst>
                                        <p:tav tm="0">
                                          <p:val>
                                            <p:strVal val="1+#ppt_h/2"/>
                                          </p:val>
                                        </p:tav>
                                        <p:tav tm="100000">
                                          <p:val>
                                            <p:strVal val="#ppt_y"/>
                                          </p:val>
                                        </p:tav>
                                      </p:tavLst>
                                    </p:anim>
                                  </p:childTnLst>
                                </p:cTn>
                              </p:par>
                              <p:par>
                                <p:cTn id="9" presetID="8" presetClass="entr" presetSubtype="16"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diamond(in)">
                                      <p:cBhvr>
                                        <p:cTn id="11"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857224" y="857232"/>
            <a:ext cx="7000924"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根据土方平衡图，进行场内土方倒运及场地初平工作。</a:t>
            </a:r>
            <a:endParaRPr lang="en-US" altLang="zh-CN" sz="2200" dirty="0" smtClean="0">
              <a:latin typeface="微软雅黑" panose="020B0503020204020204" pitchFamily="34" charset="-122"/>
              <a:ea typeface="微软雅黑" panose="020B0503020204020204" pitchFamily="34" charset="-122"/>
            </a:endParaRPr>
          </a:p>
        </p:txBody>
      </p:sp>
      <p:pic>
        <p:nvPicPr>
          <p:cNvPr id="51201" name="Picture 1" descr="C:\Documents and Settings\Administrator\Application Data\Tencent\Users\598027532\QQ\WinTemp\RichOle\)L[A4C47OZ(TJ9FX}99RWTT.jpg"/>
          <p:cNvPicPr>
            <a:picLocks noChangeAspect="1" noChangeArrowheads="1"/>
          </p:cNvPicPr>
          <p:nvPr/>
        </p:nvPicPr>
        <p:blipFill>
          <a:blip r:embed="rId1" cstate="print"/>
          <a:srcRect/>
          <a:stretch>
            <a:fillRect/>
          </a:stretch>
        </p:blipFill>
        <p:spPr bwMode="auto">
          <a:xfrm>
            <a:off x="2000232" y="1643050"/>
            <a:ext cx="6209611" cy="4612854"/>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785786" y="714356"/>
            <a:ext cx="7715304"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土方平衡初平后进行二次精平，跟踪测量，提高面层的平整度，防止小面积积水，并留置一些坡度，保证自然排水顺畅。</a:t>
            </a:r>
            <a:endParaRPr lang="zh-CN" altLang="en-US" sz="2200" dirty="0" smtClean="0">
              <a:latin typeface="微软雅黑" panose="020B0503020204020204" pitchFamily="34" charset="-122"/>
              <a:ea typeface="微软雅黑" panose="020B0503020204020204" pitchFamily="34" charset="-122"/>
            </a:endParaRPr>
          </a:p>
          <a:p>
            <a:pPr eaLnBrk="1" hangingPunct="1">
              <a:lnSpc>
                <a:spcPct val="150000"/>
              </a:lnSpc>
            </a:pPr>
            <a:endParaRPr lang="en-US" altLang="zh-CN" sz="2200" dirty="0" smtClean="0">
              <a:latin typeface="微软雅黑" panose="020B0503020204020204" pitchFamily="34" charset="-122"/>
              <a:ea typeface="微软雅黑" panose="020B0503020204020204" pitchFamily="34" charset="-122"/>
            </a:endParaRPr>
          </a:p>
        </p:txBody>
      </p:sp>
      <p:pic>
        <p:nvPicPr>
          <p:cNvPr id="1027" name="Picture 3"/>
          <p:cNvPicPr>
            <a:picLocks noChangeAspect="1" noChangeArrowheads="1"/>
          </p:cNvPicPr>
          <p:nvPr/>
        </p:nvPicPr>
        <p:blipFill>
          <a:blip r:embed="rId1" cstate="print"/>
          <a:srcRect t="20824"/>
          <a:stretch>
            <a:fillRect/>
          </a:stretch>
        </p:blipFill>
        <p:spPr bwMode="auto">
          <a:xfrm>
            <a:off x="857224" y="2357430"/>
            <a:ext cx="7468949" cy="4123363"/>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786314" y="714356"/>
            <a:ext cx="1728192" cy="584775"/>
          </a:xfrm>
          <a:prstGeom prst="rect">
            <a:avLst/>
          </a:prstGeom>
          <a:noFill/>
        </p:spPr>
        <p:txBody>
          <a:bodyPr wrap="square" rtlCol="0">
            <a:spAutoFit/>
          </a:bodyPr>
          <a:lstStyle/>
          <a:p>
            <a:r>
              <a:rPr lang="zh-CN" altLang="en-US" sz="3200" b="1" dirty="0" smtClean="0">
                <a:solidFill>
                  <a:srgbClr val="990000"/>
                </a:solidFill>
                <a:latin typeface="微软雅黑" panose="020B0503020204020204" pitchFamily="34" charset="-122"/>
                <a:ea typeface="微软雅黑" panose="020B0503020204020204" pitchFamily="34" charset="-122"/>
              </a:rPr>
              <a:t>目     录</a:t>
            </a:r>
            <a:endParaRPr lang="zh-CN" altLang="en-US" sz="3200" b="1" dirty="0">
              <a:solidFill>
                <a:srgbClr val="990000"/>
              </a:solidFill>
              <a:latin typeface="微软雅黑" panose="020B0503020204020204" pitchFamily="34" charset="-122"/>
              <a:ea typeface="微软雅黑" panose="020B0503020204020204" pitchFamily="34" charset="-122"/>
            </a:endParaRPr>
          </a:p>
        </p:txBody>
      </p:sp>
      <p:sp>
        <p:nvSpPr>
          <p:cNvPr id="9" name="TextBox 10"/>
          <p:cNvSpPr txBox="1">
            <a:spLocks noChangeArrowheads="1"/>
          </p:cNvSpPr>
          <p:nvPr/>
        </p:nvSpPr>
        <p:spPr bwMode="auto">
          <a:xfrm>
            <a:off x="3635896" y="1571612"/>
            <a:ext cx="550810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42900" indent="-3429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一、编制目的</a:t>
            </a:r>
            <a:endParaRPr lang="en-US" altLang="zh-CN" sz="2400" dirty="0" smtClean="0">
              <a:latin typeface="微软雅黑" panose="020B0503020204020204" pitchFamily="34" charset="-122"/>
              <a:ea typeface="微软雅黑" panose="020B0503020204020204" pitchFamily="34" charset="-122"/>
            </a:endParaRPr>
          </a:p>
          <a:p>
            <a:pPr marL="342900" indent="-3429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二、工程概况</a:t>
            </a:r>
            <a:endParaRPr lang="en-US" altLang="zh-CN" sz="2400" dirty="0" smtClean="0">
              <a:latin typeface="微软雅黑" panose="020B0503020204020204" pitchFamily="34" charset="-122"/>
              <a:ea typeface="微软雅黑" panose="020B0503020204020204" pitchFamily="34" charset="-122"/>
            </a:endParaRPr>
          </a:p>
          <a:p>
            <a:pPr marL="342900" indent="-3429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三、目前排水情况</a:t>
            </a:r>
            <a:endParaRPr lang="en-US" altLang="zh-CN" sz="2400" dirty="0" smtClean="0">
              <a:latin typeface="微软雅黑" panose="020B0503020204020204" pitchFamily="34" charset="-122"/>
              <a:ea typeface="微软雅黑" panose="020B0503020204020204" pitchFamily="34" charset="-122"/>
            </a:endParaRPr>
          </a:p>
          <a:p>
            <a:pPr marL="342900" indent="-3429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四、防汛解析</a:t>
            </a:r>
            <a:endParaRPr lang="en-US" altLang="zh-CN" sz="2400" dirty="0" smtClean="0">
              <a:latin typeface="微软雅黑" panose="020B0503020204020204" pitchFamily="34" charset="-122"/>
              <a:ea typeface="微软雅黑" panose="020B0503020204020204" pitchFamily="34" charset="-122"/>
            </a:endParaRPr>
          </a:p>
          <a:p>
            <a:pPr marL="342900" indent="-3429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五、防汛施工准备</a:t>
            </a:r>
            <a:endParaRPr lang="en-US" altLang="zh-CN" sz="2400" dirty="0" smtClean="0">
              <a:latin typeface="微软雅黑" panose="020B0503020204020204" pitchFamily="34" charset="-122"/>
              <a:ea typeface="微软雅黑" panose="020B0503020204020204" pitchFamily="34" charset="-122"/>
            </a:endParaRPr>
          </a:p>
          <a:p>
            <a:pPr marL="342900" indent="-3429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六、雨季施工技术措施</a:t>
            </a:r>
            <a:endParaRPr lang="en-US" altLang="zh-CN" sz="2400" dirty="0" smtClean="0">
              <a:latin typeface="微软雅黑" panose="020B0503020204020204" pitchFamily="34" charset="-122"/>
              <a:ea typeface="微软雅黑" panose="020B0503020204020204" pitchFamily="34" charset="-122"/>
            </a:endParaRPr>
          </a:p>
          <a:p>
            <a:pPr marL="342900" indent="-3429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七、质量保证措施</a:t>
            </a:r>
            <a:endParaRPr lang="en-US" altLang="zh-CN" sz="2400" dirty="0" smtClean="0">
              <a:latin typeface="微软雅黑" panose="020B0503020204020204" pitchFamily="34" charset="-122"/>
              <a:ea typeface="微软雅黑" panose="020B0503020204020204" pitchFamily="34" charset="-122"/>
            </a:endParaRPr>
          </a:p>
          <a:p>
            <a:pPr marL="342900" indent="-342900" eaLnBrk="1" hangingPunct="1">
              <a:lnSpc>
                <a:spcPct val="150000"/>
              </a:lnSpc>
            </a:pPr>
            <a:r>
              <a:rPr lang="zh-CN" altLang="en-US" sz="2400" dirty="0" smtClean="0">
                <a:latin typeface="微软雅黑" panose="020B0503020204020204" pitchFamily="34" charset="-122"/>
                <a:ea typeface="微软雅黑" panose="020B0503020204020204" pitchFamily="34" charset="-122"/>
              </a:rPr>
              <a:t>八、应急预案</a:t>
            </a:r>
            <a:endParaRPr lang="en-US" altLang="zh-CN" sz="2400" dirty="0" smtClean="0">
              <a:latin typeface="微软雅黑" panose="020B0503020204020204" pitchFamily="34" charset="-122"/>
              <a:ea typeface="微软雅黑" panose="020B0503020204020204" pitchFamily="34" charset="-122"/>
            </a:endParaRPr>
          </a:p>
        </p:txBody>
      </p:sp>
      <p:pic>
        <p:nvPicPr>
          <p:cNvPr id="6" name="Picture 3" descr="C:\Users\Maxim\Desktop\乐园效果图20140318\调整 鸟瞰图1.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6061" r="15153"/>
          <a:stretch>
            <a:fillRect/>
          </a:stretch>
        </p:blipFill>
        <p:spPr bwMode="auto">
          <a:xfrm>
            <a:off x="428597" y="2500306"/>
            <a:ext cx="2602308" cy="221457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571472" y="1214422"/>
            <a:ext cx="3286148"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场地精平后，进行机械压实，保证排水顺畅。</a:t>
            </a:r>
            <a:endParaRPr lang="en-US" altLang="zh-CN" sz="2200" dirty="0" smtClean="0">
              <a:latin typeface="微软雅黑" panose="020B0503020204020204" pitchFamily="34" charset="-122"/>
              <a:ea typeface="微软雅黑" panose="020B0503020204020204" pitchFamily="34" charset="-122"/>
            </a:endParaRPr>
          </a:p>
        </p:txBody>
      </p:sp>
      <p:pic>
        <p:nvPicPr>
          <p:cNvPr id="16385" name="Picture 1" descr="C:\Documents and Settings\Administrator\Application Data\Tencent\Users\598027532\QQ\WinTemp\RichOle\C)S$43E7AUD`ZZ0Z3KHW4FJ.jpg"/>
          <p:cNvPicPr>
            <a:picLocks noChangeAspect="1" noChangeArrowheads="1"/>
          </p:cNvPicPr>
          <p:nvPr/>
        </p:nvPicPr>
        <p:blipFill>
          <a:blip r:embed="rId1" cstate="print"/>
          <a:srcRect/>
          <a:stretch>
            <a:fillRect/>
          </a:stretch>
        </p:blipFill>
        <p:spPr bwMode="auto">
          <a:xfrm>
            <a:off x="4214810" y="928670"/>
            <a:ext cx="4759032" cy="3571900"/>
          </a:xfrm>
          <a:prstGeom prst="rect">
            <a:avLst/>
          </a:prstGeom>
          <a:noFill/>
        </p:spPr>
      </p:pic>
      <p:pic>
        <p:nvPicPr>
          <p:cNvPr id="16386" name="Picture 2" descr="C:\Documents and Settings\Administrator\Application Data\Tencent\Users\598027532\QQ\WinTemp\RichOle\N@UF7YQK9M@5L2CA8U0K5IQ.jpg"/>
          <p:cNvPicPr>
            <a:picLocks noChangeAspect="1" noChangeArrowheads="1"/>
          </p:cNvPicPr>
          <p:nvPr/>
        </p:nvPicPr>
        <p:blipFill>
          <a:blip r:embed="rId2" cstate="print"/>
          <a:srcRect/>
          <a:stretch>
            <a:fillRect/>
          </a:stretch>
        </p:blipFill>
        <p:spPr bwMode="auto">
          <a:xfrm>
            <a:off x="214282" y="3071810"/>
            <a:ext cx="4794110" cy="3571876"/>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17"/>
          <p:cNvSpPr txBox="1">
            <a:spLocks noChangeArrowheads="1"/>
          </p:cNvSpPr>
          <p:nvPr/>
        </p:nvSpPr>
        <p:spPr bwMode="auto">
          <a:xfrm>
            <a:off x="357158" y="1071546"/>
            <a:ext cx="39592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微软雅黑" panose="020B0503020204020204" pitchFamily="34" charset="-122"/>
                <a:ea typeface="微软雅黑" panose="020B0503020204020204" pitchFamily="34" charset="-122"/>
              </a:rPr>
              <a:t>内外环路边排水沟排水</a:t>
            </a:r>
            <a:endParaRPr lang="zh-CN" altLang="en-US" sz="2800" dirty="0">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1" cstate="print"/>
          <a:srcRect r="43802"/>
          <a:stretch>
            <a:fillRect/>
          </a:stretch>
        </p:blipFill>
        <p:spPr bwMode="auto">
          <a:xfrm>
            <a:off x="251520" y="1916832"/>
            <a:ext cx="6781579" cy="4645149"/>
          </a:xfrm>
          <a:prstGeom prst="rect">
            <a:avLst/>
          </a:prstGeom>
          <a:noFill/>
          <a:ln w="9525">
            <a:noFill/>
            <a:miter lim="800000"/>
            <a:headEnd/>
            <a:tailEnd/>
          </a:ln>
        </p:spPr>
      </p:pic>
      <p:sp>
        <p:nvSpPr>
          <p:cNvPr id="11" name="圆角矩形 10"/>
          <p:cNvSpPr/>
          <p:nvPr/>
        </p:nvSpPr>
        <p:spPr>
          <a:xfrm>
            <a:off x="1980852" y="3287834"/>
            <a:ext cx="214314" cy="214314"/>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2" name="圆角矩形 11"/>
          <p:cNvSpPr/>
          <p:nvPr/>
        </p:nvSpPr>
        <p:spPr>
          <a:xfrm>
            <a:off x="3636466" y="3208416"/>
            <a:ext cx="214314" cy="214314"/>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3" name="圆角矩形标注 12"/>
          <p:cNvSpPr/>
          <p:nvPr/>
        </p:nvSpPr>
        <p:spPr>
          <a:xfrm>
            <a:off x="2123728" y="3645024"/>
            <a:ext cx="857256" cy="285752"/>
          </a:xfrm>
          <a:prstGeom prst="wedgeRoundRectCallout">
            <a:avLst>
              <a:gd name="adj1" fmla="val -47076"/>
              <a:gd name="adj2" fmla="val -128832"/>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集水池</a:t>
            </a:r>
            <a:endParaRPr lang="zh-CN" altLang="en-US" sz="1400" dirty="0" smtClean="0">
              <a:latin typeface="微软雅黑" panose="020B0503020204020204" pitchFamily="34" charset="-122"/>
              <a:ea typeface="微软雅黑" panose="020B0503020204020204" pitchFamily="34" charset="-122"/>
            </a:endParaRPr>
          </a:p>
        </p:txBody>
      </p:sp>
      <p:sp>
        <p:nvSpPr>
          <p:cNvPr id="14" name="圆角矩形标注 13"/>
          <p:cNvSpPr/>
          <p:nvPr/>
        </p:nvSpPr>
        <p:spPr>
          <a:xfrm>
            <a:off x="3707904" y="2636912"/>
            <a:ext cx="857256" cy="285752"/>
          </a:xfrm>
          <a:prstGeom prst="wedgeRoundRectCallout">
            <a:avLst>
              <a:gd name="adj1" fmla="val -50885"/>
              <a:gd name="adj2" fmla="val 164500"/>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集水池</a:t>
            </a:r>
            <a:endParaRPr lang="zh-CN" altLang="en-US" sz="1400" dirty="0">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5076056" y="692696"/>
            <a:ext cx="3855372"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将</a:t>
            </a:r>
            <a:r>
              <a:rPr lang="zh-CN" altLang="zh-CN" sz="2200" dirty="0" smtClean="0">
                <a:latin typeface="微软雅黑" panose="020B0503020204020204" pitchFamily="34" charset="-122"/>
                <a:ea typeface="微软雅黑" panose="020B0503020204020204" pitchFamily="34" charset="-122"/>
              </a:rPr>
              <a:t>内外环路边的排水沟根据场坪实际标高合理</a:t>
            </a:r>
            <a:r>
              <a:rPr lang="zh-CN" altLang="zh-CN" sz="2200" dirty="0" smtClean="0">
                <a:latin typeface="微软雅黑" panose="020B0503020204020204" pitchFamily="34" charset="-122"/>
                <a:ea typeface="微软雅黑" panose="020B0503020204020204" pitchFamily="34" charset="-122"/>
              </a:rPr>
              <a:t>设置</a:t>
            </a:r>
            <a:r>
              <a:rPr lang="zh-CN" altLang="en-US" sz="2200" dirty="0" smtClean="0">
                <a:latin typeface="微软雅黑" panose="020B0503020204020204" pitchFamily="34" charset="-122"/>
                <a:ea typeface="微软雅黑" panose="020B0503020204020204" pitchFamily="34" charset="-122"/>
              </a:rPr>
              <a:t>排水起点、</a:t>
            </a:r>
            <a:r>
              <a:rPr lang="zh-CN" altLang="zh-CN" sz="2200" dirty="0" smtClean="0">
                <a:latin typeface="微软雅黑" panose="020B0503020204020204" pitchFamily="34" charset="-122"/>
                <a:ea typeface="微软雅黑" panose="020B0503020204020204" pitchFamily="34" charset="-122"/>
              </a:rPr>
              <a:t>坡度</a:t>
            </a:r>
            <a:r>
              <a:rPr lang="zh-CN" altLang="en-US" sz="2200" dirty="0" smtClean="0">
                <a:latin typeface="微软雅黑" panose="020B0503020204020204" pitchFamily="34" charset="-122"/>
                <a:ea typeface="微软雅黑" panose="020B0503020204020204" pitchFamily="34" charset="-122"/>
              </a:rPr>
              <a:t>，</a:t>
            </a:r>
            <a:r>
              <a:rPr lang="zh-CN" altLang="zh-CN" sz="2200" dirty="0" smtClean="0">
                <a:latin typeface="微软雅黑" panose="020B0503020204020204" pitchFamily="34" charset="-122"/>
                <a:ea typeface="微软雅黑" panose="020B0503020204020204" pitchFamily="34" charset="-122"/>
              </a:rPr>
              <a:t>排水</a:t>
            </a:r>
            <a:r>
              <a:rPr lang="zh-CN" altLang="zh-CN" sz="2200" dirty="0" smtClean="0">
                <a:latin typeface="微软雅黑" panose="020B0503020204020204" pitchFamily="34" charset="-122"/>
                <a:ea typeface="微软雅黑" panose="020B0503020204020204" pitchFamily="34" charset="-122"/>
              </a:rPr>
              <a:t>至排水渠内</a:t>
            </a:r>
            <a:r>
              <a:rPr lang="zh-CN" altLang="en-US" sz="2200" dirty="0" smtClean="0">
                <a:latin typeface="微软雅黑" panose="020B0503020204020204" pitchFamily="34" charset="-122"/>
                <a:ea typeface="微软雅黑" panose="020B0503020204020204" pitchFamily="34" charset="-122"/>
              </a:rPr>
              <a:t>，并在必要部位增设集水池，再由污水泵进行水位提升，保证排水连续性。</a:t>
            </a:r>
            <a:endParaRPr lang="en-US" altLang="zh-CN" sz="2200" dirty="0" smtClean="0">
              <a:latin typeface="微软雅黑" panose="020B0503020204020204" pitchFamily="34" charset="-122"/>
              <a:ea typeface="微软雅黑" panose="020B0503020204020204" pitchFamily="34" charset="-122"/>
            </a:endParaRPr>
          </a:p>
        </p:txBody>
      </p:sp>
      <p:sp>
        <p:nvSpPr>
          <p:cNvPr id="16" name="圆角矩形 15"/>
          <p:cNvSpPr/>
          <p:nvPr/>
        </p:nvSpPr>
        <p:spPr>
          <a:xfrm>
            <a:off x="4573140" y="4872010"/>
            <a:ext cx="214314" cy="21431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8" name="圆角矩形 17"/>
          <p:cNvSpPr/>
          <p:nvPr/>
        </p:nvSpPr>
        <p:spPr>
          <a:xfrm>
            <a:off x="5077196" y="5808114"/>
            <a:ext cx="214314" cy="21431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19" name="圆角矩形标注 18"/>
          <p:cNvSpPr/>
          <p:nvPr/>
        </p:nvSpPr>
        <p:spPr>
          <a:xfrm>
            <a:off x="5148064" y="6309320"/>
            <a:ext cx="1224136" cy="288032"/>
          </a:xfrm>
          <a:prstGeom prst="wedgeRoundRectCallout">
            <a:avLst>
              <a:gd name="adj1" fmla="val -45001"/>
              <a:gd name="adj2" fmla="val -181743"/>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排水沟起点</a:t>
            </a:r>
            <a:endParaRPr lang="zh-CN" altLang="en-US" sz="1400" dirty="0" smtClean="0">
              <a:latin typeface="微软雅黑" panose="020B0503020204020204" pitchFamily="34" charset="-122"/>
              <a:ea typeface="微软雅黑" panose="020B0503020204020204" pitchFamily="34" charset="-122"/>
            </a:endParaRPr>
          </a:p>
        </p:txBody>
      </p:sp>
      <p:sp>
        <p:nvSpPr>
          <p:cNvPr id="20" name="圆角矩形标注 19"/>
          <p:cNvSpPr/>
          <p:nvPr/>
        </p:nvSpPr>
        <p:spPr>
          <a:xfrm>
            <a:off x="4788024" y="4581128"/>
            <a:ext cx="1224136" cy="288032"/>
          </a:xfrm>
          <a:prstGeom prst="wedgeRoundRectCallout">
            <a:avLst>
              <a:gd name="adj1" fmla="val -53300"/>
              <a:gd name="adj2" fmla="val 104857"/>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排水沟起点</a:t>
            </a:r>
            <a:endParaRPr lang="zh-CN" altLang="en-US" sz="14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diamond(in)">
                                      <p:cBhvr>
                                        <p:cTn id="7" dur="2000"/>
                                        <p:tgtEl>
                                          <p:spTgt spid="35"/>
                                        </p:tgtEl>
                                      </p:cBhvr>
                                    </p:animEffect>
                                  </p:childTnLst>
                                </p:cTn>
                              </p:par>
                            </p:childTnLst>
                          </p:cTn>
                        </p:par>
                        <p:par>
                          <p:cTn id="8" fill="hold">
                            <p:stCondLst>
                              <p:cond delay="2000"/>
                            </p:stCondLst>
                            <p:childTnLst>
                              <p:par>
                                <p:cTn id="9" presetID="9"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ssolve">
                                      <p:cBhvr>
                                        <p:cTn id="11" dur="500"/>
                                        <p:tgtEl>
                                          <p:spTgt spid="11"/>
                                        </p:tgtEl>
                                      </p:cBhvr>
                                    </p:animEffect>
                                  </p:childTnLst>
                                </p:cTn>
                              </p:par>
                              <p:par>
                                <p:cTn id="12" presetID="9" presetClass="entr" presetSubtype="0" fill="hold" grpId="1"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dissolve">
                                      <p:cBhvr>
                                        <p:cTn id="14" dur="500"/>
                                        <p:tgtEl>
                                          <p:spTgt spid="12"/>
                                        </p:tgtEl>
                                      </p:cBhvr>
                                    </p:animEffect>
                                  </p:childTnLst>
                                </p:cTn>
                              </p:par>
                            </p:childTnLst>
                          </p:cTn>
                        </p:par>
                        <p:par>
                          <p:cTn id="15" fill="hold">
                            <p:stCondLst>
                              <p:cond delay="2500"/>
                            </p:stCondLst>
                            <p:childTnLst>
                              <p:par>
                                <p:cTn id="16" presetID="35" presetClass="emph" presetSubtype="0" fill="hold" grpId="0" nodeType="afterEffect">
                                  <p:stCondLst>
                                    <p:cond delay="0"/>
                                  </p:stCondLst>
                                  <p:childTnLst>
                                    <p:anim calcmode="discrete" valueType="str">
                                      <p:cBhvr>
                                        <p:cTn id="17" dur="1000" fill="hold"/>
                                        <p:tgtEl>
                                          <p:spTgt spid="11"/>
                                        </p:tgtEl>
                                        <p:attrNameLst>
                                          <p:attrName>style.visibility</p:attrName>
                                        </p:attrNameLst>
                                      </p:cBhvr>
                                      <p:tavLst>
                                        <p:tav tm="0">
                                          <p:val>
                                            <p:strVal val="hidden"/>
                                          </p:val>
                                        </p:tav>
                                        <p:tav tm="50000">
                                          <p:val>
                                            <p:strVal val="visible"/>
                                          </p:val>
                                        </p:tav>
                                      </p:tavLst>
                                    </p:anim>
                                  </p:childTnLst>
                                </p:cTn>
                              </p:par>
                              <p:par>
                                <p:cTn id="18" presetID="35" presetClass="emph" presetSubtype="0" fill="hold" grpId="0" nodeType="withEffect">
                                  <p:stCondLst>
                                    <p:cond delay="0"/>
                                  </p:stCondLst>
                                  <p:childTnLst>
                                    <p:anim calcmode="discrete" valueType="str">
                                      <p:cBhvr>
                                        <p:cTn id="19" dur="1000" fill="hold"/>
                                        <p:tgtEl>
                                          <p:spTgt spid="12"/>
                                        </p:tgtEl>
                                        <p:attrNameLst>
                                          <p:attrName>style.visibility</p:attrName>
                                        </p:attrNameLst>
                                      </p:cBhvr>
                                      <p:tavLst>
                                        <p:tav tm="0">
                                          <p:val>
                                            <p:strVal val="hidden"/>
                                          </p:val>
                                        </p:tav>
                                        <p:tav tm="50000">
                                          <p:val>
                                            <p:strVal val="visible"/>
                                          </p:val>
                                        </p:tav>
                                      </p:tavLst>
                                    </p:anim>
                                  </p:childTnLst>
                                </p:cTn>
                              </p:par>
                            </p:childTnLst>
                          </p:cTn>
                        </p:par>
                        <p:par>
                          <p:cTn id="20" fill="hold">
                            <p:stCondLst>
                              <p:cond delay="3500"/>
                            </p:stCondLst>
                            <p:childTnLst>
                              <p:par>
                                <p:cTn id="21" presetID="22" presetClass="entr" presetSubtype="4"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1000"/>
                                        <p:tgtEl>
                                          <p:spTgt spid="14"/>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up)">
                                      <p:cBhvr>
                                        <p:cTn id="26" dur="1000"/>
                                        <p:tgtEl>
                                          <p:spTgt spid="13"/>
                                        </p:tgtEl>
                                      </p:cBhvr>
                                    </p:animEffect>
                                  </p:childTnLst>
                                </p:cTn>
                              </p:par>
                              <p:par>
                                <p:cTn id="27" presetID="2" presetClass="entr" presetSubtype="4"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1000" fill="hold"/>
                                        <p:tgtEl>
                                          <p:spTgt spid="15"/>
                                        </p:tgtEl>
                                        <p:attrNameLst>
                                          <p:attrName>ppt_x</p:attrName>
                                        </p:attrNameLst>
                                      </p:cBhvr>
                                      <p:tavLst>
                                        <p:tav tm="0">
                                          <p:val>
                                            <p:strVal val="#ppt_x"/>
                                          </p:val>
                                        </p:tav>
                                        <p:tav tm="100000">
                                          <p:val>
                                            <p:strVal val="#ppt_x"/>
                                          </p:val>
                                        </p:tav>
                                      </p:tavLst>
                                    </p:anim>
                                    <p:anim calcmode="lin" valueType="num">
                                      <p:cBhvr additive="base">
                                        <p:cTn id="30" dur="1000" fill="hold"/>
                                        <p:tgtEl>
                                          <p:spTgt spid="15"/>
                                        </p:tgtEl>
                                        <p:attrNameLst>
                                          <p:attrName>ppt_y</p:attrName>
                                        </p:attrNameLst>
                                      </p:cBhvr>
                                      <p:tavLst>
                                        <p:tav tm="0">
                                          <p:val>
                                            <p:strVal val="1+#ppt_h/2"/>
                                          </p:val>
                                        </p:tav>
                                        <p:tav tm="100000">
                                          <p:val>
                                            <p:strVal val="#ppt_y"/>
                                          </p:val>
                                        </p:tav>
                                      </p:tavLst>
                                    </p:anim>
                                  </p:childTnLst>
                                </p:cTn>
                              </p:par>
                            </p:childTnLst>
                          </p:cTn>
                        </p:par>
                        <p:par>
                          <p:cTn id="31" fill="hold">
                            <p:stCondLst>
                              <p:cond delay="4500"/>
                            </p:stCondLst>
                            <p:childTnLst>
                              <p:par>
                                <p:cTn id="32" presetID="9"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dissolve">
                                      <p:cBhvr>
                                        <p:cTn id="34" dur="500"/>
                                        <p:tgtEl>
                                          <p:spTgt spid="16"/>
                                        </p:tgtEl>
                                      </p:cBhvr>
                                    </p:animEffect>
                                  </p:childTnLst>
                                </p:cTn>
                              </p:par>
                              <p:par>
                                <p:cTn id="35" presetID="9"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dissolve">
                                      <p:cBhvr>
                                        <p:cTn id="37" dur="500"/>
                                        <p:tgtEl>
                                          <p:spTgt spid="18"/>
                                        </p:tgtEl>
                                      </p:cBhvr>
                                    </p:animEffect>
                                  </p:childTnLst>
                                </p:cTn>
                              </p:par>
                            </p:childTnLst>
                          </p:cTn>
                        </p:par>
                        <p:par>
                          <p:cTn id="38" fill="hold">
                            <p:stCondLst>
                              <p:cond delay="5000"/>
                            </p:stCondLst>
                            <p:childTnLst>
                              <p:par>
                                <p:cTn id="39" presetID="35" presetClass="emph" presetSubtype="0" fill="hold" grpId="0" nodeType="afterEffect">
                                  <p:stCondLst>
                                    <p:cond delay="0"/>
                                  </p:stCondLst>
                                  <p:childTnLst>
                                    <p:anim calcmode="discrete" valueType="str">
                                      <p:cBhvr>
                                        <p:cTn id="40" dur="1000" fill="hold"/>
                                        <p:tgtEl>
                                          <p:spTgt spid="16"/>
                                        </p:tgtEl>
                                        <p:attrNameLst>
                                          <p:attrName>style.visibility</p:attrName>
                                        </p:attrNameLst>
                                      </p:cBhvr>
                                      <p:tavLst>
                                        <p:tav tm="0">
                                          <p:val>
                                            <p:strVal val="hidden"/>
                                          </p:val>
                                        </p:tav>
                                        <p:tav tm="50000">
                                          <p:val>
                                            <p:strVal val="visible"/>
                                          </p:val>
                                        </p:tav>
                                      </p:tavLst>
                                    </p:anim>
                                  </p:childTnLst>
                                </p:cTn>
                              </p:par>
                              <p:par>
                                <p:cTn id="41" presetID="35" presetClass="emph" presetSubtype="0" fill="hold" grpId="0" nodeType="withEffect">
                                  <p:stCondLst>
                                    <p:cond delay="0"/>
                                  </p:stCondLst>
                                  <p:childTnLst>
                                    <p:anim calcmode="discrete" valueType="str">
                                      <p:cBhvr>
                                        <p:cTn id="42" dur="1000" fill="hold"/>
                                        <p:tgtEl>
                                          <p:spTgt spid="18"/>
                                        </p:tgtEl>
                                        <p:attrNameLst>
                                          <p:attrName>style.visibility</p:attrName>
                                        </p:attrNameLst>
                                      </p:cBhvr>
                                      <p:tavLst>
                                        <p:tav tm="0">
                                          <p:val>
                                            <p:strVal val="hidden"/>
                                          </p:val>
                                        </p:tav>
                                        <p:tav tm="50000">
                                          <p:val>
                                            <p:strVal val="visible"/>
                                          </p:val>
                                        </p:tav>
                                      </p:tavLst>
                                    </p:anim>
                                  </p:childTnLst>
                                </p:cTn>
                              </p:par>
                              <p:par>
                                <p:cTn id="43" presetID="22" presetClass="entr" presetSubtype="1"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up)">
                                      <p:cBhvr>
                                        <p:cTn id="45" dur="1000"/>
                                        <p:tgtEl>
                                          <p:spTgt spid="19"/>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up)">
                                      <p:cBhvr>
                                        <p:cTn id="4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1" grpId="0" animBg="1"/>
      <p:bldP spid="12" grpId="0" animBg="1"/>
      <p:bldP spid="12" grpId="1" animBg="1"/>
      <p:bldP spid="13" grpId="0" animBg="1"/>
      <p:bldP spid="14" grpId="0" animBg="1"/>
      <p:bldP spid="15" grpId="0"/>
      <p:bldP spid="16" grpId="0" animBg="1"/>
      <p:bldP spid="18" grpId="0" animBg="1"/>
      <p:bldP spid="19"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785786" y="1000108"/>
            <a:ext cx="393023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内外环路边排水沟开挖前测量放线，带线进行开挖。</a:t>
            </a:r>
            <a:endParaRPr lang="en-US" altLang="zh-CN" sz="2200" dirty="0" smtClean="0">
              <a:latin typeface="微软雅黑" panose="020B0503020204020204" pitchFamily="34" charset="-122"/>
              <a:ea typeface="微软雅黑" panose="020B0503020204020204" pitchFamily="34" charset="-122"/>
            </a:endParaRPr>
          </a:p>
        </p:txBody>
      </p:sp>
      <p:pic>
        <p:nvPicPr>
          <p:cNvPr id="1026" name="Picture 2" descr="d:\软件\360浏~1\360se6\USERDA~1\Temp\201302~1.JPG"/>
          <p:cNvPicPr>
            <a:picLocks noChangeAspect="1" noChangeArrowheads="1"/>
          </p:cNvPicPr>
          <p:nvPr/>
        </p:nvPicPr>
        <p:blipFill>
          <a:blip r:embed="rId1" cstate="print"/>
          <a:srcRect/>
          <a:stretch>
            <a:fillRect/>
          </a:stretch>
        </p:blipFill>
        <p:spPr bwMode="auto">
          <a:xfrm>
            <a:off x="642910" y="2928934"/>
            <a:ext cx="4429156" cy="3459028"/>
          </a:xfrm>
          <a:prstGeom prst="rect">
            <a:avLst/>
          </a:prstGeom>
          <a:noFill/>
        </p:spPr>
      </p:pic>
      <p:pic>
        <p:nvPicPr>
          <p:cNvPr id="1031" name="Picture 7" descr="C:\Documents and Settings\Administrator\Application Data\Tencent\Users\598027532\QQ\WinTemp\RichOle\`F]7]P5Q[%EPJMM%EA8@50H.jpg"/>
          <p:cNvPicPr>
            <a:picLocks noChangeAspect="1" noChangeArrowheads="1"/>
          </p:cNvPicPr>
          <p:nvPr/>
        </p:nvPicPr>
        <p:blipFill>
          <a:blip r:embed="rId2" cstate="print"/>
          <a:srcRect/>
          <a:stretch>
            <a:fillRect/>
          </a:stretch>
        </p:blipFill>
        <p:spPr bwMode="auto">
          <a:xfrm>
            <a:off x="5214942" y="928670"/>
            <a:ext cx="3667125" cy="5473694"/>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a:spLocks noChangeArrowheads="1"/>
          </p:cNvSpPr>
          <p:nvPr/>
        </p:nvSpPr>
        <p:spPr bwMode="auto">
          <a:xfrm>
            <a:off x="1187624" y="2636912"/>
            <a:ext cx="68405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71500" indent="-571500" algn="ctr" eaLnBrk="1" hangingPunct="1"/>
            <a:r>
              <a:rPr lang="zh-CN" altLang="en-US" sz="4400" dirty="0" smtClean="0">
                <a:latin typeface="微软雅黑" panose="020B0503020204020204" pitchFamily="34" charset="-122"/>
                <a:ea typeface="微软雅黑" panose="020B0503020204020204" pitchFamily="34" charset="-122"/>
              </a:rPr>
              <a:t>五、防汛施工准备</a:t>
            </a:r>
            <a:endParaRPr lang="zh-CN" altLang="en-US" sz="4400" dirty="0">
              <a:latin typeface="黑体" panose="02010609060101010101" pitchFamily="49" charset="-122"/>
              <a:ea typeface="黑体" panose="02010609060101010101" pitchFamily="49" charset="-122"/>
            </a:endParaRPr>
          </a:p>
        </p:txBody>
      </p:sp>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17"/>
          <p:cNvSpPr txBox="1">
            <a:spLocks noChangeArrowheads="1"/>
          </p:cNvSpPr>
          <p:nvPr/>
        </p:nvSpPr>
        <p:spPr bwMode="auto">
          <a:xfrm>
            <a:off x="6357950" y="500042"/>
            <a:ext cx="17145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微软雅黑" panose="020B0503020204020204" pitchFamily="34" charset="-122"/>
                <a:ea typeface="微软雅黑" panose="020B0503020204020204" pitchFamily="34" charset="-122"/>
              </a:rPr>
              <a:t>组织架构</a:t>
            </a:r>
            <a:endParaRPr lang="zh-CN" altLang="en-US" sz="2800" dirty="0">
              <a:latin typeface="微软雅黑" panose="020B0503020204020204" pitchFamily="34" charset="-122"/>
              <a:ea typeface="微软雅黑" panose="020B0503020204020204" pitchFamily="34" charset="-122"/>
            </a:endParaRPr>
          </a:p>
        </p:txBody>
      </p:sp>
      <p:pic>
        <p:nvPicPr>
          <p:cNvPr id="23553" name="Picture 1"/>
          <p:cNvPicPr>
            <a:picLocks noChangeAspect="1" noChangeArrowheads="1"/>
          </p:cNvPicPr>
          <p:nvPr/>
        </p:nvPicPr>
        <p:blipFill>
          <a:blip r:embed="rId1" cstate="print"/>
          <a:srcRect/>
          <a:stretch>
            <a:fillRect/>
          </a:stretch>
        </p:blipFill>
        <p:spPr bwMode="auto">
          <a:xfrm>
            <a:off x="857224" y="2428868"/>
            <a:ext cx="7602671" cy="4232292"/>
          </a:xfrm>
          <a:prstGeom prst="rect">
            <a:avLst/>
          </a:prstGeom>
          <a:noFill/>
          <a:ln w="9525">
            <a:noFill/>
            <a:miter lim="800000"/>
            <a:headEnd/>
            <a:tailEnd/>
          </a:ln>
          <a:effectLst/>
        </p:spPr>
      </p:pic>
      <p:sp>
        <p:nvSpPr>
          <p:cNvPr id="4" name="矩形 3"/>
          <p:cNvSpPr/>
          <p:nvPr/>
        </p:nvSpPr>
        <p:spPr>
          <a:xfrm>
            <a:off x="642910" y="1000108"/>
            <a:ext cx="7643866" cy="1615827"/>
          </a:xfrm>
          <a:prstGeom prst="rect">
            <a:avLst/>
          </a:prstGeom>
        </p:spPr>
        <p:txBody>
          <a:bodyPr wrap="square">
            <a:spAutoFit/>
          </a:bodyPr>
          <a:lstStyle/>
          <a:p>
            <a:pPr indent="355600" algn="just">
              <a:lnSpc>
                <a:spcPct val="150000"/>
              </a:lnSpc>
              <a:spcAft>
                <a:spcPts val="0"/>
              </a:spcAft>
            </a:pPr>
            <a:r>
              <a:rPr lang="zh-CN" altLang="en-US" sz="2200" dirty="0" smtClean="0">
                <a:latin typeface="微软雅黑" panose="020B0503020204020204" pitchFamily="34" charset="-122"/>
                <a:ea typeface="微软雅黑" panose="020B0503020204020204" pitchFamily="34" charset="-122"/>
              </a:rPr>
              <a:t>  项目部成立防汛防台工作小组，小组以项目经理、生产经理、安全总监、质量总监、项目总工为领导，全面负责施工准备、应急、救援的组织、指挥工作。</a:t>
            </a:r>
            <a:endParaRPr lang="zh-CN" altLang="zh-CN" sz="220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graphicFrame>
        <p:nvGraphicFramePr>
          <p:cNvPr id="4" name="表格 3"/>
          <p:cNvGraphicFramePr>
            <a:graphicFrameLocks noGrp="1"/>
          </p:cNvGraphicFramePr>
          <p:nvPr/>
        </p:nvGraphicFramePr>
        <p:xfrm>
          <a:off x="357158" y="1000105"/>
          <a:ext cx="8501123" cy="5615137"/>
        </p:xfrm>
        <a:graphic>
          <a:graphicData uri="http://schemas.openxmlformats.org/drawingml/2006/table">
            <a:tbl>
              <a:tblPr firstRow="1" bandRow="1">
                <a:tableStyleId>{D27102A9-8310-4765-A935-A1911B00CA55}</a:tableStyleId>
              </a:tblPr>
              <a:tblGrid>
                <a:gridCol w="1143008"/>
                <a:gridCol w="2928958"/>
                <a:gridCol w="4429157"/>
              </a:tblGrid>
              <a:tr h="452253">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smtClean="0"/>
                        <a:t>分工</a:t>
                      </a:r>
                      <a:endParaRPr lang="zh-CN" altLang="en-US" sz="1800" b="1"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dirty="0" smtClean="0"/>
                        <a:t>人员</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职责</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r>
              <a:tr h="452253">
                <a:tc>
                  <a:txBody>
                    <a:bodyPr/>
                    <a:lstStyle/>
                    <a:p>
                      <a:pPr algn="ctr"/>
                      <a:r>
                        <a:rPr lang="zh-CN" altLang="en-US" sz="1800" kern="1200" dirty="0" smtClean="0"/>
                        <a:t>组长</a:t>
                      </a:r>
                      <a:endParaRPr lang="zh-CN" altLang="en-US" sz="18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sz="1800" kern="1200" dirty="0" smtClean="0"/>
                        <a:t>王晓峰</a:t>
                      </a:r>
                      <a:endParaRPr lang="zh-CN" altLang="en-US" sz="18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sz="1800" kern="1200" dirty="0" smtClean="0"/>
                        <a:t>全面负责防汛防台工作，并及时上报</a:t>
                      </a:r>
                      <a:endParaRPr lang="zh-CN" altLang="en-US" sz="18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r>
              <a:tr h="609106">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smtClean="0"/>
                        <a:t>副组长</a:t>
                      </a:r>
                      <a:endParaRPr lang="zh-CN" altLang="en-US" sz="18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sz="1800" kern="1200" dirty="0" smtClean="0"/>
                        <a:t>肖守志</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负责现场防汛防台应急处理的措施制定，监督现场落实情况</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r>
              <a:tr h="609106">
                <a:tc>
                  <a:txBody>
                    <a:bodyPr/>
                    <a:lstStyle/>
                    <a:p>
                      <a:pPr algn="ctr"/>
                      <a:r>
                        <a:rPr lang="zh-CN" altLang="en-US" sz="1800" kern="1200" dirty="0" smtClean="0"/>
                        <a:t>副组长</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徐向荣</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负责协调指挥现场防汛防台工作的措施落实，并及时上报</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r>
              <a:tr h="609106">
                <a:tc>
                  <a:txBody>
                    <a:bodyPr/>
                    <a:lstStyle/>
                    <a:p>
                      <a:pPr algn="ctr"/>
                      <a:r>
                        <a:rPr lang="zh-CN" altLang="en-US" sz="1800" kern="1200" dirty="0" smtClean="0"/>
                        <a:t>副组长</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张泰安</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负责现场应急救援，物资抢救的协调工作，并把相关情况及时上报</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r>
              <a:tr h="870151">
                <a:tc>
                  <a:txBody>
                    <a:bodyPr/>
                    <a:lstStyle/>
                    <a:p>
                      <a:pPr algn="ctr"/>
                      <a:r>
                        <a:rPr lang="zh-CN" altLang="en-US" sz="1800" kern="1200" dirty="0" smtClean="0"/>
                        <a:t>施工小组</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高远、史晓峰、何伟、李左权及其他工程部全体人员 </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落实现场防汛防台措施，对有隐患处进行整改</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r>
              <a:tr h="609106">
                <a:tc>
                  <a:txBody>
                    <a:bodyPr/>
                    <a:lstStyle/>
                    <a:p>
                      <a:pPr algn="ctr"/>
                      <a:r>
                        <a:rPr lang="zh-CN" altLang="en-US" sz="1800" kern="1200" dirty="0" smtClean="0"/>
                        <a:t>检查小组</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张超、赵亮、姚鹏鹏及其他技术部管理人员</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监督现场落实情况，检查安全隐患并及时督促整改</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r>
              <a:tr h="609106">
                <a:tc>
                  <a:txBody>
                    <a:bodyPr/>
                    <a:lstStyle/>
                    <a:p>
                      <a:pPr algn="ctr"/>
                      <a:r>
                        <a:rPr lang="zh-CN" altLang="en-US" sz="1800" kern="1200" dirty="0" smtClean="0"/>
                        <a:t>应急救援小组</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方礼宝、史方涛及其他安全部全体管理人员</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sz="1800" kern="1200" dirty="0" smtClean="0"/>
                        <a:t>负责现场应急救援，组织疏散，抢救及人员协调</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r>
              <a:tr h="609106">
                <a:tc>
                  <a:txBody>
                    <a:bodyPr/>
                    <a:lstStyle/>
                    <a:p>
                      <a:pPr algn="ctr"/>
                      <a:r>
                        <a:rPr lang="zh-CN" altLang="en-US" sz="1800" kern="1200" dirty="0" smtClean="0"/>
                        <a:t>监理、甲方</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赵莲娇、陈志军</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smtClean="0"/>
                        <a:t>第一时间赶到现场，组织协调防汛防台以及应急救援的各项工作，并及时上报</a:t>
                      </a:r>
                      <a:endParaRPr lang="zh-CN" altLang="en-US" sz="18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r>
            </a:tbl>
          </a:graphicData>
        </a:graphic>
      </p:graphicFrame>
      <p:sp>
        <p:nvSpPr>
          <p:cNvPr id="5" name="矩形 4"/>
          <p:cNvSpPr/>
          <p:nvPr/>
        </p:nvSpPr>
        <p:spPr>
          <a:xfrm>
            <a:off x="6215074" y="500042"/>
            <a:ext cx="2441694" cy="430887"/>
          </a:xfrm>
          <a:prstGeom prst="rect">
            <a:avLst/>
          </a:prstGeom>
        </p:spPr>
        <p:txBody>
          <a:bodyPr wrap="none">
            <a:spAutoFit/>
          </a:bodyPr>
          <a:lstStyle/>
          <a:p>
            <a:r>
              <a:rPr lang="zh-CN" altLang="en-US" sz="2200" dirty="0" smtClean="0">
                <a:latin typeface="微软雅黑" panose="020B0503020204020204" pitchFamily="34" charset="-122"/>
                <a:ea typeface="微软雅黑" panose="020B0503020204020204" pitchFamily="34" charset="-122"/>
              </a:rPr>
              <a:t>防汛防台工作小组</a:t>
            </a:r>
            <a:endParaRPr lang="zh-CN" altLang="en-US" sz="22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graphicFrame>
        <p:nvGraphicFramePr>
          <p:cNvPr id="5" name="表格 4"/>
          <p:cNvGraphicFramePr>
            <a:graphicFrameLocks noGrp="1"/>
          </p:cNvGraphicFramePr>
          <p:nvPr/>
        </p:nvGraphicFramePr>
        <p:xfrm>
          <a:off x="642912" y="1500176"/>
          <a:ext cx="8072490" cy="5072096"/>
        </p:xfrm>
        <a:graphic>
          <a:graphicData uri="http://schemas.openxmlformats.org/drawingml/2006/table">
            <a:tbl>
              <a:tblPr firstRow="1" bandRow="1">
                <a:tableStyleId>{22838BEF-8BB2-4498-84A7-C5851F593DF1}</a:tableStyleId>
              </a:tblPr>
              <a:tblGrid>
                <a:gridCol w="1345415"/>
                <a:gridCol w="1154913"/>
                <a:gridCol w="1643074"/>
                <a:gridCol w="1238258"/>
                <a:gridCol w="1119196"/>
                <a:gridCol w="1571634"/>
              </a:tblGrid>
              <a:tr h="634012">
                <a:tc>
                  <a:txBody>
                    <a:bodyPr/>
                    <a:lstStyle/>
                    <a:p>
                      <a:pPr algn="ctr">
                        <a:spcAft>
                          <a:spcPts val="0"/>
                        </a:spcAft>
                      </a:pPr>
                      <a:r>
                        <a:rPr lang="zh-CN" sz="1800" b="0" kern="0" dirty="0">
                          <a:solidFill>
                            <a:schemeClr val="dk1"/>
                          </a:solidFill>
                          <a:latin typeface="+mn-lt"/>
                          <a:ea typeface="+mn-ea"/>
                          <a:cs typeface="+mn-cs"/>
                        </a:rPr>
                        <a:t>项目经理 </a:t>
                      </a:r>
                      <a:endParaRPr lang="zh-CN" sz="1800" b="0" kern="0" dirty="0">
                        <a:solidFill>
                          <a:schemeClr val="dk1"/>
                        </a:solidFill>
                        <a:latin typeface="+mn-lt"/>
                        <a:ea typeface="+mn-ea"/>
                        <a:cs typeface="+mn-cs"/>
                      </a:endParaRPr>
                    </a:p>
                  </a:txBody>
                  <a:tcPr marL="68580" marR="68580" marT="0" marB="0" anchor="ctr"/>
                </a:tc>
                <a:tc>
                  <a:txBody>
                    <a:bodyPr/>
                    <a:lstStyle/>
                    <a:p>
                      <a:pPr algn="ctr">
                        <a:spcAft>
                          <a:spcPts val="0"/>
                        </a:spcAft>
                      </a:pPr>
                      <a:r>
                        <a:rPr lang="zh-CN" sz="1800" b="0" kern="0" dirty="0">
                          <a:solidFill>
                            <a:schemeClr val="dk1"/>
                          </a:solidFill>
                          <a:latin typeface="+mn-lt"/>
                          <a:ea typeface="+mn-ea"/>
                          <a:cs typeface="+mn-cs"/>
                        </a:rPr>
                        <a:t>王晓峰</a:t>
                      </a:r>
                      <a:endParaRPr lang="zh-CN" sz="1800" b="0" kern="0" dirty="0">
                        <a:solidFill>
                          <a:schemeClr val="dk1"/>
                        </a:solidFill>
                        <a:latin typeface="+mn-lt"/>
                        <a:ea typeface="+mn-ea"/>
                        <a:cs typeface="+mn-cs"/>
                      </a:endParaRPr>
                    </a:p>
                  </a:txBody>
                  <a:tcPr marL="68580" marR="68580" marT="0" marB="0" anchor="ctr"/>
                </a:tc>
                <a:tc>
                  <a:txBody>
                    <a:bodyPr/>
                    <a:lstStyle/>
                    <a:p>
                      <a:pPr algn="ctr">
                        <a:spcAft>
                          <a:spcPts val="0"/>
                        </a:spcAft>
                      </a:pPr>
                      <a:r>
                        <a:rPr lang="en-US" sz="1800" b="0" kern="0" dirty="0">
                          <a:solidFill>
                            <a:schemeClr val="dk1"/>
                          </a:solidFill>
                          <a:latin typeface="+mn-lt"/>
                          <a:ea typeface="+mn-ea"/>
                          <a:cs typeface="+mn-cs"/>
                        </a:rPr>
                        <a:t>182-5605-7228</a:t>
                      </a:r>
                      <a:endParaRPr lang="zh-CN" sz="1800" b="0" kern="0" dirty="0">
                        <a:solidFill>
                          <a:schemeClr val="dk1"/>
                        </a:solidFill>
                        <a:latin typeface="+mn-lt"/>
                        <a:ea typeface="+mn-ea"/>
                        <a:cs typeface="+mn-cs"/>
                      </a:endParaRPr>
                    </a:p>
                  </a:txBody>
                  <a:tcPr marL="68580" marR="68580" marT="0" marB="0" anchor="ctr"/>
                </a:tc>
                <a:tc>
                  <a:txBody>
                    <a:bodyPr/>
                    <a:lstStyle/>
                    <a:p>
                      <a:pPr algn="ctr">
                        <a:spcAft>
                          <a:spcPts val="0"/>
                        </a:spcAft>
                      </a:pPr>
                      <a:r>
                        <a:rPr lang="zh-CN" sz="1800" b="0" kern="0" dirty="0">
                          <a:solidFill>
                            <a:schemeClr val="dk1"/>
                          </a:solidFill>
                          <a:latin typeface="+mn-lt"/>
                          <a:ea typeface="+mn-ea"/>
                          <a:cs typeface="+mn-cs"/>
                        </a:rPr>
                        <a:t>技术</a:t>
                      </a:r>
                      <a:endParaRPr lang="zh-CN" sz="1800" b="0" kern="0" dirty="0">
                        <a:solidFill>
                          <a:schemeClr val="dk1"/>
                        </a:solidFill>
                        <a:latin typeface="+mn-lt"/>
                        <a:ea typeface="+mn-ea"/>
                        <a:cs typeface="+mn-cs"/>
                      </a:endParaRPr>
                    </a:p>
                  </a:txBody>
                  <a:tcPr marL="68580" marR="68580" marT="0" marB="0" anchor="ctr"/>
                </a:tc>
                <a:tc>
                  <a:txBody>
                    <a:bodyPr/>
                    <a:lstStyle/>
                    <a:p>
                      <a:pPr algn="ctr">
                        <a:spcAft>
                          <a:spcPts val="0"/>
                        </a:spcAft>
                      </a:pPr>
                      <a:r>
                        <a:rPr lang="zh-CN" sz="1800" b="0" kern="0" dirty="0">
                          <a:solidFill>
                            <a:schemeClr val="dk1"/>
                          </a:solidFill>
                          <a:latin typeface="+mn-lt"/>
                          <a:ea typeface="+mn-ea"/>
                          <a:cs typeface="+mn-cs"/>
                        </a:rPr>
                        <a:t>张超</a:t>
                      </a:r>
                      <a:endParaRPr lang="zh-CN" sz="1800" b="0" kern="0" dirty="0">
                        <a:solidFill>
                          <a:schemeClr val="dk1"/>
                        </a:solidFill>
                        <a:latin typeface="+mn-lt"/>
                        <a:ea typeface="+mn-ea"/>
                        <a:cs typeface="+mn-cs"/>
                      </a:endParaRPr>
                    </a:p>
                  </a:txBody>
                  <a:tcPr marL="68580" marR="68580" marT="0" marB="0" anchor="ctr"/>
                </a:tc>
                <a:tc>
                  <a:txBody>
                    <a:bodyPr/>
                    <a:lstStyle/>
                    <a:p>
                      <a:pPr algn="ctr">
                        <a:spcAft>
                          <a:spcPts val="0"/>
                        </a:spcAft>
                      </a:pPr>
                      <a:r>
                        <a:rPr lang="en-US" sz="1800" b="0" kern="0" dirty="0">
                          <a:solidFill>
                            <a:schemeClr val="dk1"/>
                          </a:solidFill>
                          <a:latin typeface="+mn-lt"/>
                          <a:ea typeface="+mn-ea"/>
                          <a:cs typeface="+mn-cs"/>
                        </a:rPr>
                        <a:t>150-5696-9269</a:t>
                      </a:r>
                      <a:endParaRPr lang="zh-CN" sz="1800" b="0" kern="0" dirty="0">
                        <a:solidFill>
                          <a:schemeClr val="dk1"/>
                        </a:solidFill>
                        <a:latin typeface="+mn-lt"/>
                        <a:ea typeface="+mn-ea"/>
                        <a:cs typeface="+mn-cs"/>
                      </a:endParaRPr>
                    </a:p>
                  </a:txBody>
                  <a:tcPr marL="68580" marR="68580" marT="0" marB="0" anchor="ctr"/>
                </a:tc>
              </a:tr>
              <a:tr h="634012">
                <a:tc>
                  <a:txBody>
                    <a:bodyPr/>
                    <a:lstStyle/>
                    <a:p>
                      <a:pPr algn="ctr">
                        <a:spcAft>
                          <a:spcPts val="0"/>
                        </a:spcAft>
                      </a:pPr>
                      <a:r>
                        <a:rPr lang="zh-CN" sz="1800" kern="0" dirty="0"/>
                        <a:t>项目总工</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t>肖守志</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dirty="0"/>
                        <a:t>134-2097-3480</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a:t>技术</a:t>
                      </a:r>
                      <a:r>
                        <a:rPr lang="en-US" sz="1800" kern="0"/>
                        <a:t> </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a:t>赵亮</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a:t>139-5511-3971</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634012">
                <a:tc>
                  <a:txBody>
                    <a:bodyPr/>
                    <a:lstStyle/>
                    <a:p>
                      <a:pPr algn="ctr">
                        <a:spcAft>
                          <a:spcPts val="0"/>
                        </a:spcAft>
                      </a:pPr>
                      <a:r>
                        <a:rPr lang="zh-CN" sz="1800" kern="0"/>
                        <a:t>工程</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a:t>徐向荣</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dirty="0"/>
                        <a:t>137-7142-3526</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t>技术</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a:t>姚鹏鹏</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a:t>185-5932-2318</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634012">
                <a:tc>
                  <a:txBody>
                    <a:bodyPr/>
                    <a:lstStyle/>
                    <a:p>
                      <a:pPr algn="ctr">
                        <a:spcAft>
                          <a:spcPts val="0"/>
                        </a:spcAft>
                      </a:pPr>
                      <a:r>
                        <a:rPr lang="zh-CN" sz="1800" kern="0"/>
                        <a:t>工程</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t>高远</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a:t>187-5606-1795</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t>安全</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t>张泰安</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a:t>188-0559-8909</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634012">
                <a:tc>
                  <a:txBody>
                    <a:bodyPr/>
                    <a:lstStyle/>
                    <a:p>
                      <a:pPr algn="ctr">
                        <a:spcAft>
                          <a:spcPts val="0"/>
                        </a:spcAft>
                      </a:pPr>
                      <a:r>
                        <a:rPr lang="zh-CN" sz="1800" kern="0"/>
                        <a:t>工程</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a:t>史晓锋</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dirty="0"/>
                        <a:t>188-6397-0679</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t>安全</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t>方礼宝</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dirty="0"/>
                        <a:t>150-0655-6209</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634012">
                <a:tc>
                  <a:txBody>
                    <a:bodyPr/>
                    <a:lstStyle/>
                    <a:p>
                      <a:pPr algn="ctr">
                        <a:spcAft>
                          <a:spcPts val="0"/>
                        </a:spcAft>
                      </a:pPr>
                      <a:r>
                        <a:rPr lang="zh-CN" sz="1800" kern="0"/>
                        <a:t>工程</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a:t>何伟</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a:t>139-6669-7223</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t>质检</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t>史方涛</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dirty="0"/>
                        <a:t>156-6259-2958</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634012">
                <a:tc>
                  <a:txBody>
                    <a:bodyPr/>
                    <a:lstStyle/>
                    <a:p>
                      <a:pPr algn="ctr">
                        <a:spcAft>
                          <a:spcPts val="0"/>
                        </a:spcAft>
                      </a:pPr>
                      <a:r>
                        <a:rPr lang="zh-CN" sz="1800" kern="0"/>
                        <a:t>工程</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a:t>李左权</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a:t>138-6615-3703</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solidFill>
                            <a:schemeClr val="dk1"/>
                          </a:solidFill>
                          <a:latin typeface="+mn-lt"/>
                          <a:ea typeface="+mn-ea"/>
                          <a:cs typeface="+mn-cs"/>
                        </a:rPr>
                        <a:t>资料</a:t>
                      </a:r>
                      <a:endParaRPr lang="zh-CN" sz="1800" kern="0" dirty="0">
                        <a:solidFill>
                          <a:schemeClr val="dk1"/>
                        </a:solidFill>
                        <a:latin typeface="+mn-lt"/>
                        <a:ea typeface="+mn-ea"/>
                        <a:cs typeface="+mn-cs"/>
                      </a:endParaRPr>
                    </a:p>
                  </a:txBody>
                  <a:tcPr marL="68580" marR="68580" marT="0" marB="0" anchor="ctr"/>
                </a:tc>
                <a:tc>
                  <a:txBody>
                    <a:bodyPr/>
                    <a:lstStyle/>
                    <a:p>
                      <a:pPr algn="ctr">
                        <a:spcAft>
                          <a:spcPts val="0"/>
                        </a:spcAft>
                      </a:pPr>
                      <a:r>
                        <a:rPr lang="zh-CN" sz="1800" kern="0">
                          <a:solidFill>
                            <a:schemeClr val="dk1"/>
                          </a:solidFill>
                          <a:latin typeface="+mn-lt"/>
                          <a:ea typeface="+mn-ea"/>
                          <a:cs typeface="+mn-cs"/>
                        </a:rPr>
                        <a:t>沈钰</a:t>
                      </a:r>
                      <a:endParaRPr lang="zh-CN" sz="1800" kern="0">
                        <a:solidFill>
                          <a:schemeClr val="dk1"/>
                        </a:solidFill>
                        <a:latin typeface="+mn-lt"/>
                        <a:ea typeface="+mn-ea"/>
                        <a:cs typeface="+mn-cs"/>
                      </a:endParaRPr>
                    </a:p>
                  </a:txBody>
                  <a:tcPr marL="68580" marR="68580" marT="0" marB="0" anchor="ctr"/>
                </a:tc>
                <a:tc>
                  <a:txBody>
                    <a:bodyPr/>
                    <a:lstStyle/>
                    <a:p>
                      <a:pPr algn="ctr">
                        <a:spcAft>
                          <a:spcPts val="0"/>
                        </a:spcAft>
                      </a:pPr>
                      <a:r>
                        <a:rPr lang="en-US" sz="1800" kern="0" dirty="0">
                          <a:solidFill>
                            <a:schemeClr val="dk1"/>
                          </a:solidFill>
                          <a:latin typeface="+mn-lt"/>
                          <a:ea typeface="+mn-ea"/>
                          <a:cs typeface="+mn-cs"/>
                        </a:rPr>
                        <a:t>186-7230-8595</a:t>
                      </a:r>
                      <a:endParaRPr lang="zh-CN" sz="1800" kern="0" dirty="0">
                        <a:solidFill>
                          <a:schemeClr val="dk1"/>
                        </a:solidFill>
                        <a:latin typeface="+mn-lt"/>
                        <a:ea typeface="+mn-ea"/>
                        <a:cs typeface="+mn-cs"/>
                      </a:endParaRPr>
                    </a:p>
                  </a:txBody>
                  <a:tcPr marL="68580" marR="68580" marT="0" marB="0" anchor="ctr"/>
                </a:tc>
              </a:tr>
              <a:tr h="634012">
                <a:tc>
                  <a:txBody>
                    <a:bodyPr/>
                    <a:lstStyle/>
                    <a:p>
                      <a:pPr algn="ctr">
                        <a:spcAft>
                          <a:spcPts val="0"/>
                        </a:spcAft>
                      </a:pPr>
                      <a:r>
                        <a:rPr lang="zh-CN" sz="1800" kern="0"/>
                        <a:t>甲方工程师</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a:t>陈志军</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a:t>186-5539-1907</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dirty="0"/>
                        <a:t>总监</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zh-CN" sz="1800" kern="0"/>
                        <a:t>赵莲娇</a:t>
                      </a:r>
                      <a:endParaRPr lang="zh-CN" sz="1800" kern="10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ctr">
                        <a:spcAft>
                          <a:spcPts val="0"/>
                        </a:spcAft>
                      </a:pPr>
                      <a:r>
                        <a:rPr lang="en-US" sz="1800" kern="0" dirty="0"/>
                        <a:t>186-5608-3986</a:t>
                      </a:r>
                      <a:endParaRPr lang="zh-CN" sz="18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
        <p:nvSpPr>
          <p:cNvPr id="6" name="矩形 5"/>
          <p:cNvSpPr>
            <a:spLocks noChangeArrowheads="1"/>
          </p:cNvSpPr>
          <p:nvPr/>
        </p:nvSpPr>
        <p:spPr bwMode="auto">
          <a:xfrm>
            <a:off x="3643306" y="928670"/>
            <a:ext cx="228601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主要人员通讯录</a:t>
            </a:r>
            <a:endParaRPr lang="en-US" altLang="zh-CN" sz="22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6" name="矩形 5"/>
          <p:cNvSpPr>
            <a:spLocks noChangeArrowheads="1"/>
          </p:cNvSpPr>
          <p:nvPr/>
        </p:nvSpPr>
        <p:spPr bwMode="auto">
          <a:xfrm>
            <a:off x="500034" y="1000108"/>
            <a:ext cx="3143272" cy="662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800" dirty="0" smtClean="0">
                <a:latin typeface="微软雅黑" panose="020B0503020204020204" pitchFamily="34" charset="-122"/>
                <a:ea typeface="微软雅黑" panose="020B0503020204020204" pitchFamily="34" charset="-122"/>
              </a:rPr>
              <a:t>技术准备</a:t>
            </a:r>
            <a:endParaRPr lang="en-US" altLang="zh-CN" sz="2800" dirty="0" smtClean="0">
              <a:latin typeface="微软雅黑" panose="020B0503020204020204" pitchFamily="34" charset="-122"/>
              <a:ea typeface="微软雅黑" panose="020B0503020204020204" pitchFamily="34" charset="-122"/>
            </a:endParaRPr>
          </a:p>
        </p:txBody>
      </p:sp>
      <p:sp>
        <p:nvSpPr>
          <p:cNvPr id="7" name="矩形 6"/>
          <p:cNvSpPr/>
          <p:nvPr/>
        </p:nvSpPr>
        <p:spPr>
          <a:xfrm>
            <a:off x="1714480" y="1714488"/>
            <a:ext cx="6143652" cy="2631490"/>
          </a:xfrm>
          <a:prstGeom prst="rect">
            <a:avLst/>
          </a:prstGeom>
        </p:spPr>
        <p:txBody>
          <a:bodyPr wrap="square">
            <a:spAutoFit/>
          </a:bodyPr>
          <a:lstStyle/>
          <a:p>
            <a:pPr>
              <a:lnSpc>
                <a:spcPct val="150000"/>
              </a:lnSpc>
            </a:pPr>
            <a:r>
              <a:rPr lang="zh-CN" altLang="en-US" sz="2200" dirty="0" smtClean="0">
                <a:latin typeface="微软雅黑" panose="020B0503020204020204" pitchFamily="34" charset="-122"/>
                <a:ea typeface="微软雅黑" panose="020B0503020204020204" pitchFamily="34" charset="-122"/>
              </a:rPr>
              <a:t>       雨季、台风到来之前，组织有关人员按照施工方案要求进行技术交底，提出具体雨季施工计划和措施，防台风施工措施，并经公司技术负责人和监理公司审核批准同意，为施工提供技术准备。</a:t>
            </a:r>
            <a:endParaRPr lang="zh-CN" altLang="en-US" sz="22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0-#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49" name="AutoShape 1"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50" name="AutoShape 2"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51" name="AutoShape 3"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31" name="矩形 30"/>
          <p:cNvSpPr/>
          <p:nvPr/>
        </p:nvSpPr>
        <p:spPr>
          <a:xfrm>
            <a:off x="971600" y="980728"/>
            <a:ext cx="7488832" cy="1615827"/>
          </a:xfrm>
          <a:prstGeom prst="rect">
            <a:avLst/>
          </a:prstGeom>
        </p:spPr>
        <p:txBody>
          <a:bodyPr wrap="square">
            <a:spAutoFit/>
          </a:bodyPr>
          <a:lstStyle/>
          <a:p>
            <a:pPr>
              <a:lnSpc>
                <a:spcPct val="150000"/>
              </a:lnSpc>
            </a:pPr>
            <a:r>
              <a:rPr lang="zh-CN" altLang="en-US" sz="2200" dirty="0" smtClean="0">
                <a:latin typeface="微软雅黑" panose="020B0503020204020204" pitchFamily="34" charset="-122"/>
                <a:ea typeface="微软雅黑" panose="020B0503020204020204" pitchFamily="34" charset="-122"/>
              </a:rPr>
              <a:t>        园区土方平衡工作</a:t>
            </a:r>
            <a:r>
              <a:rPr lang="zh-CN" altLang="en-US" sz="2200" dirty="0" smtClean="0">
                <a:latin typeface="微软雅黑" panose="020B0503020204020204" pitchFamily="34" charset="-122"/>
                <a:ea typeface="微软雅黑" panose="020B0503020204020204" pitchFamily="34" charset="-122"/>
              </a:rPr>
              <a:t>完成后，在设计的单侧</a:t>
            </a:r>
            <a:r>
              <a:rPr lang="zh-CN" altLang="zh-CN" sz="2200" dirty="0" smtClean="0">
                <a:latin typeface="微软雅黑" panose="020B0503020204020204" pitchFamily="34" charset="-122"/>
                <a:ea typeface="微软雅黑" panose="020B0503020204020204" pitchFamily="34" charset="-122"/>
              </a:rPr>
              <a:t>排水管网的另一侧开挖排水沟</a:t>
            </a:r>
            <a:r>
              <a:rPr lang="zh-CN" altLang="en-US" sz="2200" dirty="0" smtClean="0">
                <a:latin typeface="微软雅黑" panose="020B0503020204020204" pitchFamily="34" charset="-122"/>
                <a:ea typeface="微软雅黑" panose="020B0503020204020204" pitchFamily="34" charset="-122"/>
              </a:rPr>
              <a:t>（沟宽</a:t>
            </a:r>
            <a:r>
              <a:rPr lang="en-US" altLang="zh-CN" sz="2200" dirty="0" smtClean="0">
                <a:latin typeface="微软雅黑" panose="020B0503020204020204" pitchFamily="34" charset="-122"/>
                <a:ea typeface="微软雅黑" panose="020B0503020204020204" pitchFamily="34" charset="-122"/>
              </a:rPr>
              <a:t>1</a:t>
            </a:r>
            <a:r>
              <a:rPr lang="zh-CN" altLang="en-US" sz="2200" dirty="0" smtClean="0">
                <a:latin typeface="微软雅黑" panose="020B0503020204020204" pitchFamily="34" charset="-122"/>
                <a:ea typeface="微软雅黑" panose="020B0503020204020204" pitchFamily="34" charset="-122"/>
              </a:rPr>
              <a:t>米，</a:t>
            </a:r>
            <a:r>
              <a:rPr lang="zh-CN" altLang="en-US" sz="2200" dirty="0" smtClean="0">
                <a:latin typeface="微软雅黑" panose="020B0503020204020204" pitchFamily="34" charset="-122"/>
                <a:ea typeface="微软雅黑" panose="020B0503020204020204" pitchFamily="34" charset="-122"/>
              </a:rPr>
              <a:t>深</a:t>
            </a:r>
            <a:r>
              <a:rPr lang="en-US" altLang="zh-CN" sz="2200" dirty="0" smtClean="0">
                <a:latin typeface="微软雅黑" panose="020B0503020204020204" pitchFamily="34" charset="-122"/>
                <a:ea typeface="微软雅黑" panose="020B0503020204020204" pitchFamily="34" charset="-122"/>
              </a:rPr>
              <a:t>1m </a:t>
            </a:r>
            <a:r>
              <a:rPr lang="zh-CN" altLang="en-US" sz="2200" dirty="0" smtClean="0">
                <a:latin typeface="微软雅黑" panose="020B0503020204020204" pitchFamily="34" charset="-122"/>
                <a:ea typeface="微软雅黑" panose="020B0503020204020204" pitchFamily="34" charset="-122"/>
              </a:rPr>
              <a:t>），并合理设置集水池，利用水泵进行水位提升。</a:t>
            </a:r>
            <a:endParaRPr lang="zh-CN" altLang="en-US" sz="2200" dirty="0" smtClean="0">
              <a:latin typeface="微软雅黑" panose="020B0503020204020204" pitchFamily="34" charset="-122"/>
              <a:ea typeface="微软雅黑" panose="020B0503020204020204" pitchFamily="34" charset="-122"/>
            </a:endParaRPr>
          </a:p>
        </p:txBody>
      </p:sp>
      <p:pic>
        <p:nvPicPr>
          <p:cNvPr id="3077" name="Picture 5"/>
          <p:cNvPicPr>
            <a:picLocks noChangeAspect="1" noChangeArrowheads="1"/>
          </p:cNvPicPr>
          <p:nvPr/>
        </p:nvPicPr>
        <p:blipFill>
          <a:blip r:embed="rId1" cstate="print"/>
          <a:srcRect r="7509" b="37389"/>
          <a:stretch>
            <a:fillRect/>
          </a:stretch>
        </p:blipFill>
        <p:spPr bwMode="auto">
          <a:xfrm>
            <a:off x="539552" y="2852936"/>
            <a:ext cx="7892544" cy="302433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077"/>
                                        </p:tgtEl>
                                        <p:attrNameLst>
                                          <p:attrName>style.visibility</p:attrName>
                                        </p:attrNameLst>
                                      </p:cBhvr>
                                      <p:to>
                                        <p:strVal val="visible"/>
                                      </p:to>
                                    </p:set>
                                    <p:anim calcmode="lin" valueType="num">
                                      <p:cBhvr additive="base">
                                        <p:cTn id="7" dur="1000" fill="hold"/>
                                        <p:tgtEl>
                                          <p:spTgt spid="3077"/>
                                        </p:tgtEl>
                                        <p:attrNameLst>
                                          <p:attrName>ppt_x</p:attrName>
                                        </p:attrNameLst>
                                      </p:cBhvr>
                                      <p:tavLst>
                                        <p:tav tm="0">
                                          <p:val>
                                            <p:strVal val="#ppt_x"/>
                                          </p:val>
                                        </p:tav>
                                        <p:tav tm="100000">
                                          <p:val>
                                            <p:strVal val="#ppt_x"/>
                                          </p:val>
                                        </p:tav>
                                      </p:tavLst>
                                    </p:anim>
                                    <p:anim calcmode="lin" valueType="num">
                                      <p:cBhvr additive="base">
                                        <p:cTn id="8" dur="1000" fill="hold"/>
                                        <p:tgtEl>
                                          <p:spTgt spid="30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49" name="AutoShape 1"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50" name="AutoShape 2"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51" name="AutoShape 3"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pic>
        <p:nvPicPr>
          <p:cNvPr id="3075" name="Picture 3"/>
          <p:cNvPicPr>
            <a:picLocks noChangeAspect="1" noChangeArrowheads="1"/>
          </p:cNvPicPr>
          <p:nvPr/>
        </p:nvPicPr>
        <p:blipFill>
          <a:blip r:embed="rId1" cstate="print"/>
          <a:srcRect r="46931" b="8128"/>
          <a:stretch>
            <a:fillRect/>
          </a:stretch>
        </p:blipFill>
        <p:spPr bwMode="auto">
          <a:xfrm>
            <a:off x="251520" y="1340768"/>
            <a:ext cx="7996120" cy="5328592"/>
          </a:xfrm>
          <a:prstGeom prst="rect">
            <a:avLst/>
          </a:prstGeom>
          <a:noFill/>
          <a:ln w="9525">
            <a:noFill/>
            <a:miter lim="800000"/>
            <a:headEnd/>
            <a:tailEnd/>
          </a:ln>
        </p:spPr>
      </p:pic>
      <p:sp>
        <p:nvSpPr>
          <p:cNvPr id="25" name="圆角矩形 24"/>
          <p:cNvSpPr/>
          <p:nvPr/>
        </p:nvSpPr>
        <p:spPr>
          <a:xfrm>
            <a:off x="2196877" y="2867208"/>
            <a:ext cx="233602" cy="24858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6" name="圆角矩形 25"/>
          <p:cNvSpPr/>
          <p:nvPr/>
        </p:nvSpPr>
        <p:spPr>
          <a:xfrm>
            <a:off x="4139952" y="2852936"/>
            <a:ext cx="233602" cy="24858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7" name="圆角矩形标注 26"/>
          <p:cNvSpPr/>
          <p:nvPr/>
        </p:nvSpPr>
        <p:spPr>
          <a:xfrm>
            <a:off x="2267744" y="3356992"/>
            <a:ext cx="934409" cy="331440"/>
          </a:xfrm>
          <a:prstGeom prst="wedgeRoundRectCallout">
            <a:avLst>
              <a:gd name="adj1" fmla="val -47076"/>
              <a:gd name="adj2" fmla="val -128832"/>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集水池</a:t>
            </a:r>
            <a:endParaRPr lang="zh-CN" altLang="en-US" sz="1400" dirty="0" smtClean="0">
              <a:latin typeface="微软雅黑" panose="020B0503020204020204" pitchFamily="34" charset="-122"/>
              <a:ea typeface="微软雅黑" panose="020B0503020204020204" pitchFamily="34" charset="-122"/>
            </a:endParaRPr>
          </a:p>
        </p:txBody>
      </p:sp>
      <p:sp>
        <p:nvSpPr>
          <p:cNvPr id="28" name="圆角矩形标注 27"/>
          <p:cNvSpPr/>
          <p:nvPr/>
        </p:nvSpPr>
        <p:spPr>
          <a:xfrm>
            <a:off x="4211960" y="2204864"/>
            <a:ext cx="934409" cy="331440"/>
          </a:xfrm>
          <a:prstGeom prst="wedgeRoundRectCallout">
            <a:avLst>
              <a:gd name="adj1" fmla="val -50885"/>
              <a:gd name="adj2" fmla="val 164500"/>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集水池</a:t>
            </a:r>
            <a:endParaRPr lang="zh-CN" altLang="en-US" sz="1400" dirty="0">
              <a:latin typeface="微软雅黑" panose="020B0503020204020204" pitchFamily="34" charset="-122"/>
              <a:ea typeface="微软雅黑" panose="020B0503020204020204" pitchFamily="34" charset="-122"/>
            </a:endParaRPr>
          </a:p>
        </p:txBody>
      </p:sp>
      <p:sp>
        <p:nvSpPr>
          <p:cNvPr id="29" name="圆角矩形 28"/>
          <p:cNvSpPr/>
          <p:nvPr/>
        </p:nvSpPr>
        <p:spPr>
          <a:xfrm>
            <a:off x="1117896" y="5152632"/>
            <a:ext cx="214314" cy="214314"/>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30" name="圆角矩形标注 29"/>
          <p:cNvSpPr/>
          <p:nvPr/>
        </p:nvSpPr>
        <p:spPr>
          <a:xfrm>
            <a:off x="1403648" y="4581128"/>
            <a:ext cx="857256" cy="285752"/>
          </a:xfrm>
          <a:prstGeom prst="wedgeRoundRectCallout">
            <a:avLst>
              <a:gd name="adj1" fmla="val -66334"/>
              <a:gd name="adj2" fmla="val 177833"/>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沉淀池</a:t>
            </a:r>
            <a:endParaRPr lang="zh-CN" altLang="en-US" sz="1400" dirty="0" smtClean="0">
              <a:latin typeface="微软雅黑" panose="020B0503020204020204" pitchFamily="34" charset="-122"/>
              <a:ea typeface="微软雅黑" panose="020B0503020204020204" pitchFamily="34" charset="-122"/>
            </a:endParaRPr>
          </a:p>
        </p:txBody>
      </p:sp>
      <p:sp>
        <p:nvSpPr>
          <p:cNvPr id="31" name="矩形 30"/>
          <p:cNvSpPr/>
          <p:nvPr/>
        </p:nvSpPr>
        <p:spPr>
          <a:xfrm>
            <a:off x="323528" y="836712"/>
            <a:ext cx="5904656" cy="600164"/>
          </a:xfrm>
          <a:prstGeom prst="rect">
            <a:avLst/>
          </a:prstGeom>
        </p:spPr>
        <p:txBody>
          <a:bodyPr wrap="square">
            <a:spAutoFit/>
          </a:bodyPr>
          <a:lstStyle/>
          <a:p>
            <a:pPr>
              <a:lnSpc>
                <a:spcPct val="150000"/>
              </a:lnSpc>
            </a:pPr>
            <a:r>
              <a:rPr lang="zh-CN" altLang="en-US" sz="2200" dirty="0" smtClean="0">
                <a:latin typeface="微软雅黑" panose="020B0503020204020204" pitchFamily="34" charset="-122"/>
                <a:ea typeface="微软雅黑" panose="020B0503020204020204" pitchFamily="34" charset="-122"/>
              </a:rPr>
              <a:t>集水池、沉淀池位置</a:t>
            </a:r>
            <a:r>
              <a:rPr lang="zh-CN" altLang="en-US" sz="2200" dirty="0" smtClean="0">
                <a:latin typeface="微软雅黑" panose="020B0503020204020204" pitchFamily="34" charset="-122"/>
                <a:ea typeface="微软雅黑" panose="020B0503020204020204" pitchFamily="34" charset="-122"/>
              </a:rPr>
              <a:t>及场内排水流向</a:t>
            </a:r>
            <a:r>
              <a:rPr lang="zh-CN" altLang="en-US" sz="2200" dirty="0" smtClean="0">
                <a:latin typeface="微软雅黑" panose="020B0503020204020204" pitchFamily="34" charset="-122"/>
                <a:ea typeface="微软雅黑" panose="020B0503020204020204" pitchFamily="34" charset="-122"/>
              </a:rPr>
              <a:t>如图：</a:t>
            </a:r>
            <a:endParaRPr lang="zh-CN" altLang="en-US" sz="2200" dirty="0" smtClean="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2" cstate="print"/>
          <a:srcRect l="1252" r="72274" b="8128"/>
          <a:stretch>
            <a:fillRect/>
          </a:stretch>
        </p:blipFill>
        <p:spPr bwMode="auto">
          <a:xfrm>
            <a:off x="6372200" y="620688"/>
            <a:ext cx="2449857" cy="3272762"/>
          </a:xfrm>
          <a:prstGeom prst="rect">
            <a:avLst/>
          </a:prstGeom>
          <a:noFill/>
          <a:ln w="9525">
            <a:noFill/>
            <a:miter lim="800000"/>
            <a:headEnd/>
            <a:tailEnd/>
          </a:ln>
        </p:spPr>
      </p:pic>
      <p:sp>
        <p:nvSpPr>
          <p:cNvPr id="15" name="圆角矩形标注 14"/>
          <p:cNvSpPr/>
          <p:nvPr/>
        </p:nvSpPr>
        <p:spPr>
          <a:xfrm>
            <a:off x="5004048" y="2708920"/>
            <a:ext cx="1008112" cy="576064"/>
          </a:xfrm>
          <a:prstGeom prst="wedgeRoundRectCallout">
            <a:avLst>
              <a:gd name="adj1" fmla="val -80123"/>
              <a:gd name="adj2" fmla="val 137886"/>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400" dirty="0" smtClean="0">
                <a:latin typeface="微软雅黑" panose="020B0503020204020204" pitchFamily="34" charset="-122"/>
                <a:ea typeface="微软雅黑" panose="020B0503020204020204" pitchFamily="34" charset="-122"/>
              </a:rPr>
              <a:t>场</a:t>
            </a:r>
            <a:r>
              <a:rPr lang="zh-CN" altLang="en-US" sz="1400" dirty="0" smtClean="0">
                <a:latin typeface="微软雅黑" panose="020B0503020204020204" pitchFamily="34" charset="-122"/>
                <a:ea typeface="微软雅黑" panose="020B0503020204020204" pitchFamily="34" charset="-122"/>
              </a:rPr>
              <a:t>内整体排水流向</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ppt_x</p:attrName>
                                        </p:attrNameLst>
                                      </p:cBhvr>
                                      <p:tavLst>
                                        <p:tav tm="0">
                                          <p:val>
                                            <p:strVal val="#ppt_x-.2"/>
                                          </p:val>
                                        </p:tav>
                                        <p:tav tm="100000">
                                          <p:val>
                                            <p:strVal val="#ppt_x"/>
                                          </p:val>
                                        </p:tav>
                                      </p:tavLst>
                                    </p:anim>
                                    <p:anim calcmode="lin" valueType="num">
                                      <p:cBhvr>
                                        <p:cTn id="8" dur="1000" fill="hold"/>
                                        <p:tgtEl>
                                          <p:spTgt spid="8194"/>
                                        </p:tgtEl>
                                        <p:attrNameLst>
                                          <p:attrName>ppt_y</p:attrName>
                                        </p:attrNameLst>
                                      </p:cBhvr>
                                      <p:tavLst>
                                        <p:tav tm="0">
                                          <p:val>
                                            <p:strVal val="#ppt_y"/>
                                          </p:val>
                                        </p:tav>
                                        <p:tav tm="100000">
                                          <p:val>
                                            <p:strVal val="#ppt_y"/>
                                          </p:val>
                                        </p:tav>
                                      </p:tavLst>
                                    </p:anim>
                                    <p:animEffect transition="in" filter="wipe(right)" prLst="gradientSize: 0.1">
                                      <p:cBhvr>
                                        <p:cTn id="9" dur="1000"/>
                                        <p:tgtEl>
                                          <p:spTgt spid="8194"/>
                                        </p:tgtEl>
                                      </p:cBhvr>
                                    </p:animEffect>
                                  </p:childTnLst>
                                </p:cTn>
                              </p:par>
                            </p:childTnLst>
                          </p:cTn>
                        </p:par>
                        <p:par>
                          <p:cTn id="10" fill="hold">
                            <p:stCondLst>
                              <p:cond delay="1000"/>
                            </p:stCondLst>
                            <p:childTnLst>
                              <p:par>
                                <p:cTn id="11" presetID="9"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dissolve">
                                      <p:cBhvr>
                                        <p:cTn id="13" dur="500"/>
                                        <p:tgtEl>
                                          <p:spTgt spid="25"/>
                                        </p:tgtEl>
                                      </p:cBhvr>
                                    </p:animEffect>
                                  </p:childTnLst>
                                </p:cTn>
                              </p:par>
                              <p:par>
                                <p:cTn id="14" presetID="9" presetClass="entr" presetSubtype="0" fill="hold" grpId="1"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dissolve">
                                      <p:cBhvr>
                                        <p:cTn id="16" dur="500"/>
                                        <p:tgtEl>
                                          <p:spTgt spid="26"/>
                                        </p:tgtEl>
                                      </p:cBhvr>
                                    </p:animEffect>
                                  </p:childTnLst>
                                </p:cTn>
                              </p:par>
                            </p:childTnLst>
                          </p:cTn>
                        </p:par>
                        <p:par>
                          <p:cTn id="17" fill="hold">
                            <p:stCondLst>
                              <p:cond delay="1500"/>
                            </p:stCondLst>
                            <p:childTnLst>
                              <p:par>
                                <p:cTn id="18" presetID="35" presetClass="emph" presetSubtype="0" fill="hold" grpId="0" nodeType="afterEffect">
                                  <p:stCondLst>
                                    <p:cond delay="0"/>
                                  </p:stCondLst>
                                  <p:childTnLst>
                                    <p:anim calcmode="discrete" valueType="str">
                                      <p:cBhvr>
                                        <p:cTn id="19" dur="1000" fill="hold"/>
                                        <p:tgtEl>
                                          <p:spTgt spid="25"/>
                                        </p:tgtEl>
                                        <p:attrNameLst>
                                          <p:attrName>style.visibility</p:attrName>
                                        </p:attrNameLst>
                                      </p:cBhvr>
                                      <p:tavLst>
                                        <p:tav tm="0">
                                          <p:val>
                                            <p:strVal val="hidden"/>
                                          </p:val>
                                        </p:tav>
                                        <p:tav tm="50000">
                                          <p:val>
                                            <p:strVal val="visible"/>
                                          </p:val>
                                        </p:tav>
                                      </p:tavLst>
                                    </p:anim>
                                  </p:childTnLst>
                                </p:cTn>
                              </p:par>
                              <p:par>
                                <p:cTn id="20" presetID="35" presetClass="emph" presetSubtype="0" fill="hold" grpId="0" nodeType="withEffect">
                                  <p:stCondLst>
                                    <p:cond delay="0"/>
                                  </p:stCondLst>
                                  <p:childTnLst>
                                    <p:anim calcmode="discrete" valueType="str">
                                      <p:cBhvr>
                                        <p:cTn id="21" dur="1000" fill="hold"/>
                                        <p:tgtEl>
                                          <p:spTgt spid="26"/>
                                        </p:tgtEl>
                                        <p:attrNameLst>
                                          <p:attrName>style.visibility</p:attrName>
                                        </p:attrNameLst>
                                      </p:cBhvr>
                                      <p:tavLst>
                                        <p:tav tm="0">
                                          <p:val>
                                            <p:strVal val="hidden"/>
                                          </p:val>
                                        </p:tav>
                                        <p:tav tm="50000">
                                          <p:val>
                                            <p:strVal val="visible"/>
                                          </p:val>
                                        </p:tav>
                                      </p:tavLst>
                                    </p:anim>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down)">
                                      <p:cBhvr>
                                        <p:cTn id="25" dur="1000"/>
                                        <p:tgtEl>
                                          <p:spTgt spid="28"/>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1000"/>
                                        <p:tgtEl>
                                          <p:spTgt spid="27"/>
                                        </p:tgtEl>
                                      </p:cBhvr>
                                    </p:animEffect>
                                  </p:childTnLst>
                                </p:cTn>
                              </p:par>
                            </p:childTnLst>
                          </p:cTn>
                        </p:par>
                        <p:par>
                          <p:cTn id="29" fill="hold">
                            <p:stCondLst>
                              <p:cond delay="3500"/>
                            </p:stCondLst>
                            <p:childTnLst>
                              <p:par>
                                <p:cTn id="30" presetID="9" presetClass="entr" presetSubtype="0"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dissolve">
                                      <p:cBhvr>
                                        <p:cTn id="32" dur="500"/>
                                        <p:tgtEl>
                                          <p:spTgt spid="29"/>
                                        </p:tgtEl>
                                      </p:cBhvr>
                                    </p:animEffect>
                                  </p:childTnLst>
                                </p:cTn>
                              </p:par>
                            </p:childTnLst>
                          </p:cTn>
                        </p:par>
                        <p:par>
                          <p:cTn id="33" fill="hold">
                            <p:stCondLst>
                              <p:cond delay="4000"/>
                            </p:stCondLst>
                            <p:childTnLst>
                              <p:par>
                                <p:cTn id="34" presetID="35" presetClass="emph" presetSubtype="0" fill="hold" grpId="0" nodeType="afterEffect">
                                  <p:stCondLst>
                                    <p:cond delay="0"/>
                                  </p:stCondLst>
                                  <p:childTnLst>
                                    <p:anim calcmode="discrete" valueType="str">
                                      <p:cBhvr>
                                        <p:cTn id="35" dur="1000" fill="hold"/>
                                        <p:tgtEl>
                                          <p:spTgt spid="29"/>
                                        </p:tgtEl>
                                        <p:attrNameLst>
                                          <p:attrName>style.visibility</p:attrName>
                                        </p:attrNameLst>
                                      </p:cBhvr>
                                      <p:tavLst>
                                        <p:tav tm="0">
                                          <p:val>
                                            <p:strVal val="hidden"/>
                                          </p:val>
                                        </p:tav>
                                        <p:tav tm="50000">
                                          <p:val>
                                            <p:strVal val="visible"/>
                                          </p:val>
                                        </p:tav>
                                      </p:tavLst>
                                    </p:anim>
                                  </p:childTnLst>
                                </p:cTn>
                              </p:par>
                            </p:childTnLst>
                          </p:cTn>
                        </p:par>
                        <p:par>
                          <p:cTn id="36" fill="hold">
                            <p:stCondLst>
                              <p:cond delay="5000"/>
                            </p:stCondLst>
                            <p:childTnLst>
                              <p:par>
                                <p:cTn id="37" presetID="22" presetClass="entr" presetSubtype="4"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down)">
                                      <p:cBhvr>
                                        <p:cTn id="39" dur="500"/>
                                        <p:tgtEl>
                                          <p:spTgt spid="30"/>
                                        </p:tgtEl>
                                      </p:cBhvr>
                                    </p:animEffect>
                                  </p:childTnLst>
                                </p:cTn>
                              </p:par>
                            </p:childTnLst>
                          </p:cTn>
                        </p:par>
                        <p:par>
                          <p:cTn id="40" fill="hold">
                            <p:stCondLst>
                              <p:cond delay="5500"/>
                            </p:stCondLst>
                            <p:childTnLst>
                              <p:par>
                                <p:cTn id="41" presetID="22" presetClass="entr" presetSubtype="4"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1000"/>
                                        <p:tgtEl>
                                          <p:spTgt spid="1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8194"/>
                                        </p:tgtEl>
                                        <p:attrNameLst>
                                          <p:attrName>style.visibility</p:attrName>
                                        </p:attrNameLst>
                                      </p:cBhvr>
                                      <p:to>
                                        <p:strVal val="visible"/>
                                      </p:to>
                                    </p:set>
                                    <p:anim calcmode="lin" valueType="num">
                                      <p:cBhvr additive="base">
                                        <p:cTn id="48" dur="500" fill="hold"/>
                                        <p:tgtEl>
                                          <p:spTgt spid="8194"/>
                                        </p:tgtEl>
                                        <p:attrNameLst>
                                          <p:attrName>ppt_x</p:attrName>
                                        </p:attrNameLst>
                                      </p:cBhvr>
                                      <p:tavLst>
                                        <p:tav tm="0">
                                          <p:val>
                                            <p:strVal val="#ppt_x"/>
                                          </p:val>
                                        </p:tav>
                                        <p:tav tm="100000">
                                          <p:val>
                                            <p:strVal val="#ppt_x"/>
                                          </p:val>
                                        </p:tav>
                                      </p:tavLst>
                                    </p:anim>
                                    <p:anim calcmode="lin" valueType="num">
                                      <p:cBhvr additive="base">
                                        <p:cTn id="49"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6" grpId="1" animBg="1"/>
      <p:bldP spid="27" grpId="0" animBg="1"/>
      <p:bldP spid="28" grpId="0" animBg="1"/>
      <p:bldP spid="29" grpId="0" animBg="1"/>
      <p:bldP spid="30"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a:spLocks noChangeArrowheads="1"/>
          </p:cNvSpPr>
          <p:nvPr/>
        </p:nvSpPr>
        <p:spPr bwMode="auto">
          <a:xfrm>
            <a:off x="1187624" y="2636912"/>
            <a:ext cx="68405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71500" indent="-571500" algn="ctr" eaLnBrk="1" hangingPunct="1"/>
            <a:r>
              <a:rPr lang="zh-CN" altLang="en-US" sz="4400" dirty="0" smtClean="0">
                <a:latin typeface="微软雅黑" panose="020B0503020204020204" pitchFamily="34" charset="-122"/>
                <a:ea typeface="微软雅黑" panose="020B0503020204020204" pitchFamily="34" charset="-122"/>
              </a:rPr>
              <a:t>一、编制目的</a:t>
            </a:r>
            <a:endParaRPr lang="zh-CN" altLang="en-US" sz="4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49" name="AutoShape 1"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50" name="AutoShape 2"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51" name="AutoShape 3"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9" name="矩形 8"/>
          <p:cNvSpPr/>
          <p:nvPr/>
        </p:nvSpPr>
        <p:spPr>
          <a:xfrm>
            <a:off x="500034" y="857232"/>
            <a:ext cx="2000264" cy="1107996"/>
          </a:xfrm>
          <a:prstGeom prst="rect">
            <a:avLst/>
          </a:prstGeom>
        </p:spPr>
        <p:txBody>
          <a:bodyPr wrap="square">
            <a:spAutoFit/>
          </a:bodyPr>
          <a:lstStyle/>
          <a:p>
            <a:pPr>
              <a:lnSpc>
                <a:spcPct val="150000"/>
              </a:lnSpc>
            </a:pPr>
            <a:r>
              <a:rPr lang="zh-CN" altLang="en-US" sz="2200" dirty="0" smtClean="0">
                <a:latin typeface="微软雅黑" panose="020B0503020204020204" pitchFamily="34" charset="-122"/>
                <a:ea typeface="微软雅黑" panose="020B0503020204020204" pitchFamily="34" charset="-122"/>
              </a:rPr>
              <a:t>沉淀池做法</a:t>
            </a:r>
            <a:endParaRPr lang="zh-CN" altLang="en-US" sz="2200" dirty="0" smtClean="0">
              <a:latin typeface="微软雅黑" panose="020B0503020204020204" pitchFamily="34" charset="-122"/>
              <a:ea typeface="微软雅黑" panose="020B0503020204020204" pitchFamily="34" charset="-122"/>
            </a:endParaRPr>
          </a:p>
          <a:p>
            <a:pPr>
              <a:lnSpc>
                <a:spcPct val="150000"/>
              </a:lnSpc>
            </a:pPr>
            <a:endParaRPr lang="zh-CN" altLang="en-US" sz="2200" dirty="0" smtClean="0">
              <a:latin typeface="微软雅黑" panose="020B0503020204020204" pitchFamily="34" charset="-122"/>
              <a:ea typeface="微软雅黑" panose="020B0503020204020204" pitchFamily="34" charset="-122"/>
            </a:endParaRPr>
          </a:p>
        </p:txBody>
      </p:sp>
      <p:pic>
        <p:nvPicPr>
          <p:cNvPr id="2050" name="Picture 2"/>
          <p:cNvPicPr>
            <a:picLocks noChangeAspect="1" noChangeArrowheads="1"/>
          </p:cNvPicPr>
          <p:nvPr/>
        </p:nvPicPr>
        <p:blipFill>
          <a:blip r:embed="rId1" cstate="print"/>
          <a:srcRect r="50060" b="8128"/>
          <a:stretch>
            <a:fillRect/>
          </a:stretch>
        </p:blipFill>
        <p:spPr bwMode="auto">
          <a:xfrm>
            <a:off x="1331640" y="1628800"/>
            <a:ext cx="6840760" cy="4844265"/>
          </a:xfrm>
          <a:prstGeom prst="rect">
            <a:avLst/>
          </a:prstGeom>
          <a:noFill/>
          <a:ln w="9525">
            <a:noFill/>
            <a:miter lim="800000"/>
            <a:headEnd/>
            <a:tailEnd/>
          </a:ln>
        </p:spPr>
      </p:pic>
      <p:sp>
        <p:nvSpPr>
          <p:cNvPr id="10" name="矩形 9"/>
          <p:cNvSpPr/>
          <p:nvPr/>
        </p:nvSpPr>
        <p:spPr>
          <a:xfrm>
            <a:off x="395536" y="1340768"/>
            <a:ext cx="4824536" cy="1408078"/>
          </a:xfrm>
          <a:prstGeom prst="rect">
            <a:avLst/>
          </a:prstGeom>
        </p:spPr>
        <p:txBody>
          <a:bodyPr wrap="square">
            <a:spAutoFit/>
          </a:bodyPr>
          <a:lstStyle/>
          <a:p>
            <a:pPr>
              <a:lnSpc>
                <a:spcPct val="150000"/>
              </a:lnSpc>
            </a:pPr>
            <a:r>
              <a:rPr lang="zh-CN" altLang="en-US" sz="1900" dirty="0" smtClean="0">
                <a:latin typeface="微软雅黑" panose="020B0503020204020204" pitchFamily="34" charset="-122"/>
                <a:ea typeface="微软雅黑" panose="020B0503020204020204" pitchFamily="34" charset="-122"/>
              </a:rPr>
              <a:t>       </a:t>
            </a:r>
            <a:r>
              <a:rPr lang="zh-CN" altLang="en-US" sz="1900" dirty="0" smtClean="0">
                <a:latin typeface="微软雅黑" panose="020B0503020204020204" pitchFamily="34" charset="-122"/>
                <a:ea typeface="微软雅黑" panose="020B0503020204020204" pitchFamily="34" charset="-122"/>
              </a:rPr>
              <a:t>采用</a:t>
            </a:r>
            <a:r>
              <a:rPr lang="en-US" altLang="zh-CN" sz="1900" dirty="0" smtClean="0">
                <a:latin typeface="微软雅黑" panose="020B0503020204020204" pitchFamily="34" charset="-122"/>
                <a:ea typeface="微软雅黑" panose="020B0503020204020204" pitchFamily="34" charset="-122"/>
              </a:rPr>
              <a:t>MU10</a:t>
            </a:r>
            <a:r>
              <a:rPr lang="zh-CN" altLang="en-US" sz="1900" dirty="0" smtClean="0">
                <a:latin typeface="微软雅黑" panose="020B0503020204020204" pitchFamily="34" charset="-122"/>
                <a:ea typeface="微软雅黑" panose="020B0503020204020204" pitchFamily="34" charset="-122"/>
              </a:rPr>
              <a:t>混凝土标准砖砌筑，砌筑砂浆</a:t>
            </a:r>
            <a:r>
              <a:rPr lang="en-US" altLang="zh-CN" sz="1900" dirty="0" smtClean="0">
                <a:latin typeface="微软雅黑" panose="020B0503020204020204" pitchFamily="34" charset="-122"/>
                <a:ea typeface="微软雅黑" panose="020B0503020204020204" pitchFamily="34" charset="-122"/>
              </a:rPr>
              <a:t>1:2.5</a:t>
            </a:r>
            <a:r>
              <a:rPr lang="zh-CN" altLang="en-US" sz="1900" dirty="0" smtClean="0">
                <a:latin typeface="微软雅黑" panose="020B0503020204020204" pitchFamily="34" charset="-122"/>
                <a:ea typeface="微软雅黑" panose="020B0503020204020204" pitchFamily="34" charset="-122"/>
              </a:rPr>
              <a:t>防水砂浆（按</a:t>
            </a:r>
            <a:r>
              <a:rPr lang="en-US" altLang="zh-CN" sz="1900" dirty="0" smtClean="0">
                <a:latin typeface="微软雅黑" panose="020B0503020204020204" pitchFamily="34" charset="-122"/>
                <a:ea typeface="微软雅黑" panose="020B0503020204020204" pitchFamily="34" charset="-122"/>
              </a:rPr>
              <a:t>1:5</a:t>
            </a:r>
            <a:r>
              <a:rPr lang="zh-CN" altLang="en-US" sz="1900" dirty="0" smtClean="0">
                <a:latin typeface="微软雅黑" panose="020B0503020204020204" pitchFamily="34" charset="-122"/>
                <a:ea typeface="微软雅黑" panose="020B0503020204020204" pitchFamily="34" charset="-122"/>
              </a:rPr>
              <a:t>掺防水粉</a:t>
            </a:r>
            <a:r>
              <a:rPr lang="zh-CN" altLang="en-US" sz="1900" dirty="0" smtClean="0">
                <a:latin typeface="微软雅黑" panose="020B0503020204020204" pitchFamily="34" charset="-122"/>
                <a:ea typeface="微软雅黑" panose="020B0503020204020204" pitchFamily="34" charset="-122"/>
              </a:rPr>
              <a:t>）</a:t>
            </a:r>
            <a:r>
              <a:rPr lang="en-US" altLang="zh-CN" sz="1900" dirty="0" smtClean="0">
                <a:latin typeface="微软雅黑" panose="020B0503020204020204" pitchFamily="34" charset="-122"/>
                <a:ea typeface="微软雅黑" panose="020B0503020204020204" pitchFamily="34" charset="-122"/>
              </a:rPr>
              <a:t>,</a:t>
            </a:r>
            <a:r>
              <a:rPr lang="zh-CN" altLang="en-US" sz="1900" dirty="0" smtClean="0">
                <a:latin typeface="微软雅黑" panose="020B0503020204020204" pitchFamily="34" charset="-122"/>
                <a:ea typeface="微软雅黑" panose="020B0503020204020204" pitchFamily="34" charset="-122"/>
              </a:rPr>
              <a:t>净尺寸</a:t>
            </a:r>
            <a:r>
              <a:rPr lang="en-US" altLang="zh-CN" sz="1900" dirty="0" smtClean="0">
                <a:latin typeface="微软雅黑" panose="020B0503020204020204" pitchFamily="34" charset="-122"/>
                <a:ea typeface="微软雅黑" panose="020B0503020204020204" pitchFamily="34" charset="-122"/>
              </a:rPr>
              <a:t>3.6m</a:t>
            </a:r>
            <a:r>
              <a:rPr lang="zh-CN" altLang="en-US" sz="1900" dirty="0" smtClean="0">
                <a:latin typeface="微软雅黑" panose="020B0503020204020204" pitchFamily="34" charset="-122"/>
                <a:ea typeface="微软雅黑" panose="020B0503020204020204" pitchFamily="34" charset="-122"/>
              </a:rPr>
              <a:t>*</a:t>
            </a:r>
            <a:r>
              <a:rPr lang="en-US" altLang="zh-CN" sz="1900" dirty="0" smtClean="0">
                <a:latin typeface="微软雅黑" panose="020B0503020204020204" pitchFamily="34" charset="-122"/>
                <a:ea typeface="微软雅黑" panose="020B0503020204020204" pitchFamily="34" charset="-122"/>
              </a:rPr>
              <a:t>3.6m</a:t>
            </a:r>
            <a:r>
              <a:rPr lang="zh-CN" altLang="en-US" sz="1900" dirty="0" smtClean="0">
                <a:latin typeface="微软雅黑" panose="020B0503020204020204" pitchFamily="34" charset="-122"/>
                <a:ea typeface="微软雅黑" panose="020B0503020204020204" pitchFamily="34" charset="-122"/>
              </a:rPr>
              <a:t>*</a:t>
            </a:r>
            <a:r>
              <a:rPr lang="en-US" altLang="zh-CN" sz="1900" dirty="0" smtClean="0">
                <a:latin typeface="微软雅黑" panose="020B0503020204020204" pitchFamily="34" charset="-122"/>
                <a:ea typeface="微软雅黑" panose="020B0503020204020204" pitchFamily="34" charset="-122"/>
              </a:rPr>
              <a:t>3m</a:t>
            </a:r>
            <a:r>
              <a:rPr lang="zh-CN" altLang="en-US" sz="1900" dirty="0" smtClean="0">
                <a:latin typeface="微软雅黑" panose="020B0503020204020204" pitchFamily="34" charset="-122"/>
                <a:ea typeface="微软雅黑" panose="020B0503020204020204" pitchFamily="34" charset="-122"/>
              </a:rPr>
              <a:t>（深）。</a:t>
            </a:r>
            <a:endParaRPr lang="en-US" altLang="zh-CN" sz="19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49" name="AutoShape 1"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50" name="AutoShape 2"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3251" name="AutoShape 3" descr="C:\Documents and Settings\Administrator\Application Data\Tencent\Users\598027532\QQ\WinTemp\RichOle\Z2[WBR)Q}GIY8OA5(37V.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9" name="矩形 8"/>
          <p:cNvSpPr/>
          <p:nvPr/>
        </p:nvSpPr>
        <p:spPr>
          <a:xfrm>
            <a:off x="6660232" y="548680"/>
            <a:ext cx="2000264" cy="600164"/>
          </a:xfrm>
          <a:prstGeom prst="rect">
            <a:avLst/>
          </a:prstGeom>
        </p:spPr>
        <p:txBody>
          <a:bodyPr wrap="square">
            <a:spAutoFit/>
          </a:bodyPr>
          <a:lstStyle/>
          <a:p>
            <a:pPr>
              <a:lnSpc>
                <a:spcPct val="150000"/>
              </a:lnSpc>
            </a:pPr>
            <a:r>
              <a:rPr lang="zh-CN" altLang="en-US" sz="2200" dirty="0" smtClean="0">
                <a:latin typeface="微软雅黑" panose="020B0503020204020204" pitchFamily="34" charset="-122"/>
                <a:ea typeface="微软雅黑" panose="020B0503020204020204" pitchFamily="34" charset="-122"/>
              </a:rPr>
              <a:t>集</a:t>
            </a:r>
            <a:r>
              <a:rPr lang="zh-CN" altLang="en-US" sz="2200" dirty="0" smtClean="0">
                <a:latin typeface="微软雅黑" panose="020B0503020204020204" pitchFamily="34" charset="-122"/>
                <a:ea typeface="微软雅黑" panose="020B0503020204020204" pitchFamily="34" charset="-122"/>
              </a:rPr>
              <a:t>水池</a:t>
            </a:r>
            <a:r>
              <a:rPr lang="zh-CN" altLang="en-US" sz="2200" dirty="0" smtClean="0">
                <a:latin typeface="微软雅黑" panose="020B0503020204020204" pitchFamily="34" charset="-122"/>
                <a:ea typeface="微软雅黑" panose="020B0503020204020204" pitchFamily="34" charset="-122"/>
              </a:rPr>
              <a:t>做法</a:t>
            </a:r>
            <a:endParaRPr lang="zh-CN" altLang="en-US" sz="2200" dirty="0" smtClean="0">
              <a:latin typeface="微软雅黑" panose="020B0503020204020204" pitchFamily="34" charset="-122"/>
              <a:ea typeface="微软雅黑" panose="020B0503020204020204" pitchFamily="34" charset="-122"/>
            </a:endParaRPr>
          </a:p>
        </p:txBody>
      </p:sp>
      <p:sp>
        <p:nvSpPr>
          <p:cNvPr id="10" name="矩形 9"/>
          <p:cNvSpPr/>
          <p:nvPr/>
        </p:nvSpPr>
        <p:spPr>
          <a:xfrm>
            <a:off x="683568" y="1124744"/>
            <a:ext cx="8064896" cy="1408078"/>
          </a:xfrm>
          <a:prstGeom prst="rect">
            <a:avLst/>
          </a:prstGeom>
        </p:spPr>
        <p:txBody>
          <a:bodyPr wrap="square">
            <a:spAutoFit/>
          </a:bodyPr>
          <a:lstStyle/>
          <a:p>
            <a:pPr>
              <a:lnSpc>
                <a:spcPct val="150000"/>
              </a:lnSpc>
            </a:pPr>
            <a:r>
              <a:rPr lang="zh-CN" altLang="en-US" sz="1900" dirty="0" smtClean="0">
                <a:latin typeface="微软雅黑" panose="020B0503020204020204" pitchFamily="34" charset="-122"/>
                <a:ea typeface="微软雅黑" panose="020B0503020204020204" pitchFamily="34" charset="-122"/>
              </a:rPr>
              <a:t>       按特大暴雨</a:t>
            </a:r>
            <a:r>
              <a:rPr lang="zh-CN" altLang="en-US" sz="1900" dirty="0" smtClean="0">
                <a:latin typeface="微软雅黑" panose="020B0503020204020204" pitchFamily="34" charset="-122"/>
                <a:ea typeface="微软雅黑" panose="020B0503020204020204" pitchFamily="34" charset="-122"/>
              </a:rPr>
              <a:t>每</a:t>
            </a:r>
            <a:r>
              <a:rPr lang="en-US" altLang="zh-CN" sz="1900" dirty="0" smtClean="0">
                <a:latin typeface="微软雅黑" panose="020B0503020204020204" pitchFamily="34" charset="-122"/>
                <a:ea typeface="微软雅黑" panose="020B0503020204020204" pitchFamily="34" charset="-122"/>
              </a:rPr>
              <a:t>24</a:t>
            </a:r>
            <a:r>
              <a:rPr lang="zh-CN" altLang="en-US" sz="1900" dirty="0" smtClean="0">
                <a:latin typeface="微软雅黑" panose="020B0503020204020204" pitchFamily="34" charset="-122"/>
                <a:ea typeface="微软雅黑" panose="020B0503020204020204" pitchFamily="34" charset="-122"/>
              </a:rPr>
              <a:t>小时</a:t>
            </a:r>
            <a:r>
              <a:rPr lang="zh-CN" altLang="en-US" sz="1900" dirty="0" smtClean="0">
                <a:latin typeface="微软雅黑" panose="020B0503020204020204" pitchFamily="34" charset="-122"/>
                <a:ea typeface="微软雅黑" panose="020B0503020204020204" pitchFamily="34" charset="-122"/>
              </a:rPr>
              <a:t>降雨量</a:t>
            </a:r>
            <a:r>
              <a:rPr lang="en-US" altLang="zh-CN" sz="1900" dirty="0" smtClean="0">
                <a:latin typeface="微软雅黑" panose="020B0503020204020204" pitchFamily="34" charset="-122"/>
                <a:ea typeface="微软雅黑" panose="020B0503020204020204" pitchFamily="34" charset="-122"/>
              </a:rPr>
              <a:t>250mm</a:t>
            </a:r>
            <a:r>
              <a:rPr lang="zh-CN" altLang="en-US" sz="1900" dirty="0" smtClean="0">
                <a:latin typeface="微软雅黑" panose="020B0503020204020204" pitchFamily="34" charset="-122"/>
                <a:ea typeface="微软雅黑" panose="020B0503020204020204" pitchFamily="34" charset="-122"/>
              </a:rPr>
              <a:t>计算，每小时积水池积水量约为</a:t>
            </a:r>
            <a:r>
              <a:rPr lang="en-US" altLang="zh-CN" sz="1900" dirty="0" smtClean="0">
                <a:latin typeface="微软雅黑" panose="020B0503020204020204" pitchFamily="34" charset="-122"/>
                <a:ea typeface="微软雅黑" panose="020B0503020204020204" pitchFamily="34" charset="-122"/>
              </a:rPr>
              <a:t>800m3</a:t>
            </a:r>
            <a:r>
              <a:rPr lang="zh-CN" altLang="en-US" sz="1900" dirty="0" smtClean="0">
                <a:latin typeface="微软雅黑" panose="020B0503020204020204" pitchFamily="34" charset="-122"/>
                <a:ea typeface="微软雅黑" panose="020B0503020204020204" pitchFamily="34" charset="-122"/>
              </a:rPr>
              <a:t>，</a:t>
            </a:r>
            <a:r>
              <a:rPr lang="zh-CN" altLang="en-US" sz="1900" dirty="0" smtClean="0">
                <a:latin typeface="微软雅黑" panose="020B0503020204020204" pitchFamily="34" charset="-122"/>
                <a:ea typeface="微软雅黑" panose="020B0503020204020204" pitchFamily="34" charset="-122"/>
              </a:rPr>
              <a:t>集</a:t>
            </a:r>
            <a:r>
              <a:rPr lang="zh-CN" altLang="en-US" sz="1900" dirty="0" smtClean="0">
                <a:latin typeface="微软雅黑" panose="020B0503020204020204" pitchFamily="34" charset="-122"/>
                <a:ea typeface="微软雅黑" panose="020B0503020204020204" pitchFamily="34" charset="-122"/>
              </a:rPr>
              <a:t>水池</a:t>
            </a:r>
            <a:r>
              <a:rPr lang="zh-CN" altLang="en-US" sz="1900" dirty="0" smtClean="0">
                <a:latin typeface="微软雅黑" panose="020B0503020204020204" pitchFamily="34" charset="-122"/>
                <a:ea typeface="微软雅黑" panose="020B0503020204020204" pitchFamily="34" charset="-122"/>
              </a:rPr>
              <a:t>大小</a:t>
            </a:r>
            <a:r>
              <a:rPr lang="zh-CN" altLang="en-US" sz="1900" dirty="0" smtClean="0">
                <a:latin typeface="微软雅黑" panose="020B0503020204020204" pitchFamily="34" charset="-122"/>
                <a:ea typeface="微软雅黑" panose="020B0503020204020204" pitchFamily="34" charset="-122"/>
              </a:rPr>
              <a:t>采用</a:t>
            </a:r>
            <a:r>
              <a:rPr lang="en-US" altLang="zh-CN" sz="1900" dirty="0" smtClean="0">
                <a:latin typeface="微软雅黑" panose="020B0503020204020204" pitchFamily="34" charset="-122"/>
                <a:ea typeface="微软雅黑" panose="020B0503020204020204" pitchFamily="34" charset="-122"/>
              </a:rPr>
              <a:t>2m</a:t>
            </a:r>
            <a:r>
              <a:rPr lang="zh-CN" altLang="en-US" sz="1900" dirty="0" smtClean="0">
                <a:latin typeface="微软雅黑" panose="020B0503020204020204" pitchFamily="34" charset="-122"/>
                <a:ea typeface="微软雅黑" panose="020B0503020204020204" pitchFamily="34" charset="-122"/>
              </a:rPr>
              <a:t>*</a:t>
            </a:r>
            <a:r>
              <a:rPr lang="en-US" altLang="zh-CN" sz="1900" dirty="0" smtClean="0">
                <a:latin typeface="微软雅黑" panose="020B0503020204020204" pitchFamily="34" charset="-122"/>
                <a:ea typeface="微软雅黑" panose="020B0503020204020204" pitchFamily="34" charset="-122"/>
              </a:rPr>
              <a:t>2m</a:t>
            </a:r>
            <a:r>
              <a:rPr lang="zh-CN" altLang="en-US" sz="1900" dirty="0" smtClean="0">
                <a:latin typeface="微软雅黑" panose="020B0503020204020204" pitchFamily="34" charset="-122"/>
                <a:ea typeface="微软雅黑" panose="020B0503020204020204" pitchFamily="34" charset="-122"/>
              </a:rPr>
              <a:t>*</a:t>
            </a:r>
            <a:r>
              <a:rPr lang="en-US" altLang="zh-CN" sz="1900" dirty="0" smtClean="0">
                <a:latin typeface="微软雅黑" panose="020B0503020204020204" pitchFamily="34" charset="-122"/>
                <a:ea typeface="微软雅黑" panose="020B0503020204020204" pitchFamily="34" charset="-122"/>
              </a:rPr>
              <a:t>2m</a:t>
            </a:r>
            <a:r>
              <a:rPr lang="zh-CN" altLang="en-US" sz="1900" dirty="0" smtClean="0">
                <a:latin typeface="微软雅黑" panose="020B0503020204020204" pitchFamily="34" charset="-122"/>
                <a:ea typeface="微软雅黑" panose="020B0503020204020204" pitchFamily="34" charset="-122"/>
              </a:rPr>
              <a:t>（深），配两台口径</a:t>
            </a:r>
            <a:r>
              <a:rPr lang="en-US" altLang="zh-CN" sz="1900" dirty="0" smtClean="0">
                <a:latin typeface="微软雅黑" panose="020B0503020204020204" pitchFamily="34" charset="-122"/>
                <a:ea typeface="微软雅黑" panose="020B0503020204020204" pitchFamily="34" charset="-122"/>
              </a:rPr>
              <a:t>12</a:t>
            </a:r>
            <a:r>
              <a:rPr lang="zh-CN" altLang="en-US" sz="1900" dirty="0" smtClean="0">
                <a:latin typeface="微软雅黑" panose="020B0503020204020204" pitchFamily="34" charset="-122"/>
                <a:ea typeface="微软雅黑" panose="020B0503020204020204" pitchFamily="34" charset="-122"/>
              </a:rPr>
              <a:t>英寸</a:t>
            </a:r>
            <a:r>
              <a:rPr lang="en-US" altLang="zh-CN" sz="1900" dirty="0" smtClean="0">
                <a:latin typeface="微软雅黑" panose="020B0503020204020204" pitchFamily="34" charset="-122"/>
                <a:ea typeface="微软雅黑" panose="020B0503020204020204" pitchFamily="34" charset="-122"/>
              </a:rPr>
              <a:t>DN300</a:t>
            </a:r>
            <a:r>
              <a:rPr lang="en-US" altLang="zh-CN" sz="1900" dirty="0" smtClean="0">
                <a:latin typeface="微软雅黑" panose="020B0503020204020204" pitchFamily="34" charset="-122"/>
                <a:ea typeface="微软雅黑" panose="020B0503020204020204" pitchFamily="34" charset="-122"/>
              </a:rPr>
              <a:t>,</a:t>
            </a:r>
            <a:r>
              <a:rPr lang="zh-CN" altLang="en-US" sz="1900" dirty="0" smtClean="0">
                <a:latin typeface="微软雅黑" panose="020B0503020204020204" pitchFamily="34" charset="-122"/>
                <a:ea typeface="微软雅黑" panose="020B0503020204020204" pitchFamily="34" charset="-122"/>
              </a:rPr>
              <a:t>杨程为</a:t>
            </a:r>
            <a:r>
              <a:rPr lang="en-US" altLang="zh-CN" sz="1900" dirty="0" smtClean="0">
                <a:latin typeface="微软雅黑" panose="020B0503020204020204" pitchFamily="34" charset="-122"/>
                <a:ea typeface="微软雅黑" panose="020B0503020204020204" pitchFamily="34" charset="-122"/>
              </a:rPr>
              <a:t>12.5m</a:t>
            </a:r>
            <a:r>
              <a:rPr lang="zh-CN" altLang="en-US" sz="1900" dirty="0" smtClean="0">
                <a:latin typeface="微软雅黑" panose="020B0503020204020204" pitchFamily="34" charset="-122"/>
                <a:ea typeface="微软雅黑" panose="020B0503020204020204" pitchFamily="34" charset="-122"/>
              </a:rPr>
              <a:t>的水泵（抽水量</a:t>
            </a:r>
            <a:r>
              <a:rPr lang="en-US" altLang="zh-CN" sz="1900" dirty="0" smtClean="0">
                <a:latin typeface="微软雅黑" panose="020B0503020204020204" pitchFamily="34" charset="-122"/>
                <a:ea typeface="微软雅黑" panose="020B0503020204020204" pitchFamily="34" charset="-122"/>
              </a:rPr>
              <a:t>400m3/h</a:t>
            </a:r>
            <a:r>
              <a:rPr lang="zh-CN" altLang="en-US" sz="1900" dirty="0" smtClean="0">
                <a:latin typeface="微软雅黑" panose="020B0503020204020204" pitchFamily="34" charset="-122"/>
                <a:ea typeface="微软雅黑" panose="020B0503020204020204" pitchFamily="34" charset="-122"/>
              </a:rPr>
              <a:t>）跟踪抽水。</a:t>
            </a:r>
            <a:endParaRPr lang="en-US" altLang="zh-CN" sz="1900" dirty="0" smtClean="0">
              <a:latin typeface="微软雅黑" panose="020B0503020204020204" pitchFamily="34" charset="-122"/>
              <a:ea typeface="微软雅黑" panose="020B0503020204020204" pitchFamily="34" charset="-122"/>
            </a:endParaRPr>
          </a:p>
        </p:txBody>
      </p:sp>
      <p:pic>
        <p:nvPicPr>
          <p:cNvPr id="1026" name="Picture 2"/>
          <p:cNvPicPr>
            <a:picLocks noChangeAspect="1" noChangeArrowheads="1"/>
          </p:cNvPicPr>
          <p:nvPr/>
        </p:nvPicPr>
        <p:blipFill>
          <a:blip r:embed="rId1" cstate="print"/>
          <a:srcRect r="37545"/>
          <a:stretch>
            <a:fillRect/>
          </a:stretch>
        </p:blipFill>
        <p:spPr bwMode="auto">
          <a:xfrm>
            <a:off x="1187624" y="2428875"/>
            <a:ext cx="7186126" cy="4429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6" name="矩形 5"/>
          <p:cNvSpPr>
            <a:spLocks noChangeArrowheads="1"/>
          </p:cNvSpPr>
          <p:nvPr/>
        </p:nvSpPr>
        <p:spPr bwMode="auto">
          <a:xfrm>
            <a:off x="5214942" y="285728"/>
            <a:ext cx="314327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800" dirty="0" smtClean="0">
                <a:latin typeface="微软雅黑" panose="020B0503020204020204" pitchFamily="34" charset="-122"/>
                <a:ea typeface="微软雅黑" panose="020B0503020204020204" pitchFamily="34" charset="-122"/>
              </a:rPr>
              <a:t>防汛物资准备</a:t>
            </a:r>
            <a:endParaRPr lang="en-US" altLang="zh-CN" sz="2800" dirty="0" smtClean="0">
              <a:latin typeface="微软雅黑" panose="020B0503020204020204" pitchFamily="34" charset="-122"/>
              <a:ea typeface="微软雅黑" panose="020B0503020204020204" pitchFamily="34" charset="-122"/>
            </a:endParaRPr>
          </a:p>
        </p:txBody>
      </p:sp>
      <p:pic>
        <p:nvPicPr>
          <p:cNvPr id="45058" name="Picture 2" descr="C:\Documents and Settings\Administrator\Application Data\Tencent\Users\598027532\QQ\WinTemp\RichOle\H$BXNDRAIW}[[UP{0QJ~`KB.jpg"/>
          <p:cNvPicPr>
            <a:picLocks noChangeAspect="1" noChangeArrowheads="1"/>
          </p:cNvPicPr>
          <p:nvPr/>
        </p:nvPicPr>
        <p:blipFill>
          <a:blip r:embed="rId1" cstate="print"/>
          <a:srcRect/>
          <a:stretch>
            <a:fillRect/>
          </a:stretch>
        </p:blipFill>
        <p:spPr bwMode="auto">
          <a:xfrm>
            <a:off x="1142976" y="987688"/>
            <a:ext cx="6786610" cy="587031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a:spLocks noChangeArrowheads="1"/>
          </p:cNvSpPr>
          <p:nvPr/>
        </p:nvSpPr>
        <p:spPr bwMode="auto">
          <a:xfrm>
            <a:off x="1187624" y="2636912"/>
            <a:ext cx="68405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71500" indent="-571500" algn="ctr" eaLnBrk="1" hangingPunct="1"/>
            <a:r>
              <a:rPr lang="zh-CN" altLang="en-US" sz="4400" dirty="0" smtClean="0">
                <a:latin typeface="微软雅黑" panose="020B0503020204020204" pitchFamily="34" charset="-122"/>
                <a:ea typeface="微软雅黑" panose="020B0503020204020204" pitchFamily="34" charset="-122"/>
              </a:rPr>
              <a:t>六、雨季施工技术措施</a:t>
            </a:r>
            <a:endParaRPr lang="zh-CN" altLang="en-US" sz="4400" dirty="0">
              <a:latin typeface="黑体" panose="02010609060101010101" pitchFamily="49" charset="-122"/>
              <a:ea typeface="黑体" panose="02010609060101010101" pitchFamily="49" charset="-122"/>
            </a:endParaRPr>
          </a:p>
        </p:txBody>
      </p:sp>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5297" name="Rectangle 1"/>
          <p:cNvSpPr>
            <a:spLocks noChangeArrowheads="1"/>
          </p:cNvSpPr>
          <p:nvPr/>
        </p:nvSpPr>
        <p:spPr bwMode="auto">
          <a:xfrm>
            <a:off x="428596" y="642918"/>
            <a:ext cx="8286808" cy="2503144"/>
          </a:xfrm>
          <a:prstGeom prst="rect">
            <a:avLst/>
          </a:prstGeom>
          <a:noFill/>
          <a:ln w="9525">
            <a:noFill/>
            <a:miter lim="800000"/>
          </a:ln>
          <a:effectLst/>
        </p:spPr>
        <p:txBody>
          <a:bodyPr vert="horz" wrap="square" lIns="91440" tIns="165048" rIns="91440" bIns="165048" numCol="1" anchor="ctr" anchorCtr="0" compatLnSpc="1">
            <a:spAutoFit/>
          </a:bodyPr>
          <a:lstStyle/>
          <a:p>
            <a:pPr marL="0" marR="0" lvl="0" algn="l" defTabSz="914400" rtl="0" eaLnBrk="1" fontAlgn="base" latinLnBrk="0" hangingPunct="1">
              <a:lnSpc>
                <a:spcPct val="150000"/>
              </a:lnSpc>
              <a:spcBef>
                <a:spcPct val="0"/>
              </a:spcBef>
              <a:spcAft>
                <a:spcPct val="0"/>
              </a:spcAft>
              <a:buClrTx/>
              <a:buSzTx/>
              <a:buFontTx/>
              <a:buNone/>
            </a:pPr>
            <a:r>
              <a:rPr lang="zh-CN" altLang="en-US" sz="2800" dirty="0" smtClean="0">
                <a:latin typeface="微软雅黑" panose="020B0503020204020204" pitchFamily="34" charset="-122"/>
                <a:ea typeface="微软雅黑" panose="020B0503020204020204" pitchFamily="34" charset="-122"/>
              </a:rPr>
              <a:t>钢筋工程</a:t>
            </a:r>
            <a:endParaRPr lang="zh-CN" altLang="en-US" sz="2800" dirty="0" smtClean="0">
              <a:latin typeface="微软雅黑" panose="020B0503020204020204" pitchFamily="34" charset="-122"/>
              <a:ea typeface="微软雅黑" panose="020B0503020204020204" pitchFamily="34" charset="-122"/>
            </a:endParaRPr>
          </a:p>
          <a:p>
            <a:pPr marL="0" marR="0" lvl="0" algn="l" defTabSz="914400" rtl="0" eaLnBrk="0" fontAlgn="base" latinLnBrk="0" hangingPunct="0">
              <a:lnSpc>
                <a:spcPct val="150000"/>
              </a:lnSpc>
              <a:spcBef>
                <a:spcPct val="0"/>
              </a:spcBef>
              <a:spcAft>
                <a:spcPct val="0"/>
              </a:spcAft>
              <a:buClrTx/>
              <a:buSzTx/>
              <a:buFontTx/>
              <a:buNone/>
            </a:pPr>
            <a:r>
              <a:rPr lang="zh-CN" altLang="en-US" sz="2200" dirty="0" smtClean="0">
                <a:latin typeface="微软雅黑" panose="020B0503020204020204" pitchFamily="34" charset="-122"/>
                <a:ea typeface="微软雅黑" panose="020B0503020204020204" pitchFamily="34" charset="-122"/>
              </a:rPr>
              <a:t>       钢筋堆放场地应夯实，并高于现场地面，四周有排水沟，用垫木将钢筋架起</a:t>
            </a:r>
            <a:r>
              <a:rPr lang="en-US" altLang="zh-CN" sz="2200" dirty="0" smtClean="0">
                <a:latin typeface="微软雅黑" panose="020B0503020204020204" pitchFamily="34" charset="-122"/>
                <a:ea typeface="微软雅黑" panose="020B0503020204020204" pitchFamily="34" charset="-122"/>
              </a:rPr>
              <a:t>100</a:t>
            </a:r>
            <a:r>
              <a:rPr lang="zh-CN" altLang="en-US" sz="2200" dirty="0" smtClean="0">
                <a:latin typeface="微软雅黑" panose="020B0503020204020204" pitchFamily="34" charset="-122"/>
                <a:ea typeface="微软雅黑" panose="020B0503020204020204" pitchFamily="34" charset="-122"/>
              </a:rPr>
              <a:t>～</a:t>
            </a:r>
            <a:r>
              <a:rPr lang="en-US" altLang="zh-CN" sz="2200" dirty="0" smtClean="0">
                <a:latin typeface="微软雅黑" panose="020B0503020204020204" pitchFamily="34" charset="-122"/>
                <a:ea typeface="微软雅黑" panose="020B0503020204020204" pitchFamily="34" charset="-122"/>
              </a:rPr>
              <a:t>200mm</a:t>
            </a:r>
            <a:r>
              <a:rPr lang="zh-CN" altLang="en-US" sz="2200" dirty="0" smtClean="0">
                <a:latin typeface="微软雅黑" panose="020B0503020204020204" pitchFamily="34" charset="-122"/>
                <a:ea typeface="微软雅黑" panose="020B0503020204020204" pitchFamily="34" charset="-122"/>
              </a:rPr>
              <a:t>，避免因雨水浸泡而锈蚀，台风或大风、雷雨天气，施工层上钢筋工程应停止作业，防止雷电伤人。</a:t>
            </a:r>
            <a:endParaRPr lang="zh-CN" altLang="en-US" sz="2200" dirty="0" smtClean="0">
              <a:latin typeface="微软雅黑" panose="020B0503020204020204" pitchFamily="34" charset="-122"/>
              <a:ea typeface="微软雅黑" panose="020B0503020204020204" pitchFamily="34" charset="-122"/>
            </a:endParaRPr>
          </a:p>
        </p:txBody>
      </p:sp>
      <p:pic>
        <p:nvPicPr>
          <p:cNvPr id="55299" name="Picture 3" descr="d:\软件\360浏~1\360se6\USERDA~1\Temp\AD0DB1~1.JPG"/>
          <p:cNvPicPr>
            <a:picLocks noChangeAspect="1" noChangeArrowheads="1"/>
          </p:cNvPicPr>
          <p:nvPr/>
        </p:nvPicPr>
        <p:blipFill>
          <a:blip r:embed="rId1" cstate="print"/>
          <a:srcRect l="10034"/>
          <a:stretch>
            <a:fillRect/>
          </a:stretch>
        </p:blipFill>
        <p:spPr bwMode="auto">
          <a:xfrm>
            <a:off x="3786182" y="3000372"/>
            <a:ext cx="4867618" cy="3481736"/>
          </a:xfrm>
          <a:prstGeom prst="rect">
            <a:avLst/>
          </a:prstGeom>
          <a:noFill/>
        </p:spPr>
      </p:pic>
      <p:graphicFrame>
        <p:nvGraphicFramePr>
          <p:cNvPr id="5" name="图示 4"/>
          <p:cNvGraphicFramePr/>
          <p:nvPr/>
        </p:nvGraphicFramePr>
        <p:xfrm>
          <a:off x="-357222" y="3000372"/>
          <a:ext cx="4857784" cy="335758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5299"/>
                                        </p:tgtEl>
                                        <p:attrNameLst>
                                          <p:attrName>style.visibility</p:attrName>
                                        </p:attrNameLst>
                                      </p:cBhvr>
                                      <p:to>
                                        <p:strVal val="visible"/>
                                      </p:to>
                                    </p:set>
                                    <p:anim calcmode="lin" valueType="num">
                                      <p:cBhvr additive="base">
                                        <p:cTn id="7" dur="1000" fill="hold"/>
                                        <p:tgtEl>
                                          <p:spTgt spid="55299"/>
                                        </p:tgtEl>
                                        <p:attrNameLst>
                                          <p:attrName>ppt_x</p:attrName>
                                        </p:attrNameLst>
                                      </p:cBhvr>
                                      <p:tavLst>
                                        <p:tav tm="0">
                                          <p:val>
                                            <p:strVal val="#ppt_x"/>
                                          </p:val>
                                        </p:tav>
                                        <p:tav tm="100000">
                                          <p:val>
                                            <p:strVal val="#ppt_x"/>
                                          </p:val>
                                        </p:tav>
                                      </p:tavLst>
                                    </p:anim>
                                    <p:anim calcmode="lin" valueType="num">
                                      <p:cBhvr additive="base">
                                        <p:cTn id="8" dur="1000" fill="hold"/>
                                        <p:tgtEl>
                                          <p:spTgt spid="5529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ppt_x</p:attrName>
                                        </p:attrNameLst>
                                      </p:cBhvr>
                                      <p:tavLst>
                                        <p:tav tm="0">
                                          <p:val>
                                            <p:strVal val="#ppt_x-.2"/>
                                          </p:val>
                                        </p:tav>
                                        <p:tav tm="100000">
                                          <p:val>
                                            <p:strVal val="#ppt_x"/>
                                          </p:val>
                                        </p:tav>
                                      </p:tavLst>
                                    </p:anim>
                                    <p:anim calcmode="lin" valueType="num">
                                      <p:cBhvr>
                                        <p:cTn id="13"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
        <p:nvSpPr>
          <p:cNvPr id="55297" name="Rectangle 1"/>
          <p:cNvSpPr>
            <a:spLocks noChangeArrowheads="1"/>
          </p:cNvSpPr>
          <p:nvPr/>
        </p:nvSpPr>
        <p:spPr bwMode="auto">
          <a:xfrm>
            <a:off x="428596" y="642918"/>
            <a:ext cx="8286808" cy="3010976"/>
          </a:xfrm>
          <a:prstGeom prst="rect">
            <a:avLst/>
          </a:prstGeom>
          <a:noFill/>
          <a:ln w="9525">
            <a:noFill/>
            <a:miter lim="800000"/>
          </a:ln>
          <a:effectLst/>
        </p:spPr>
        <p:txBody>
          <a:bodyPr vert="horz" wrap="square" lIns="91440" tIns="165048" rIns="91440" bIns="165048" numCol="1" anchor="ctr" anchorCtr="0" compatLnSpc="1">
            <a:spAutoFit/>
          </a:bodyPr>
          <a:lstStyle/>
          <a:p>
            <a:pPr marL="0" marR="0" lvl="0" algn="l" defTabSz="914400" rtl="0" eaLnBrk="1" fontAlgn="base" latinLnBrk="0" hangingPunct="1">
              <a:lnSpc>
                <a:spcPct val="150000"/>
              </a:lnSpc>
              <a:spcBef>
                <a:spcPct val="0"/>
              </a:spcBef>
              <a:spcAft>
                <a:spcPct val="0"/>
              </a:spcAft>
              <a:buClrTx/>
              <a:buSzTx/>
              <a:buFontTx/>
              <a:buNone/>
            </a:pPr>
            <a:r>
              <a:rPr lang="zh-CN" altLang="en-US" sz="2800" dirty="0" smtClean="0">
                <a:latin typeface="微软雅黑" panose="020B0503020204020204" pitchFamily="34" charset="-122"/>
                <a:ea typeface="微软雅黑" panose="020B0503020204020204" pitchFamily="34" charset="-122"/>
              </a:rPr>
              <a:t>模板工程</a:t>
            </a:r>
            <a:endParaRPr lang="zh-CN" altLang="en-US" sz="2800" dirty="0" smtClean="0">
              <a:latin typeface="微软雅黑" panose="020B0503020204020204" pitchFamily="34" charset="-122"/>
              <a:ea typeface="微软雅黑" panose="020B0503020204020204" pitchFamily="34" charset="-122"/>
            </a:endParaRPr>
          </a:p>
          <a:p>
            <a:pPr eaLnBrk="0" fontAlgn="base" hangingPunct="0">
              <a:lnSpc>
                <a:spcPct val="150000"/>
              </a:lnSpc>
              <a:spcBef>
                <a:spcPct val="0"/>
              </a:spcBef>
              <a:spcAft>
                <a:spcPct val="0"/>
              </a:spcAft>
            </a:pPr>
            <a:r>
              <a:rPr lang="zh-CN" altLang="en-US" sz="2200" dirty="0" smtClean="0">
                <a:latin typeface="微软雅黑" panose="020B0503020204020204" pitchFamily="34" charset="-122"/>
                <a:ea typeface="微软雅黑" panose="020B0503020204020204" pitchFamily="34" charset="-122"/>
              </a:rPr>
              <a:t>       台风或大风来临前及时清理、捆绑零星模板和方木，严防被风吹走。</a:t>
            </a:r>
            <a:r>
              <a:rPr lang="zh-CN" altLang="zh-CN" sz="2200" dirty="0" smtClean="0">
                <a:latin typeface="微软雅黑" panose="020B0503020204020204" pitchFamily="34" charset="-122"/>
                <a:ea typeface="微软雅黑" panose="020B0503020204020204" pitchFamily="34" charset="-122"/>
              </a:rPr>
              <a:t>木模板在模板拆除后，应当放置于干燥处，并防止雨淋而变形</a:t>
            </a:r>
            <a:r>
              <a:rPr lang="zh-CN" altLang="en-US" sz="2200" dirty="0" smtClean="0">
                <a:latin typeface="微软雅黑" panose="020B0503020204020204" pitchFamily="34" charset="-122"/>
                <a:ea typeface="微软雅黑" panose="020B0503020204020204" pitchFamily="34" charset="-122"/>
              </a:rPr>
              <a:t>。</a:t>
            </a:r>
            <a:endParaRPr lang="zh-CN" altLang="en-US" sz="2200" dirty="0" smtClean="0">
              <a:latin typeface="微软雅黑" panose="020B0503020204020204" pitchFamily="34" charset="-122"/>
              <a:ea typeface="微软雅黑" panose="020B0503020204020204" pitchFamily="34" charset="-122"/>
            </a:endParaRPr>
          </a:p>
          <a:p>
            <a:pPr marL="0" marR="0" lvl="0" algn="l" defTabSz="914400" rtl="0" eaLnBrk="0" fontAlgn="base" latinLnBrk="0" hangingPunct="0">
              <a:lnSpc>
                <a:spcPct val="150000"/>
              </a:lnSpc>
              <a:spcBef>
                <a:spcPct val="0"/>
              </a:spcBef>
              <a:spcAft>
                <a:spcPct val="0"/>
              </a:spcAft>
              <a:buClrTx/>
              <a:buSzTx/>
              <a:buFontTx/>
              <a:buNone/>
            </a:pPr>
            <a:endParaRPr lang="zh-CN" altLang="en-US" sz="2200" dirty="0" smtClean="0">
              <a:latin typeface="微软雅黑" panose="020B0503020204020204" pitchFamily="34" charset="-122"/>
              <a:ea typeface="微软雅黑" panose="020B0503020204020204" pitchFamily="34" charset="-122"/>
            </a:endParaRPr>
          </a:p>
        </p:txBody>
      </p:sp>
      <p:pic>
        <p:nvPicPr>
          <p:cNvPr id="11266" name="Picture 2" descr="d:\软件\360浏~1\360se6\USERDA~1\Temp\200812~2.JPG"/>
          <p:cNvPicPr>
            <a:picLocks noChangeAspect="1" noChangeArrowheads="1"/>
          </p:cNvPicPr>
          <p:nvPr/>
        </p:nvPicPr>
        <p:blipFill>
          <a:blip r:embed="rId1" cstate="print"/>
          <a:srcRect/>
          <a:stretch>
            <a:fillRect/>
          </a:stretch>
        </p:blipFill>
        <p:spPr bwMode="auto">
          <a:xfrm>
            <a:off x="500034" y="3286124"/>
            <a:ext cx="4267200" cy="3200401"/>
          </a:xfrm>
          <a:prstGeom prst="rect">
            <a:avLst/>
          </a:prstGeom>
          <a:noFill/>
        </p:spPr>
      </p:pic>
      <p:graphicFrame>
        <p:nvGraphicFramePr>
          <p:cNvPr id="6" name="图示 5"/>
          <p:cNvGraphicFramePr/>
          <p:nvPr/>
        </p:nvGraphicFramePr>
        <p:xfrm>
          <a:off x="4071934" y="2500306"/>
          <a:ext cx="5616054" cy="39587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9209" y="923387"/>
            <a:ext cx="2376264"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组织保证措施</a:t>
            </a:r>
            <a:endParaRPr lang="zh-CN" altLang="en-US" sz="28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279209" y="1772816"/>
            <a:ext cx="8613271" cy="3416320"/>
          </a:xfrm>
          <a:prstGeom prst="rect">
            <a:avLst/>
          </a:prstGeom>
          <a:noFill/>
        </p:spPr>
        <p:txBody>
          <a:bodyPr wrap="square" rtlCol="0">
            <a:spAutoFit/>
          </a:bodyPr>
          <a:lstStyle/>
          <a:p>
            <a:pPr>
              <a:lnSpc>
                <a:spcPct val="150000"/>
              </a:lnSpc>
            </a:pPr>
            <a:r>
              <a:rPr lang="zh-CN" altLang="zh-CN" dirty="0" smtClean="0">
                <a:latin typeface="微软雅黑" panose="020B0503020204020204" pitchFamily="34" charset="-122"/>
                <a:ea typeface="微软雅黑" panose="020B0503020204020204" pitchFamily="34" charset="-122"/>
              </a:rPr>
              <a:t>雨期来临前，准备好污水泵十台，</a:t>
            </a:r>
            <a:r>
              <a:rPr lang="en-US" altLang="zh-CN" dirty="0" smtClean="0">
                <a:latin typeface="微软雅黑" panose="020B0503020204020204" pitchFamily="34" charset="-122"/>
                <a:ea typeface="微软雅黑" panose="020B0503020204020204" pitchFamily="34" charset="-122"/>
              </a:rPr>
              <a:t>220</a:t>
            </a:r>
            <a:r>
              <a:rPr lang="zh-CN" altLang="zh-CN" dirty="0" smtClean="0">
                <a:latin typeface="微软雅黑" panose="020B0503020204020204" pitchFamily="34" charset="-122"/>
                <a:ea typeface="微软雅黑" panose="020B0503020204020204" pitchFamily="34" charset="-122"/>
              </a:rPr>
              <a:t>挖掘机两台。各设备机械及相关工作责任人如下：</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内外环路排水沟集水池污水泵抽水工作责任人：李左权；</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排水渠沉淀池污水泵抽水工作责任人：史晓锋；</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排水沟、排水渠内的淤泥疏通工作责任人：何伟；</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及时关注每日天气情况工作责任人：沈钰；</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5</a:t>
            </a:r>
            <a:r>
              <a:rPr lang="zh-CN" altLang="en-US"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各抽水设备、施工机械及雨期用电检查工作责任人：张泰安；</a:t>
            </a:r>
            <a:endParaRPr lang="zh-CN"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rPr>
              <a:t>雨期防内涝抢险相关物资供应工作责任人：高远。</a:t>
            </a:r>
            <a:endParaRPr lang="zh-CN" altLang="zh-CN"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9209" y="923387"/>
            <a:ext cx="2376264" cy="523220"/>
          </a:xfrm>
          <a:prstGeom prst="rect">
            <a:avLst/>
          </a:prstGeom>
          <a:noFill/>
        </p:spPr>
        <p:txBody>
          <a:bodyPr wrap="square" rtlCol="0">
            <a:spAutoFit/>
          </a:bodyPr>
          <a:lstStyle/>
          <a:p>
            <a:r>
              <a:rPr lang="zh-CN" altLang="en-US" sz="2800" dirty="0" smtClean="0">
                <a:latin typeface="微软雅黑" panose="020B0503020204020204" pitchFamily="34" charset="-122"/>
                <a:ea typeface="微软雅黑" panose="020B0503020204020204" pitchFamily="34" charset="-122"/>
              </a:rPr>
              <a:t>安全保证措施</a:t>
            </a:r>
            <a:endParaRPr lang="zh-CN" altLang="en-US" sz="28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279209" y="1772816"/>
            <a:ext cx="8613271" cy="3416320"/>
          </a:xfrm>
          <a:prstGeom prst="rect">
            <a:avLst/>
          </a:prstGeom>
          <a:noFill/>
        </p:spPr>
        <p:txBody>
          <a:bodyPr wrap="square" rtlCol="0">
            <a:spAutoFit/>
          </a:bodyPr>
          <a:lstStyle/>
          <a:p>
            <a:pPr>
              <a:lnSpc>
                <a:spcPct val="150000"/>
              </a:lnSpc>
            </a:pP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、加强雨天作业的安全交底工作；</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、定期进行施工现场巡查，发现隐患及时进行整改；</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、指定专人收集天气预报，并及时进行公示；</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、遇六级风力时，禁止高空作业；</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5</a:t>
            </a:r>
            <a:r>
              <a:rPr lang="zh-CN" altLang="en-US" dirty="0" smtClean="0">
                <a:latin typeface="微软雅黑" panose="020B0503020204020204" pitchFamily="34" charset="-122"/>
                <a:ea typeface="微软雅黑" panose="020B0503020204020204" pitchFamily="34" charset="-122"/>
              </a:rPr>
              <a:t>、高空作业需佩戴好安全带、安全帽等防护用品，不能穿光底鞋；</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、定期检查现场临电、临建设施使用情况，防止发生触电事故；</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7</a:t>
            </a:r>
            <a:r>
              <a:rPr lang="zh-CN" altLang="en-US" dirty="0" smtClean="0">
                <a:latin typeface="微软雅黑" panose="020B0503020204020204" pitchFamily="34" charset="-122"/>
                <a:ea typeface="微软雅黑" panose="020B0503020204020204" pitchFamily="34" charset="-122"/>
              </a:rPr>
              <a:t>、电焊、机电器具操作人员必须按照相关操作规程上岗和进行相应设备的操作。</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、现场需要用电和其它动火作业，必须取得动火许可证方可开工。</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a:spLocks noChangeArrowheads="1"/>
          </p:cNvSpPr>
          <p:nvPr/>
        </p:nvSpPr>
        <p:spPr bwMode="auto">
          <a:xfrm>
            <a:off x="1187624" y="2636912"/>
            <a:ext cx="68405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71500" indent="-571500" algn="ctr" eaLnBrk="1" hangingPunct="1"/>
            <a:r>
              <a:rPr lang="zh-CN" altLang="en-US" sz="4400" dirty="0" smtClean="0">
                <a:latin typeface="微软雅黑" panose="020B0503020204020204" pitchFamily="34" charset="-122"/>
                <a:ea typeface="微软雅黑" panose="020B0503020204020204" pitchFamily="34" charset="-122"/>
              </a:rPr>
              <a:t>七、质量保证措施</a:t>
            </a:r>
            <a:endParaRPr lang="zh-CN" altLang="en-US" sz="4400" dirty="0">
              <a:latin typeface="黑体" panose="02010609060101010101" pitchFamily="49" charset="-122"/>
              <a:ea typeface="黑体" panose="02010609060101010101" pitchFamily="49" charset="-122"/>
            </a:endParaRPr>
          </a:p>
        </p:txBody>
      </p:sp>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928662" y="761982"/>
            <a:ext cx="7286676" cy="1048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雨季来临前，对场区内回填土边坡部位采用土工布进行覆盖，防止边坡土壤流失。</a:t>
            </a:r>
            <a:endParaRPr lang="en-US" altLang="zh-CN" sz="2200" dirty="0" smtClean="0">
              <a:latin typeface="微软雅黑" panose="020B0503020204020204" pitchFamily="34" charset="-122"/>
              <a:ea typeface="微软雅黑" panose="020B0503020204020204" pitchFamily="34" charset="-122"/>
            </a:endParaRPr>
          </a:p>
        </p:txBody>
      </p:sp>
      <p:pic>
        <p:nvPicPr>
          <p:cNvPr id="2" name="Picture 2" descr="d:\软件\360浏~1\360se6\USERDA~1\Temp\2_1004~1.GIF"/>
          <p:cNvPicPr>
            <a:picLocks noChangeAspect="1" noChangeArrowheads="1"/>
          </p:cNvPicPr>
          <p:nvPr/>
        </p:nvPicPr>
        <p:blipFill>
          <a:blip r:embed="rId1" cstate="print"/>
          <a:srcRect/>
          <a:stretch>
            <a:fillRect/>
          </a:stretch>
        </p:blipFill>
        <p:spPr bwMode="auto">
          <a:xfrm>
            <a:off x="642910" y="2000239"/>
            <a:ext cx="7929618" cy="4640563"/>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1000" fill="hold"/>
                                        <p:tgtEl>
                                          <p:spTgt spid="72"/>
                                        </p:tgtEl>
                                        <p:attrNameLst>
                                          <p:attrName>ppt_x</p:attrName>
                                        </p:attrNameLst>
                                      </p:cBhvr>
                                      <p:tavLst>
                                        <p:tav tm="0">
                                          <p:val>
                                            <p:strVal val="0-#ppt_w/2"/>
                                          </p:val>
                                        </p:tav>
                                        <p:tav tm="100000">
                                          <p:val>
                                            <p:strVal val="#ppt_x"/>
                                          </p:val>
                                        </p:tav>
                                      </p:tavLst>
                                    </p:anim>
                                    <p:anim calcmode="lin" valueType="num">
                                      <p:cBhvr additive="base">
                                        <p:cTn id="8" dur="10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1071546"/>
            <a:ext cx="8143932" cy="5162346"/>
          </a:xfrm>
        </p:spPr>
        <p:txBody>
          <a:bodyPr>
            <a:normAutofit/>
          </a:bodyPr>
          <a:lstStyle/>
          <a:p>
            <a:pPr>
              <a:lnSpc>
                <a:spcPct val="150000"/>
              </a:lnSpc>
            </a:pPr>
            <a:r>
              <a:rPr lang="en-US" altLang="zh-CN" sz="2200" dirty="0" smtClean="0">
                <a:latin typeface="微软雅黑" panose="020B0503020204020204" pitchFamily="34" charset="-122"/>
                <a:ea typeface="微软雅黑" panose="020B0503020204020204" pitchFamily="34" charset="-122"/>
              </a:rPr>
              <a:t>1</a:t>
            </a:r>
            <a:r>
              <a:rPr lang="zh-CN" altLang="en-US" sz="2200" dirty="0" smtClean="0">
                <a:latin typeface="微软雅黑" panose="020B0503020204020204" pitchFamily="34" charset="-122"/>
                <a:ea typeface="微软雅黑" panose="020B0503020204020204" pitchFamily="34" charset="-122"/>
              </a:rPr>
              <a:t>、</a:t>
            </a:r>
            <a:r>
              <a:rPr lang="zh-CN" altLang="zh-CN" sz="2200" dirty="0" smtClean="0">
                <a:latin typeface="微软雅黑" panose="020B0503020204020204" pitchFamily="34" charset="-122"/>
                <a:ea typeface="微软雅黑" panose="020B0503020204020204" pitchFamily="34" charset="-122"/>
              </a:rPr>
              <a:t>切实</a:t>
            </a:r>
            <a:r>
              <a:rPr lang="zh-CN" altLang="zh-CN" sz="2200" dirty="0">
                <a:latin typeface="微软雅黑" panose="020B0503020204020204" pitchFamily="34" charset="-122"/>
                <a:ea typeface="微软雅黑" panose="020B0503020204020204" pitchFamily="34" charset="-122"/>
              </a:rPr>
              <a:t>做好雨季施工</a:t>
            </a:r>
            <a:r>
              <a:rPr lang="zh-CN" altLang="zh-CN" sz="2200" dirty="0" smtClean="0">
                <a:latin typeface="微软雅黑" panose="020B0503020204020204" pitchFamily="34" charset="-122"/>
                <a:ea typeface="微软雅黑" panose="020B0503020204020204" pitchFamily="34" charset="-122"/>
              </a:rPr>
              <a:t>及防汛防台减灾</a:t>
            </a:r>
            <a:r>
              <a:rPr lang="zh-CN" altLang="zh-CN" sz="2200" dirty="0">
                <a:latin typeface="微软雅黑" panose="020B0503020204020204" pitchFamily="34" charset="-122"/>
                <a:ea typeface="微软雅黑" panose="020B0503020204020204" pitchFamily="34" charset="-122"/>
              </a:rPr>
              <a:t>工作，保证雨季的正常</a:t>
            </a:r>
            <a:r>
              <a:rPr lang="zh-CN" altLang="zh-CN" sz="2200" dirty="0" smtClean="0">
                <a:latin typeface="微软雅黑" panose="020B0503020204020204" pitchFamily="34" charset="-122"/>
                <a:ea typeface="微软雅黑" panose="020B0503020204020204" pitchFamily="34" charset="-122"/>
              </a:rPr>
              <a:t>施工</a:t>
            </a:r>
            <a:r>
              <a:rPr lang="zh-CN" altLang="en-US" sz="2200" dirty="0" smtClean="0">
                <a:latin typeface="微软雅黑" panose="020B0503020204020204" pitchFamily="34" charset="-122"/>
                <a:ea typeface="微软雅黑" panose="020B0503020204020204" pitchFamily="34" charset="-122"/>
              </a:rPr>
              <a:t>。</a:t>
            </a:r>
            <a:endParaRPr lang="en-US" altLang="zh-CN" sz="2200" dirty="0" smtClean="0">
              <a:latin typeface="微软雅黑" panose="020B0503020204020204" pitchFamily="34" charset="-122"/>
              <a:ea typeface="微软雅黑" panose="020B0503020204020204" pitchFamily="34" charset="-122"/>
            </a:endParaRPr>
          </a:p>
          <a:p>
            <a:pPr>
              <a:lnSpc>
                <a:spcPct val="150000"/>
              </a:lnSpc>
            </a:pPr>
            <a:r>
              <a:rPr lang="en-US" altLang="zh-CN" sz="2200" dirty="0" smtClean="0">
                <a:latin typeface="微软雅黑" panose="020B0503020204020204" pitchFamily="34" charset="-122"/>
                <a:ea typeface="微软雅黑" panose="020B0503020204020204" pitchFamily="34" charset="-122"/>
              </a:rPr>
              <a:t>2</a:t>
            </a:r>
            <a:r>
              <a:rPr lang="zh-CN" altLang="en-US" sz="2200" dirty="0" smtClean="0">
                <a:latin typeface="微软雅黑" panose="020B0503020204020204" pitchFamily="34" charset="-122"/>
                <a:ea typeface="微软雅黑" panose="020B0503020204020204" pitchFamily="34" charset="-122"/>
              </a:rPr>
              <a:t>、</a:t>
            </a:r>
            <a:r>
              <a:rPr lang="zh-CN" altLang="zh-CN" sz="2200" dirty="0" smtClean="0">
                <a:latin typeface="微软雅黑" panose="020B0503020204020204" pitchFamily="34" charset="-122"/>
                <a:ea typeface="微软雅黑" panose="020B0503020204020204" pitchFamily="34" charset="-122"/>
              </a:rPr>
              <a:t>落实</a:t>
            </a:r>
            <a:r>
              <a:rPr lang="zh-CN" altLang="zh-CN" sz="2200" dirty="0">
                <a:latin typeface="微软雅黑" panose="020B0503020204020204" pitchFamily="34" charset="-122"/>
                <a:ea typeface="微软雅黑" panose="020B0503020204020204" pitchFamily="34" charset="-122"/>
              </a:rPr>
              <a:t>各项技术、安全防范措施</a:t>
            </a:r>
            <a:r>
              <a:rPr lang="zh-CN" altLang="zh-CN" sz="2200" dirty="0" smtClean="0">
                <a:latin typeface="微软雅黑" panose="020B0503020204020204" pitchFamily="34" charset="-122"/>
                <a:ea typeface="微软雅黑" panose="020B0503020204020204" pitchFamily="34" charset="-122"/>
              </a:rPr>
              <a:t>，</a:t>
            </a:r>
            <a:r>
              <a:rPr lang="zh-CN" altLang="en-US" sz="2200" dirty="0" smtClean="0">
                <a:latin typeface="微软雅黑" panose="020B0503020204020204" pitchFamily="34" charset="-122"/>
                <a:ea typeface="微软雅黑" panose="020B0503020204020204" pitchFamily="34" charset="-122"/>
              </a:rPr>
              <a:t>责任到人，保证</a:t>
            </a:r>
            <a:r>
              <a:rPr lang="zh-CN" altLang="zh-CN" sz="2200" dirty="0" smtClean="0">
                <a:latin typeface="微软雅黑" panose="020B0503020204020204" pitchFamily="34" charset="-122"/>
                <a:ea typeface="微软雅黑" panose="020B0503020204020204" pitchFamily="34" charset="-122"/>
              </a:rPr>
              <a:t>在</a:t>
            </a:r>
            <a:r>
              <a:rPr lang="zh-CN" altLang="zh-CN" sz="2200" dirty="0">
                <a:latin typeface="微软雅黑" panose="020B0503020204020204" pitchFamily="34" charset="-122"/>
                <a:ea typeface="微软雅黑" panose="020B0503020204020204" pitchFamily="34" charset="-122"/>
              </a:rPr>
              <a:t>遭受台风、</a:t>
            </a:r>
            <a:r>
              <a:rPr lang="zh-CN" altLang="zh-CN" sz="2200" dirty="0" smtClean="0">
                <a:latin typeface="微软雅黑" panose="020B0503020204020204" pitchFamily="34" charset="-122"/>
                <a:ea typeface="微软雅黑" panose="020B0503020204020204" pitchFamily="34" charset="-122"/>
              </a:rPr>
              <a:t>暴雨</a:t>
            </a:r>
            <a:r>
              <a:rPr lang="zh-CN" altLang="en-US" sz="2200" dirty="0" smtClean="0">
                <a:latin typeface="微软雅黑" panose="020B0503020204020204" pitchFamily="34" charset="-122"/>
                <a:ea typeface="微软雅黑" panose="020B0503020204020204" pitchFamily="34" charset="-122"/>
              </a:rPr>
              <a:t>灾害</a:t>
            </a:r>
            <a:r>
              <a:rPr lang="zh-CN" altLang="zh-CN" sz="2200" dirty="0" smtClean="0">
                <a:latin typeface="微软雅黑" panose="020B0503020204020204" pitchFamily="34" charset="-122"/>
                <a:ea typeface="微软雅黑" panose="020B0503020204020204" pitchFamily="34" charset="-122"/>
              </a:rPr>
              <a:t>时</a:t>
            </a:r>
            <a:r>
              <a:rPr lang="zh-CN" altLang="zh-CN" sz="2200" dirty="0">
                <a:latin typeface="微软雅黑" panose="020B0503020204020204" pitchFamily="34" charset="-122"/>
                <a:ea typeface="微软雅黑" panose="020B0503020204020204" pitchFamily="34" charset="-122"/>
              </a:rPr>
              <a:t>，能及时、高效、有序地</a:t>
            </a:r>
            <a:r>
              <a:rPr lang="zh-CN" altLang="zh-CN" sz="2200" dirty="0" smtClean="0">
                <a:latin typeface="微软雅黑" panose="020B0503020204020204" pitchFamily="34" charset="-122"/>
                <a:ea typeface="微软雅黑" panose="020B0503020204020204" pitchFamily="34" charset="-122"/>
              </a:rPr>
              <a:t>开展</a:t>
            </a:r>
            <a:r>
              <a:rPr lang="zh-CN" altLang="en-US" sz="2200" dirty="0" smtClean="0">
                <a:latin typeface="微软雅黑" panose="020B0503020204020204" pitchFamily="34" charset="-122"/>
                <a:ea typeface="微软雅黑" panose="020B0503020204020204" pitchFamily="34" charset="-122"/>
              </a:rPr>
              <a:t>防汛防台、</a:t>
            </a:r>
            <a:r>
              <a:rPr lang="zh-CN" altLang="zh-CN" sz="2200" dirty="0" smtClean="0">
                <a:latin typeface="微软雅黑" panose="020B0503020204020204" pitchFamily="34" charset="-122"/>
                <a:ea typeface="微软雅黑" panose="020B0503020204020204" pitchFamily="34" charset="-122"/>
              </a:rPr>
              <a:t>抢险救灾工作。</a:t>
            </a:r>
            <a:endParaRPr lang="en-US" altLang="zh-CN" sz="2200" dirty="0" smtClean="0">
              <a:latin typeface="微软雅黑" panose="020B0503020204020204" pitchFamily="34" charset="-122"/>
              <a:ea typeface="微软雅黑" panose="020B0503020204020204" pitchFamily="34" charset="-122"/>
            </a:endParaRPr>
          </a:p>
          <a:p>
            <a:pPr>
              <a:lnSpc>
                <a:spcPct val="150000"/>
              </a:lnSpc>
            </a:pPr>
            <a:r>
              <a:rPr lang="en-US" altLang="zh-CN" sz="2200" dirty="0" smtClean="0">
                <a:latin typeface="微软雅黑" panose="020B0503020204020204" pitchFamily="34" charset="-122"/>
                <a:ea typeface="微软雅黑" panose="020B0503020204020204" pitchFamily="34" charset="-122"/>
              </a:rPr>
              <a:t>3</a:t>
            </a:r>
            <a:r>
              <a:rPr lang="zh-CN" altLang="en-US" sz="2200" dirty="0" smtClean="0">
                <a:latin typeface="微软雅黑" panose="020B0503020204020204" pitchFamily="34" charset="-122"/>
                <a:ea typeface="微软雅黑" panose="020B0503020204020204" pitchFamily="34" charset="-122"/>
              </a:rPr>
              <a:t>、将汛期突发水灾事件对财产安全造成的不良影响降到最低限度。</a:t>
            </a:r>
            <a:endParaRPr lang="zh-CN" altLang="zh-CN" sz="2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928662" y="761981"/>
            <a:ext cx="7286676" cy="155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雨季期间对现场进行检查，若发现积水，及时进行积水抽排工作，并在该区域做出标记。待土壤干透后再对积水处进行填土修坡处理，防止积水现象的再次发生。</a:t>
            </a:r>
            <a:endParaRPr lang="en-US" altLang="zh-CN" sz="2200" dirty="0" smtClean="0">
              <a:latin typeface="微软雅黑" panose="020B0503020204020204" pitchFamily="34" charset="-122"/>
              <a:ea typeface="微软雅黑" panose="020B0503020204020204" pitchFamily="34" charset="-122"/>
            </a:endParaRPr>
          </a:p>
        </p:txBody>
      </p:sp>
      <p:pic>
        <p:nvPicPr>
          <p:cNvPr id="4" name="Picture 1" descr="C:\Documents and Settings\Administrator\Application Data\Tencent\Users\598027532\QQ\WinTemp\RichOle\[Y}RTSAY%Z%SG6}Z~741E8E.jpg"/>
          <p:cNvPicPr>
            <a:picLocks noChangeAspect="1" noChangeArrowheads="1"/>
          </p:cNvPicPr>
          <p:nvPr/>
        </p:nvPicPr>
        <p:blipFill>
          <a:blip r:embed="rId1" cstate="print"/>
          <a:srcRect t="18127"/>
          <a:stretch>
            <a:fillRect/>
          </a:stretch>
        </p:blipFill>
        <p:spPr bwMode="auto">
          <a:xfrm>
            <a:off x="1071538" y="2357430"/>
            <a:ext cx="6786610" cy="4182305"/>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1000" fill="hold"/>
                                        <p:tgtEl>
                                          <p:spTgt spid="72"/>
                                        </p:tgtEl>
                                        <p:attrNameLst>
                                          <p:attrName>ppt_x</p:attrName>
                                        </p:attrNameLst>
                                      </p:cBhvr>
                                      <p:tavLst>
                                        <p:tav tm="0">
                                          <p:val>
                                            <p:strVal val="1+#ppt_w/2"/>
                                          </p:val>
                                        </p:tav>
                                        <p:tav tm="100000">
                                          <p:val>
                                            <p:strVal val="#ppt_x"/>
                                          </p:val>
                                        </p:tav>
                                      </p:tavLst>
                                    </p:anim>
                                    <p:anim calcmode="lin" valueType="num">
                                      <p:cBhvr additive="base">
                                        <p:cTn id="8" dur="1000" fill="hold"/>
                                        <p:tgtEl>
                                          <p:spTgt spid="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a:spLocks noChangeArrowheads="1"/>
          </p:cNvSpPr>
          <p:nvPr/>
        </p:nvSpPr>
        <p:spPr bwMode="auto">
          <a:xfrm>
            <a:off x="928662" y="857232"/>
            <a:ext cx="7286676" cy="1048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dirty="0" smtClean="0">
                <a:latin typeface="微软雅黑" panose="020B0503020204020204" pitchFamily="34" charset="-122"/>
                <a:ea typeface="微软雅黑" panose="020B0503020204020204" pitchFamily="34" charset="-122"/>
              </a:rPr>
              <a:t>       </a:t>
            </a:r>
            <a:r>
              <a:rPr lang="zh-CN" altLang="en-US" sz="2200" dirty="0" smtClean="0">
                <a:latin typeface="微软雅黑" panose="020B0503020204020204" pitchFamily="34" charset="-122"/>
                <a:ea typeface="微软雅黑" panose="020B0503020204020204" pitchFamily="34" charset="-122"/>
              </a:rPr>
              <a:t>雨季结束后，在土壤未充分干透前，禁止一切车辆进入，并树立警示牌。</a:t>
            </a:r>
            <a:endParaRPr lang="en-US" altLang="zh-CN" sz="2200" dirty="0" smtClean="0">
              <a:latin typeface="微软雅黑" panose="020B0503020204020204" pitchFamily="34" charset="-122"/>
              <a:ea typeface="微软雅黑" panose="020B0503020204020204" pitchFamily="34" charset="-122"/>
            </a:endParaRPr>
          </a:p>
        </p:txBody>
      </p:sp>
      <p:pic>
        <p:nvPicPr>
          <p:cNvPr id="30722" name="Picture 2" descr="d:\软件\360浏~1\360se6\USERDA~1\Temp\80604845.jpg"/>
          <p:cNvPicPr>
            <a:picLocks noChangeAspect="1" noChangeArrowheads="1"/>
          </p:cNvPicPr>
          <p:nvPr/>
        </p:nvPicPr>
        <p:blipFill>
          <a:blip r:embed="rId1" cstate="print"/>
          <a:srcRect/>
          <a:stretch>
            <a:fillRect/>
          </a:stretch>
        </p:blipFill>
        <p:spPr bwMode="auto">
          <a:xfrm>
            <a:off x="1000100" y="2190742"/>
            <a:ext cx="6786610" cy="3981481"/>
          </a:xfrm>
          <a:prstGeom prst="rect">
            <a:avLst/>
          </a:prstGeom>
          <a:noFill/>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1000" fill="hold"/>
                                        <p:tgtEl>
                                          <p:spTgt spid="72"/>
                                        </p:tgtEl>
                                        <p:attrNameLst>
                                          <p:attrName>ppt_x</p:attrName>
                                        </p:attrNameLst>
                                      </p:cBhvr>
                                      <p:tavLst>
                                        <p:tav tm="0">
                                          <p:val>
                                            <p:strVal val="1+#ppt_w/2"/>
                                          </p:val>
                                        </p:tav>
                                        <p:tav tm="100000">
                                          <p:val>
                                            <p:strVal val="#ppt_x"/>
                                          </p:val>
                                        </p:tav>
                                      </p:tavLst>
                                    </p:anim>
                                    <p:anim calcmode="lin" valueType="num">
                                      <p:cBhvr additive="base">
                                        <p:cTn id="8" dur="1000" fill="hold"/>
                                        <p:tgtEl>
                                          <p:spTgt spid="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a:spLocks noChangeArrowheads="1"/>
          </p:cNvSpPr>
          <p:nvPr/>
        </p:nvSpPr>
        <p:spPr bwMode="auto">
          <a:xfrm>
            <a:off x="1187624" y="2636912"/>
            <a:ext cx="68405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71500" indent="-571500" algn="ctr" eaLnBrk="1" hangingPunct="1"/>
            <a:r>
              <a:rPr lang="zh-CN" altLang="en-US" sz="4400" dirty="0" smtClean="0">
                <a:latin typeface="微软雅黑" panose="020B0503020204020204" pitchFamily="34" charset="-122"/>
                <a:ea typeface="微软雅黑" panose="020B0503020204020204" pitchFamily="34" charset="-122"/>
              </a:rPr>
              <a:t>八、应急预案</a:t>
            </a:r>
            <a:endParaRPr lang="zh-CN" altLang="en-US" sz="4400" dirty="0">
              <a:latin typeface="黑体" panose="02010609060101010101" pitchFamily="49" charset="-122"/>
              <a:ea typeface="黑体" panose="02010609060101010101" pitchFamily="49" charset="-122"/>
            </a:endParaRPr>
          </a:p>
        </p:txBody>
      </p:sp>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graphicFrame>
        <p:nvGraphicFramePr>
          <p:cNvPr id="4" name="表格 3"/>
          <p:cNvGraphicFramePr>
            <a:graphicFrameLocks noGrp="1"/>
          </p:cNvGraphicFramePr>
          <p:nvPr/>
        </p:nvGraphicFramePr>
        <p:xfrm>
          <a:off x="357158" y="1000105"/>
          <a:ext cx="8501122" cy="5249244"/>
        </p:xfrm>
        <a:graphic>
          <a:graphicData uri="http://schemas.openxmlformats.org/drawingml/2006/table">
            <a:tbl>
              <a:tblPr firstRow="1" bandRow="1">
                <a:tableStyleId>{7DF18680-E054-41AD-8BC1-D1AEF772440D}</a:tableStyleId>
              </a:tblPr>
              <a:tblGrid>
                <a:gridCol w="1000132"/>
                <a:gridCol w="1143008"/>
                <a:gridCol w="1143008"/>
                <a:gridCol w="5214974"/>
              </a:tblGrid>
              <a:tr h="452253">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kern="1200" dirty="0" smtClean="0"/>
                        <a:t>分工</a:t>
                      </a:r>
                      <a:endParaRPr lang="zh-CN" altLang="en-US" sz="1800" b="1"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dirty="0" smtClean="0"/>
                        <a:t>负责人</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成员</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职责</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r>
              <a:tr h="452253">
                <a:tc>
                  <a:txBody>
                    <a:bodyPr/>
                    <a:lstStyle/>
                    <a:p>
                      <a:pPr algn="ctr"/>
                      <a:r>
                        <a:rPr lang="zh-CN" altLang="en-US" dirty="0" smtClean="0"/>
                        <a:t>应急行动组</a:t>
                      </a:r>
                      <a:endParaRPr lang="zh-CN" altLang="en-US" sz="18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dirty="0" smtClean="0"/>
                        <a:t>王晓峰</a:t>
                      </a:r>
                      <a:endParaRPr lang="zh-CN" altLang="en-US" sz="18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肖守志</a:t>
                      </a:r>
                      <a:endParaRPr lang="zh-CN" altLang="en-US" sz="18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c>
                  <a:txBody>
                    <a:bodyPr/>
                    <a:lstStyle/>
                    <a:p>
                      <a:pPr>
                        <a:lnSpc>
                          <a:spcPts val="2300"/>
                        </a:lnSpc>
                      </a:pPr>
                      <a:r>
                        <a:rPr lang="zh-CN" altLang="en-US" dirty="0" smtClean="0"/>
                        <a:t>接到现场报警通知后，第一时间向应急救援小组组长汇报事故情况，并通知各组负责人做好应急准备。</a:t>
                      </a:r>
                      <a:endParaRPr lang="zh-CN" altLang="en-US" dirty="0" smtClean="0">
                        <a:latin typeface="微软雅黑" panose="020B0503020204020204" pitchFamily="34" charset="-122"/>
                        <a:ea typeface="微软雅黑" panose="020B0503020204020204" pitchFamily="34" charset="-122"/>
                      </a:endParaRPr>
                    </a:p>
                  </a:txBody>
                  <a:tcPr anchor="ctr"/>
                </a:tc>
              </a:tr>
              <a:tr h="609106">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dirty="0" smtClean="0"/>
                        <a:t>警戒维护组</a:t>
                      </a:r>
                      <a:endParaRPr lang="zh-CN" altLang="en-US" sz="1800" kern="1200" dirty="0" smtClean="0">
                        <a:solidFill>
                          <a:schemeClr val="tx1"/>
                        </a:solidFill>
                        <a:latin typeface="微软雅黑" panose="020B0503020204020204" pitchFamily="34" charset="-122"/>
                        <a:ea typeface="微软雅黑" panose="020B0503020204020204" pitchFamily="34" charset="-122"/>
                        <a:cs typeface="+mn-cs"/>
                      </a:endParaRPr>
                    </a:p>
                  </a:txBody>
                  <a:tcPr anchor="ctr"/>
                </a:tc>
                <a:tc>
                  <a:txBody>
                    <a:bodyPr/>
                    <a:lstStyle/>
                    <a:p>
                      <a:pPr algn="ctr"/>
                      <a:r>
                        <a:rPr lang="zh-CN" altLang="en-US" dirty="0" smtClean="0"/>
                        <a:t>徐向荣</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史晓锋、何伟</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nSpc>
                          <a:spcPts val="2300"/>
                        </a:lnSpc>
                      </a:pPr>
                      <a:r>
                        <a:rPr lang="zh-CN" altLang="en-US" dirty="0" smtClean="0"/>
                        <a:t>负责现场警戒、维护秩序、疏散救援现场闲杂人员及疏导交通，引导救援人员、物资、车辆、设备进入救援现场，保护好现场。</a:t>
                      </a:r>
                      <a:endParaRPr lang="zh-CN" altLang="en-US" dirty="0" smtClean="0">
                        <a:latin typeface="微软雅黑" panose="020B0503020204020204" pitchFamily="34" charset="-122"/>
                        <a:ea typeface="微软雅黑" panose="020B0503020204020204" pitchFamily="34" charset="-122"/>
                      </a:endParaRPr>
                    </a:p>
                  </a:txBody>
                  <a:tcPr anchor="ctr"/>
                </a:tc>
              </a:tr>
              <a:tr h="609106">
                <a:tc>
                  <a:txBody>
                    <a:bodyPr/>
                    <a:lstStyle/>
                    <a:p>
                      <a:pPr algn="ctr"/>
                      <a:r>
                        <a:rPr lang="zh-CN" altLang="en-US" dirty="0" smtClean="0"/>
                        <a:t>交通运输组</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高远</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李左权、张超</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nSpc>
                          <a:spcPts val="2300"/>
                        </a:lnSpc>
                      </a:pPr>
                      <a:r>
                        <a:rPr lang="zh-CN" altLang="en-US" dirty="0" smtClean="0"/>
                        <a:t>组织好救援物资、设备、车辆的进场施救，协助抢险人员对施工设备进行防护，对抢险现场进行组织、协调、指导。</a:t>
                      </a:r>
                      <a:endParaRPr lang="zh-CN" altLang="en-US" dirty="0" smtClean="0">
                        <a:latin typeface="微软雅黑" panose="020B0503020204020204" pitchFamily="34" charset="-122"/>
                        <a:ea typeface="微软雅黑" panose="020B0503020204020204" pitchFamily="34" charset="-122"/>
                      </a:endParaRPr>
                    </a:p>
                  </a:txBody>
                  <a:tcPr anchor="ctr"/>
                </a:tc>
              </a:tr>
              <a:tr h="609106">
                <a:tc>
                  <a:txBody>
                    <a:bodyPr/>
                    <a:lstStyle/>
                    <a:p>
                      <a:pPr algn="ctr"/>
                      <a:r>
                        <a:rPr lang="zh-CN" altLang="en-US" dirty="0" smtClean="0"/>
                        <a:t>医疗救助组</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张泰安</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赵亮、姚鹏鹏</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nSpc>
                          <a:spcPts val="2300"/>
                        </a:lnSpc>
                      </a:pPr>
                      <a:r>
                        <a:rPr lang="zh-CN" altLang="en-US" dirty="0" smtClean="0"/>
                        <a:t>负责现场受伤人员的紧急护理，拨打</a:t>
                      </a:r>
                      <a:r>
                        <a:rPr lang="en-US" altLang="en-US" dirty="0" smtClean="0"/>
                        <a:t>120</a:t>
                      </a:r>
                      <a:r>
                        <a:rPr lang="zh-CN" altLang="en-US" dirty="0" smtClean="0"/>
                        <a:t>急救电话，协助急救中心把受伤人员及时送往医院抢救。</a:t>
                      </a:r>
                      <a:endParaRPr lang="zh-CN" altLang="en-US" dirty="0" smtClean="0">
                        <a:latin typeface="微软雅黑" panose="020B0503020204020204" pitchFamily="34" charset="-122"/>
                        <a:ea typeface="微软雅黑" panose="020B0503020204020204" pitchFamily="34" charset="-122"/>
                      </a:endParaRPr>
                    </a:p>
                  </a:txBody>
                  <a:tcPr anchor="ctr"/>
                </a:tc>
              </a:tr>
              <a:tr h="870151">
                <a:tc>
                  <a:txBody>
                    <a:bodyPr/>
                    <a:lstStyle/>
                    <a:p>
                      <a:pPr algn="ctr"/>
                      <a:r>
                        <a:rPr lang="zh-CN" altLang="en-US" dirty="0" smtClean="0"/>
                        <a:t>后勤保障组</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方礼宝</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史方涛</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负责救援人员的食品和用水以及救护用品的保障。</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r>
              <a:tr h="609106">
                <a:tc>
                  <a:txBody>
                    <a:bodyPr/>
                    <a:lstStyle/>
                    <a:p>
                      <a:pPr algn="ctr"/>
                      <a:r>
                        <a:rPr lang="zh-CN" altLang="en-US" dirty="0" smtClean="0"/>
                        <a:t>抢险队</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李三</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李三班组所属人员</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c>
                  <a:txBody>
                    <a:bodyPr/>
                    <a:lstStyle/>
                    <a:p>
                      <a:pPr algn="ctr"/>
                      <a:r>
                        <a:rPr lang="zh-CN" altLang="en-US" dirty="0" smtClean="0"/>
                        <a:t>落实现场具体的抢险救援工作</a:t>
                      </a:r>
                      <a:endParaRPr lang="zh-CN" altLang="en-US" dirty="0">
                        <a:solidFill>
                          <a:schemeClr val="tx1"/>
                        </a:solidFill>
                        <a:latin typeface="微软雅黑" panose="020B0503020204020204" pitchFamily="34" charset="-122"/>
                        <a:ea typeface="微软雅黑" panose="020B0503020204020204" pitchFamily="34" charset="-122"/>
                      </a:endParaRPr>
                    </a:p>
                  </a:txBody>
                  <a:tcPr anchor="ctr"/>
                </a:tc>
              </a:tr>
            </a:tbl>
          </a:graphicData>
        </a:graphic>
      </p:graphicFrame>
      <p:sp>
        <p:nvSpPr>
          <p:cNvPr id="5" name="矩形 4"/>
          <p:cNvSpPr/>
          <p:nvPr/>
        </p:nvSpPr>
        <p:spPr>
          <a:xfrm>
            <a:off x="6357950" y="500042"/>
            <a:ext cx="2159566" cy="430887"/>
          </a:xfrm>
          <a:prstGeom prst="rect">
            <a:avLst/>
          </a:prstGeom>
        </p:spPr>
        <p:txBody>
          <a:bodyPr wrap="none">
            <a:spAutoFit/>
          </a:bodyPr>
          <a:lstStyle/>
          <a:p>
            <a:r>
              <a:rPr lang="zh-CN" altLang="en-US" sz="2200" dirty="0" smtClean="0">
                <a:latin typeface="微软雅黑" panose="020B0503020204020204" pitchFamily="34" charset="-122"/>
                <a:ea typeface="微软雅黑" panose="020B0503020204020204" pitchFamily="34" charset="-122"/>
              </a:rPr>
              <a:t>成立救援抢险队</a:t>
            </a:r>
            <a:endParaRPr lang="zh-CN" altLang="en-US" sz="2200" dirty="0" smtClean="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71472" y="928670"/>
            <a:ext cx="4004759" cy="430887"/>
          </a:xfrm>
          <a:prstGeom prst="rect">
            <a:avLst/>
          </a:prstGeom>
          <a:noFill/>
        </p:spPr>
        <p:txBody>
          <a:bodyPr wrap="square" rtlCol="0">
            <a:spAutoFit/>
          </a:bodyPr>
          <a:lstStyle/>
          <a:p>
            <a:r>
              <a:rPr lang="zh-CN" altLang="en-US" sz="2200" dirty="0" smtClean="0">
                <a:latin typeface="微软雅黑" panose="020B0503020204020204" pitchFamily="34" charset="-122"/>
                <a:ea typeface="微软雅黑" panose="020B0503020204020204" pitchFamily="34" charset="-122"/>
              </a:rPr>
              <a:t>实施原则</a:t>
            </a:r>
            <a:endParaRPr lang="zh-CN" altLang="en-US" sz="2200" dirty="0">
              <a:latin typeface="微软雅黑" panose="020B0503020204020204" pitchFamily="34" charset="-122"/>
              <a:ea typeface="微软雅黑" panose="020B0503020204020204" pitchFamily="34" charset="-122"/>
            </a:endParaRPr>
          </a:p>
        </p:txBody>
      </p:sp>
      <p:graphicFrame>
        <p:nvGraphicFramePr>
          <p:cNvPr id="6" name="图示 5"/>
          <p:cNvGraphicFramePr/>
          <p:nvPr/>
        </p:nvGraphicFramePr>
        <p:xfrm>
          <a:off x="857224" y="1500174"/>
          <a:ext cx="7358114" cy="464347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4" name="Picture 4" descr="d:\软件\360浏~1\360se6\USERDA~1\Temp\201226~1.JPG"/>
          <p:cNvPicPr>
            <a:picLocks noChangeAspect="1" noChangeArrowheads="1"/>
          </p:cNvPicPr>
          <p:nvPr/>
        </p:nvPicPr>
        <p:blipFill>
          <a:blip r:embed="rId1" cstate="print"/>
          <a:srcRect/>
          <a:stretch>
            <a:fillRect/>
          </a:stretch>
        </p:blipFill>
        <p:spPr bwMode="auto">
          <a:xfrm>
            <a:off x="285720" y="2857496"/>
            <a:ext cx="4286280" cy="3603940"/>
          </a:xfrm>
          <a:prstGeom prst="rect">
            <a:avLst/>
          </a:prstGeom>
          <a:noFill/>
        </p:spPr>
      </p:pic>
      <p:pic>
        <p:nvPicPr>
          <p:cNvPr id="6" name="Picture 2" descr="d:\软件\360浏~1\360se6\USERDA~1\Temp\DSC_04~1.JPG"/>
          <p:cNvPicPr>
            <a:picLocks noChangeAspect="1" noChangeArrowheads="1"/>
          </p:cNvPicPr>
          <p:nvPr/>
        </p:nvPicPr>
        <p:blipFill>
          <a:blip r:embed="rId2" cstate="print"/>
          <a:srcRect/>
          <a:stretch>
            <a:fillRect/>
          </a:stretch>
        </p:blipFill>
        <p:spPr bwMode="auto">
          <a:xfrm>
            <a:off x="4429124" y="1071546"/>
            <a:ext cx="4487538" cy="3524274"/>
          </a:xfrm>
          <a:prstGeom prst="rect">
            <a:avLst/>
          </a:prstGeom>
          <a:noFill/>
        </p:spPr>
      </p:pic>
      <p:sp>
        <p:nvSpPr>
          <p:cNvPr id="7" name="Oval 8"/>
          <p:cNvSpPr>
            <a:spLocks noChangeArrowheads="1"/>
          </p:cNvSpPr>
          <p:nvPr/>
        </p:nvSpPr>
        <p:spPr bwMode="auto">
          <a:xfrm>
            <a:off x="2428860" y="1428736"/>
            <a:ext cx="2286016" cy="785818"/>
          </a:xfrm>
          <a:prstGeom prst="ellipse">
            <a:avLst/>
          </a:prstGeom>
          <a:gradFill rotWithShape="1">
            <a:gsLst>
              <a:gs pos="0">
                <a:schemeClr val="bg1"/>
              </a:gs>
              <a:gs pos="100000">
                <a:schemeClr val="accent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ts val="2300"/>
              </a:lnSpc>
            </a:pPr>
            <a:r>
              <a:rPr lang="zh-CN" altLang="en-US" dirty="0" smtClean="0">
                <a:latin typeface="微软雅黑" panose="020B0503020204020204" pitchFamily="34" charset="-122"/>
                <a:ea typeface="微软雅黑" panose="020B0503020204020204" pitchFamily="34" charset="-122"/>
              </a:rPr>
              <a:t>救援抢险演练</a:t>
            </a:r>
            <a:endParaRPr lang="zh-CN" altLang="en-US" dirty="0" smtClean="0">
              <a:latin typeface="微软雅黑" panose="020B0503020204020204" pitchFamily="34" charset="-122"/>
              <a:ea typeface="微软雅黑" panose="020B0503020204020204" pitchFamily="34" charset="-122"/>
            </a:endParaRPr>
          </a:p>
        </p:txBody>
      </p:sp>
      <p:sp>
        <p:nvSpPr>
          <p:cNvPr id="8" name="Oval 8"/>
          <p:cNvSpPr>
            <a:spLocks noChangeArrowheads="1"/>
          </p:cNvSpPr>
          <p:nvPr/>
        </p:nvSpPr>
        <p:spPr bwMode="auto">
          <a:xfrm>
            <a:off x="4214810" y="5500702"/>
            <a:ext cx="2286016" cy="785818"/>
          </a:xfrm>
          <a:prstGeom prst="ellipse">
            <a:avLst/>
          </a:prstGeom>
          <a:gradFill rotWithShape="1">
            <a:gsLst>
              <a:gs pos="0">
                <a:schemeClr val="bg1"/>
              </a:gs>
              <a:gs pos="100000">
                <a:schemeClr val="accent1"/>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dirty="0" smtClean="0">
                <a:latin typeface="微软雅黑" panose="020B0503020204020204" pitchFamily="34" charset="-122"/>
                <a:ea typeface="微软雅黑" panose="020B0503020204020204" pitchFamily="34" charset="-122"/>
              </a:rPr>
              <a:t>用电检查、</a:t>
            </a:r>
            <a:endParaRPr lang="en-US" altLang="zh-CN" dirty="0" smtClean="0">
              <a:latin typeface="微软雅黑" panose="020B0503020204020204" pitchFamily="34" charset="-122"/>
              <a:ea typeface="微软雅黑" panose="020B0503020204020204" pitchFamily="34" charset="-122"/>
            </a:endParaRPr>
          </a:p>
          <a:p>
            <a:pPr algn="ctr"/>
            <a:r>
              <a:rPr lang="zh-CN" altLang="en-US" dirty="0" smtClean="0">
                <a:latin typeface="微软雅黑" panose="020B0503020204020204" pitchFamily="34" charset="-122"/>
                <a:ea typeface="微软雅黑" panose="020B0503020204020204" pitchFamily="34" charset="-122"/>
              </a:rPr>
              <a:t>隐患移除</a:t>
            </a:r>
            <a:endParaRPr lang="en-US" altLang="zh-CN"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3"/>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0" presetClass="entr" presetSubtype="0" decel="10000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strVal val="#ppt_w+.3"/>
                                          </p:val>
                                        </p:tav>
                                        <p:tav tm="100000">
                                          <p:val>
                                            <p:strVal val="#ppt_w"/>
                                          </p:val>
                                        </p:tav>
                                      </p:tavLst>
                                    </p:anim>
                                    <p:anim calcmode="lin" valueType="num">
                                      <p:cBhvr>
                                        <p:cTn id="14" dur="1000" fill="hold"/>
                                        <p:tgtEl>
                                          <p:spTgt spid="8"/>
                                        </p:tgtEl>
                                        <p:attrNameLst>
                                          <p:attrName>ppt_h</p:attrName>
                                        </p:attrNameLst>
                                      </p:cBhvr>
                                      <p:tavLst>
                                        <p:tav tm="0">
                                          <p:val>
                                            <p:strVal val="#ppt_h"/>
                                          </p:val>
                                        </p:tav>
                                        <p:tav tm="100000">
                                          <p:val>
                                            <p:strVal val="#ppt_h"/>
                                          </p:val>
                                        </p:tav>
                                      </p:tavLst>
                                    </p:anim>
                                    <p:animEffect transition="in" filter="fade">
                                      <p:cBhvr>
                                        <p:cTn id="1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064547" y="5087839"/>
            <a:ext cx="214313"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QQ截图20140313200603"/>
          <p:cNvPicPr>
            <a:picLocks noChangeAspect="1" noChangeArrowheads="1"/>
          </p:cNvPicPr>
          <p:nvPr/>
        </p:nvPicPr>
        <p:blipFill>
          <a:blip r:embed="rId2" cstate="print">
            <a:extLst>
              <a:ext uri="{28A0092B-C50C-407E-A947-70E740481C1C}">
                <a14:useLocalDpi xmlns:a14="http://schemas.microsoft.com/office/drawing/2010/main" val="0"/>
              </a:ext>
            </a:extLst>
          </a:blip>
          <a:srcRect l="6142" t="32042" r="3563" b="7042"/>
          <a:stretch>
            <a:fillRect/>
          </a:stretch>
        </p:blipFill>
        <p:spPr bwMode="auto">
          <a:xfrm>
            <a:off x="3570710" y="1511201"/>
            <a:ext cx="1493837"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23"/>
          <p:cNvSpPr>
            <a:spLocks noChangeArrowheads="1"/>
          </p:cNvSpPr>
          <p:nvPr/>
        </p:nvSpPr>
        <p:spPr bwMode="auto">
          <a:xfrm>
            <a:off x="2928926" y="5929330"/>
            <a:ext cx="40005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dirty="0" smtClean="0">
                <a:latin typeface="微软雅黑" panose="020B0503020204020204" pitchFamily="34" charset="-122"/>
                <a:ea typeface="微软雅黑" panose="020B0503020204020204" pitchFamily="34" charset="-122"/>
                <a:sym typeface="幼圆" panose="02010509060101010101" pitchFamily="49" charset="-122"/>
              </a:rPr>
              <a:t>应急救援路线图（总里程</a:t>
            </a:r>
            <a:r>
              <a:rPr lang="en-US" altLang="zh-CN" sz="2000" dirty="0" smtClean="0">
                <a:latin typeface="微软雅黑" panose="020B0503020204020204" pitchFamily="34" charset="-122"/>
                <a:ea typeface="微软雅黑" panose="020B0503020204020204" pitchFamily="34" charset="-122"/>
                <a:sym typeface="幼圆" panose="02010509060101010101" pitchFamily="49" charset="-122"/>
              </a:rPr>
              <a:t>10Km</a:t>
            </a:r>
            <a:r>
              <a:rPr lang="zh-CN" altLang="en-US" sz="2000" dirty="0" smtClean="0">
                <a:latin typeface="微软雅黑" panose="020B0503020204020204" pitchFamily="34" charset="-122"/>
                <a:ea typeface="微软雅黑" panose="020B0503020204020204" pitchFamily="34" charset="-122"/>
                <a:sym typeface="幼圆" panose="02010509060101010101" pitchFamily="49" charset="-122"/>
              </a:rPr>
              <a:t>）</a:t>
            </a:r>
            <a:endParaRPr lang="zh-CN" altLang="en-US" sz="2000" dirty="0">
              <a:latin typeface="微软雅黑" panose="020B0503020204020204" pitchFamily="34" charset="-122"/>
              <a:ea typeface="微软雅黑" panose="020B0503020204020204" pitchFamily="34" charset="-122"/>
              <a:sym typeface="幼圆" panose="02010509060101010101" pitchFamily="49" charset="-122"/>
            </a:endParaRPr>
          </a:p>
        </p:txBody>
      </p:sp>
      <p:pic>
        <p:nvPicPr>
          <p:cNvPr id="2049" name="Picture 1" descr="C:\Documents and Settings\Administrator\Application Data\Tencent\Users\598027532\QQ\WinTemp\RichOle\9FM1BWIO_$Z6L_N@X6LS{$L.jpg"/>
          <p:cNvPicPr>
            <a:picLocks noChangeAspect="1" noChangeArrowheads="1"/>
          </p:cNvPicPr>
          <p:nvPr/>
        </p:nvPicPr>
        <p:blipFill>
          <a:blip r:embed="rId3" cstate="print"/>
          <a:srcRect t="5323" b="10647"/>
          <a:stretch>
            <a:fillRect/>
          </a:stretch>
        </p:blipFill>
        <p:spPr bwMode="auto">
          <a:xfrm>
            <a:off x="1785918" y="954747"/>
            <a:ext cx="6000792" cy="4922394"/>
          </a:xfrm>
          <a:prstGeom prst="rect">
            <a:avLst/>
          </a:prstGeom>
          <a:noFill/>
        </p:spPr>
      </p:pic>
      <p:sp>
        <p:nvSpPr>
          <p:cNvPr id="16" name="Text Box 6"/>
          <p:cNvSpPr>
            <a:spLocks noChangeArrowheads="1"/>
          </p:cNvSpPr>
          <p:nvPr/>
        </p:nvSpPr>
        <p:spPr bwMode="auto">
          <a:xfrm>
            <a:off x="4071934" y="4786322"/>
            <a:ext cx="1143008" cy="369332"/>
          </a:xfrm>
          <a:prstGeom prst="rect">
            <a:avLst/>
          </a:prstGeom>
          <a:extLst>
            <a:ext uri="{91240B29-F687-4F45-9708-019B960494DF}">
              <a14:hiddenLine xmlns:a14="http://schemas.microsoft.com/office/drawing/2010/main" w="9525">
                <a:solidFill>
                  <a:srgbClr val="000000"/>
                </a:solidFill>
                <a:miter lim="800000"/>
                <a:headEnd/>
                <a:tailEnd/>
              </a14:hiddenLine>
            </a:ext>
          </a:extLst>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dirty="0" smtClean="0"/>
              <a:t>主题乐园</a:t>
            </a:r>
            <a:endParaRPr lang="zh-CN" altLang="en-US" dirty="0"/>
          </a:p>
        </p:txBody>
      </p:sp>
      <p:sp>
        <p:nvSpPr>
          <p:cNvPr id="17" name="任意多边形 21"/>
          <p:cNvSpPr>
            <a:spLocks noChangeArrowheads="1"/>
          </p:cNvSpPr>
          <p:nvPr/>
        </p:nvSpPr>
        <p:spPr bwMode="auto">
          <a:xfrm>
            <a:off x="3496096" y="1500175"/>
            <a:ext cx="2933292" cy="3857652"/>
          </a:xfrm>
          <a:custGeom>
            <a:avLst/>
            <a:gdLst>
              <a:gd name="T0" fmla="*/ 196769 w 2928394"/>
              <a:gd name="T1" fmla="*/ 0 h 4039565"/>
              <a:gd name="T2" fmla="*/ 0 w 2928394"/>
              <a:gd name="T3" fmla="*/ 0 h 4039565"/>
              <a:gd name="T4" fmla="*/ 0 w 2928394"/>
              <a:gd name="T5" fmla="*/ 2639028 h 4039565"/>
              <a:gd name="T6" fmla="*/ 2928394 w 2928394"/>
              <a:gd name="T7" fmla="*/ 2639028 h 4039565"/>
              <a:gd name="T8" fmla="*/ 2928394 w 2928394"/>
              <a:gd name="T9" fmla="*/ 3518704 h 4039565"/>
              <a:gd name="T10" fmla="*/ 2210764 w 2928394"/>
              <a:gd name="T11" fmla="*/ 4039565 h 4039565"/>
              <a:gd name="T12" fmla="*/ 1655179 w 2928394"/>
              <a:gd name="T13" fmla="*/ 3576578 h 4039565"/>
              <a:gd name="T14" fmla="*/ 0 60000 65536"/>
              <a:gd name="T15" fmla="*/ 0 60000 65536"/>
              <a:gd name="T16" fmla="*/ 0 60000 65536"/>
              <a:gd name="T17" fmla="*/ 0 60000 65536"/>
              <a:gd name="T18" fmla="*/ 0 60000 65536"/>
              <a:gd name="T19" fmla="*/ 0 60000 65536"/>
              <a:gd name="T20" fmla="*/ 0 60000 65536"/>
              <a:gd name="T21" fmla="*/ 0 w 2928394"/>
              <a:gd name="T22" fmla="*/ 0 h 4039565"/>
              <a:gd name="T23" fmla="*/ 2928394 w 2928394"/>
              <a:gd name="T24" fmla="*/ 4039565 h 40395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28394" h="4039565">
                <a:moveTo>
                  <a:pt x="196769" y="0"/>
                </a:moveTo>
                <a:lnTo>
                  <a:pt x="0" y="0"/>
                </a:lnTo>
                <a:lnTo>
                  <a:pt x="0" y="2639028"/>
                </a:lnTo>
                <a:lnTo>
                  <a:pt x="2928394" y="2639028"/>
                </a:lnTo>
                <a:lnTo>
                  <a:pt x="2928394" y="3518704"/>
                </a:lnTo>
                <a:lnTo>
                  <a:pt x="2210764" y="4039565"/>
                </a:lnTo>
                <a:lnTo>
                  <a:pt x="1655179" y="3576578"/>
                </a:lnTo>
              </a:path>
            </a:pathLst>
          </a:custGeom>
          <a:noFill/>
          <a:ln w="63500" cap="rnd" cmpd="sng">
            <a:solidFill>
              <a:srgbClr val="FF0000"/>
            </a:solidFill>
            <a:prstDash val="sysDash"/>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幼圆" panose="02010509060101010101" pitchFamily="49" charset="-122"/>
              <a:ea typeface="幼圆" panose="02010509060101010101" pitchFamily="49" charset="-122"/>
              <a:sym typeface="幼圆" panose="02010509060101010101" pitchFamily="49" charset="-122"/>
            </a:endParaRPr>
          </a:p>
        </p:txBody>
      </p:sp>
      <p:sp>
        <p:nvSpPr>
          <p:cNvPr id="18" name="任意多边形 22"/>
          <p:cNvSpPr>
            <a:spLocks noChangeArrowheads="1"/>
          </p:cNvSpPr>
          <p:nvPr/>
        </p:nvSpPr>
        <p:spPr bwMode="auto">
          <a:xfrm>
            <a:off x="3571868" y="1571612"/>
            <a:ext cx="2857520" cy="2428892"/>
          </a:xfrm>
          <a:custGeom>
            <a:avLst/>
            <a:gdLst>
              <a:gd name="T0" fmla="*/ 2708476 w 2708476"/>
              <a:gd name="T1" fmla="*/ 2615878 h 2615878"/>
              <a:gd name="T2" fmla="*/ 2708476 w 2708476"/>
              <a:gd name="T3" fmla="*/ 1423686 h 2615878"/>
              <a:gd name="T4" fmla="*/ 1180618 w 2708476"/>
              <a:gd name="T5" fmla="*/ 1423686 h 2615878"/>
              <a:gd name="T6" fmla="*/ 1180618 w 2708476"/>
              <a:gd name="T7" fmla="*/ 0 h 2615878"/>
              <a:gd name="T8" fmla="*/ 0 w 2708476"/>
              <a:gd name="T9" fmla="*/ 0 h 2615878"/>
              <a:gd name="T10" fmla="*/ 0 60000 65536"/>
              <a:gd name="T11" fmla="*/ 0 60000 65536"/>
              <a:gd name="T12" fmla="*/ 0 60000 65536"/>
              <a:gd name="T13" fmla="*/ 0 60000 65536"/>
              <a:gd name="T14" fmla="*/ 0 60000 65536"/>
              <a:gd name="T15" fmla="*/ 0 w 2708476"/>
              <a:gd name="T16" fmla="*/ 0 h 2615878"/>
              <a:gd name="T17" fmla="*/ 2708476 w 2708476"/>
              <a:gd name="T18" fmla="*/ 2615878 h 2615878"/>
            </a:gdLst>
            <a:ahLst/>
            <a:cxnLst>
              <a:cxn ang="T10">
                <a:pos x="T0" y="T1"/>
              </a:cxn>
              <a:cxn ang="T11">
                <a:pos x="T2" y="T3"/>
              </a:cxn>
              <a:cxn ang="T12">
                <a:pos x="T4" y="T5"/>
              </a:cxn>
              <a:cxn ang="T13">
                <a:pos x="T6" y="T7"/>
              </a:cxn>
              <a:cxn ang="T14">
                <a:pos x="T8" y="T9"/>
              </a:cxn>
            </a:cxnLst>
            <a:rect l="T15" t="T16" r="T17" b="T18"/>
            <a:pathLst>
              <a:path w="2708476" h="2615878">
                <a:moveTo>
                  <a:pt x="2708476" y="2615878"/>
                </a:moveTo>
                <a:lnTo>
                  <a:pt x="2708476" y="1423686"/>
                </a:lnTo>
                <a:lnTo>
                  <a:pt x="1180618" y="1423686"/>
                </a:lnTo>
                <a:lnTo>
                  <a:pt x="1180618" y="0"/>
                </a:lnTo>
                <a:lnTo>
                  <a:pt x="0" y="0"/>
                </a:lnTo>
              </a:path>
            </a:pathLst>
          </a:custGeom>
          <a:noFill/>
          <a:ln w="63500" cap="rnd" cmpd="sng">
            <a:solidFill>
              <a:srgbClr val="117BF6"/>
            </a:solidFill>
            <a:prstDash val="sysDash"/>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幼圆" panose="02010509060101010101" pitchFamily="49" charset="-122"/>
              <a:ea typeface="幼圆" panose="02010509060101010101" pitchFamily="49" charset="-122"/>
              <a:sym typeface="幼圆" panose="02010509060101010101" pitchFamily="49" charset="-122"/>
            </a:endParaRPr>
          </a:p>
        </p:txBody>
      </p:sp>
      <p:sp>
        <p:nvSpPr>
          <p:cNvPr id="19" name="圆角矩形标注 18"/>
          <p:cNvSpPr/>
          <p:nvPr/>
        </p:nvSpPr>
        <p:spPr>
          <a:xfrm>
            <a:off x="5715008" y="2143116"/>
            <a:ext cx="1000132" cy="500066"/>
          </a:xfrm>
          <a:prstGeom prst="wedgeRoundRectCallout">
            <a:avLst>
              <a:gd name="adj1" fmla="val -56388"/>
              <a:gd name="adj2" fmla="val 103135"/>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dirty="0" smtClean="0"/>
              <a:t>路线二</a:t>
            </a:r>
            <a:endParaRPr lang="zh-CN" altLang="en-US" dirty="0"/>
          </a:p>
        </p:txBody>
      </p:sp>
      <p:sp>
        <p:nvSpPr>
          <p:cNvPr id="20" name="圆角矩形标注 19"/>
          <p:cNvSpPr/>
          <p:nvPr/>
        </p:nvSpPr>
        <p:spPr>
          <a:xfrm>
            <a:off x="2357422" y="3143248"/>
            <a:ext cx="1000132" cy="500066"/>
          </a:xfrm>
          <a:prstGeom prst="wedgeRoundRectCallout">
            <a:avLst>
              <a:gd name="adj1" fmla="val 64246"/>
              <a:gd name="adj2" fmla="val 87897"/>
              <a:gd name="adj3" fmla="val 1666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dirty="0" smtClean="0"/>
              <a:t>路线一</a:t>
            </a:r>
            <a:endParaRPr lang="zh-CN" altLang="en-US" dirty="0"/>
          </a:p>
        </p:txBody>
      </p:sp>
      <p:sp>
        <p:nvSpPr>
          <p:cNvPr id="21" name="Text Box 6"/>
          <p:cNvSpPr>
            <a:spLocks noChangeArrowheads="1"/>
          </p:cNvSpPr>
          <p:nvPr/>
        </p:nvSpPr>
        <p:spPr bwMode="auto">
          <a:xfrm>
            <a:off x="3428992" y="1071546"/>
            <a:ext cx="1143008" cy="369332"/>
          </a:xfrm>
          <a:prstGeom prst="rect">
            <a:avLst/>
          </a:prstGeom>
          <a:extLst>
            <a:ext uri="{91240B29-F687-4F45-9708-019B960494DF}">
              <a14:hiddenLine xmlns:a14="http://schemas.microsoft.com/office/drawing/2010/main" w="9525">
                <a:solidFill>
                  <a:srgbClr val="000000"/>
                </a:solidFill>
                <a:miter lim="800000"/>
                <a:headEnd/>
                <a:tailEnd/>
              </a14:hiddenLine>
            </a:ext>
          </a:extLst>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dirty="0" smtClean="0"/>
              <a:t>滨湖医院</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p:cBhvr>
                                        <p:cTn id="6" dur="500" tmFilter="0, 0; .2, .5; .8, .5; 1, 0"/>
                                        <p:tgtEl>
                                          <p:spTgt spid="17"/>
                                        </p:tgtEl>
                                      </p:cBhvr>
                                    </p:animEffect>
                                    <p:animScale>
                                      <p:cBhvr>
                                        <p:cTn id="7" dur="250" autoRev="1" fill="hold"/>
                                        <p:tgtEl>
                                          <p:spTgt spid="17"/>
                                        </p:tgtEl>
                                      </p:cBhvr>
                                      <p:by x="105000" y="105000"/>
                                    </p:animScale>
                                  </p:childTnLst>
                                </p:cTn>
                              </p:par>
                              <p:par>
                                <p:cTn id="8" presetID="47"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6" presetClass="emph" presetSubtype="0" fill="hold" grpId="0" nodeType="afterEffect">
                                  <p:stCondLst>
                                    <p:cond delay="0"/>
                                  </p:stCondLst>
                                  <p:childTnLst>
                                    <p:animEffect>
                                      <p:cBhvr>
                                        <p:cTn id="15" dur="500" tmFilter="0, 0; .2, .5; .8, .5; 1, 0"/>
                                        <p:tgtEl>
                                          <p:spTgt spid="18"/>
                                        </p:tgtEl>
                                      </p:cBhvr>
                                    </p:animEffect>
                                    <p:animScale>
                                      <p:cBhvr>
                                        <p:cTn id="16" dur="250" autoRev="1" fill="hold"/>
                                        <p:tgtEl>
                                          <p:spTgt spid="18"/>
                                        </p:tgtEl>
                                      </p:cBhvr>
                                      <p:by x="105000" y="105000"/>
                                    </p:animScale>
                                  </p:childTnLst>
                                </p:cTn>
                              </p:par>
                              <p:par>
                                <p:cTn id="17" presetID="42"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autoUpdateAnimBg="0"/>
      <p:bldP spid="18" grpId="0" bldLvl="0" animBg="1" autoUpdateAnimBg="0"/>
      <p:bldP spid="19" grpId="0" animBg="1"/>
      <p:bldP spid="2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57924" y="1988808"/>
            <a:ext cx="6429420" cy="3714776"/>
          </a:xfrm>
        </p:spPr>
        <p:txBody>
          <a:bodyPr>
            <a:noAutofit/>
          </a:bodyPr>
          <a:lstStyle/>
          <a:p>
            <a:pPr>
              <a:lnSpc>
                <a:spcPct val="150000"/>
              </a:lnSpc>
            </a:pPr>
            <a:r>
              <a:rPr lang="zh-CN" altLang="en-US" sz="4000" b="1" dirty="0" smtClean="0">
                <a:solidFill>
                  <a:schemeClr val="tx1"/>
                </a:solidFill>
                <a:latin typeface="微软雅黑" panose="020B0503020204020204" pitchFamily="34" charset="-122"/>
                <a:ea typeface="微软雅黑" panose="020B0503020204020204" pitchFamily="34" charset="-122"/>
              </a:rPr>
              <a:t>汇报完毕！</a:t>
            </a:r>
            <a:endParaRPr lang="en-US" altLang="zh-CN" sz="4000" b="1" dirty="0" smtClean="0">
              <a:solidFill>
                <a:schemeClr val="tx1"/>
              </a:solidFill>
              <a:latin typeface="微软雅黑" panose="020B0503020204020204" pitchFamily="34" charset="-122"/>
              <a:ea typeface="微软雅黑" panose="020B0503020204020204" pitchFamily="34" charset="-122"/>
            </a:endParaRPr>
          </a:p>
          <a:p>
            <a:pPr>
              <a:lnSpc>
                <a:spcPct val="150000"/>
              </a:lnSpc>
            </a:pPr>
            <a:r>
              <a:rPr lang="zh-CN" altLang="en-US" sz="4000" b="1" dirty="0" smtClean="0">
                <a:solidFill>
                  <a:schemeClr val="tx1"/>
                </a:solidFill>
                <a:latin typeface="微软雅黑" panose="020B0503020204020204" pitchFamily="34" charset="-122"/>
                <a:ea typeface="微软雅黑" panose="020B0503020204020204" pitchFamily="34" charset="-122"/>
              </a:rPr>
              <a:t>谢谢！</a:t>
            </a:r>
            <a:endParaRPr lang="zh-CN" altLang="en-US" sz="4000" b="1"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a:spLocks noChangeArrowheads="1"/>
          </p:cNvSpPr>
          <p:nvPr/>
        </p:nvSpPr>
        <p:spPr bwMode="auto">
          <a:xfrm>
            <a:off x="1187624" y="2636912"/>
            <a:ext cx="68405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71500" indent="-571500" algn="ctr" eaLnBrk="1" hangingPunct="1"/>
            <a:r>
              <a:rPr lang="zh-CN" altLang="en-US" sz="4400" dirty="0" smtClean="0">
                <a:latin typeface="微软雅黑" panose="020B0503020204020204" pitchFamily="34" charset="-122"/>
                <a:ea typeface="微软雅黑" panose="020B0503020204020204" pitchFamily="34" charset="-122"/>
              </a:rPr>
              <a:t>二、工程概况</a:t>
            </a:r>
            <a:endParaRPr lang="zh-CN" altLang="en-US" sz="4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34621" y="1000108"/>
            <a:ext cx="7797588" cy="5700284"/>
            <a:chOff x="833900" y="-1"/>
            <a:chExt cx="10565029" cy="6858001"/>
          </a:xfrm>
        </p:grpSpPr>
        <p:pic>
          <p:nvPicPr>
            <p:cNvPr id="6" name="Picture 2"/>
            <p:cNvPicPr>
              <a:picLocks noChangeAspect="1" noChangeArrowheads="1"/>
            </p:cNvPicPr>
            <p:nvPr/>
          </p:nvPicPr>
          <p:blipFill>
            <a:blip r:embed="rId1" cstate="print"/>
            <a:srcRect l="24479" t="22500" r="16145" b="15833"/>
            <a:stretch>
              <a:fillRect/>
            </a:stretch>
          </p:blipFill>
          <p:spPr bwMode="auto">
            <a:xfrm>
              <a:off x="833900" y="-1"/>
              <a:ext cx="10565029" cy="6858001"/>
            </a:xfrm>
            <a:prstGeom prst="rect">
              <a:avLst/>
            </a:prstGeom>
            <a:noFill/>
            <a:ln w="9525">
              <a:solidFill>
                <a:schemeClr val="bg1">
                  <a:lumMod val="65000"/>
                </a:schemeClr>
              </a:solidFill>
              <a:miter lim="800000"/>
              <a:headEnd/>
              <a:tailEnd/>
            </a:ln>
            <a:effectLst/>
          </p:spPr>
        </p:pic>
        <p:pic>
          <p:nvPicPr>
            <p:cNvPr id="7" name="Picture 22" descr="C:\Documents and Settings\Administrator\Application Data\Tencent\Users\2895920121\QQ\WinTemp\RichOle\@5S94EDEA4ZF(3K(04}%K4F.jpg"/>
            <p:cNvPicPr>
              <a:picLocks noChangeAspect="1" noChangeArrowheads="1"/>
            </p:cNvPicPr>
            <p:nvPr/>
          </p:nvPicPr>
          <p:blipFill>
            <a:blip r:embed="rId2" cstate="print"/>
            <a:srcRect/>
            <a:stretch>
              <a:fillRect/>
            </a:stretch>
          </p:blipFill>
          <p:spPr bwMode="auto">
            <a:xfrm>
              <a:off x="8267028" y="142874"/>
              <a:ext cx="2975919" cy="1950309"/>
            </a:xfrm>
            <a:prstGeom prst="rect">
              <a:avLst/>
            </a:prstGeom>
            <a:ln>
              <a:solidFill>
                <a:schemeClr val="accent5">
                  <a:lumMod val="50000"/>
                </a:schemeClr>
              </a:solidFill>
            </a:ln>
          </p:spPr>
          <p:style>
            <a:lnRef idx="2">
              <a:schemeClr val="dk1"/>
            </a:lnRef>
            <a:fillRef idx="1">
              <a:schemeClr val="lt1"/>
            </a:fillRef>
            <a:effectRef idx="0">
              <a:schemeClr val="dk1"/>
            </a:effectRef>
            <a:fontRef idx="minor">
              <a:schemeClr val="dk1"/>
            </a:fontRef>
          </p:style>
        </p:pic>
      </p:grpSp>
      <p:sp>
        <p:nvSpPr>
          <p:cNvPr id="9" name="任意多边形 8"/>
          <p:cNvSpPr/>
          <p:nvPr/>
        </p:nvSpPr>
        <p:spPr>
          <a:xfrm>
            <a:off x="2000232" y="1142984"/>
            <a:ext cx="2464643" cy="2316066"/>
          </a:xfrm>
          <a:custGeom>
            <a:avLst/>
            <a:gdLst>
              <a:gd name="connsiteX0" fmla="*/ 805218 w 2456597"/>
              <a:gd name="connsiteY0" fmla="*/ 13648 h 2210937"/>
              <a:gd name="connsiteX1" fmla="*/ 1009934 w 2456597"/>
              <a:gd name="connsiteY1" fmla="*/ 27295 h 2210937"/>
              <a:gd name="connsiteX2" fmla="*/ 2456597 w 2456597"/>
              <a:gd name="connsiteY2" fmla="*/ 1214651 h 2210937"/>
              <a:gd name="connsiteX3" fmla="*/ 1596788 w 2456597"/>
              <a:gd name="connsiteY3" fmla="*/ 2210937 h 2210937"/>
              <a:gd name="connsiteX4" fmla="*/ 1446662 w 2456597"/>
              <a:gd name="connsiteY4" fmla="*/ 2210937 h 2210937"/>
              <a:gd name="connsiteX5" fmla="*/ 0 w 2456597"/>
              <a:gd name="connsiteY5" fmla="*/ 818866 h 2210937"/>
              <a:gd name="connsiteX6" fmla="*/ 859809 w 2456597"/>
              <a:gd name="connsiteY6" fmla="*/ 27295 h 2210937"/>
              <a:gd name="connsiteX7" fmla="*/ 873456 w 2456597"/>
              <a:gd name="connsiteY7" fmla="*/ 0 h 2210937"/>
              <a:gd name="connsiteX8" fmla="*/ 1037229 w 2456597"/>
              <a:gd name="connsiteY8" fmla="*/ 54591 h 2210937"/>
              <a:gd name="connsiteX9" fmla="*/ 805218 w 2456597"/>
              <a:gd name="connsiteY9" fmla="*/ 13648 h 2210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6597" h="2210937">
                <a:moveTo>
                  <a:pt x="805218" y="13648"/>
                </a:moveTo>
                <a:lnTo>
                  <a:pt x="1009934" y="27295"/>
                </a:lnTo>
                <a:lnTo>
                  <a:pt x="2456597" y="1214651"/>
                </a:lnTo>
                <a:lnTo>
                  <a:pt x="1596788" y="2210937"/>
                </a:lnTo>
                <a:lnTo>
                  <a:pt x="1446662" y="2210937"/>
                </a:lnTo>
                <a:lnTo>
                  <a:pt x="0" y="818866"/>
                </a:lnTo>
                <a:lnTo>
                  <a:pt x="859809" y="27295"/>
                </a:lnTo>
                <a:lnTo>
                  <a:pt x="873456" y="0"/>
                </a:lnTo>
                <a:lnTo>
                  <a:pt x="1037229" y="54591"/>
                </a:lnTo>
                <a:lnTo>
                  <a:pt x="805218" y="13648"/>
                </a:lnTo>
                <a:close/>
              </a:path>
            </a:pathLst>
          </a:custGeom>
          <a:solidFill>
            <a:srgbClr val="CC0099">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 name="任意多边形 9"/>
          <p:cNvSpPr/>
          <p:nvPr/>
        </p:nvSpPr>
        <p:spPr>
          <a:xfrm>
            <a:off x="3571868" y="2428868"/>
            <a:ext cx="2538497" cy="2402646"/>
          </a:xfrm>
          <a:custGeom>
            <a:avLst/>
            <a:gdLst>
              <a:gd name="connsiteX0" fmla="*/ 887104 w 2606722"/>
              <a:gd name="connsiteY0" fmla="*/ 0 h 2309283"/>
              <a:gd name="connsiteX1" fmla="*/ 0 w 2606722"/>
              <a:gd name="connsiteY1" fmla="*/ 1023582 h 2309283"/>
              <a:gd name="connsiteX2" fmla="*/ 218364 w 2606722"/>
              <a:gd name="connsiteY2" fmla="*/ 1255594 h 2309283"/>
              <a:gd name="connsiteX3" fmla="*/ 245660 w 2606722"/>
              <a:gd name="connsiteY3" fmla="*/ 1569493 h 2309283"/>
              <a:gd name="connsiteX4" fmla="*/ 464024 w 2606722"/>
              <a:gd name="connsiteY4" fmla="*/ 1719618 h 2309283"/>
              <a:gd name="connsiteX5" fmla="*/ 805218 w 2606722"/>
              <a:gd name="connsiteY5" fmla="*/ 1897039 h 2309283"/>
              <a:gd name="connsiteX6" fmla="*/ 955343 w 2606722"/>
              <a:gd name="connsiteY6" fmla="*/ 2156347 h 2309283"/>
              <a:gd name="connsiteX7" fmla="*/ 1160060 w 2606722"/>
              <a:gd name="connsiteY7" fmla="*/ 2306472 h 2309283"/>
              <a:gd name="connsiteX8" fmla="*/ 1378424 w 2606722"/>
              <a:gd name="connsiteY8" fmla="*/ 2224585 h 2309283"/>
              <a:gd name="connsiteX9" fmla="*/ 1419367 w 2606722"/>
              <a:gd name="connsiteY9" fmla="*/ 2197290 h 2309283"/>
              <a:gd name="connsiteX10" fmla="*/ 1610436 w 2606722"/>
              <a:gd name="connsiteY10" fmla="*/ 2047165 h 2309283"/>
              <a:gd name="connsiteX11" fmla="*/ 2115403 w 2606722"/>
              <a:gd name="connsiteY11" fmla="*/ 1924335 h 2309283"/>
              <a:gd name="connsiteX12" fmla="*/ 2606722 w 2606722"/>
              <a:gd name="connsiteY12" fmla="*/ 1282890 h 2309283"/>
              <a:gd name="connsiteX13" fmla="*/ 887104 w 2606722"/>
              <a:gd name="connsiteY13" fmla="*/ 0 h 2309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06722" h="2309283">
                <a:moveTo>
                  <a:pt x="887104" y="0"/>
                </a:moveTo>
                <a:lnTo>
                  <a:pt x="0" y="1023582"/>
                </a:lnTo>
                <a:lnTo>
                  <a:pt x="218364" y="1255594"/>
                </a:lnTo>
                <a:lnTo>
                  <a:pt x="245660" y="1569493"/>
                </a:lnTo>
                <a:lnTo>
                  <a:pt x="464024" y="1719618"/>
                </a:lnTo>
                <a:lnTo>
                  <a:pt x="805218" y="1897039"/>
                </a:lnTo>
                <a:lnTo>
                  <a:pt x="955343" y="2156347"/>
                </a:lnTo>
                <a:cubicBezTo>
                  <a:pt x="1149989" y="2309283"/>
                  <a:pt x="1065415" y="2306472"/>
                  <a:pt x="1160060" y="2306472"/>
                </a:cubicBezTo>
                <a:cubicBezTo>
                  <a:pt x="1232848" y="2279176"/>
                  <a:pt x="1306778" y="2254752"/>
                  <a:pt x="1378424" y="2224585"/>
                </a:cubicBezTo>
                <a:cubicBezTo>
                  <a:pt x="1393541" y="2218220"/>
                  <a:pt x="1419367" y="2197290"/>
                  <a:pt x="1419367" y="2197290"/>
                </a:cubicBezTo>
                <a:lnTo>
                  <a:pt x="1610436" y="2047165"/>
                </a:lnTo>
                <a:lnTo>
                  <a:pt x="2115403" y="1924335"/>
                </a:lnTo>
                <a:lnTo>
                  <a:pt x="2606722" y="1282890"/>
                </a:lnTo>
                <a:lnTo>
                  <a:pt x="887104" y="0"/>
                </a:lnTo>
                <a:close/>
              </a:path>
            </a:pathLst>
          </a:custGeom>
          <a:solidFill>
            <a:srgbClr val="FFFF00">
              <a:alpha val="8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任意多边形 11"/>
          <p:cNvSpPr/>
          <p:nvPr/>
        </p:nvSpPr>
        <p:spPr>
          <a:xfrm>
            <a:off x="5058204" y="3786189"/>
            <a:ext cx="2345676" cy="2710509"/>
          </a:xfrm>
          <a:custGeom>
            <a:avLst/>
            <a:gdLst>
              <a:gd name="connsiteX0" fmla="*/ 968991 w 2456597"/>
              <a:gd name="connsiteY0" fmla="*/ 54591 h 2524836"/>
              <a:gd name="connsiteX1" fmla="*/ 559558 w 2456597"/>
              <a:gd name="connsiteY1" fmla="*/ 682388 h 2524836"/>
              <a:gd name="connsiteX2" fmla="*/ 68239 w 2456597"/>
              <a:gd name="connsiteY2" fmla="*/ 832513 h 2524836"/>
              <a:gd name="connsiteX3" fmla="*/ 0 w 2456597"/>
              <a:gd name="connsiteY3" fmla="*/ 982639 h 2524836"/>
              <a:gd name="connsiteX4" fmla="*/ 81886 w 2456597"/>
              <a:gd name="connsiteY4" fmla="*/ 1187355 h 2524836"/>
              <a:gd name="connsiteX5" fmla="*/ 68239 w 2456597"/>
              <a:gd name="connsiteY5" fmla="*/ 1473958 h 2524836"/>
              <a:gd name="connsiteX6" fmla="*/ 163773 w 2456597"/>
              <a:gd name="connsiteY6" fmla="*/ 1569492 h 2524836"/>
              <a:gd name="connsiteX7" fmla="*/ 259307 w 2456597"/>
              <a:gd name="connsiteY7" fmla="*/ 2524836 h 2524836"/>
              <a:gd name="connsiteX8" fmla="*/ 1692322 w 2456597"/>
              <a:gd name="connsiteY8" fmla="*/ 2524836 h 2524836"/>
              <a:gd name="connsiteX9" fmla="*/ 2456597 w 2456597"/>
              <a:gd name="connsiteY9" fmla="*/ 941695 h 2524836"/>
              <a:gd name="connsiteX10" fmla="*/ 996286 w 2456597"/>
              <a:gd name="connsiteY10" fmla="*/ 0 h 2524836"/>
              <a:gd name="connsiteX11" fmla="*/ 968991 w 2456597"/>
              <a:gd name="connsiteY11" fmla="*/ 54591 h 252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56597" h="2524836">
                <a:moveTo>
                  <a:pt x="968991" y="54591"/>
                </a:moveTo>
                <a:lnTo>
                  <a:pt x="559558" y="682388"/>
                </a:lnTo>
                <a:lnTo>
                  <a:pt x="68239" y="832513"/>
                </a:lnTo>
                <a:lnTo>
                  <a:pt x="0" y="982639"/>
                </a:lnTo>
                <a:lnTo>
                  <a:pt x="81886" y="1187355"/>
                </a:lnTo>
                <a:lnTo>
                  <a:pt x="68239" y="1473958"/>
                </a:lnTo>
                <a:lnTo>
                  <a:pt x="163773" y="1569492"/>
                </a:lnTo>
                <a:lnTo>
                  <a:pt x="259307" y="2524836"/>
                </a:lnTo>
                <a:lnTo>
                  <a:pt x="1692322" y="2524836"/>
                </a:lnTo>
                <a:lnTo>
                  <a:pt x="2456597" y="941695"/>
                </a:lnTo>
                <a:lnTo>
                  <a:pt x="996286" y="0"/>
                </a:lnTo>
                <a:lnTo>
                  <a:pt x="968991" y="54591"/>
                </a:lnTo>
                <a:close/>
              </a:path>
            </a:pathLst>
          </a:custGeom>
          <a:solidFill>
            <a:schemeClr val="accent6">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任意多边形 12"/>
          <p:cNvSpPr/>
          <p:nvPr/>
        </p:nvSpPr>
        <p:spPr>
          <a:xfrm>
            <a:off x="3265159" y="5143512"/>
            <a:ext cx="2018372" cy="1396060"/>
          </a:xfrm>
          <a:custGeom>
            <a:avLst/>
            <a:gdLst>
              <a:gd name="connsiteX0" fmla="*/ 1924335 w 2115403"/>
              <a:gd name="connsiteY0" fmla="*/ 218364 h 1296537"/>
              <a:gd name="connsiteX1" fmla="*/ 1569493 w 2115403"/>
              <a:gd name="connsiteY1" fmla="*/ 272955 h 1296537"/>
              <a:gd name="connsiteX2" fmla="*/ 1187355 w 2115403"/>
              <a:gd name="connsiteY2" fmla="*/ 204716 h 1296537"/>
              <a:gd name="connsiteX3" fmla="*/ 1023582 w 2115403"/>
              <a:gd name="connsiteY3" fmla="*/ 40943 h 1296537"/>
              <a:gd name="connsiteX4" fmla="*/ 818866 w 2115403"/>
              <a:gd name="connsiteY4" fmla="*/ 0 h 1296537"/>
              <a:gd name="connsiteX5" fmla="*/ 627797 w 2115403"/>
              <a:gd name="connsiteY5" fmla="*/ 136477 h 1296537"/>
              <a:gd name="connsiteX6" fmla="*/ 300251 w 2115403"/>
              <a:gd name="connsiteY6" fmla="*/ 245659 h 1296537"/>
              <a:gd name="connsiteX7" fmla="*/ 245660 w 2115403"/>
              <a:gd name="connsiteY7" fmla="*/ 436728 h 1296537"/>
              <a:gd name="connsiteX8" fmla="*/ 27296 w 2115403"/>
              <a:gd name="connsiteY8" fmla="*/ 573206 h 1296537"/>
              <a:gd name="connsiteX9" fmla="*/ 0 w 2115403"/>
              <a:gd name="connsiteY9" fmla="*/ 1078173 h 1296537"/>
              <a:gd name="connsiteX10" fmla="*/ 204717 w 2115403"/>
              <a:gd name="connsiteY10" fmla="*/ 1078173 h 1296537"/>
              <a:gd name="connsiteX11" fmla="*/ 218364 w 2115403"/>
              <a:gd name="connsiteY11" fmla="*/ 1282889 h 1296537"/>
              <a:gd name="connsiteX12" fmla="*/ 2115403 w 2115403"/>
              <a:gd name="connsiteY12" fmla="*/ 1296537 h 1296537"/>
              <a:gd name="connsiteX13" fmla="*/ 2033517 w 2115403"/>
              <a:gd name="connsiteY13" fmla="*/ 286603 h 1296537"/>
              <a:gd name="connsiteX14" fmla="*/ 1924335 w 2115403"/>
              <a:gd name="connsiteY14" fmla="*/ 218364 h 1296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15403" h="1296537">
                <a:moveTo>
                  <a:pt x="1924335" y="218364"/>
                </a:moveTo>
                <a:lnTo>
                  <a:pt x="1569493" y="272955"/>
                </a:lnTo>
                <a:lnTo>
                  <a:pt x="1187355" y="204716"/>
                </a:lnTo>
                <a:lnTo>
                  <a:pt x="1023582" y="40943"/>
                </a:lnTo>
                <a:lnTo>
                  <a:pt x="818866" y="0"/>
                </a:lnTo>
                <a:lnTo>
                  <a:pt x="627797" y="136477"/>
                </a:lnTo>
                <a:lnTo>
                  <a:pt x="300251" y="245659"/>
                </a:lnTo>
                <a:lnTo>
                  <a:pt x="245660" y="436728"/>
                </a:lnTo>
                <a:lnTo>
                  <a:pt x="27296" y="573206"/>
                </a:lnTo>
                <a:lnTo>
                  <a:pt x="0" y="1078173"/>
                </a:lnTo>
                <a:lnTo>
                  <a:pt x="204717" y="1078173"/>
                </a:lnTo>
                <a:lnTo>
                  <a:pt x="218364" y="1282889"/>
                </a:lnTo>
                <a:lnTo>
                  <a:pt x="2115403" y="1296537"/>
                </a:lnTo>
                <a:lnTo>
                  <a:pt x="2033517" y="286603"/>
                </a:lnTo>
                <a:lnTo>
                  <a:pt x="1924335" y="218364"/>
                </a:lnTo>
                <a:close/>
              </a:path>
            </a:pathLst>
          </a:custGeom>
          <a:solidFill>
            <a:srgbClr val="92D050">
              <a:alpha val="8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任意多边形 13"/>
          <p:cNvSpPr/>
          <p:nvPr/>
        </p:nvSpPr>
        <p:spPr>
          <a:xfrm>
            <a:off x="1428728" y="4786322"/>
            <a:ext cx="2101714" cy="1753252"/>
          </a:xfrm>
          <a:custGeom>
            <a:avLst/>
            <a:gdLst>
              <a:gd name="connsiteX0" fmla="*/ 1696235 w 2201202"/>
              <a:gd name="connsiteY0" fmla="*/ 0 h 1446663"/>
              <a:gd name="connsiteX1" fmla="*/ 1846360 w 2201202"/>
              <a:gd name="connsiteY1" fmla="*/ 109182 h 1446663"/>
              <a:gd name="connsiteX2" fmla="*/ 2037429 w 2201202"/>
              <a:gd name="connsiteY2" fmla="*/ 122830 h 1446663"/>
              <a:gd name="connsiteX3" fmla="*/ 2173906 w 2201202"/>
              <a:gd name="connsiteY3" fmla="*/ 232012 h 1446663"/>
              <a:gd name="connsiteX4" fmla="*/ 2201202 w 2201202"/>
              <a:gd name="connsiteY4" fmla="*/ 559559 h 1446663"/>
              <a:gd name="connsiteX5" fmla="*/ 2105668 w 2201202"/>
              <a:gd name="connsiteY5" fmla="*/ 750627 h 1446663"/>
              <a:gd name="connsiteX6" fmla="*/ 1928247 w 2201202"/>
              <a:gd name="connsiteY6" fmla="*/ 900753 h 1446663"/>
              <a:gd name="connsiteX7" fmla="*/ 1873656 w 2201202"/>
              <a:gd name="connsiteY7" fmla="*/ 1392072 h 1446663"/>
              <a:gd name="connsiteX8" fmla="*/ 140390 w 2201202"/>
              <a:gd name="connsiteY8" fmla="*/ 1446663 h 1446663"/>
              <a:gd name="connsiteX9" fmla="*/ 3912 w 2201202"/>
              <a:gd name="connsiteY9" fmla="*/ 1132765 h 1446663"/>
              <a:gd name="connsiteX10" fmla="*/ 17560 w 2201202"/>
              <a:gd name="connsiteY10" fmla="*/ 777923 h 1446663"/>
              <a:gd name="connsiteX11" fmla="*/ 194981 w 2201202"/>
              <a:gd name="connsiteY11" fmla="*/ 532263 h 1446663"/>
              <a:gd name="connsiteX12" fmla="*/ 959256 w 2201202"/>
              <a:gd name="connsiteY12" fmla="*/ 532263 h 1446663"/>
              <a:gd name="connsiteX13" fmla="*/ 1368689 w 2201202"/>
              <a:gd name="connsiteY13" fmla="*/ 204717 h 1446663"/>
              <a:gd name="connsiteX14" fmla="*/ 1409632 w 2201202"/>
              <a:gd name="connsiteY14" fmla="*/ 109182 h 1446663"/>
              <a:gd name="connsiteX15" fmla="*/ 1696235 w 2201202"/>
              <a:gd name="connsiteY15" fmla="*/ 0 h 144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01202" h="1446663">
                <a:moveTo>
                  <a:pt x="1696235" y="0"/>
                </a:moveTo>
                <a:lnTo>
                  <a:pt x="1846360" y="109182"/>
                </a:lnTo>
                <a:lnTo>
                  <a:pt x="2037429" y="122830"/>
                </a:lnTo>
                <a:lnTo>
                  <a:pt x="2173906" y="232012"/>
                </a:lnTo>
                <a:lnTo>
                  <a:pt x="2201202" y="559559"/>
                </a:lnTo>
                <a:lnTo>
                  <a:pt x="2105668" y="750627"/>
                </a:lnTo>
                <a:lnTo>
                  <a:pt x="1928247" y="900753"/>
                </a:lnTo>
                <a:lnTo>
                  <a:pt x="1873656" y="1392072"/>
                </a:lnTo>
                <a:lnTo>
                  <a:pt x="140390" y="1446663"/>
                </a:lnTo>
                <a:cubicBezTo>
                  <a:pt x="0" y="1151845"/>
                  <a:pt x="3912" y="1265873"/>
                  <a:pt x="3912" y="1132765"/>
                </a:cubicBezTo>
                <a:lnTo>
                  <a:pt x="17560" y="777923"/>
                </a:lnTo>
                <a:lnTo>
                  <a:pt x="194981" y="532263"/>
                </a:lnTo>
                <a:lnTo>
                  <a:pt x="959256" y="532263"/>
                </a:lnTo>
                <a:lnTo>
                  <a:pt x="1368689" y="204717"/>
                </a:lnTo>
                <a:lnTo>
                  <a:pt x="1409632" y="109182"/>
                </a:lnTo>
                <a:lnTo>
                  <a:pt x="1696235" y="0"/>
                </a:lnTo>
                <a:close/>
              </a:path>
            </a:pathLst>
          </a:custGeom>
          <a:solidFill>
            <a:srgbClr val="FF00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TextBox 14"/>
          <p:cNvSpPr txBox="1"/>
          <p:nvPr/>
        </p:nvSpPr>
        <p:spPr>
          <a:xfrm>
            <a:off x="2571736" y="1785926"/>
            <a:ext cx="1159200" cy="707886"/>
          </a:xfrm>
          <a:prstGeom prst="rect">
            <a:avLst/>
          </a:prstGeom>
          <a:solidFill>
            <a:srgbClr val="FFFFFF">
              <a:alpha val="34118"/>
            </a:srgb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ctr" defTabSz="0" eaLnBrk="0" hangingPunct="0">
              <a:spcBef>
                <a:spcPct val="20000"/>
              </a:spcBef>
              <a:defRPr/>
            </a:pPr>
            <a:r>
              <a:rPr lang="zh-CN" altLang="en-US" sz="2000" b="1" kern="0" dirty="0">
                <a:latin typeface="+mj-ea"/>
                <a:ea typeface="+mj-ea"/>
                <a:sym typeface="Times New Roman" panose="02020603050405020304" pitchFamily="18" charset="0"/>
              </a:rPr>
              <a:t>梦蝶仙境</a:t>
            </a:r>
            <a:endParaRPr lang="zh-CN" altLang="en-US" sz="2000" b="1" kern="0" dirty="0">
              <a:latin typeface="+mj-ea"/>
              <a:ea typeface="+mj-ea"/>
              <a:sym typeface="Times New Roman" panose="02020603050405020304" pitchFamily="18" charset="0"/>
            </a:endParaRPr>
          </a:p>
        </p:txBody>
      </p:sp>
      <p:sp>
        <p:nvSpPr>
          <p:cNvPr id="16" name="TextBox 15"/>
          <p:cNvSpPr txBox="1"/>
          <p:nvPr/>
        </p:nvSpPr>
        <p:spPr>
          <a:xfrm>
            <a:off x="4000496" y="3286124"/>
            <a:ext cx="1295576" cy="400110"/>
          </a:xfrm>
          <a:prstGeom prst="rect">
            <a:avLst/>
          </a:prstGeom>
          <a:solidFill>
            <a:srgbClr val="FFFFFF">
              <a:alpha val="34118"/>
            </a:srgb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defPPr>
              <a:defRPr lang="zh-CN"/>
            </a:defPPr>
            <a:lvl1pPr algn="ctr" defTabSz="0" eaLnBrk="0" hangingPunct="0">
              <a:spcBef>
                <a:spcPct val="20000"/>
              </a:spcBef>
              <a:defRPr sz="2000" b="1" kern="0">
                <a:latin typeface="+mj-ea"/>
                <a:ea typeface="+mj-ea"/>
              </a:defRPr>
            </a:lvl1pPr>
          </a:lstStyle>
          <a:p>
            <a:r>
              <a:rPr lang="zh-CN" altLang="en-US" dirty="0">
                <a:sym typeface="Times New Roman" panose="02020603050405020304" pitchFamily="18" charset="0"/>
              </a:rPr>
              <a:t>巢州古城</a:t>
            </a:r>
            <a:endParaRPr lang="zh-CN" altLang="en-US" dirty="0">
              <a:sym typeface="Times New Roman" panose="02020603050405020304" pitchFamily="18" charset="0"/>
            </a:endParaRPr>
          </a:p>
        </p:txBody>
      </p:sp>
      <p:sp>
        <p:nvSpPr>
          <p:cNvPr id="17" name="TextBox 16"/>
          <p:cNvSpPr txBox="1"/>
          <p:nvPr/>
        </p:nvSpPr>
        <p:spPr>
          <a:xfrm>
            <a:off x="5442526" y="4818123"/>
            <a:ext cx="1159200" cy="707886"/>
          </a:xfrm>
          <a:prstGeom prst="rect">
            <a:avLst/>
          </a:prstGeom>
          <a:solidFill>
            <a:srgbClr val="FFFFFF">
              <a:alpha val="34118"/>
            </a:srgb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defPPr>
              <a:defRPr lang="zh-CN"/>
            </a:defPPr>
            <a:lvl1pPr algn="ctr" defTabSz="0" eaLnBrk="0" hangingPunct="0">
              <a:spcBef>
                <a:spcPct val="20000"/>
              </a:spcBef>
              <a:defRPr sz="2000" b="1" kern="0">
                <a:latin typeface="+mj-ea"/>
                <a:ea typeface="+mj-ea"/>
              </a:defRPr>
            </a:lvl1pPr>
          </a:lstStyle>
          <a:p>
            <a:r>
              <a:rPr lang="zh-CN" altLang="en-US" dirty="0">
                <a:sym typeface="Times New Roman" panose="02020603050405020304" pitchFamily="18" charset="0"/>
              </a:rPr>
              <a:t>欢乐水乡</a:t>
            </a:r>
            <a:endParaRPr lang="zh-CN" altLang="en-US" dirty="0">
              <a:sym typeface="Times New Roman" panose="02020603050405020304" pitchFamily="18" charset="0"/>
            </a:endParaRPr>
          </a:p>
        </p:txBody>
      </p:sp>
      <p:sp>
        <p:nvSpPr>
          <p:cNvPr id="18" name="TextBox 17"/>
          <p:cNvSpPr txBox="1"/>
          <p:nvPr/>
        </p:nvSpPr>
        <p:spPr>
          <a:xfrm>
            <a:off x="3643306" y="5715016"/>
            <a:ext cx="1159200" cy="707886"/>
          </a:xfrm>
          <a:prstGeom prst="rect">
            <a:avLst/>
          </a:prstGeom>
          <a:solidFill>
            <a:srgbClr val="FFFFFF">
              <a:alpha val="34118"/>
            </a:srgb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defPPr>
              <a:defRPr lang="zh-CN"/>
            </a:defPPr>
            <a:lvl1pPr algn="ctr" defTabSz="0" eaLnBrk="0" hangingPunct="0">
              <a:spcBef>
                <a:spcPct val="20000"/>
              </a:spcBef>
              <a:defRPr sz="2000" b="1" kern="0">
                <a:latin typeface="+mj-ea"/>
                <a:ea typeface="+mj-ea"/>
              </a:defRPr>
            </a:lvl1pPr>
          </a:lstStyle>
          <a:p>
            <a:r>
              <a:rPr lang="zh-CN" altLang="en-US" dirty="0">
                <a:sym typeface="Times New Roman" panose="02020603050405020304" pitchFamily="18" charset="0"/>
              </a:rPr>
              <a:t>梨园春秋</a:t>
            </a:r>
            <a:endParaRPr lang="zh-CN" altLang="en-US" dirty="0">
              <a:sym typeface="Times New Roman" panose="02020603050405020304" pitchFamily="18" charset="0"/>
            </a:endParaRPr>
          </a:p>
        </p:txBody>
      </p:sp>
      <p:sp>
        <p:nvSpPr>
          <p:cNvPr id="19" name="TextBox 18"/>
          <p:cNvSpPr txBox="1"/>
          <p:nvPr/>
        </p:nvSpPr>
        <p:spPr>
          <a:xfrm>
            <a:off x="1857356" y="5715016"/>
            <a:ext cx="1159201" cy="707886"/>
          </a:xfrm>
          <a:prstGeom prst="rect">
            <a:avLst/>
          </a:prstGeom>
          <a:solidFill>
            <a:srgbClr val="FFFFFF">
              <a:alpha val="34118"/>
            </a:srgb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defPPr>
              <a:defRPr lang="zh-CN"/>
            </a:defPPr>
            <a:lvl1pPr algn="ctr" defTabSz="0" eaLnBrk="0" hangingPunct="0">
              <a:spcBef>
                <a:spcPct val="20000"/>
              </a:spcBef>
              <a:defRPr sz="2000" b="1" kern="0">
                <a:latin typeface="+mj-ea"/>
                <a:ea typeface="+mj-ea"/>
              </a:defRPr>
            </a:lvl1pPr>
          </a:lstStyle>
          <a:p>
            <a:r>
              <a:rPr lang="zh-CN" altLang="en-US" dirty="0">
                <a:sym typeface="Times New Roman" panose="02020603050405020304" pitchFamily="18" charset="0"/>
              </a:rPr>
              <a:t>徽州古韵</a:t>
            </a:r>
            <a:endParaRPr lang="zh-CN" altLang="en-US" dirty="0">
              <a:sym typeface="Times New Roman" panose="02020603050405020304" pitchFamily="18" charset="0"/>
            </a:endParaRPr>
          </a:p>
        </p:txBody>
      </p:sp>
      <p:sp>
        <p:nvSpPr>
          <p:cNvPr id="20" name="右箭头 19"/>
          <p:cNvSpPr/>
          <p:nvPr/>
        </p:nvSpPr>
        <p:spPr>
          <a:xfrm>
            <a:off x="770459" y="5432711"/>
            <a:ext cx="681883" cy="1063988"/>
          </a:xfrm>
          <a:prstGeom prst="rightArrow">
            <a:avLst/>
          </a:prstGeom>
          <a:solidFill>
            <a:srgbClr val="FF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任意多边形 20"/>
          <p:cNvSpPr/>
          <p:nvPr/>
        </p:nvSpPr>
        <p:spPr>
          <a:xfrm>
            <a:off x="3143240" y="3214686"/>
            <a:ext cx="1971398" cy="2274792"/>
          </a:xfrm>
          <a:custGeom>
            <a:avLst/>
            <a:gdLst>
              <a:gd name="connsiteX0" fmla="*/ 346842 w 2065283"/>
              <a:gd name="connsiteY0" fmla="*/ 0 h 1718441"/>
              <a:gd name="connsiteX1" fmla="*/ 268014 w 2065283"/>
              <a:gd name="connsiteY1" fmla="*/ 0 h 1718441"/>
              <a:gd name="connsiteX2" fmla="*/ 220717 w 2065283"/>
              <a:gd name="connsiteY2" fmla="*/ 94593 h 1718441"/>
              <a:gd name="connsiteX3" fmla="*/ 204952 w 2065283"/>
              <a:gd name="connsiteY3" fmla="*/ 173420 h 1718441"/>
              <a:gd name="connsiteX4" fmla="*/ 252248 w 2065283"/>
              <a:gd name="connsiteY4" fmla="*/ 331076 h 1718441"/>
              <a:gd name="connsiteX5" fmla="*/ 252248 w 2065283"/>
              <a:gd name="connsiteY5" fmla="*/ 614855 h 1718441"/>
              <a:gd name="connsiteX6" fmla="*/ 252248 w 2065283"/>
              <a:gd name="connsiteY6" fmla="*/ 882869 h 1718441"/>
              <a:gd name="connsiteX7" fmla="*/ 94593 w 2065283"/>
              <a:gd name="connsiteY7" fmla="*/ 1103586 h 1718441"/>
              <a:gd name="connsiteX8" fmla="*/ 0 w 2065283"/>
              <a:gd name="connsiteY8" fmla="*/ 1166648 h 1718441"/>
              <a:gd name="connsiteX9" fmla="*/ 126124 w 2065283"/>
              <a:gd name="connsiteY9" fmla="*/ 1277007 h 1718441"/>
              <a:gd name="connsiteX10" fmla="*/ 252248 w 2065283"/>
              <a:gd name="connsiteY10" fmla="*/ 1292772 h 1718441"/>
              <a:gd name="connsiteX11" fmla="*/ 378373 w 2065283"/>
              <a:gd name="connsiteY11" fmla="*/ 1418896 h 1718441"/>
              <a:gd name="connsiteX12" fmla="*/ 409904 w 2065283"/>
              <a:gd name="connsiteY12" fmla="*/ 1608083 h 1718441"/>
              <a:gd name="connsiteX13" fmla="*/ 409904 w 2065283"/>
              <a:gd name="connsiteY13" fmla="*/ 1718441 h 1718441"/>
              <a:gd name="connsiteX14" fmla="*/ 630621 w 2065283"/>
              <a:gd name="connsiteY14" fmla="*/ 1686910 h 1718441"/>
              <a:gd name="connsiteX15" fmla="*/ 804042 w 2065283"/>
              <a:gd name="connsiteY15" fmla="*/ 1592317 h 1718441"/>
              <a:gd name="connsiteX16" fmla="*/ 930166 w 2065283"/>
              <a:gd name="connsiteY16" fmla="*/ 1466193 h 1718441"/>
              <a:gd name="connsiteX17" fmla="*/ 1135117 w 2065283"/>
              <a:gd name="connsiteY17" fmla="*/ 1513489 h 1718441"/>
              <a:gd name="connsiteX18" fmla="*/ 1213945 w 2065283"/>
              <a:gd name="connsiteY18" fmla="*/ 1545020 h 1718441"/>
              <a:gd name="connsiteX19" fmla="*/ 1340069 w 2065283"/>
              <a:gd name="connsiteY19" fmla="*/ 1686910 h 1718441"/>
              <a:gd name="connsiteX20" fmla="*/ 1592317 w 2065283"/>
              <a:gd name="connsiteY20" fmla="*/ 1718441 h 1718441"/>
              <a:gd name="connsiteX21" fmla="*/ 1844566 w 2065283"/>
              <a:gd name="connsiteY21" fmla="*/ 1702676 h 1718441"/>
              <a:gd name="connsiteX22" fmla="*/ 2049517 w 2065283"/>
              <a:gd name="connsiteY22" fmla="*/ 1671145 h 1718441"/>
              <a:gd name="connsiteX23" fmla="*/ 2065283 w 2065283"/>
              <a:gd name="connsiteY23" fmla="*/ 1434662 h 1718441"/>
              <a:gd name="connsiteX24" fmla="*/ 1970690 w 2065283"/>
              <a:gd name="connsiteY24" fmla="*/ 1229710 h 1718441"/>
              <a:gd name="connsiteX25" fmla="*/ 2033752 w 2065283"/>
              <a:gd name="connsiteY25" fmla="*/ 1040524 h 1718441"/>
              <a:gd name="connsiteX26" fmla="*/ 1986455 w 2065283"/>
              <a:gd name="connsiteY26" fmla="*/ 1040524 h 1718441"/>
              <a:gd name="connsiteX27" fmla="*/ 1860331 w 2065283"/>
              <a:gd name="connsiteY27" fmla="*/ 1135117 h 1718441"/>
              <a:gd name="connsiteX28" fmla="*/ 1592317 w 2065283"/>
              <a:gd name="connsiteY28" fmla="*/ 1277007 h 1718441"/>
              <a:gd name="connsiteX29" fmla="*/ 1418897 w 2065283"/>
              <a:gd name="connsiteY29" fmla="*/ 1229710 h 1718441"/>
              <a:gd name="connsiteX30" fmla="*/ 1166648 w 2065283"/>
              <a:gd name="connsiteY30" fmla="*/ 977462 h 1718441"/>
              <a:gd name="connsiteX31" fmla="*/ 1119352 w 2065283"/>
              <a:gd name="connsiteY31" fmla="*/ 867103 h 1718441"/>
              <a:gd name="connsiteX32" fmla="*/ 804042 w 2065283"/>
              <a:gd name="connsiteY32" fmla="*/ 693683 h 1718441"/>
              <a:gd name="connsiteX33" fmla="*/ 614855 w 2065283"/>
              <a:gd name="connsiteY33" fmla="*/ 551793 h 1718441"/>
              <a:gd name="connsiteX34" fmla="*/ 567559 w 2065283"/>
              <a:gd name="connsiteY34" fmla="*/ 299545 h 1718441"/>
              <a:gd name="connsiteX35" fmla="*/ 472966 w 2065283"/>
              <a:gd name="connsiteY35" fmla="*/ 110358 h 1718441"/>
              <a:gd name="connsiteX36" fmla="*/ 346842 w 2065283"/>
              <a:gd name="connsiteY36" fmla="*/ 0 h 171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65283" h="1718441">
                <a:moveTo>
                  <a:pt x="346842" y="0"/>
                </a:moveTo>
                <a:lnTo>
                  <a:pt x="268014" y="0"/>
                </a:lnTo>
                <a:lnTo>
                  <a:pt x="220717" y="94593"/>
                </a:lnTo>
                <a:lnTo>
                  <a:pt x="204952" y="173420"/>
                </a:lnTo>
                <a:lnTo>
                  <a:pt x="252248" y="331076"/>
                </a:lnTo>
                <a:lnTo>
                  <a:pt x="252248" y="614855"/>
                </a:lnTo>
                <a:lnTo>
                  <a:pt x="252248" y="882869"/>
                </a:lnTo>
                <a:lnTo>
                  <a:pt x="94593" y="1103586"/>
                </a:lnTo>
                <a:lnTo>
                  <a:pt x="0" y="1166648"/>
                </a:lnTo>
                <a:lnTo>
                  <a:pt x="126124" y="1277007"/>
                </a:lnTo>
                <a:lnTo>
                  <a:pt x="252248" y="1292772"/>
                </a:lnTo>
                <a:lnTo>
                  <a:pt x="378373" y="1418896"/>
                </a:lnTo>
                <a:lnTo>
                  <a:pt x="409904" y="1608083"/>
                </a:lnTo>
                <a:lnTo>
                  <a:pt x="409904" y="1718441"/>
                </a:lnTo>
                <a:lnTo>
                  <a:pt x="630621" y="1686910"/>
                </a:lnTo>
                <a:lnTo>
                  <a:pt x="804042" y="1592317"/>
                </a:lnTo>
                <a:lnTo>
                  <a:pt x="930166" y="1466193"/>
                </a:lnTo>
                <a:lnTo>
                  <a:pt x="1135117" y="1513489"/>
                </a:lnTo>
                <a:lnTo>
                  <a:pt x="1213945" y="1545020"/>
                </a:lnTo>
                <a:cubicBezTo>
                  <a:pt x="1315588" y="1680546"/>
                  <a:pt x="1261534" y="1647644"/>
                  <a:pt x="1340069" y="1686910"/>
                </a:cubicBezTo>
                <a:lnTo>
                  <a:pt x="1592317" y="1718441"/>
                </a:lnTo>
                <a:lnTo>
                  <a:pt x="1844566" y="1702676"/>
                </a:lnTo>
                <a:lnTo>
                  <a:pt x="2049517" y="1671145"/>
                </a:lnTo>
                <a:lnTo>
                  <a:pt x="2065283" y="1434662"/>
                </a:lnTo>
                <a:lnTo>
                  <a:pt x="1970690" y="1229710"/>
                </a:lnTo>
                <a:lnTo>
                  <a:pt x="2033752" y="1040524"/>
                </a:lnTo>
                <a:lnTo>
                  <a:pt x="1986455" y="1040524"/>
                </a:lnTo>
                <a:lnTo>
                  <a:pt x="1860331" y="1135117"/>
                </a:lnTo>
                <a:lnTo>
                  <a:pt x="1592317" y="1277007"/>
                </a:lnTo>
                <a:lnTo>
                  <a:pt x="1418897" y="1229710"/>
                </a:lnTo>
                <a:lnTo>
                  <a:pt x="1166648" y="977462"/>
                </a:lnTo>
                <a:lnTo>
                  <a:pt x="1119352" y="867103"/>
                </a:lnTo>
                <a:lnTo>
                  <a:pt x="804042" y="693683"/>
                </a:lnTo>
                <a:lnTo>
                  <a:pt x="614855" y="551793"/>
                </a:lnTo>
                <a:lnTo>
                  <a:pt x="567559" y="299545"/>
                </a:lnTo>
                <a:lnTo>
                  <a:pt x="472966" y="110358"/>
                </a:lnTo>
                <a:lnTo>
                  <a:pt x="346842" y="0"/>
                </a:lnTo>
                <a:close/>
              </a:path>
            </a:pathLst>
          </a:custGeom>
          <a:solidFill>
            <a:srgbClr val="1C06BC">
              <a:alpha val="78824"/>
            </a:srgbClr>
          </a:solidFill>
          <a:ln>
            <a:solidFill>
              <a:srgbClr val="1C06B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任意多边形 21"/>
          <p:cNvSpPr/>
          <p:nvPr/>
        </p:nvSpPr>
        <p:spPr>
          <a:xfrm>
            <a:off x="6572264" y="4786322"/>
            <a:ext cx="1804461" cy="1771194"/>
          </a:xfrm>
          <a:custGeom>
            <a:avLst/>
            <a:gdLst>
              <a:gd name="connsiteX0" fmla="*/ 819807 w 1797269"/>
              <a:gd name="connsiteY0" fmla="*/ 0 h 1718441"/>
              <a:gd name="connsiteX1" fmla="*/ 1797269 w 1797269"/>
              <a:gd name="connsiteY1" fmla="*/ 551793 h 1718441"/>
              <a:gd name="connsiteX2" fmla="*/ 1166648 w 1797269"/>
              <a:gd name="connsiteY2" fmla="*/ 1718441 h 1718441"/>
              <a:gd name="connsiteX3" fmla="*/ 0 w 1797269"/>
              <a:gd name="connsiteY3" fmla="*/ 1702676 h 1718441"/>
              <a:gd name="connsiteX4" fmla="*/ 819807 w 1797269"/>
              <a:gd name="connsiteY4" fmla="*/ 0 h 1718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7269" h="1718441">
                <a:moveTo>
                  <a:pt x="819807" y="0"/>
                </a:moveTo>
                <a:lnTo>
                  <a:pt x="1797269" y="551793"/>
                </a:lnTo>
                <a:lnTo>
                  <a:pt x="1166648" y="1718441"/>
                </a:lnTo>
                <a:lnTo>
                  <a:pt x="0" y="1702676"/>
                </a:lnTo>
                <a:lnTo>
                  <a:pt x="819807" y="0"/>
                </a:lnTo>
                <a:close/>
              </a:path>
            </a:pathLst>
          </a:custGeom>
          <a:solidFill>
            <a:schemeClr val="accent5">
              <a:lumMod val="50000"/>
              <a:alpha val="76078"/>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任意多边形 22"/>
          <p:cNvSpPr/>
          <p:nvPr/>
        </p:nvSpPr>
        <p:spPr>
          <a:xfrm>
            <a:off x="1714480" y="1928802"/>
            <a:ext cx="1698612" cy="3447045"/>
          </a:xfrm>
          <a:custGeom>
            <a:avLst/>
            <a:gdLst>
              <a:gd name="connsiteX0" fmla="*/ 0 w 1828800"/>
              <a:gd name="connsiteY0" fmla="*/ 3090042 h 3121573"/>
              <a:gd name="connsiteX1" fmla="*/ 0 w 1828800"/>
              <a:gd name="connsiteY1" fmla="*/ 331076 h 3121573"/>
              <a:gd name="connsiteX2" fmla="*/ 362607 w 1828800"/>
              <a:gd name="connsiteY2" fmla="*/ 0 h 3121573"/>
              <a:gd name="connsiteX3" fmla="*/ 1828800 w 1828800"/>
              <a:gd name="connsiteY3" fmla="*/ 1450428 h 3121573"/>
              <a:gd name="connsiteX4" fmla="*/ 1765738 w 1828800"/>
              <a:gd name="connsiteY4" fmla="*/ 1576552 h 3121573"/>
              <a:gd name="connsiteX5" fmla="*/ 1797269 w 1828800"/>
              <a:gd name="connsiteY5" fmla="*/ 1876097 h 3121573"/>
              <a:gd name="connsiteX6" fmla="*/ 1797269 w 1828800"/>
              <a:gd name="connsiteY6" fmla="*/ 2286000 h 3121573"/>
              <a:gd name="connsiteX7" fmla="*/ 1734207 w 1828800"/>
              <a:gd name="connsiteY7" fmla="*/ 2459421 h 3121573"/>
              <a:gd name="connsiteX8" fmla="*/ 1639614 w 1828800"/>
              <a:gd name="connsiteY8" fmla="*/ 2569780 h 3121573"/>
              <a:gd name="connsiteX9" fmla="*/ 1592318 w 1828800"/>
              <a:gd name="connsiteY9" fmla="*/ 2585545 h 3121573"/>
              <a:gd name="connsiteX10" fmla="*/ 1434663 w 1828800"/>
              <a:gd name="connsiteY10" fmla="*/ 2617076 h 3121573"/>
              <a:gd name="connsiteX11" fmla="*/ 1261242 w 1828800"/>
              <a:gd name="connsiteY11" fmla="*/ 2648607 h 3121573"/>
              <a:gd name="connsiteX12" fmla="*/ 1166649 w 1828800"/>
              <a:gd name="connsiteY12" fmla="*/ 2758966 h 3121573"/>
              <a:gd name="connsiteX13" fmla="*/ 772511 w 1828800"/>
              <a:gd name="connsiteY13" fmla="*/ 3121573 h 3121573"/>
              <a:gd name="connsiteX14" fmla="*/ 0 w 1828800"/>
              <a:gd name="connsiteY14" fmla="*/ 3090042 h 312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28800" h="3121573">
                <a:moveTo>
                  <a:pt x="0" y="3090042"/>
                </a:moveTo>
                <a:lnTo>
                  <a:pt x="0" y="331076"/>
                </a:lnTo>
                <a:lnTo>
                  <a:pt x="362607" y="0"/>
                </a:lnTo>
                <a:lnTo>
                  <a:pt x="1828800" y="1450428"/>
                </a:lnTo>
                <a:lnTo>
                  <a:pt x="1765738" y="1576552"/>
                </a:lnTo>
                <a:cubicBezTo>
                  <a:pt x="1798497" y="1855004"/>
                  <a:pt x="1797269" y="1754612"/>
                  <a:pt x="1797269" y="1876097"/>
                </a:cubicBezTo>
                <a:lnTo>
                  <a:pt x="1797269" y="2286000"/>
                </a:lnTo>
                <a:cubicBezTo>
                  <a:pt x="1747837" y="2450774"/>
                  <a:pt x="1788769" y="2404859"/>
                  <a:pt x="1734207" y="2459421"/>
                </a:cubicBezTo>
                <a:lnTo>
                  <a:pt x="1639614" y="2569780"/>
                </a:lnTo>
                <a:lnTo>
                  <a:pt x="1592318" y="2585545"/>
                </a:lnTo>
                <a:lnTo>
                  <a:pt x="1434663" y="2617076"/>
                </a:lnTo>
                <a:cubicBezTo>
                  <a:pt x="1271854" y="2649638"/>
                  <a:pt x="1330600" y="2648607"/>
                  <a:pt x="1261242" y="2648607"/>
                </a:cubicBezTo>
                <a:lnTo>
                  <a:pt x="1166649" y="2758966"/>
                </a:lnTo>
                <a:lnTo>
                  <a:pt x="772511" y="3121573"/>
                </a:lnTo>
                <a:lnTo>
                  <a:pt x="0" y="3090042"/>
                </a:lnTo>
                <a:close/>
              </a:path>
            </a:pathLst>
          </a:custGeom>
          <a:solidFill>
            <a:srgbClr val="50CDDA">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4" name="TextBox 23"/>
          <p:cNvSpPr txBox="1"/>
          <p:nvPr/>
        </p:nvSpPr>
        <p:spPr>
          <a:xfrm>
            <a:off x="7034858" y="5495798"/>
            <a:ext cx="1071847" cy="400110"/>
          </a:xfrm>
          <a:prstGeom prst="rect">
            <a:avLst/>
          </a:prstGeom>
          <a:solidFill>
            <a:srgbClr val="FFFFFF">
              <a:alpha val="34118"/>
            </a:srgb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defPPr>
              <a:defRPr lang="zh-CN"/>
            </a:defPPr>
            <a:lvl1pPr algn="ctr" defTabSz="0" eaLnBrk="0" hangingPunct="0">
              <a:spcBef>
                <a:spcPct val="20000"/>
              </a:spcBef>
              <a:defRPr sz="2000" b="1" kern="0">
                <a:latin typeface="+mj-ea"/>
                <a:ea typeface="+mj-ea"/>
              </a:defRPr>
            </a:lvl1pPr>
          </a:lstStyle>
          <a:p>
            <a:r>
              <a:rPr lang="zh-CN" altLang="en-US" dirty="0">
                <a:sym typeface="Times New Roman" panose="02020603050405020304" pitchFamily="18" charset="0"/>
              </a:rPr>
              <a:t>后勤区</a:t>
            </a:r>
            <a:endParaRPr lang="zh-CN" altLang="en-US" dirty="0">
              <a:sym typeface="Times New Roman" panose="02020603050405020304" pitchFamily="18" charset="0"/>
            </a:endParaRPr>
          </a:p>
        </p:txBody>
      </p:sp>
      <p:sp>
        <p:nvSpPr>
          <p:cNvPr id="25" name="TextBox 24"/>
          <p:cNvSpPr txBox="1"/>
          <p:nvPr/>
        </p:nvSpPr>
        <p:spPr>
          <a:xfrm>
            <a:off x="3357554" y="4500570"/>
            <a:ext cx="1019793" cy="400110"/>
          </a:xfrm>
          <a:prstGeom prst="rect">
            <a:avLst/>
          </a:prstGeom>
          <a:solidFill>
            <a:srgbClr val="FFFFFF">
              <a:alpha val="34118"/>
            </a:srgb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defPPr>
              <a:defRPr lang="zh-CN"/>
            </a:defPPr>
            <a:lvl1pPr algn="ctr" defTabSz="0" eaLnBrk="0" hangingPunct="0">
              <a:spcBef>
                <a:spcPct val="20000"/>
              </a:spcBef>
              <a:defRPr sz="2000" b="1" kern="0">
                <a:latin typeface="+mj-ea"/>
                <a:ea typeface="+mj-ea"/>
              </a:defRPr>
            </a:lvl1pPr>
          </a:lstStyle>
          <a:p>
            <a:r>
              <a:rPr lang="zh-CN" altLang="en-US" dirty="0">
                <a:sym typeface="Times New Roman" panose="02020603050405020304" pitchFamily="18" charset="0"/>
              </a:rPr>
              <a:t>人工湖</a:t>
            </a:r>
            <a:endParaRPr lang="zh-CN" altLang="en-US" dirty="0">
              <a:sym typeface="Times New Roman" panose="02020603050405020304" pitchFamily="18" charset="0"/>
            </a:endParaRPr>
          </a:p>
        </p:txBody>
      </p:sp>
      <p:sp>
        <p:nvSpPr>
          <p:cNvPr id="26" name="TextBox 25"/>
          <p:cNvSpPr txBox="1"/>
          <p:nvPr/>
        </p:nvSpPr>
        <p:spPr>
          <a:xfrm>
            <a:off x="1783059" y="3487241"/>
            <a:ext cx="1250118" cy="400110"/>
          </a:xfrm>
          <a:prstGeom prst="rect">
            <a:avLst/>
          </a:prstGeom>
          <a:solidFill>
            <a:srgbClr val="FFFFFF">
              <a:alpha val="34118"/>
            </a:srgb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defPPr>
              <a:defRPr lang="zh-CN"/>
            </a:defPPr>
            <a:lvl1pPr algn="ctr" defTabSz="0" eaLnBrk="0" hangingPunct="0">
              <a:spcBef>
                <a:spcPct val="20000"/>
              </a:spcBef>
              <a:defRPr sz="2000" b="1" kern="0">
                <a:latin typeface="+mj-ea"/>
                <a:ea typeface="+mj-ea"/>
              </a:defRPr>
            </a:lvl1pPr>
          </a:lstStyle>
          <a:p>
            <a:r>
              <a:rPr lang="zh-CN" altLang="en-US" dirty="0">
                <a:sym typeface="Times New Roman" panose="02020603050405020304" pitchFamily="18" charset="0"/>
              </a:rPr>
              <a:t>淝水之战</a:t>
            </a:r>
            <a:endParaRPr lang="zh-CN" altLang="en-US" dirty="0">
              <a:sym typeface="Times New Roman" panose="02020603050405020304" pitchFamily="18" charset="0"/>
            </a:endParaRPr>
          </a:p>
        </p:txBody>
      </p:sp>
      <p:sp>
        <p:nvSpPr>
          <p:cNvPr id="27" name="TextBox 26"/>
          <p:cNvSpPr txBox="1"/>
          <p:nvPr/>
        </p:nvSpPr>
        <p:spPr>
          <a:xfrm>
            <a:off x="785786" y="5643578"/>
            <a:ext cx="535781" cy="707886"/>
          </a:xfrm>
          <a:prstGeom prst="rect">
            <a:avLst/>
          </a:prstGeom>
          <a:solidFill>
            <a:srgbClr val="FFFFFF">
              <a:alpha val="34118"/>
            </a:srgbClr>
          </a:solid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algn="ctr" defTabSz="0" eaLnBrk="0" hangingPunct="0">
              <a:spcBef>
                <a:spcPct val="20000"/>
              </a:spcBef>
              <a:defRPr/>
            </a:pPr>
            <a:r>
              <a:rPr lang="zh-CN" altLang="en-US" sz="2000" b="1" kern="0" dirty="0">
                <a:latin typeface="华文行楷" panose="02010800040101010101" pitchFamily="2" charset="-122"/>
                <a:ea typeface="华文行楷" panose="02010800040101010101" pitchFamily="2" charset="-122"/>
                <a:sym typeface="Times New Roman" panose="02020603050405020304" pitchFamily="18" charset="0"/>
              </a:rPr>
              <a:t>入口</a:t>
            </a:r>
            <a:endParaRPr lang="zh-CN" altLang="en-US" sz="2000" b="1" kern="0" dirty="0">
              <a:latin typeface="华文行楷" panose="02010800040101010101" pitchFamily="2" charset="-122"/>
              <a:ea typeface="华文行楷" panose="02010800040101010101" pitchFamily="2" charset="-122"/>
              <a:sym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0-#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1000"/>
                                        <p:tgtEl>
                                          <p:spTgt spid="27"/>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randombar(horizontal)">
                                      <p:cBhvr>
                                        <p:cTn id="15" dur="1000"/>
                                        <p:tgtEl>
                                          <p:spTgt spid="1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1000"/>
                                        <p:tgtEl>
                                          <p:spTgt spid="19"/>
                                        </p:tgtEl>
                                      </p:cBhvr>
                                    </p:animEffect>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1000"/>
                                        <p:tgtEl>
                                          <p:spTgt spid="1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1000"/>
                                        <p:tgtEl>
                                          <p:spTgt spid="18"/>
                                        </p:tgtEl>
                                      </p:cBhvr>
                                    </p:animEffect>
                                  </p:childTnLst>
                                </p:cTn>
                              </p:par>
                            </p:childTnLst>
                          </p:cTn>
                        </p:par>
                        <p:par>
                          <p:cTn id="26" fill="hold">
                            <p:stCondLst>
                              <p:cond delay="3000"/>
                            </p:stCondLst>
                            <p:childTnLst>
                              <p:par>
                                <p:cTn id="27" presetID="14" presetClass="entr" presetSubtype="1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1000"/>
                                        <p:tgtEl>
                                          <p:spTgt spid="12"/>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randombar(horizontal)">
                                      <p:cBhvr>
                                        <p:cTn id="32" dur="1000"/>
                                        <p:tgtEl>
                                          <p:spTgt spid="17"/>
                                        </p:tgtEl>
                                      </p:cBhvr>
                                    </p:animEffect>
                                  </p:childTnLst>
                                </p:cTn>
                              </p:par>
                            </p:childTnLst>
                          </p:cTn>
                        </p:par>
                        <p:par>
                          <p:cTn id="33" fill="hold">
                            <p:stCondLst>
                              <p:cond delay="4000"/>
                            </p:stCondLst>
                            <p:childTnLst>
                              <p:par>
                                <p:cTn id="34" presetID="14" presetClass="entr" presetSubtype="10"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randombar(horizontal)">
                                      <p:cBhvr>
                                        <p:cTn id="36" dur="1000"/>
                                        <p:tgtEl>
                                          <p:spTgt spid="10"/>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randombar(horizontal)">
                                      <p:cBhvr>
                                        <p:cTn id="39" dur="1000"/>
                                        <p:tgtEl>
                                          <p:spTgt spid="16"/>
                                        </p:tgtEl>
                                      </p:cBhvr>
                                    </p:animEffect>
                                  </p:childTnLst>
                                </p:cTn>
                              </p:par>
                            </p:childTnLst>
                          </p:cTn>
                        </p:par>
                        <p:par>
                          <p:cTn id="40" fill="hold">
                            <p:stCondLst>
                              <p:cond delay="5000"/>
                            </p:stCondLst>
                            <p:childTnLst>
                              <p:par>
                                <p:cTn id="41" presetID="14" presetClass="entr" presetSubtype="1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1000"/>
                                        <p:tgtEl>
                                          <p:spTgt spid="9"/>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randombar(horizontal)">
                                      <p:cBhvr>
                                        <p:cTn id="46" dur="1000"/>
                                        <p:tgtEl>
                                          <p:spTgt spid="15"/>
                                        </p:tgtEl>
                                      </p:cBhvr>
                                    </p:animEffect>
                                  </p:childTnLst>
                                </p:cTn>
                              </p:par>
                            </p:childTnLst>
                          </p:cTn>
                        </p:par>
                        <p:par>
                          <p:cTn id="47" fill="hold">
                            <p:stCondLst>
                              <p:cond delay="6000"/>
                            </p:stCondLst>
                            <p:childTnLst>
                              <p:par>
                                <p:cTn id="48" presetID="14" presetClass="entr" presetSubtype="10" fill="hold"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randombar(horizontal)">
                                      <p:cBhvr>
                                        <p:cTn id="50" dur="1000"/>
                                        <p:tgtEl>
                                          <p:spTgt spid="23"/>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randombar(horizontal)">
                                      <p:cBhvr>
                                        <p:cTn id="53" dur="1000"/>
                                        <p:tgtEl>
                                          <p:spTgt spid="26"/>
                                        </p:tgtEl>
                                      </p:cBhvr>
                                    </p:animEffect>
                                  </p:childTnLst>
                                </p:cTn>
                              </p:par>
                            </p:childTnLst>
                          </p:cTn>
                        </p:par>
                        <p:par>
                          <p:cTn id="54" fill="hold">
                            <p:stCondLst>
                              <p:cond delay="7000"/>
                            </p:stCondLst>
                            <p:childTnLst>
                              <p:par>
                                <p:cTn id="55" presetID="14" presetClass="entr" presetSubtype="1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randombar(horizontal)">
                                      <p:cBhvr>
                                        <p:cTn id="57" dur="1000"/>
                                        <p:tgtEl>
                                          <p:spTgt spid="22"/>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randombar(horizontal)">
                                      <p:cBhvr>
                                        <p:cTn id="60" dur="1000"/>
                                        <p:tgtEl>
                                          <p:spTgt spid="24"/>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randombar(horizontal)">
                                      <p:cBhvr>
                                        <p:cTn id="63" dur="1000"/>
                                        <p:tgtEl>
                                          <p:spTgt spid="25"/>
                                        </p:tgtEl>
                                      </p:cBhvr>
                                    </p:animEffect>
                                  </p:childTnLst>
                                </p:cTn>
                              </p:par>
                              <p:par>
                                <p:cTn id="64" presetID="14" presetClass="entr" presetSubtype="10" fill="hold"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randombar(horizontal)">
                                      <p:cBhvr>
                                        <p:cTn id="6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4" grpId="0" animBg="1"/>
      <p:bldP spid="25" grpId="0" animBg="1"/>
      <p:bldP spid="26"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34"/>
          <p:cNvPicPr>
            <a:picLocks noChangeAspect="1" noChangeArrowheads="1"/>
          </p:cNvPicPr>
          <p:nvPr/>
        </p:nvPicPr>
        <p:blipFill>
          <a:blip r:embed="rId1" cstate="print">
            <a:extLst>
              <a:ext uri="{28A0092B-C50C-407E-A947-70E740481C1C}">
                <a14:useLocalDpi xmlns:a14="http://schemas.microsoft.com/office/drawing/2010/main" val="0"/>
              </a:ext>
            </a:extLst>
          </a:blip>
          <a:srcRect l="15311" t="4581" r="23428" b="5276"/>
          <a:stretch>
            <a:fillRect/>
          </a:stretch>
        </p:blipFill>
        <p:spPr bwMode="auto">
          <a:xfrm>
            <a:off x="2428860" y="2071678"/>
            <a:ext cx="6159104" cy="4059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组合 43"/>
          <p:cNvGrpSpPr/>
          <p:nvPr/>
        </p:nvGrpSpPr>
        <p:grpSpPr bwMode="auto">
          <a:xfrm>
            <a:off x="3500430" y="2285992"/>
            <a:ext cx="4289822" cy="3487734"/>
            <a:chOff x="1835623" y="1949449"/>
            <a:chExt cx="5720030" cy="4083050"/>
          </a:xfrm>
        </p:grpSpPr>
        <p:sp>
          <p:nvSpPr>
            <p:cNvPr id="45" name="任意多边形 43"/>
            <p:cNvSpPr/>
            <p:nvPr/>
          </p:nvSpPr>
          <p:spPr bwMode="auto">
            <a:xfrm>
              <a:off x="2728941" y="3115536"/>
              <a:ext cx="2996407" cy="2330801"/>
            </a:xfrm>
            <a:custGeom>
              <a:avLst/>
              <a:gdLst>
                <a:gd name="T0" fmla="*/ 1284259 w 2996407"/>
                <a:gd name="T1" fmla="*/ 529364 h 2330801"/>
                <a:gd name="T2" fmla="*/ 1220759 w 2996407"/>
                <a:gd name="T3" fmla="*/ 161064 h 2330801"/>
                <a:gd name="T4" fmla="*/ 1068359 w 2996407"/>
                <a:gd name="T5" fmla="*/ 8664 h 2330801"/>
                <a:gd name="T6" fmla="*/ 750859 w 2996407"/>
                <a:gd name="T7" fmla="*/ 34064 h 2330801"/>
                <a:gd name="T8" fmla="*/ 433359 w 2996407"/>
                <a:gd name="T9" fmla="*/ 161064 h 2330801"/>
                <a:gd name="T10" fmla="*/ 268259 w 2996407"/>
                <a:gd name="T11" fmla="*/ 300764 h 2330801"/>
                <a:gd name="T12" fmla="*/ 204759 w 2996407"/>
                <a:gd name="T13" fmla="*/ 453164 h 2330801"/>
                <a:gd name="T14" fmla="*/ 242859 w 2996407"/>
                <a:gd name="T15" fmla="*/ 643664 h 2330801"/>
                <a:gd name="T16" fmla="*/ 128559 w 2996407"/>
                <a:gd name="T17" fmla="*/ 745264 h 2330801"/>
                <a:gd name="T18" fmla="*/ 26959 w 2996407"/>
                <a:gd name="T19" fmla="*/ 834164 h 2330801"/>
                <a:gd name="T20" fmla="*/ 14259 w 2996407"/>
                <a:gd name="T21" fmla="*/ 948464 h 2330801"/>
                <a:gd name="T22" fmla="*/ 1559 w 2996407"/>
                <a:gd name="T23" fmla="*/ 1075464 h 2330801"/>
                <a:gd name="T24" fmla="*/ 52359 w 2996407"/>
                <a:gd name="T25" fmla="*/ 1164364 h 2330801"/>
                <a:gd name="T26" fmla="*/ 166659 w 2996407"/>
                <a:gd name="T27" fmla="*/ 1265964 h 2330801"/>
                <a:gd name="T28" fmla="*/ 319059 w 2996407"/>
                <a:gd name="T29" fmla="*/ 1354864 h 2330801"/>
                <a:gd name="T30" fmla="*/ 458759 w 2996407"/>
                <a:gd name="T31" fmla="*/ 1469164 h 2330801"/>
                <a:gd name="T32" fmla="*/ 598459 w 2996407"/>
                <a:gd name="T33" fmla="*/ 1697764 h 2330801"/>
                <a:gd name="T34" fmla="*/ 700059 w 2996407"/>
                <a:gd name="T35" fmla="*/ 1875564 h 2330801"/>
                <a:gd name="T36" fmla="*/ 954059 w 2996407"/>
                <a:gd name="T37" fmla="*/ 2066064 h 2330801"/>
                <a:gd name="T38" fmla="*/ 1411259 w 2996407"/>
                <a:gd name="T39" fmla="*/ 2307364 h 2330801"/>
                <a:gd name="T40" fmla="*/ 1843059 w 2996407"/>
                <a:gd name="T41" fmla="*/ 2320064 h 2330801"/>
                <a:gd name="T42" fmla="*/ 2414559 w 2996407"/>
                <a:gd name="T43" fmla="*/ 2294664 h 2330801"/>
                <a:gd name="T44" fmla="*/ 2782859 w 2996407"/>
                <a:gd name="T45" fmla="*/ 2053364 h 2330801"/>
                <a:gd name="T46" fmla="*/ 2960659 w 2996407"/>
                <a:gd name="T47" fmla="*/ 2015264 h 2330801"/>
                <a:gd name="T48" fmla="*/ 2986059 w 2996407"/>
                <a:gd name="T49" fmla="*/ 1812064 h 2330801"/>
                <a:gd name="T50" fmla="*/ 2833659 w 2996407"/>
                <a:gd name="T51" fmla="*/ 1469164 h 2330801"/>
                <a:gd name="T52" fmla="*/ 2503459 w 2996407"/>
                <a:gd name="T53" fmla="*/ 1354864 h 2330801"/>
                <a:gd name="T54" fmla="*/ 2351059 w 2996407"/>
                <a:gd name="T55" fmla="*/ 1113564 h 2330801"/>
                <a:gd name="T56" fmla="*/ 2058959 w 2996407"/>
                <a:gd name="T57" fmla="*/ 1151664 h 2330801"/>
                <a:gd name="T58" fmla="*/ 1677959 w 2996407"/>
                <a:gd name="T59" fmla="*/ 999264 h 2330801"/>
                <a:gd name="T60" fmla="*/ 1449359 w 2996407"/>
                <a:gd name="T61" fmla="*/ 745264 h 2330801"/>
                <a:gd name="T62" fmla="*/ 1284259 w 2996407"/>
                <a:gd name="T63" fmla="*/ 529364 h 23308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96407" h="2330801">
                  <a:moveTo>
                    <a:pt x="1284259" y="529364"/>
                  </a:moveTo>
                  <a:cubicBezTo>
                    <a:pt x="1246159" y="431997"/>
                    <a:pt x="1256742" y="247847"/>
                    <a:pt x="1220759" y="161064"/>
                  </a:cubicBezTo>
                  <a:cubicBezTo>
                    <a:pt x="1184776" y="74281"/>
                    <a:pt x="1146676" y="29831"/>
                    <a:pt x="1068359" y="8664"/>
                  </a:cubicBezTo>
                  <a:cubicBezTo>
                    <a:pt x="990042" y="-12503"/>
                    <a:pt x="856692" y="8664"/>
                    <a:pt x="750859" y="34064"/>
                  </a:cubicBezTo>
                  <a:cubicBezTo>
                    <a:pt x="645026" y="59464"/>
                    <a:pt x="513792" y="116614"/>
                    <a:pt x="433359" y="161064"/>
                  </a:cubicBezTo>
                  <a:cubicBezTo>
                    <a:pt x="352926" y="205514"/>
                    <a:pt x="306359" y="252081"/>
                    <a:pt x="268259" y="300764"/>
                  </a:cubicBezTo>
                  <a:cubicBezTo>
                    <a:pt x="230159" y="349447"/>
                    <a:pt x="208992" y="396014"/>
                    <a:pt x="204759" y="453164"/>
                  </a:cubicBezTo>
                  <a:cubicBezTo>
                    <a:pt x="200526" y="510314"/>
                    <a:pt x="255559" y="594981"/>
                    <a:pt x="242859" y="643664"/>
                  </a:cubicBezTo>
                  <a:cubicBezTo>
                    <a:pt x="230159" y="692347"/>
                    <a:pt x="128559" y="745264"/>
                    <a:pt x="128559" y="745264"/>
                  </a:cubicBezTo>
                  <a:cubicBezTo>
                    <a:pt x="92576" y="777014"/>
                    <a:pt x="46009" y="800297"/>
                    <a:pt x="26959" y="834164"/>
                  </a:cubicBezTo>
                  <a:cubicBezTo>
                    <a:pt x="7909" y="868031"/>
                    <a:pt x="18492" y="908247"/>
                    <a:pt x="14259" y="948464"/>
                  </a:cubicBezTo>
                  <a:cubicBezTo>
                    <a:pt x="10026" y="988681"/>
                    <a:pt x="-4791" y="1039481"/>
                    <a:pt x="1559" y="1075464"/>
                  </a:cubicBezTo>
                  <a:cubicBezTo>
                    <a:pt x="7909" y="1111447"/>
                    <a:pt x="24842" y="1132614"/>
                    <a:pt x="52359" y="1164364"/>
                  </a:cubicBezTo>
                  <a:cubicBezTo>
                    <a:pt x="79876" y="1196114"/>
                    <a:pt x="122209" y="1234214"/>
                    <a:pt x="166659" y="1265964"/>
                  </a:cubicBezTo>
                  <a:cubicBezTo>
                    <a:pt x="211109" y="1297714"/>
                    <a:pt x="270376" y="1320997"/>
                    <a:pt x="319059" y="1354864"/>
                  </a:cubicBezTo>
                  <a:cubicBezTo>
                    <a:pt x="367742" y="1388731"/>
                    <a:pt x="412192" y="1412014"/>
                    <a:pt x="458759" y="1469164"/>
                  </a:cubicBezTo>
                  <a:cubicBezTo>
                    <a:pt x="505326" y="1526314"/>
                    <a:pt x="558242" y="1630031"/>
                    <a:pt x="598459" y="1697764"/>
                  </a:cubicBezTo>
                  <a:cubicBezTo>
                    <a:pt x="638676" y="1765497"/>
                    <a:pt x="640792" y="1814181"/>
                    <a:pt x="700059" y="1875564"/>
                  </a:cubicBezTo>
                  <a:cubicBezTo>
                    <a:pt x="759326" y="1936947"/>
                    <a:pt x="835526" y="1994097"/>
                    <a:pt x="954059" y="2066064"/>
                  </a:cubicBezTo>
                  <a:cubicBezTo>
                    <a:pt x="1072592" y="2138031"/>
                    <a:pt x="1263092" y="2265031"/>
                    <a:pt x="1411259" y="2307364"/>
                  </a:cubicBezTo>
                  <a:cubicBezTo>
                    <a:pt x="1559426" y="2349697"/>
                    <a:pt x="1675842" y="2322181"/>
                    <a:pt x="1843059" y="2320064"/>
                  </a:cubicBezTo>
                  <a:cubicBezTo>
                    <a:pt x="2010276" y="2317947"/>
                    <a:pt x="2257926" y="2339114"/>
                    <a:pt x="2414559" y="2294664"/>
                  </a:cubicBezTo>
                  <a:cubicBezTo>
                    <a:pt x="2571192" y="2250214"/>
                    <a:pt x="2691842" y="2099931"/>
                    <a:pt x="2782859" y="2053364"/>
                  </a:cubicBezTo>
                  <a:cubicBezTo>
                    <a:pt x="2873876" y="2006797"/>
                    <a:pt x="2926792" y="2055481"/>
                    <a:pt x="2960659" y="2015264"/>
                  </a:cubicBezTo>
                  <a:cubicBezTo>
                    <a:pt x="2994526" y="1975047"/>
                    <a:pt x="3007226" y="1903081"/>
                    <a:pt x="2986059" y="1812064"/>
                  </a:cubicBezTo>
                  <a:cubicBezTo>
                    <a:pt x="2964892" y="1721047"/>
                    <a:pt x="2914092" y="1545364"/>
                    <a:pt x="2833659" y="1469164"/>
                  </a:cubicBezTo>
                  <a:cubicBezTo>
                    <a:pt x="2753226" y="1392964"/>
                    <a:pt x="2583892" y="1414131"/>
                    <a:pt x="2503459" y="1354864"/>
                  </a:cubicBezTo>
                  <a:cubicBezTo>
                    <a:pt x="2423026" y="1295597"/>
                    <a:pt x="2425142" y="1147431"/>
                    <a:pt x="2351059" y="1113564"/>
                  </a:cubicBezTo>
                  <a:cubicBezTo>
                    <a:pt x="2276976" y="1079697"/>
                    <a:pt x="2171142" y="1170714"/>
                    <a:pt x="2058959" y="1151664"/>
                  </a:cubicBezTo>
                  <a:cubicBezTo>
                    <a:pt x="1946776" y="1132614"/>
                    <a:pt x="1779559" y="1066997"/>
                    <a:pt x="1677959" y="999264"/>
                  </a:cubicBezTo>
                  <a:cubicBezTo>
                    <a:pt x="1576359" y="931531"/>
                    <a:pt x="1517092" y="823581"/>
                    <a:pt x="1449359" y="745264"/>
                  </a:cubicBezTo>
                  <a:cubicBezTo>
                    <a:pt x="1381626" y="666947"/>
                    <a:pt x="1322359" y="626731"/>
                    <a:pt x="1284259" y="529364"/>
                  </a:cubicBezTo>
                  <a:close/>
                </a:path>
              </a:pathLst>
            </a:custGeom>
            <a:noFill/>
            <a:ln w="1270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 name="任意多边形 44"/>
            <p:cNvSpPr/>
            <p:nvPr/>
          </p:nvSpPr>
          <p:spPr bwMode="auto">
            <a:xfrm>
              <a:off x="2262186" y="1949449"/>
              <a:ext cx="5293467" cy="4083050"/>
            </a:xfrm>
            <a:custGeom>
              <a:avLst/>
              <a:gdLst>
                <a:gd name="T0" fmla="*/ 1109664 w 5293467"/>
                <a:gd name="T1" fmla="*/ 0 h 4083050"/>
                <a:gd name="T2" fmla="*/ 2227264 w 5293467"/>
                <a:gd name="T3" fmla="*/ 876300 h 4083050"/>
                <a:gd name="T4" fmla="*/ 3548064 w 5293467"/>
                <a:gd name="T5" fmla="*/ 1866900 h 4083050"/>
                <a:gd name="T6" fmla="*/ 4716464 w 5293467"/>
                <a:gd name="T7" fmla="*/ 2578100 h 4083050"/>
                <a:gd name="T8" fmla="*/ 5195889 w 5293467"/>
                <a:gd name="T9" fmla="*/ 2832100 h 4083050"/>
                <a:gd name="T10" fmla="*/ 5272089 w 5293467"/>
                <a:gd name="T11" fmla="*/ 3146425 h 4083050"/>
                <a:gd name="T12" fmla="*/ 4919663 w 5293467"/>
                <a:gd name="T13" fmla="*/ 3746501 h 4083050"/>
                <a:gd name="T14" fmla="*/ 4767264 w 5293467"/>
                <a:gd name="T15" fmla="*/ 4003676 h 4083050"/>
                <a:gd name="T16" fmla="*/ 4738689 w 5293467"/>
                <a:gd name="T17" fmla="*/ 4022726 h 4083050"/>
                <a:gd name="T18" fmla="*/ 4675189 w 5293467"/>
                <a:gd name="T19" fmla="*/ 4083050 h 4083050"/>
                <a:gd name="T20" fmla="*/ 1744664 w 5293467"/>
                <a:gd name="T21" fmla="*/ 4051300 h 4083050"/>
                <a:gd name="T22" fmla="*/ 1477964 w 5293467"/>
                <a:gd name="T23" fmla="*/ 3975100 h 4083050"/>
                <a:gd name="T24" fmla="*/ 449264 w 5293467"/>
                <a:gd name="T25" fmla="*/ 3937000 h 4083050"/>
                <a:gd name="T26" fmla="*/ 144464 w 5293467"/>
                <a:gd name="T27" fmla="*/ 3975100 h 4083050"/>
                <a:gd name="T28" fmla="*/ 42864 w 5293467"/>
                <a:gd name="T29" fmla="*/ 3886200 h 40830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293467" h="4083050">
                  <a:moveTo>
                    <a:pt x="1109664" y="0"/>
                  </a:moveTo>
                  <a:cubicBezTo>
                    <a:pt x="1465264" y="282575"/>
                    <a:pt x="1820864" y="565150"/>
                    <a:pt x="2227264" y="876300"/>
                  </a:cubicBezTo>
                  <a:cubicBezTo>
                    <a:pt x="2633664" y="1187450"/>
                    <a:pt x="3133197" y="1583267"/>
                    <a:pt x="3548064" y="1866900"/>
                  </a:cubicBezTo>
                  <a:cubicBezTo>
                    <a:pt x="3962931" y="2150533"/>
                    <a:pt x="4441827" y="2417233"/>
                    <a:pt x="4716464" y="2578100"/>
                  </a:cubicBezTo>
                  <a:cubicBezTo>
                    <a:pt x="4991101" y="2738967"/>
                    <a:pt x="5103285" y="2737379"/>
                    <a:pt x="5195889" y="2832100"/>
                  </a:cubicBezTo>
                  <a:cubicBezTo>
                    <a:pt x="5288493" y="2926821"/>
                    <a:pt x="5318127" y="2994025"/>
                    <a:pt x="5272089" y="3146425"/>
                  </a:cubicBezTo>
                  <a:cubicBezTo>
                    <a:pt x="5226051" y="3298825"/>
                    <a:pt x="4972050" y="3600451"/>
                    <a:pt x="4919663" y="3746501"/>
                  </a:cubicBezTo>
                  <a:cubicBezTo>
                    <a:pt x="4867276" y="3892551"/>
                    <a:pt x="4781551" y="3949701"/>
                    <a:pt x="4767264" y="4003676"/>
                  </a:cubicBezTo>
                  <a:cubicBezTo>
                    <a:pt x="4752977" y="4057651"/>
                    <a:pt x="4754035" y="4009497"/>
                    <a:pt x="4738689" y="4022726"/>
                  </a:cubicBezTo>
                  <a:cubicBezTo>
                    <a:pt x="4723343" y="4035955"/>
                    <a:pt x="5174193" y="4078288"/>
                    <a:pt x="4675189" y="4083050"/>
                  </a:cubicBezTo>
                  <a:lnTo>
                    <a:pt x="1744664" y="4051300"/>
                  </a:lnTo>
                  <a:cubicBezTo>
                    <a:pt x="1211793" y="4033308"/>
                    <a:pt x="1693864" y="3994150"/>
                    <a:pt x="1477964" y="3975100"/>
                  </a:cubicBezTo>
                  <a:cubicBezTo>
                    <a:pt x="1262064" y="3956050"/>
                    <a:pt x="671514" y="3937000"/>
                    <a:pt x="449264" y="3937000"/>
                  </a:cubicBezTo>
                  <a:cubicBezTo>
                    <a:pt x="227014" y="3937000"/>
                    <a:pt x="212197" y="3983567"/>
                    <a:pt x="144464" y="3975100"/>
                  </a:cubicBezTo>
                  <a:cubicBezTo>
                    <a:pt x="76731" y="3966633"/>
                    <a:pt x="-73553" y="3970867"/>
                    <a:pt x="42864" y="3886200"/>
                  </a:cubicBezTo>
                </a:path>
              </a:pathLst>
            </a:custGeom>
            <a:noFill/>
            <a:ln w="127000" cap="flat" cmpd="sng" algn="ctr">
              <a:solidFill>
                <a:srgbClr val="00B05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 name="任意多边形 45"/>
            <p:cNvSpPr/>
            <p:nvPr/>
          </p:nvSpPr>
          <p:spPr bwMode="auto">
            <a:xfrm>
              <a:off x="2180100" y="2108200"/>
              <a:ext cx="1363200" cy="3302000"/>
            </a:xfrm>
            <a:custGeom>
              <a:avLst/>
              <a:gdLst>
                <a:gd name="T0" fmla="*/ 1363200 w 1363200"/>
                <a:gd name="T1" fmla="*/ 0 h 3302000"/>
                <a:gd name="T2" fmla="*/ 804400 w 1363200"/>
                <a:gd name="T3" fmla="*/ 38100 h 3302000"/>
                <a:gd name="T4" fmla="*/ 398000 w 1363200"/>
                <a:gd name="T5" fmla="*/ 393700 h 3302000"/>
                <a:gd name="T6" fmla="*/ 93200 w 1363200"/>
                <a:gd name="T7" fmla="*/ 723900 h 3302000"/>
                <a:gd name="T8" fmla="*/ 42400 w 1363200"/>
                <a:gd name="T9" fmla="*/ 1866900 h 3302000"/>
                <a:gd name="T10" fmla="*/ 42400 w 1363200"/>
                <a:gd name="T11" fmla="*/ 3149600 h 3302000"/>
                <a:gd name="T12" fmla="*/ 588500 w 1363200"/>
                <a:gd name="T13" fmla="*/ 3162300 h 3302000"/>
                <a:gd name="T14" fmla="*/ 702800 w 1363200"/>
                <a:gd name="T15" fmla="*/ 3162300 h 3302000"/>
                <a:gd name="T16" fmla="*/ 791700 w 1363200"/>
                <a:gd name="T17" fmla="*/ 3302000 h 33020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3200" h="3302000">
                  <a:moveTo>
                    <a:pt x="1363200" y="0"/>
                  </a:moveTo>
                  <a:lnTo>
                    <a:pt x="804400" y="38100"/>
                  </a:lnTo>
                  <a:cubicBezTo>
                    <a:pt x="643533" y="103717"/>
                    <a:pt x="516533" y="279400"/>
                    <a:pt x="398000" y="393700"/>
                  </a:cubicBezTo>
                  <a:cubicBezTo>
                    <a:pt x="279467" y="508000"/>
                    <a:pt x="152467" y="478367"/>
                    <a:pt x="93200" y="723900"/>
                  </a:cubicBezTo>
                  <a:cubicBezTo>
                    <a:pt x="33933" y="969433"/>
                    <a:pt x="50867" y="1462617"/>
                    <a:pt x="42400" y="1866900"/>
                  </a:cubicBezTo>
                  <a:cubicBezTo>
                    <a:pt x="33933" y="2271183"/>
                    <a:pt x="-48617" y="2933700"/>
                    <a:pt x="42400" y="3149600"/>
                  </a:cubicBezTo>
                  <a:cubicBezTo>
                    <a:pt x="133417" y="3365500"/>
                    <a:pt x="478433" y="3160183"/>
                    <a:pt x="588500" y="3162300"/>
                  </a:cubicBezTo>
                  <a:cubicBezTo>
                    <a:pt x="698567" y="3164417"/>
                    <a:pt x="668933" y="3139017"/>
                    <a:pt x="702800" y="3162300"/>
                  </a:cubicBezTo>
                  <a:cubicBezTo>
                    <a:pt x="736667" y="3185583"/>
                    <a:pt x="764183" y="3243791"/>
                    <a:pt x="791700" y="3302000"/>
                  </a:cubicBezTo>
                </a:path>
              </a:pathLst>
            </a:custGeom>
            <a:noFill/>
            <a:ln w="127000" cap="flat" cmpd="sng" algn="ctr">
              <a:solidFill>
                <a:srgbClr val="00B05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 name="任意多边形 46"/>
            <p:cNvSpPr/>
            <p:nvPr/>
          </p:nvSpPr>
          <p:spPr bwMode="auto">
            <a:xfrm>
              <a:off x="1835623" y="5085184"/>
              <a:ext cx="1630907" cy="504056"/>
            </a:xfrm>
            <a:custGeom>
              <a:avLst/>
              <a:gdLst>
                <a:gd name="T0" fmla="*/ 1702745 w 1562100"/>
                <a:gd name="T1" fmla="*/ 0 h 508000"/>
                <a:gd name="T2" fmla="*/ 1204380 w 1562100"/>
                <a:gd name="T3" fmla="*/ 287582 h 508000"/>
                <a:gd name="T4" fmla="*/ 802921 w 1562100"/>
                <a:gd name="T5" fmla="*/ 462632 h 508000"/>
                <a:gd name="T6" fmla="*/ 0 w 1562100"/>
                <a:gd name="T7" fmla="*/ 500143 h 5080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62100" h="508000">
                  <a:moveTo>
                    <a:pt x="1562100" y="0"/>
                  </a:moveTo>
                  <a:cubicBezTo>
                    <a:pt x="1402291" y="106891"/>
                    <a:pt x="1242483" y="213783"/>
                    <a:pt x="1104900" y="292100"/>
                  </a:cubicBezTo>
                  <a:cubicBezTo>
                    <a:pt x="967317" y="370417"/>
                    <a:pt x="920750" y="433917"/>
                    <a:pt x="736600" y="469900"/>
                  </a:cubicBezTo>
                  <a:cubicBezTo>
                    <a:pt x="552450" y="505883"/>
                    <a:pt x="0" y="508000"/>
                    <a:pt x="0" y="508000"/>
                  </a:cubicBezTo>
                </a:path>
              </a:pathLst>
            </a:custGeom>
            <a:noFill/>
            <a:ln w="127000" cap="flat" cmpd="sng" algn="ctr">
              <a:solidFill>
                <a:srgbClr val="00B05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 name="任意多边形 47"/>
            <p:cNvSpPr/>
            <p:nvPr/>
          </p:nvSpPr>
          <p:spPr bwMode="auto">
            <a:xfrm>
              <a:off x="3009900" y="5410200"/>
              <a:ext cx="177800" cy="489794"/>
            </a:xfrm>
            <a:custGeom>
              <a:avLst/>
              <a:gdLst>
                <a:gd name="T0" fmla="*/ 0 w 177800"/>
                <a:gd name="T1" fmla="*/ 0 h 451694"/>
                <a:gd name="T2" fmla="*/ 63500 w 177800"/>
                <a:gd name="T3" fmla="*/ 89597 h 451694"/>
                <a:gd name="T4" fmla="*/ 152400 w 177800"/>
                <a:gd name="T5" fmla="*/ 298657 h 451694"/>
                <a:gd name="T6" fmla="*/ 177800 w 177800"/>
                <a:gd name="T7" fmla="*/ 522649 h 4516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7800" h="451694">
                  <a:moveTo>
                    <a:pt x="0" y="0"/>
                  </a:moveTo>
                  <a:cubicBezTo>
                    <a:pt x="19050" y="16933"/>
                    <a:pt x="38100" y="33867"/>
                    <a:pt x="63500" y="76200"/>
                  </a:cubicBezTo>
                  <a:cubicBezTo>
                    <a:pt x="88900" y="118533"/>
                    <a:pt x="133350" y="192617"/>
                    <a:pt x="152400" y="254000"/>
                  </a:cubicBezTo>
                  <a:cubicBezTo>
                    <a:pt x="171450" y="315383"/>
                    <a:pt x="148167" y="488950"/>
                    <a:pt x="177800" y="444500"/>
                  </a:cubicBezTo>
                </a:path>
              </a:pathLst>
            </a:custGeom>
            <a:noFill/>
            <a:ln w="127000" cap="flat" cmpd="sng" algn="ctr">
              <a:solidFill>
                <a:srgbClr val="00B05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 name="任意多边形 48"/>
            <p:cNvSpPr/>
            <p:nvPr/>
          </p:nvSpPr>
          <p:spPr bwMode="auto">
            <a:xfrm>
              <a:off x="3857625" y="2708920"/>
              <a:ext cx="369519" cy="405755"/>
            </a:xfrm>
            <a:custGeom>
              <a:avLst/>
              <a:gdLst>
                <a:gd name="T0" fmla="*/ 387442 w 352425"/>
                <a:gd name="T1" fmla="*/ 0 h 390525"/>
                <a:gd name="T2" fmla="*/ 0 w 352425"/>
                <a:gd name="T3" fmla="*/ 421579 h 390525"/>
                <a:gd name="T4" fmla="*/ 0 60000 65536"/>
                <a:gd name="T5" fmla="*/ 0 60000 65536"/>
              </a:gdLst>
              <a:ahLst/>
              <a:cxnLst>
                <a:cxn ang="T4">
                  <a:pos x="T0" y="T1"/>
                </a:cxn>
                <a:cxn ang="T5">
                  <a:pos x="T2" y="T3"/>
                </a:cxn>
              </a:cxnLst>
              <a:rect l="0" t="0" r="r" b="b"/>
              <a:pathLst>
                <a:path w="352425" h="390525">
                  <a:moveTo>
                    <a:pt x="352425" y="0"/>
                  </a:moveTo>
                  <a:lnTo>
                    <a:pt x="0" y="390525"/>
                  </a:lnTo>
                </a:path>
              </a:pathLst>
            </a:custGeom>
            <a:noFill/>
            <a:ln w="1270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1" name="任意多边形 49"/>
            <p:cNvSpPr/>
            <p:nvPr/>
          </p:nvSpPr>
          <p:spPr bwMode="auto">
            <a:xfrm>
              <a:off x="5540588" y="3990975"/>
              <a:ext cx="471572" cy="520384"/>
            </a:xfrm>
            <a:custGeom>
              <a:avLst/>
              <a:gdLst>
                <a:gd name="T0" fmla="*/ 631000 w 352425"/>
                <a:gd name="T1" fmla="*/ 0 h 390525"/>
                <a:gd name="T2" fmla="*/ 0 w 352425"/>
                <a:gd name="T3" fmla="*/ 693424 h 390525"/>
                <a:gd name="T4" fmla="*/ 0 60000 65536"/>
                <a:gd name="T5" fmla="*/ 0 60000 65536"/>
              </a:gdLst>
              <a:ahLst/>
              <a:cxnLst>
                <a:cxn ang="T4">
                  <a:pos x="T0" y="T1"/>
                </a:cxn>
                <a:cxn ang="T5">
                  <a:pos x="T2" y="T3"/>
                </a:cxn>
              </a:cxnLst>
              <a:rect l="0" t="0" r="r" b="b"/>
              <a:pathLst>
                <a:path w="352425" h="390525">
                  <a:moveTo>
                    <a:pt x="352425" y="0"/>
                  </a:moveTo>
                  <a:lnTo>
                    <a:pt x="0" y="390525"/>
                  </a:lnTo>
                </a:path>
              </a:pathLst>
            </a:custGeom>
            <a:noFill/>
            <a:ln w="1270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 name="任意多边形 50"/>
            <p:cNvSpPr/>
            <p:nvPr/>
          </p:nvSpPr>
          <p:spPr bwMode="auto">
            <a:xfrm>
              <a:off x="2255520" y="3954780"/>
              <a:ext cx="487680" cy="15240"/>
            </a:xfrm>
            <a:custGeom>
              <a:avLst/>
              <a:gdLst>
                <a:gd name="T0" fmla="*/ 487680 w 487680"/>
                <a:gd name="T1" fmla="*/ 0 h 15240"/>
                <a:gd name="T2" fmla="*/ 0 w 487680"/>
                <a:gd name="T3" fmla="*/ 15240 h 15240"/>
                <a:gd name="T4" fmla="*/ 0 w 487680"/>
                <a:gd name="T5" fmla="*/ 15240 h 15240"/>
                <a:gd name="T6" fmla="*/ 0 60000 65536"/>
                <a:gd name="T7" fmla="*/ 0 60000 65536"/>
                <a:gd name="T8" fmla="*/ 0 60000 65536"/>
              </a:gdLst>
              <a:ahLst/>
              <a:cxnLst>
                <a:cxn ang="T6">
                  <a:pos x="T0" y="T1"/>
                </a:cxn>
                <a:cxn ang="T7">
                  <a:pos x="T2" y="T3"/>
                </a:cxn>
                <a:cxn ang="T8">
                  <a:pos x="T4" y="T5"/>
                </a:cxn>
              </a:cxnLst>
              <a:rect l="0" t="0" r="r" b="b"/>
              <a:pathLst>
                <a:path w="487680" h="15240">
                  <a:moveTo>
                    <a:pt x="487680" y="0"/>
                  </a:moveTo>
                  <a:lnTo>
                    <a:pt x="0" y="15240"/>
                  </a:lnTo>
                </a:path>
              </a:pathLst>
            </a:custGeom>
            <a:noFill/>
            <a:ln w="1270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 name="任意多边形 51"/>
            <p:cNvSpPr/>
            <p:nvPr/>
          </p:nvSpPr>
          <p:spPr bwMode="auto">
            <a:xfrm>
              <a:off x="2514600" y="2529840"/>
              <a:ext cx="586740" cy="806893"/>
            </a:xfrm>
            <a:custGeom>
              <a:avLst/>
              <a:gdLst>
                <a:gd name="T0" fmla="*/ 0 w 586740"/>
                <a:gd name="T1" fmla="*/ 0 h 806893"/>
                <a:gd name="T2" fmla="*/ 518160 w 586740"/>
                <a:gd name="T3" fmla="*/ 731520 h 806893"/>
                <a:gd name="T4" fmla="*/ 586740 w 586740"/>
                <a:gd name="T5" fmla="*/ 769620 h 806893"/>
                <a:gd name="T6" fmla="*/ 0 60000 65536"/>
                <a:gd name="T7" fmla="*/ 0 60000 65536"/>
                <a:gd name="T8" fmla="*/ 0 60000 65536"/>
              </a:gdLst>
              <a:ahLst/>
              <a:cxnLst>
                <a:cxn ang="T6">
                  <a:pos x="T0" y="T1"/>
                </a:cxn>
                <a:cxn ang="T7">
                  <a:pos x="T2" y="T3"/>
                </a:cxn>
                <a:cxn ang="T8">
                  <a:pos x="T4" y="T5"/>
                </a:cxn>
              </a:cxnLst>
              <a:rect l="0" t="0" r="r" b="b"/>
              <a:pathLst>
                <a:path w="586740" h="806893">
                  <a:moveTo>
                    <a:pt x="0" y="0"/>
                  </a:moveTo>
                  <a:cubicBezTo>
                    <a:pt x="210185" y="301625"/>
                    <a:pt x="420370" y="603250"/>
                    <a:pt x="518160" y="731520"/>
                  </a:cubicBezTo>
                  <a:cubicBezTo>
                    <a:pt x="615950" y="859790"/>
                    <a:pt x="571500" y="789940"/>
                    <a:pt x="586740" y="769620"/>
                  </a:cubicBezTo>
                </a:path>
              </a:pathLst>
            </a:custGeom>
            <a:noFill/>
            <a:ln w="127000" cap="flat" cmpd="sng" algn="ctr">
              <a:solidFill>
                <a:srgbClr val="00B05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72" name="矩形 71"/>
          <p:cNvSpPr>
            <a:spLocks noChangeArrowheads="1"/>
          </p:cNvSpPr>
          <p:nvPr/>
        </p:nvSpPr>
        <p:spPr bwMode="auto">
          <a:xfrm>
            <a:off x="395536" y="1628800"/>
            <a:ext cx="1928826" cy="4602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200" dirty="0" smtClean="0">
                <a:latin typeface="微软雅黑" panose="020B0503020204020204" pitchFamily="34" charset="-122"/>
                <a:ea typeface="微软雅黑" panose="020B0503020204020204" pitchFamily="34" charset="-122"/>
              </a:rPr>
              <a:t>       本工程土方平整完成后，</a:t>
            </a:r>
            <a:r>
              <a:rPr lang="zh-CN" altLang="zh-CN" sz="2200" dirty="0" smtClean="0">
                <a:latin typeface="微软雅黑" panose="020B0503020204020204" pitchFamily="34" charset="-122"/>
                <a:ea typeface="微软雅黑" panose="020B0503020204020204" pitchFamily="34" charset="-122"/>
              </a:rPr>
              <a:t>拟采用在内外环道路排水管网的另一侧开挖排水沟的形式进行排水，延内外环道路全程布置。</a:t>
            </a:r>
            <a:endParaRPr lang="en-US" altLang="zh-CN" sz="2200" dirty="0">
              <a:latin typeface="微软雅黑" panose="020B0503020204020204" pitchFamily="34" charset="-122"/>
              <a:ea typeface="微软雅黑" panose="020B0503020204020204" pitchFamily="34" charset="-122"/>
            </a:endParaRPr>
          </a:p>
        </p:txBody>
      </p:sp>
      <p:sp>
        <p:nvSpPr>
          <p:cNvPr id="35" name="文本框 17"/>
          <p:cNvSpPr txBox="1">
            <a:spLocks noChangeArrowheads="1"/>
          </p:cNvSpPr>
          <p:nvPr/>
        </p:nvSpPr>
        <p:spPr bwMode="auto">
          <a:xfrm>
            <a:off x="500034" y="1071546"/>
            <a:ext cx="36020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dirty="0" smtClean="0">
                <a:latin typeface="微软雅黑" panose="020B0503020204020204" pitchFamily="34" charset="-122"/>
                <a:ea typeface="微软雅黑" panose="020B0503020204020204" pitchFamily="34" charset="-122"/>
              </a:rPr>
              <a:t>整体思路</a:t>
            </a:r>
            <a:endParaRPr lang="zh-CN" altLang="en-US" sz="2800" dirty="0">
              <a:latin typeface="微软雅黑" panose="020B0503020204020204" pitchFamily="34" charset="-122"/>
              <a:ea typeface="微软雅黑" panose="020B0503020204020204" pitchFamily="34" charset="-122"/>
            </a:endParaRPr>
          </a:p>
        </p:txBody>
      </p:sp>
      <p:sp>
        <p:nvSpPr>
          <p:cNvPr id="15" name="TextBox 14"/>
          <p:cNvSpPr txBox="1"/>
          <p:nvPr/>
        </p:nvSpPr>
        <p:spPr>
          <a:xfrm>
            <a:off x="6715140" y="2285994"/>
            <a:ext cx="1285884" cy="646331"/>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场内道路</a:t>
            </a:r>
            <a:endParaRPr lang="en-US" altLang="zh-CN" b="1" dirty="0" smtClean="0">
              <a:latin typeface="微软雅黑" panose="020B0503020204020204" pitchFamily="34" charset="-122"/>
              <a:ea typeface="微软雅黑" panose="020B0503020204020204" pitchFamily="34" charset="-122"/>
            </a:endParaRPr>
          </a:p>
          <a:p>
            <a:pPr algn="ctr"/>
            <a:r>
              <a:rPr lang="zh-CN" altLang="en-US" b="1" dirty="0" smtClean="0">
                <a:latin typeface="微软雅黑" panose="020B0503020204020204" pitchFamily="34" charset="-122"/>
                <a:ea typeface="微软雅黑" panose="020B0503020204020204" pitchFamily="34" charset="-122"/>
              </a:rPr>
              <a:t>布置</a:t>
            </a:r>
            <a:endParaRPr lang="zh-CN" altLang="en-US" b="1" dirty="0"/>
          </a:p>
        </p:txBody>
      </p:sp>
      <p:sp>
        <p:nvSpPr>
          <p:cNvPr id="17" name="燕尾形箭头 16"/>
          <p:cNvSpPr/>
          <p:nvPr/>
        </p:nvSpPr>
        <p:spPr>
          <a:xfrm rot="17779752">
            <a:off x="7195604" y="5127129"/>
            <a:ext cx="682686" cy="172381"/>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8" name="燕尾形箭头 17"/>
          <p:cNvSpPr/>
          <p:nvPr/>
        </p:nvSpPr>
        <p:spPr>
          <a:xfrm rot="12820150">
            <a:off x="6506741" y="4179846"/>
            <a:ext cx="682686" cy="172381"/>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19" name="燕尾形箭头 18"/>
          <p:cNvSpPr/>
          <p:nvPr/>
        </p:nvSpPr>
        <p:spPr>
          <a:xfrm rot="13314331">
            <a:off x="5046324" y="2986868"/>
            <a:ext cx="682686" cy="172381"/>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0" name="燕尾形箭头 19"/>
          <p:cNvSpPr/>
          <p:nvPr/>
        </p:nvSpPr>
        <p:spPr>
          <a:xfrm rot="8028683">
            <a:off x="3819653" y="2701799"/>
            <a:ext cx="682686" cy="172381"/>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1" name="燕尾形箭头 20"/>
          <p:cNvSpPr/>
          <p:nvPr/>
        </p:nvSpPr>
        <p:spPr>
          <a:xfrm rot="10800000">
            <a:off x="5796136" y="5589240"/>
            <a:ext cx="682686" cy="172381"/>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2" name="燕尾形箭头 21"/>
          <p:cNvSpPr/>
          <p:nvPr/>
        </p:nvSpPr>
        <p:spPr>
          <a:xfrm rot="10800000">
            <a:off x="5081040" y="5251754"/>
            <a:ext cx="682686" cy="172381"/>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5" name="燕尾形箭头 24"/>
          <p:cNvSpPr/>
          <p:nvPr/>
        </p:nvSpPr>
        <p:spPr>
          <a:xfrm rot="12691991">
            <a:off x="5646794" y="4170857"/>
            <a:ext cx="682686" cy="172381"/>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6" name="燕尾形箭头 25"/>
          <p:cNvSpPr/>
          <p:nvPr/>
        </p:nvSpPr>
        <p:spPr>
          <a:xfrm rot="14840896">
            <a:off x="4873708" y="3547001"/>
            <a:ext cx="682686" cy="172381"/>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7" name="燕尾形箭头 26"/>
          <p:cNvSpPr/>
          <p:nvPr/>
        </p:nvSpPr>
        <p:spPr>
          <a:xfrm rot="6697562">
            <a:off x="3860518" y="3619883"/>
            <a:ext cx="682686" cy="172381"/>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28" name="圆角矩形标注 27"/>
          <p:cNvSpPr/>
          <p:nvPr/>
        </p:nvSpPr>
        <p:spPr>
          <a:xfrm>
            <a:off x="7286644" y="6000768"/>
            <a:ext cx="1000132" cy="285752"/>
          </a:xfrm>
          <a:prstGeom prst="wedgeRoundRectCallout">
            <a:avLst>
              <a:gd name="adj1" fmla="val -47076"/>
              <a:gd name="adj2" fmla="val -128832"/>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排水沟起点</a:t>
            </a:r>
            <a:endParaRPr lang="zh-CN" altLang="en-US" sz="1200" dirty="0">
              <a:latin typeface="微软雅黑" panose="020B0503020204020204" pitchFamily="34" charset="-122"/>
              <a:ea typeface="微软雅黑" panose="020B0503020204020204" pitchFamily="34" charset="-122"/>
            </a:endParaRPr>
          </a:p>
        </p:txBody>
      </p:sp>
      <p:sp>
        <p:nvSpPr>
          <p:cNvPr id="29" name="圆角矩形标注 28"/>
          <p:cNvSpPr/>
          <p:nvPr/>
        </p:nvSpPr>
        <p:spPr>
          <a:xfrm>
            <a:off x="6500826" y="4572008"/>
            <a:ext cx="1000132" cy="285752"/>
          </a:xfrm>
          <a:prstGeom prst="wedgeRoundRectCallout">
            <a:avLst>
              <a:gd name="adj1" fmla="val -59457"/>
              <a:gd name="adj2" fmla="val 104499"/>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排水沟起点</a:t>
            </a:r>
            <a:endParaRPr lang="zh-CN" altLang="en-US" sz="1200" dirty="0">
              <a:latin typeface="微软雅黑" panose="020B0503020204020204" pitchFamily="34" charset="-122"/>
              <a:ea typeface="微软雅黑" panose="020B0503020204020204" pitchFamily="34" charset="-122"/>
            </a:endParaRPr>
          </a:p>
        </p:txBody>
      </p:sp>
      <p:grpSp>
        <p:nvGrpSpPr>
          <p:cNvPr id="64" name="组合 63"/>
          <p:cNvGrpSpPr/>
          <p:nvPr/>
        </p:nvGrpSpPr>
        <p:grpSpPr>
          <a:xfrm>
            <a:off x="3714744" y="1928802"/>
            <a:ext cx="1286678" cy="4214842"/>
            <a:chOff x="3643306" y="2001034"/>
            <a:chExt cx="1286678" cy="4214842"/>
          </a:xfrm>
        </p:grpSpPr>
        <p:cxnSp>
          <p:nvCxnSpPr>
            <p:cNvPr id="41" name="直接连接符 40"/>
            <p:cNvCxnSpPr/>
            <p:nvPr/>
          </p:nvCxnSpPr>
          <p:spPr>
            <a:xfrm rot="5400000" flipH="1" flipV="1">
              <a:off x="1750993" y="3893347"/>
              <a:ext cx="3785420" cy="794"/>
            </a:xfrm>
            <a:prstGeom prst="line">
              <a:avLst/>
            </a:prstGeom>
          </p:spPr>
          <p:style>
            <a:lnRef idx="3">
              <a:schemeClr val="accent6"/>
            </a:lnRef>
            <a:fillRef idx="0">
              <a:schemeClr val="accent6"/>
            </a:fillRef>
            <a:effectRef idx="2">
              <a:schemeClr val="accent6"/>
            </a:effectRef>
            <a:fontRef idx="minor">
              <a:schemeClr val="tx1"/>
            </a:fontRef>
          </p:style>
        </p:cxnSp>
        <p:cxnSp>
          <p:nvCxnSpPr>
            <p:cNvPr id="54" name="直接连接符 53"/>
            <p:cNvCxnSpPr/>
            <p:nvPr/>
          </p:nvCxnSpPr>
          <p:spPr>
            <a:xfrm flipV="1">
              <a:off x="3643306" y="5786454"/>
              <a:ext cx="1285884" cy="1"/>
            </a:xfrm>
            <a:prstGeom prst="line">
              <a:avLst/>
            </a:prstGeom>
          </p:spPr>
          <p:style>
            <a:lnRef idx="3">
              <a:schemeClr val="accent6"/>
            </a:lnRef>
            <a:fillRef idx="0">
              <a:schemeClr val="accent6"/>
            </a:fillRef>
            <a:effectRef idx="2">
              <a:schemeClr val="accent6"/>
            </a:effectRef>
            <a:fontRef idx="minor">
              <a:schemeClr val="tx1"/>
            </a:fontRef>
          </p:style>
        </p:cxnSp>
        <p:cxnSp>
          <p:nvCxnSpPr>
            <p:cNvPr id="60" name="直接连接符 59"/>
            <p:cNvCxnSpPr/>
            <p:nvPr/>
          </p:nvCxnSpPr>
          <p:spPr>
            <a:xfrm rot="5400000">
              <a:off x="4714876" y="6000768"/>
              <a:ext cx="428628" cy="1588"/>
            </a:xfrm>
            <a:prstGeom prst="line">
              <a:avLst/>
            </a:prstGeom>
          </p:spPr>
          <p:style>
            <a:lnRef idx="3">
              <a:schemeClr val="accent6"/>
            </a:lnRef>
            <a:fillRef idx="0">
              <a:schemeClr val="accent6"/>
            </a:fillRef>
            <a:effectRef idx="2">
              <a:schemeClr val="accent6"/>
            </a:effectRef>
            <a:fontRef idx="minor">
              <a:schemeClr val="tx1"/>
            </a:fontRef>
          </p:style>
        </p:cxnSp>
      </p:grpSp>
      <p:sp>
        <p:nvSpPr>
          <p:cNvPr id="65" name="燕尾形箭头 64"/>
          <p:cNvSpPr/>
          <p:nvPr/>
        </p:nvSpPr>
        <p:spPr>
          <a:xfrm rot="16200000">
            <a:off x="3343433" y="4657567"/>
            <a:ext cx="593327" cy="136456"/>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66" name="燕尾形箭头 65"/>
          <p:cNvSpPr/>
          <p:nvPr/>
        </p:nvSpPr>
        <p:spPr>
          <a:xfrm rot="16200000">
            <a:off x="3346642" y="2368342"/>
            <a:ext cx="593328" cy="142876"/>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67" name="燕尾形箭头 66"/>
          <p:cNvSpPr/>
          <p:nvPr/>
        </p:nvSpPr>
        <p:spPr>
          <a:xfrm rot="10800000">
            <a:off x="4071934" y="5715016"/>
            <a:ext cx="593327" cy="136456"/>
          </a:xfrm>
          <a:prstGeom prst="notchedRight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sp>
        <p:nvSpPr>
          <p:cNvPr id="68" name="燕尾形箭头 67"/>
          <p:cNvSpPr/>
          <p:nvPr/>
        </p:nvSpPr>
        <p:spPr>
          <a:xfrm rot="9112150">
            <a:off x="3929375" y="5079955"/>
            <a:ext cx="682686" cy="172381"/>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69" name="圆角矩形标注 68"/>
          <p:cNvSpPr/>
          <p:nvPr/>
        </p:nvSpPr>
        <p:spPr>
          <a:xfrm>
            <a:off x="3786182" y="1071546"/>
            <a:ext cx="1071570" cy="642942"/>
          </a:xfrm>
          <a:prstGeom prst="wedgeRoundRectCallout">
            <a:avLst>
              <a:gd name="adj1" fmla="val -59457"/>
              <a:gd name="adj2" fmla="val 104499"/>
              <a:gd name="adj3" fmla="val 16667"/>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1200" dirty="0" smtClean="0">
                <a:latin typeface="微软雅黑" panose="020B0503020204020204" pitchFamily="34" charset="-122"/>
                <a:ea typeface="微软雅黑" panose="020B0503020204020204" pitchFamily="34" charset="-122"/>
              </a:rPr>
              <a:t>排水渠排水至东侧场外人工湖</a:t>
            </a:r>
            <a:endParaRPr lang="zh-CN" altLang="en-US" sz="1200" dirty="0">
              <a:latin typeface="微软雅黑" panose="020B0503020204020204" pitchFamily="34" charset="-122"/>
              <a:ea typeface="微软雅黑" panose="020B0503020204020204" pitchFamily="34" charset="-122"/>
            </a:endParaRPr>
          </a:p>
        </p:txBody>
      </p:sp>
      <p:sp>
        <p:nvSpPr>
          <p:cNvPr id="70" name="圆角矩形 69"/>
          <p:cNvSpPr/>
          <p:nvPr/>
        </p:nvSpPr>
        <p:spPr>
          <a:xfrm>
            <a:off x="6215074" y="4857760"/>
            <a:ext cx="214314" cy="21431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a:p>
        </p:txBody>
      </p:sp>
      <p:sp>
        <p:nvSpPr>
          <p:cNvPr id="73" name="圆角矩形 72"/>
          <p:cNvSpPr/>
          <p:nvPr/>
        </p:nvSpPr>
        <p:spPr>
          <a:xfrm>
            <a:off x="7143768" y="5643578"/>
            <a:ext cx="214314" cy="214314"/>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diamond(in)">
                                      <p:cBhvr>
                                        <p:cTn id="7" dur="1000"/>
                                        <p:tgtEl>
                                          <p:spTgt spid="35"/>
                                        </p:tgtEl>
                                      </p:cBhvr>
                                    </p:animEffect>
                                  </p:childTnLst>
                                </p:cTn>
                              </p:par>
                              <p:par>
                                <p:cTn id="8" presetID="42"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1000"/>
                                        <p:tgtEl>
                                          <p:spTgt spid="43"/>
                                        </p:tgtEl>
                                      </p:cBhvr>
                                    </p:animEffect>
                                    <p:anim calcmode="lin" valueType="num">
                                      <p:cBhvr>
                                        <p:cTn id="11" dur="1000" fill="hold"/>
                                        <p:tgtEl>
                                          <p:spTgt spid="43"/>
                                        </p:tgtEl>
                                        <p:attrNameLst>
                                          <p:attrName>ppt_x</p:attrName>
                                        </p:attrNameLst>
                                      </p:cBhvr>
                                      <p:tavLst>
                                        <p:tav tm="0">
                                          <p:val>
                                            <p:strVal val="#ppt_x"/>
                                          </p:val>
                                        </p:tav>
                                        <p:tav tm="100000">
                                          <p:val>
                                            <p:strVal val="#ppt_x"/>
                                          </p:val>
                                        </p:tav>
                                      </p:tavLst>
                                    </p:anim>
                                    <p:anim calcmode="lin" valueType="num">
                                      <p:cBhvr>
                                        <p:cTn id="12" dur="1000" fill="hold"/>
                                        <p:tgtEl>
                                          <p:spTgt spid="4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72"/>
                                        </p:tgtEl>
                                        <p:attrNameLst>
                                          <p:attrName>style.visibility</p:attrName>
                                        </p:attrNameLst>
                                      </p:cBhvr>
                                      <p:to>
                                        <p:strVal val="visible"/>
                                      </p:to>
                                    </p:set>
                                    <p:animEffect transition="in" filter="fade">
                                      <p:cBhvr>
                                        <p:cTn id="15" dur="1000"/>
                                        <p:tgtEl>
                                          <p:spTgt spid="72"/>
                                        </p:tgtEl>
                                      </p:cBhvr>
                                    </p:animEffect>
                                    <p:anim calcmode="lin" valueType="num">
                                      <p:cBhvr>
                                        <p:cTn id="16" dur="1000" fill="hold"/>
                                        <p:tgtEl>
                                          <p:spTgt spid="72"/>
                                        </p:tgtEl>
                                        <p:attrNameLst>
                                          <p:attrName>ppt_x</p:attrName>
                                        </p:attrNameLst>
                                      </p:cBhvr>
                                      <p:tavLst>
                                        <p:tav tm="0">
                                          <p:val>
                                            <p:strVal val="#ppt_x"/>
                                          </p:val>
                                        </p:tav>
                                        <p:tav tm="100000">
                                          <p:val>
                                            <p:strVal val="#ppt_x"/>
                                          </p:val>
                                        </p:tav>
                                      </p:tavLst>
                                    </p:anim>
                                    <p:anim calcmode="lin" valueType="num">
                                      <p:cBhvr>
                                        <p:cTn id="17"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amond(in)">
                                      <p:cBhvr>
                                        <p:cTn id="22" dur="2000"/>
                                        <p:tgtEl>
                                          <p:spTgt spid="2"/>
                                        </p:tgtEl>
                                      </p:cBhvr>
                                    </p:animEffect>
                                  </p:childTnLst>
                                </p:cTn>
                              </p:par>
                              <p:par>
                                <p:cTn id="23" presetID="8" presetClass="entr" presetSubtype="16" fill="hold" grpId="2"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diamond(in)">
                                      <p:cBhvr>
                                        <p:cTn id="25" dur="10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2" nodeType="click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wipe(down)">
                                      <p:cBhvr>
                                        <p:cTn id="30" dur="1000"/>
                                        <p:tgtEl>
                                          <p:spTgt spid="73"/>
                                        </p:tgtEl>
                                      </p:cBhvr>
                                    </p:animEffect>
                                  </p:childTnLst>
                                </p:cTn>
                              </p:par>
                              <p:par>
                                <p:cTn id="31" presetID="22" presetClass="entr" presetSubtype="4" fill="hold" grpId="8" nodeType="with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down)">
                                      <p:cBhvr>
                                        <p:cTn id="33" dur="1000"/>
                                        <p:tgtEl>
                                          <p:spTgt spid="70"/>
                                        </p:tgtEl>
                                      </p:cBhvr>
                                    </p:animEffect>
                                  </p:childTnLst>
                                </p:cTn>
                              </p:par>
                            </p:childTnLst>
                          </p:cTn>
                        </p:par>
                        <p:par>
                          <p:cTn id="34" fill="hold">
                            <p:stCondLst>
                              <p:cond delay="1000"/>
                            </p:stCondLst>
                            <p:childTnLst>
                              <p:par>
                                <p:cTn id="35" presetID="35" presetClass="emph" presetSubtype="0" fill="hold" grpId="6" nodeType="afterEffect">
                                  <p:stCondLst>
                                    <p:cond delay="0"/>
                                  </p:stCondLst>
                                  <p:childTnLst>
                                    <p:anim calcmode="discrete" valueType="str">
                                      <p:cBhvr>
                                        <p:cTn id="36" dur="1000" fill="hold"/>
                                        <p:tgtEl>
                                          <p:spTgt spid="70"/>
                                        </p:tgtEl>
                                        <p:attrNameLst>
                                          <p:attrName>style.visibility</p:attrName>
                                        </p:attrNameLst>
                                      </p:cBhvr>
                                      <p:tavLst>
                                        <p:tav tm="0">
                                          <p:val>
                                            <p:strVal val="hidden"/>
                                          </p:val>
                                        </p:tav>
                                        <p:tav tm="50000">
                                          <p:val>
                                            <p:strVal val="visible"/>
                                          </p:val>
                                        </p:tav>
                                      </p:tavLst>
                                    </p:anim>
                                  </p:childTnLst>
                                </p:cTn>
                              </p:par>
                              <p:par>
                                <p:cTn id="37" presetID="35" presetClass="emph" presetSubtype="0" fill="hold" grpId="0" nodeType="withEffect">
                                  <p:stCondLst>
                                    <p:cond delay="0"/>
                                  </p:stCondLst>
                                  <p:childTnLst>
                                    <p:anim calcmode="discrete" valueType="str">
                                      <p:cBhvr>
                                        <p:cTn id="38" dur="1000" fill="hold"/>
                                        <p:tgtEl>
                                          <p:spTgt spid="73"/>
                                        </p:tgtEl>
                                        <p:attrNameLst>
                                          <p:attrName>style.visibility</p:attrName>
                                        </p:attrNameLst>
                                      </p:cBhvr>
                                      <p:tavLst>
                                        <p:tav tm="0">
                                          <p:val>
                                            <p:strVal val="hidden"/>
                                          </p:val>
                                        </p:tav>
                                        <p:tav tm="50000">
                                          <p:val>
                                            <p:strVal val="visible"/>
                                          </p:val>
                                        </p:tav>
                                      </p:tavLst>
                                    </p:anim>
                                  </p:childTnLst>
                                </p:cTn>
                              </p:par>
                            </p:childTnLst>
                          </p:cTn>
                        </p:par>
                        <p:par>
                          <p:cTn id="39" fill="hold">
                            <p:stCondLst>
                              <p:cond delay="2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10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diamond(in)">
                                      <p:cBhvr>
                                        <p:cTn id="45" dur="10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1000"/>
                                        <p:tgtEl>
                                          <p:spTgt spid="17"/>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1000"/>
                                        <p:tgtEl>
                                          <p:spTgt spid="21"/>
                                        </p:tgtEl>
                                      </p:cBhvr>
                                    </p:animEffect>
                                  </p:childTnLst>
                                </p:cTn>
                              </p:par>
                            </p:childTnLst>
                          </p:cTn>
                        </p:par>
                        <p:par>
                          <p:cTn id="54" fill="hold">
                            <p:stCondLst>
                              <p:cond delay="1000"/>
                            </p:stCondLst>
                            <p:childTnLst>
                              <p:par>
                                <p:cTn id="55" presetID="22" presetClass="entr" presetSubtype="2"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right)">
                                      <p:cBhvr>
                                        <p:cTn id="57" dur="1000"/>
                                        <p:tgtEl>
                                          <p:spTgt spid="18"/>
                                        </p:tgtEl>
                                      </p:cBhvr>
                                    </p:animEffect>
                                  </p:childTnLst>
                                </p:cTn>
                              </p:par>
                            </p:childTnLst>
                          </p:cTn>
                        </p:par>
                        <p:par>
                          <p:cTn id="58" fill="hold">
                            <p:stCondLst>
                              <p:cond delay="2000"/>
                            </p:stCondLst>
                            <p:childTnLst>
                              <p:par>
                                <p:cTn id="59" presetID="22" presetClass="entr" presetSubtype="4"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1000"/>
                                        <p:tgtEl>
                                          <p:spTgt spid="19"/>
                                        </p:tgtEl>
                                      </p:cBhvr>
                                    </p:animEffect>
                                  </p:childTnLst>
                                </p:cTn>
                              </p:par>
                            </p:childTnLst>
                          </p:cTn>
                        </p:par>
                        <p:par>
                          <p:cTn id="62" fill="hold">
                            <p:stCondLst>
                              <p:cond delay="3000"/>
                            </p:stCondLst>
                            <p:childTnLst>
                              <p:par>
                                <p:cTn id="63" presetID="22" presetClass="entr" presetSubtype="2"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right)">
                                      <p:cBhvr>
                                        <p:cTn id="65" dur="1000"/>
                                        <p:tgtEl>
                                          <p:spTgt spid="2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right)">
                                      <p:cBhvr>
                                        <p:cTn id="70" dur="1000"/>
                                        <p:tgtEl>
                                          <p:spTgt spid="22"/>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wipe(right)">
                                      <p:cBhvr>
                                        <p:cTn id="73" dur="1000"/>
                                        <p:tgtEl>
                                          <p:spTgt spid="25"/>
                                        </p:tgtEl>
                                      </p:cBhvr>
                                    </p:animEffect>
                                  </p:childTnLst>
                                </p:cTn>
                              </p:par>
                            </p:childTnLst>
                          </p:cTn>
                        </p:par>
                        <p:par>
                          <p:cTn id="74" fill="hold">
                            <p:stCondLst>
                              <p:cond delay="1000"/>
                            </p:stCondLst>
                            <p:childTnLst>
                              <p:par>
                                <p:cTn id="75" presetID="22" presetClass="entr" presetSubtype="4"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down)">
                                      <p:cBhvr>
                                        <p:cTn id="77" dur="1000"/>
                                        <p:tgtEl>
                                          <p:spTgt spid="26"/>
                                        </p:tgtEl>
                                      </p:cBhvr>
                                    </p:animEffect>
                                  </p:childTnLst>
                                </p:cTn>
                              </p:par>
                            </p:childTnLst>
                          </p:cTn>
                        </p:par>
                        <p:par>
                          <p:cTn id="78" fill="hold">
                            <p:stCondLst>
                              <p:cond delay="2000"/>
                            </p:stCondLst>
                            <p:childTnLst>
                              <p:par>
                                <p:cTn id="79" presetID="2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Effect transition="in" filter="wipe(up)">
                                      <p:cBhvr>
                                        <p:cTn id="81" dur="1000"/>
                                        <p:tgtEl>
                                          <p:spTgt spid="27"/>
                                        </p:tgtEl>
                                      </p:cBhvr>
                                    </p:animEffect>
                                  </p:childTnLst>
                                </p:cTn>
                              </p:par>
                            </p:childTnLst>
                          </p:cTn>
                        </p:par>
                        <p:par>
                          <p:cTn id="82" fill="hold">
                            <p:stCondLst>
                              <p:cond delay="3000"/>
                            </p:stCondLst>
                            <p:childTnLst>
                              <p:par>
                                <p:cTn id="83" presetID="22" presetClass="entr" presetSubtype="2" fill="hold" grpId="0" nodeType="afterEffect">
                                  <p:stCondLst>
                                    <p:cond delay="0"/>
                                  </p:stCondLst>
                                  <p:childTnLst>
                                    <p:set>
                                      <p:cBhvr>
                                        <p:cTn id="84" dur="1" fill="hold">
                                          <p:stCondLst>
                                            <p:cond delay="0"/>
                                          </p:stCondLst>
                                        </p:cTn>
                                        <p:tgtEl>
                                          <p:spTgt spid="68"/>
                                        </p:tgtEl>
                                        <p:attrNameLst>
                                          <p:attrName>style.visibility</p:attrName>
                                        </p:attrNameLst>
                                      </p:cBhvr>
                                      <p:to>
                                        <p:strVal val="visible"/>
                                      </p:to>
                                    </p:set>
                                    <p:animEffect transition="in" filter="wipe(right)">
                                      <p:cBhvr>
                                        <p:cTn id="85" dur="1000"/>
                                        <p:tgtEl>
                                          <p:spTgt spid="68"/>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nodeType="clickEffect">
                                  <p:stCondLst>
                                    <p:cond delay="0"/>
                                  </p:stCondLst>
                                  <p:childTnLst>
                                    <p:set>
                                      <p:cBhvr>
                                        <p:cTn id="89" dur="1" fill="hold">
                                          <p:stCondLst>
                                            <p:cond delay="0"/>
                                          </p:stCondLst>
                                        </p:cTn>
                                        <p:tgtEl>
                                          <p:spTgt spid="64"/>
                                        </p:tgtEl>
                                        <p:attrNameLst>
                                          <p:attrName>style.visibility</p:attrName>
                                        </p:attrNameLst>
                                      </p:cBhvr>
                                      <p:to>
                                        <p:strVal val="visible"/>
                                      </p:to>
                                    </p:set>
                                    <p:animEffect transition="in" filter="wipe(down)">
                                      <p:cBhvr>
                                        <p:cTn id="90" dur="1000"/>
                                        <p:tgtEl>
                                          <p:spTgt spid="64"/>
                                        </p:tgtEl>
                                      </p:cBhvr>
                                    </p:animEffect>
                                  </p:childTnLst>
                                </p:cTn>
                              </p:par>
                            </p:childTnLst>
                          </p:cTn>
                        </p:par>
                        <p:par>
                          <p:cTn id="91" fill="hold">
                            <p:stCondLst>
                              <p:cond delay="1000"/>
                            </p:stCondLst>
                            <p:childTnLst>
                              <p:par>
                                <p:cTn id="92" presetID="22" presetClass="entr" presetSubtype="2" fill="hold" grpId="0" nodeType="afterEffect">
                                  <p:stCondLst>
                                    <p:cond delay="0"/>
                                  </p:stCondLst>
                                  <p:childTnLst>
                                    <p:set>
                                      <p:cBhvr>
                                        <p:cTn id="93" dur="1" fill="hold">
                                          <p:stCondLst>
                                            <p:cond delay="0"/>
                                          </p:stCondLst>
                                        </p:cTn>
                                        <p:tgtEl>
                                          <p:spTgt spid="67"/>
                                        </p:tgtEl>
                                        <p:attrNameLst>
                                          <p:attrName>style.visibility</p:attrName>
                                        </p:attrNameLst>
                                      </p:cBhvr>
                                      <p:to>
                                        <p:strVal val="visible"/>
                                      </p:to>
                                    </p:set>
                                    <p:animEffect transition="in" filter="wipe(right)">
                                      <p:cBhvr>
                                        <p:cTn id="94" dur="1000"/>
                                        <p:tgtEl>
                                          <p:spTgt spid="67"/>
                                        </p:tgtEl>
                                      </p:cBhvr>
                                    </p:animEffect>
                                  </p:childTnLst>
                                </p:cTn>
                              </p:par>
                            </p:childTnLst>
                          </p:cTn>
                        </p:par>
                        <p:par>
                          <p:cTn id="95" fill="hold">
                            <p:stCondLst>
                              <p:cond delay="2000"/>
                            </p:stCondLst>
                            <p:childTnLst>
                              <p:par>
                                <p:cTn id="96" presetID="22" presetClass="entr" presetSubtype="4" fill="hold" grpId="0" nodeType="afterEffect">
                                  <p:stCondLst>
                                    <p:cond delay="0"/>
                                  </p:stCondLst>
                                  <p:childTnLst>
                                    <p:set>
                                      <p:cBhvr>
                                        <p:cTn id="97" dur="1" fill="hold">
                                          <p:stCondLst>
                                            <p:cond delay="0"/>
                                          </p:stCondLst>
                                        </p:cTn>
                                        <p:tgtEl>
                                          <p:spTgt spid="65"/>
                                        </p:tgtEl>
                                        <p:attrNameLst>
                                          <p:attrName>style.visibility</p:attrName>
                                        </p:attrNameLst>
                                      </p:cBhvr>
                                      <p:to>
                                        <p:strVal val="visible"/>
                                      </p:to>
                                    </p:set>
                                    <p:animEffect transition="in" filter="wipe(down)">
                                      <p:cBhvr>
                                        <p:cTn id="98" dur="1000"/>
                                        <p:tgtEl>
                                          <p:spTgt spid="65"/>
                                        </p:tgtEl>
                                      </p:cBhvr>
                                    </p:animEffect>
                                  </p:childTnLst>
                                </p:cTn>
                              </p:par>
                            </p:childTnLst>
                          </p:cTn>
                        </p:par>
                        <p:par>
                          <p:cTn id="99" fill="hold">
                            <p:stCondLst>
                              <p:cond delay="3000"/>
                            </p:stCondLst>
                            <p:childTnLst>
                              <p:par>
                                <p:cTn id="100" presetID="22" presetClass="entr" presetSubtype="4" fill="hold" grpId="0" nodeType="afterEffect">
                                  <p:stCondLst>
                                    <p:cond delay="0"/>
                                  </p:stCondLst>
                                  <p:childTnLst>
                                    <p:set>
                                      <p:cBhvr>
                                        <p:cTn id="101" dur="1" fill="hold">
                                          <p:stCondLst>
                                            <p:cond delay="0"/>
                                          </p:stCondLst>
                                        </p:cTn>
                                        <p:tgtEl>
                                          <p:spTgt spid="66"/>
                                        </p:tgtEl>
                                        <p:attrNameLst>
                                          <p:attrName>style.visibility</p:attrName>
                                        </p:attrNameLst>
                                      </p:cBhvr>
                                      <p:to>
                                        <p:strVal val="visible"/>
                                      </p:to>
                                    </p:set>
                                    <p:animEffect transition="in" filter="wipe(down)">
                                      <p:cBhvr>
                                        <p:cTn id="102" dur="1000"/>
                                        <p:tgtEl>
                                          <p:spTgt spid="66"/>
                                        </p:tgtEl>
                                      </p:cBhvr>
                                    </p:animEffect>
                                  </p:childTnLst>
                                </p:cTn>
                              </p:par>
                            </p:childTnLst>
                          </p:cTn>
                        </p:par>
                        <p:par>
                          <p:cTn id="103" fill="hold">
                            <p:stCondLst>
                              <p:cond delay="4000"/>
                            </p:stCondLst>
                            <p:childTnLst>
                              <p:par>
                                <p:cTn id="104" presetID="3" presetClass="entr" presetSubtype="10" fill="hold" grpId="0" nodeType="after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blinds(horizontal)">
                                      <p:cBhvr>
                                        <p:cTn id="10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35" grpId="0"/>
      <p:bldP spid="15" grpId="2"/>
      <p:bldP spid="17" grpId="0" animBg="1"/>
      <p:bldP spid="18" grpId="0" animBg="1"/>
      <p:bldP spid="19" grpId="0" animBg="1"/>
      <p:bldP spid="20" grpId="0" animBg="1"/>
      <p:bldP spid="21" grpId="0" animBg="1"/>
      <p:bldP spid="22" grpId="0" animBg="1"/>
      <p:bldP spid="25" grpId="0" animBg="1"/>
      <p:bldP spid="26" grpId="0" animBg="1"/>
      <p:bldP spid="27" grpId="0" animBg="1"/>
      <p:bldP spid="28" grpId="0" animBg="1"/>
      <p:bldP spid="29" grpId="0" animBg="1"/>
      <p:bldP spid="65" grpId="0" animBg="1"/>
      <p:bldP spid="66" grpId="0" animBg="1"/>
      <p:bldP spid="67" grpId="0" animBg="1"/>
      <p:bldP spid="68" grpId="0" animBg="1"/>
      <p:bldP spid="69" grpId="0" animBg="1"/>
      <p:bldP spid="70" grpId="6" animBg="1"/>
      <p:bldP spid="70" grpId="8" animBg="1"/>
      <p:bldP spid="73" grpId="0" animBg="1"/>
      <p:bldP spid="73"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59832" y="908720"/>
            <a:ext cx="3024336" cy="430887"/>
          </a:xfrm>
          <a:prstGeom prst="rect">
            <a:avLst/>
          </a:prstGeom>
          <a:noFill/>
        </p:spPr>
        <p:txBody>
          <a:bodyPr wrap="square" rtlCol="0">
            <a:spAutoFit/>
          </a:bodyPr>
          <a:lstStyle/>
          <a:p>
            <a:r>
              <a:rPr lang="zh-CN" altLang="en-US" sz="2200" dirty="0" smtClean="0">
                <a:latin typeface="微软雅黑" panose="020B0503020204020204" pitchFamily="34" charset="-122"/>
                <a:ea typeface="微软雅黑" panose="020B0503020204020204" pitchFamily="34" charset="-122"/>
              </a:rPr>
              <a:t>合肥市年度降水量统计</a:t>
            </a:r>
            <a:endParaRPr lang="zh-CN" altLang="en-US" sz="2200" dirty="0">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nvGraphicFramePr>
        <p:xfrm>
          <a:off x="467544" y="1484784"/>
          <a:ext cx="1908811" cy="4810760"/>
        </p:xfrm>
        <a:graphic>
          <a:graphicData uri="http://schemas.openxmlformats.org/drawingml/2006/table">
            <a:tbl>
              <a:tblPr firstRow="1" bandRow="1">
                <a:tableStyleId>{5C22544A-7EE6-4342-B048-85BDC9FD1C3A}</a:tableStyleId>
              </a:tblPr>
              <a:tblGrid>
                <a:gridCol w="695643"/>
                <a:gridCol w="1213168"/>
              </a:tblGrid>
              <a:tr h="370840">
                <a:tc>
                  <a:txBody>
                    <a:bodyPr/>
                    <a:lstStyle/>
                    <a:p>
                      <a:r>
                        <a:rPr lang="zh-CN" altLang="en-US" dirty="0" smtClean="0"/>
                        <a:t>月份</a:t>
                      </a:r>
                      <a:endParaRPr lang="zh-CN" altLang="en-US" dirty="0"/>
                    </a:p>
                  </a:txBody>
                  <a:tcPr/>
                </a:tc>
                <a:tc>
                  <a:txBody>
                    <a:bodyPr/>
                    <a:lstStyle/>
                    <a:p>
                      <a:r>
                        <a:rPr lang="zh-CN" altLang="en-US" dirty="0" smtClean="0"/>
                        <a:t>降水量</a:t>
                      </a:r>
                      <a:endParaRPr lang="zh-CN" altLang="en-US" dirty="0"/>
                    </a:p>
                  </a:txBody>
                  <a:tcPr/>
                </a:tc>
              </a:tr>
              <a:tr h="370840">
                <a:tc>
                  <a:txBody>
                    <a:bodyPr/>
                    <a:lstStyle/>
                    <a:p>
                      <a:r>
                        <a:rPr lang="en-US" altLang="zh-CN" dirty="0" smtClean="0"/>
                        <a:t>1</a:t>
                      </a:r>
                      <a:endParaRPr lang="zh-CN" altLang="en-US" dirty="0"/>
                    </a:p>
                  </a:txBody>
                  <a:tcPr/>
                </a:tc>
                <a:tc>
                  <a:txBody>
                    <a:bodyPr/>
                    <a:lstStyle/>
                    <a:p>
                      <a:r>
                        <a:rPr lang="en-US" altLang="zh-CN" dirty="0" smtClean="0"/>
                        <a:t>35.9</a:t>
                      </a:r>
                      <a:r>
                        <a:rPr lang="zh-CN" altLang="en-US" dirty="0" smtClean="0"/>
                        <a:t>毫米</a:t>
                      </a:r>
                      <a:endParaRPr lang="zh-CN" altLang="en-US" dirty="0"/>
                    </a:p>
                  </a:txBody>
                  <a:tcPr/>
                </a:tc>
              </a:tr>
              <a:tr h="370840">
                <a:tc>
                  <a:txBody>
                    <a:bodyPr/>
                    <a:lstStyle/>
                    <a:p>
                      <a:r>
                        <a:rPr lang="en-US" altLang="zh-CN" dirty="0" smtClean="0"/>
                        <a:t>2</a:t>
                      </a:r>
                      <a:endParaRPr lang="zh-CN" altLang="en-US" dirty="0"/>
                    </a:p>
                  </a:txBody>
                  <a:tcPr/>
                </a:tc>
                <a:tc>
                  <a:txBody>
                    <a:bodyPr/>
                    <a:lstStyle/>
                    <a:p>
                      <a:r>
                        <a:rPr lang="en-US" altLang="zh-CN" dirty="0" smtClean="0"/>
                        <a:t>50.4</a:t>
                      </a:r>
                      <a:r>
                        <a:rPr lang="zh-CN" altLang="en-US" dirty="0" smtClean="0"/>
                        <a:t>毫米</a:t>
                      </a:r>
                      <a:endParaRPr lang="zh-CN" altLang="en-US" dirty="0"/>
                    </a:p>
                  </a:txBody>
                  <a:tcPr/>
                </a:tc>
              </a:tr>
              <a:tr h="370840">
                <a:tc>
                  <a:txBody>
                    <a:bodyPr/>
                    <a:lstStyle/>
                    <a:p>
                      <a:r>
                        <a:rPr lang="en-US" altLang="zh-CN" dirty="0" smtClean="0"/>
                        <a:t>3</a:t>
                      </a:r>
                      <a:endParaRPr lang="zh-CN" altLang="en-US" dirty="0"/>
                    </a:p>
                  </a:txBody>
                  <a:tcPr/>
                </a:tc>
                <a:tc>
                  <a:txBody>
                    <a:bodyPr/>
                    <a:lstStyle/>
                    <a:p>
                      <a:r>
                        <a:rPr lang="en-US" altLang="zh-CN" dirty="0" smtClean="0"/>
                        <a:t>77.8</a:t>
                      </a:r>
                      <a:r>
                        <a:rPr lang="zh-CN" altLang="en-US" dirty="0" smtClean="0"/>
                        <a:t>毫米</a:t>
                      </a:r>
                      <a:endParaRPr lang="zh-CN" altLang="en-US" dirty="0"/>
                    </a:p>
                  </a:txBody>
                  <a:tcPr/>
                </a:tc>
              </a:tr>
              <a:tr h="370840">
                <a:tc>
                  <a:txBody>
                    <a:bodyPr/>
                    <a:lstStyle/>
                    <a:p>
                      <a:r>
                        <a:rPr lang="en-US" altLang="zh-CN" dirty="0" smtClean="0"/>
                        <a:t>4</a:t>
                      </a:r>
                      <a:endParaRPr lang="zh-CN" altLang="en-US" dirty="0"/>
                    </a:p>
                  </a:txBody>
                  <a:tcPr/>
                </a:tc>
                <a:tc>
                  <a:txBody>
                    <a:bodyPr/>
                    <a:lstStyle/>
                    <a:p>
                      <a:r>
                        <a:rPr lang="en-US" altLang="zh-CN" dirty="0" smtClean="0"/>
                        <a:t>78.9</a:t>
                      </a:r>
                      <a:r>
                        <a:rPr lang="zh-CN" altLang="en-US" dirty="0" smtClean="0"/>
                        <a:t>毫米</a:t>
                      </a:r>
                      <a:endParaRPr lang="zh-CN" altLang="en-US" dirty="0"/>
                    </a:p>
                  </a:txBody>
                  <a:tcPr/>
                </a:tc>
              </a:tr>
              <a:tr h="370840">
                <a:tc>
                  <a:txBody>
                    <a:bodyPr/>
                    <a:lstStyle/>
                    <a:p>
                      <a:r>
                        <a:rPr lang="en-US" altLang="zh-CN" dirty="0" smtClean="0"/>
                        <a:t>5</a:t>
                      </a:r>
                      <a:endParaRPr lang="zh-CN" altLang="en-US" dirty="0"/>
                    </a:p>
                  </a:txBody>
                  <a:tcPr/>
                </a:tc>
                <a:tc>
                  <a:txBody>
                    <a:bodyPr/>
                    <a:lstStyle/>
                    <a:p>
                      <a:r>
                        <a:rPr lang="en-US" altLang="zh-CN" dirty="0" smtClean="0"/>
                        <a:t>94.9</a:t>
                      </a:r>
                      <a:r>
                        <a:rPr lang="zh-CN" altLang="en-US" dirty="0" smtClean="0"/>
                        <a:t>毫米</a:t>
                      </a:r>
                      <a:endParaRPr lang="zh-CN" altLang="en-US" dirty="0"/>
                    </a:p>
                  </a:txBody>
                  <a:tcPr/>
                </a:tc>
              </a:tr>
              <a:tr h="370840">
                <a:tc>
                  <a:txBody>
                    <a:bodyPr/>
                    <a:lstStyle/>
                    <a:p>
                      <a:r>
                        <a:rPr lang="en-US" altLang="zh-CN" dirty="0" smtClean="0"/>
                        <a:t>6</a:t>
                      </a:r>
                      <a:endParaRPr lang="zh-CN" altLang="en-US" dirty="0"/>
                    </a:p>
                  </a:txBody>
                  <a:tcPr/>
                </a:tc>
                <a:tc>
                  <a:txBody>
                    <a:bodyPr/>
                    <a:lstStyle/>
                    <a:p>
                      <a:r>
                        <a:rPr lang="en-US" altLang="zh-CN" dirty="0" smtClean="0"/>
                        <a:t>155.2</a:t>
                      </a:r>
                      <a:r>
                        <a:rPr lang="zh-CN" altLang="en-US" dirty="0" smtClean="0"/>
                        <a:t>毫米</a:t>
                      </a:r>
                      <a:endParaRPr lang="zh-CN" altLang="en-US" dirty="0"/>
                    </a:p>
                  </a:txBody>
                  <a:tcPr/>
                </a:tc>
              </a:tr>
              <a:tr h="370840">
                <a:tc>
                  <a:txBody>
                    <a:bodyPr/>
                    <a:lstStyle/>
                    <a:p>
                      <a:r>
                        <a:rPr lang="en-US" altLang="zh-CN" dirty="0" smtClean="0"/>
                        <a:t>7</a:t>
                      </a:r>
                      <a:endParaRPr lang="zh-CN" altLang="en-US" dirty="0"/>
                    </a:p>
                  </a:txBody>
                  <a:tcPr/>
                </a:tc>
                <a:tc>
                  <a:txBody>
                    <a:bodyPr/>
                    <a:lstStyle/>
                    <a:p>
                      <a:r>
                        <a:rPr lang="en-US" altLang="zh-CN" dirty="0" smtClean="0"/>
                        <a:t>161.8</a:t>
                      </a:r>
                      <a:r>
                        <a:rPr lang="zh-CN" altLang="en-US" dirty="0" smtClean="0"/>
                        <a:t>毫米</a:t>
                      </a:r>
                      <a:endParaRPr lang="zh-CN" altLang="en-US" dirty="0"/>
                    </a:p>
                  </a:txBody>
                  <a:tcPr/>
                </a:tc>
              </a:tr>
              <a:tr h="370840">
                <a:tc>
                  <a:txBody>
                    <a:bodyPr/>
                    <a:lstStyle/>
                    <a:p>
                      <a:r>
                        <a:rPr lang="en-US" altLang="zh-CN" dirty="0" smtClean="0"/>
                        <a:t>8</a:t>
                      </a:r>
                      <a:endParaRPr lang="zh-CN" altLang="en-US" dirty="0"/>
                    </a:p>
                  </a:txBody>
                  <a:tcPr/>
                </a:tc>
                <a:tc>
                  <a:txBody>
                    <a:bodyPr/>
                    <a:lstStyle/>
                    <a:p>
                      <a:r>
                        <a:rPr lang="en-US" altLang="zh-CN" dirty="0" smtClean="0"/>
                        <a:t>119.6</a:t>
                      </a:r>
                      <a:r>
                        <a:rPr lang="zh-CN" altLang="en-US" dirty="0" smtClean="0"/>
                        <a:t>毫米</a:t>
                      </a:r>
                      <a:endParaRPr lang="zh-CN" altLang="en-US" dirty="0"/>
                    </a:p>
                  </a:txBody>
                  <a:tcPr/>
                </a:tc>
              </a:tr>
              <a:tr h="370840">
                <a:tc>
                  <a:txBody>
                    <a:bodyPr/>
                    <a:lstStyle/>
                    <a:p>
                      <a:r>
                        <a:rPr lang="en-US" altLang="zh-CN" dirty="0" smtClean="0"/>
                        <a:t>9</a:t>
                      </a:r>
                      <a:endParaRPr lang="zh-CN" altLang="en-US" dirty="0"/>
                    </a:p>
                  </a:txBody>
                  <a:tcPr/>
                </a:tc>
                <a:tc>
                  <a:txBody>
                    <a:bodyPr/>
                    <a:lstStyle/>
                    <a:p>
                      <a:r>
                        <a:rPr lang="en-US" altLang="zh-CN" dirty="0" smtClean="0"/>
                        <a:t>74.6</a:t>
                      </a:r>
                      <a:r>
                        <a:rPr lang="zh-CN" altLang="en-US" dirty="0" smtClean="0"/>
                        <a:t>毫米</a:t>
                      </a:r>
                      <a:endParaRPr lang="zh-CN" altLang="en-US" dirty="0"/>
                    </a:p>
                  </a:txBody>
                  <a:tcPr/>
                </a:tc>
              </a:tr>
              <a:tr h="370840">
                <a:tc>
                  <a:txBody>
                    <a:bodyPr/>
                    <a:lstStyle/>
                    <a:p>
                      <a:r>
                        <a:rPr lang="en-US" altLang="zh-CN" dirty="0" smtClean="0"/>
                        <a:t>10</a:t>
                      </a:r>
                      <a:endParaRPr lang="zh-CN" altLang="en-US" dirty="0"/>
                    </a:p>
                  </a:txBody>
                  <a:tcPr/>
                </a:tc>
                <a:tc>
                  <a:txBody>
                    <a:bodyPr/>
                    <a:lstStyle/>
                    <a:p>
                      <a:r>
                        <a:rPr lang="en-US" altLang="zh-CN" dirty="0" smtClean="0"/>
                        <a:t>69.2</a:t>
                      </a:r>
                      <a:r>
                        <a:rPr lang="zh-CN" altLang="en-US" dirty="0" smtClean="0"/>
                        <a:t>毫米</a:t>
                      </a:r>
                      <a:endParaRPr lang="zh-CN" altLang="en-US" dirty="0"/>
                    </a:p>
                  </a:txBody>
                  <a:tcPr/>
                </a:tc>
              </a:tr>
              <a:tr h="185420">
                <a:tc>
                  <a:txBody>
                    <a:bodyPr/>
                    <a:lstStyle/>
                    <a:p>
                      <a:r>
                        <a:rPr lang="en-US" altLang="zh-CN" dirty="0" smtClean="0"/>
                        <a:t>11</a:t>
                      </a:r>
                      <a:endParaRPr lang="zh-CN" altLang="en-US" dirty="0"/>
                    </a:p>
                  </a:txBody>
                  <a:tcPr/>
                </a:tc>
                <a:tc>
                  <a:txBody>
                    <a:bodyPr/>
                    <a:lstStyle/>
                    <a:p>
                      <a:r>
                        <a:rPr lang="en-US" altLang="zh-CN" dirty="0" smtClean="0"/>
                        <a:t>52.9</a:t>
                      </a:r>
                      <a:r>
                        <a:rPr lang="zh-CN" altLang="en-US" dirty="0" smtClean="0"/>
                        <a:t>毫米</a:t>
                      </a:r>
                      <a:endParaRPr lang="zh-CN" altLang="en-US" dirty="0"/>
                    </a:p>
                  </a:txBody>
                  <a:tcPr/>
                </a:tc>
              </a:tr>
              <a:tr h="185420">
                <a:tc>
                  <a:txBody>
                    <a:bodyPr/>
                    <a:lstStyle/>
                    <a:p>
                      <a:r>
                        <a:rPr lang="en-US" altLang="zh-CN" dirty="0" smtClean="0"/>
                        <a:t>12</a:t>
                      </a:r>
                      <a:endParaRPr lang="zh-CN" altLang="en-US" dirty="0"/>
                    </a:p>
                  </a:txBody>
                  <a:tcPr/>
                </a:tc>
                <a:tc>
                  <a:txBody>
                    <a:bodyPr/>
                    <a:lstStyle/>
                    <a:p>
                      <a:r>
                        <a:rPr lang="en-US" altLang="zh-CN" dirty="0" smtClean="0"/>
                        <a:t>24.1</a:t>
                      </a:r>
                      <a:r>
                        <a:rPr lang="zh-CN" altLang="en-US" dirty="0" smtClean="0"/>
                        <a:t>毫米</a:t>
                      </a:r>
                      <a:endParaRPr lang="zh-CN" altLang="en-US" dirty="0"/>
                    </a:p>
                  </a:txBody>
                  <a:tcPr/>
                </a:tc>
              </a:tr>
            </a:tbl>
          </a:graphicData>
        </a:graphic>
      </p:graphicFrame>
      <p:graphicFrame>
        <p:nvGraphicFramePr>
          <p:cNvPr id="16" name="图表 15"/>
          <p:cNvGraphicFramePr/>
          <p:nvPr/>
        </p:nvGraphicFramePr>
        <p:xfrm>
          <a:off x="2555776" y="1844824"/>
          <a:ext cx="6096000" cy="4064000"/>
        </p:xfrm>
        <a:graphic>
          <a:graphicData uri="http://schemas.openxmlformats.org/drawingml/2006/chart">
            <c:chart xmlns:c="http://schemas.openxmlformats.org/drawingml/2006/chart" xmlns:r="http://schemas.openxmlformats.org/officeDocument/2006/relationships" r:id="rId1"/>
          </a:graphicData>
        </a:graphic>
      </p:graphicFrame>
      <p:sp>
        <p:nvSpPr>
          <p:cNvPr id="17" name="文本框 16"/>
          <p:cNvSpPr txBox="1"/>
          <p:nvPr/>
        </p:nvSpPr>
        <p:spPr>
          <a:xfrm>
            <a:off x="3563888" y="5877272"/>
            <a:ext cx="3888432" cy="430887"/>
          </a:xfrm>
          <a:prstGeom prst="rect">
            <a:avLst/>
          </a:prstGeom>
          <a:noFill/>
        </p:spPr>
        <p:txBody>
          <a:bodyPr wrap="square" rtlCol="0">
            <a:spAutoFit/>
          </a:bodyPr>
          <a:lstStyle/>
          <a:p>
            <a:r>
              <a:rPr lang="zh-CN" altLang="en-US" sz="2200" dirty="0" smtClean="0">
                <a:latin typeface="微软雅黑" panose="020B0503020204020204" pitchFamily="34" charset="-122"/>
                <a:ea typeface="微软雅黑" panose="020B0503020204020204" pitchFamily="34" charset="-122"/>
              </a:rPr>
              <a:t>主要集中在</a:t>
            </a:r>
            <a:r>
              <a:rPr lang="en-US" altLang="zh-CN" sz="2200" dirty="0" smtClean="0">
                <a:latin typeface="微软雅黑" panose="020B0503020204020204" pitchFamily="34" charset="-122"/>
                <a:ea typeface="微软雅黑" panose="020B0503020204020204" pitchFamily="34" charset="-122"/>
              </a:rPr>
              <a:t>5~8</a:t>
            </a:r>
            <a:r>
              <a:rPr lang="zh-CN" altLang="en-US" sz="2200" dirty="0" smtClean="0">
                <a:latin typeface="微软雅黑" panose="020B0503020204020204" pitchFamily="34" charset="-122"/>
                <a:ea typeface="微软雅黑" panose="020B0503020204020204" pitchFamily="34" charset="-122"/>
              </a:rPr>
              <a:t>月降水量较多</a:t>
            </a:r>
            <a:endParaRPr lang="zh-CN" altLang="en-US" sz="2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a:spLocks noChangeArrowheads="1"/>
          </p:cNvSpPr>
          <p:nvPr/>
        </p:nvSpPr>
        <p:spPr bwMode="auto">
          <a:xfrm>
            <a:off x="1187624" y="2636912"/>
            <a:ext cx="6840538"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571500" indent="-571500" algn="ctr" eaLnBrk="1" hangingPunct="1"/>
            <a:r>
              <a:rPr lang="zh-CN" altLang="en-US" sz="4400" dirty="0" smtClean="0">
                <a:latin typeface="微软雅黑" panose="020B0503020204020204" pitchFamily="34" charset="-122"/>
                <a:ea typeface="微软雅黑" panose="020B0503020204020204" pitchFamily="34" charset="-122"/>
              </a:rPr>
              <a:t>三、目前排水情况</a:t>
            </a:r>
            <a:endParaRPr lang="zh-CN" altLang="en-US" sz="4400" dirty="0">
              <a:latin typeface="黑体" panose="02010609060101010101" pitchFamily="49" charset="-122"/>
              <a:ea typeface="黑体" panose="02010609060101010101" pitchFamily="49" charset="-122"/>
            </a:endParaRPr>
          </a:p>
        </p:txBody>
      </p:sp>
      <p:sp>
        <p:nvSpPr>
          <p:cNvPr id="2049" name="AutoShape 1" descr="C:\Documents and Settings\Administrator\Application Data\Tencent\Users\598027532\QQ\WinTemp\RichOle\}PFCILTAIJL[)SYLO`K6Q.jp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3328</Words>
  <Application>WPS 演示</Application>
  <PresentationFormat>全屏显示(4:3)</PresentationFormat>
  <Paragraphs>483</Paragraphs>
  <Slides>47</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47</vt:i4>
      </vt:variant>
    </vt:vector>
  </HeadingPairs>
  <TitlesOfParts>
    <vt:vector size="59" baseType="lpstr">
      <vt:lpstr>Arial</vt:lpstr>
      <vt:lpstr>宋体</vt:lpstr>
      <vt:lpstr>Wingdings</vt:lpstr>
      <vt:lpstr>微软雅黑</vt:lpstr>
      <vt:lpstr>黑体</vt:lpstr>
      <vt:lpstr>Times New Roman</vt:lpstr>
      <vt:lpstr>华文行楷</vt:lpstr>
      <vt:lpstr>Arial Unicode MS</vt:lpstr>
      <vt:lpstr>Calibri</vt:lpstr>
      <vt:lpstr>Times New Roman</vt:lpstr>
      <vt:lpstr>幼圆</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A呀土豆baby</cp:lastModifiedBy>
  <cp:revision>122</cp:revision>
  <dcterms:created xsi:type="dcterms:W3CDTF">2021-04-06T13:52:00Z</dcterms:created>
  <dcterms:modified xsi:type="dcterms:W3CDTF">2021-04-06T14:23:35Z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59037294A66A44E1BD777489929BC499</vt:lpwstr>
  </property>
  <property fmtid="{D5CDD505-2E9C-101B-9397-08002B2CF9AE}" pid="3" name="KSOProductBuildVer">
    <vt:lpwstr>2052-11.1.0.10446</vt:lpwstr>
  </property>
</Properties>
</file>