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12192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54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645" y="282575"/>
            <a:ext cx="9381490" cy="914400"/>
          </a:xfrm>
        </p:spPr>
        <p:txBody>
          <a:bodyPr wrap="square" lIns="0" tIns="0" rIns="0" bIns="0"/>
          <a:lstStyle>
            <a:lvl1pPr>
              <a:defRPr sz="6000" b="1" i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435442" y="1613433"/>
            <a:ext cx="3347720" cy="4387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10528" y="2218291"/>
            <a:ext cx="5245100" cy="3491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0550283" y="439851"/>
            <a:ext cx="181610" cy="239395"/>
          </a:xfrm>
          <a:custGeom>
            <a:avLst/>
            <a:gdLst/>
            <a:ahLst/>
            <a:cxnLst/>
            <a:rect l="l" t="t" r="r" b="b"/>
            <a:pathLst>
              <a:path w="181609" h="239395">
                <a:moveTo>
                  <a:pt x="66192" y="239166"/>
                </a:moveTo>
                <a:lnTo>
                  <a:pt x="0" y="239166"/>
                </a:lnTo>
                <a:lnTo>
                  <a:pt x="0" y="0"/>
                </a:lnTo>
                <a:lnTo>
                  <a:pt x="66192" y="0"/>
                </a:lnTo>
                <a:lnTo>
                  <a:pt x="113040" y="9074"/>
                </a:lnTo>
                <a:lnTo>
                  <a:pt x="149477" y="34164"/>
                </a:lnTo>
                <a:lnTo>
                  <a:pt x="153465" y="40563"/>
                </a:lnTo>
                <a:lnTo>
                  <a:pt x="44843" y="40563"/>
                </a:lnTo>
                <a:lnTo>
                  <a:pt x="44843" y="198589"/>
                </a:lnTo>
                <a:lnTo>
                  <a:pt x="152962" y="198589"/>
                </a:lnTo>
                <a:lnTo>
                  <a:pt x="149477" y="204196"/>
                </a:lnTo>
                <a:lnTo>
                  <a:pt x="113040" y="229789"/>
                </a:lnTo>
                <a:lnTo>
                  <a:pt x="66192" y="239166"/>
                </a:lnTo>
                <a:close/>
              </a:path>
              <a:path w="181609" h="239395">
                <a:moveTo>
                  <a:pt x="152962" y="198589"/>
                </a:moveTo>
                <a:lnTo>
                  <a:pt x="53378" y="198589"/>
                </a:lnTo>
                <a:lnTo>
                  <a:pt x="90047" y="192851"/>
                </a:lnTo>
                <a:lnTo>
                  <a:pt x="114503" y="176703"/>
                </a:lnTo>
                <a:lnTo>
                  <a:pt x="128148" y="151746"/>
                </a:lnTo>
                <a:lnTo>
                  <a:pt x="132384" y="119583"/>
                </a:lnTo>
                <a:lnTo>
                  <a:pt x="127548" y="84712"/>
                </a:lnTo>
                <a:lnTo>
                  <a:pt x="112902" y="60051"/>
                </a:lnTo>
                <a:lnTo>
                  <a:pt x="88247" y="45402"/>
                </a:lnTo>
                <a:lnTo>
                  <a:pt x="53378" y="40563"/>
                </a:lnTo>
                <a:lnTo>
                  <a:pt x="153465" y="40563"/>
                </a:lnTo>
                <a:lnTo>
                  <a:pt x="173100" y="72067"/>
                </a:lnTo>
                <a:lnTo>
                  <a:pt x="181508" y="119583"/>
                </a:lnTo>
                <a:lnTo>
                  <a:pt x="173100" y="166192"/>
                </a:lnTo>
                <a:lnTo>
                  <a:pt x="152962" y="1985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ED099-C3CC-49E1-BE59-DA8FE3574C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AF5B9-1F9E-44E6-A365-1C17975A1C1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962" y="282790"/>
            <a:ext cx="11014075" cy="1271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4328" y="1086599"/>
            <a:ext cx="10183342" cy="3285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5757671" y="1386839"/>
            <a:ext cx="6256020" cy="50292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27760" y="2499360"/>
            <a:ext cx="4689475" cy="2411095"/>
          </a:xfrm>
          <a:custGeom>
            <a:avLst/>
            <a:gdLst/>
            <a:ahLst/>
            <a:cxnLst/>
            <a:rect l="l" t="t" r="r" b="b"/>
            <a:pathLst>
              <a:path w="4689475" h="2411095">
                <a:moveTo>
                  <a:pt x="0" y="0"/>
                </a:moveTo>
                <a:lnTo>
                  <a:pt x="4689348" y="0"/>
                </a:lnTo>
                <a:lnTo>
                  <a:pt x="4689348" y="2410967"/>
                </a:lnTo>
                <a:lnTo>
                  <a:pt x="0" y="2410967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82178" y="2964052"/>
            <a:ext cx="2493060" cy="45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88645" y="282575"/>
            <a:ext cx="9236075" cy="635000"/>
          </a:xfrm>
          <a:prstGeom prst="rect">
            <a:avLst/>
          </a:prstGeom>
        </p:spPr>
        <p:txBody>
          <a:bodyPr vert="horz" wrap="square" lIns="0" tIns="213359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200" dirty="0"/>
              <a:t>预期的工作成</a:t>
            </a:r>
            <a:r>
              <a:rPr sz="2800" spc="-20" dirty="0"/>
              <a:t>果</a:t>
            </a:r>
            <a:endParaRPr sz="2800"/>
          </a:p>
        </p:txBody>
      </p:sp>
      <p:sp>
        <p:nvSpPr>
          <p:cNvPr id="13" name="object 13"/>
          <p:cNvSpPr txBox="1"/>
          <p:nvPr/>
        </p:nvSpPr>
        <p:spPr>
          <a:xfrm>
            <a:off x="594677" y="918845"/>
            <a:ext cx="10916920" cy="39677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准确、有效、及时更新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的操作程序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  <a:tabLst>
                <a:tab pos="3549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适用于所有正常、非正常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非常见的操作，尤其是高风险作业。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最大的协作效率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  <a:tabLst>
                <a:tab pos="3549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有一定的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步骤顺序或者涉及多个人员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部门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的操作，确保理解职责和角色。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足够详细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760"/>
              </a:spcBef>
              <a:tabLst>
                <a:tab pos="3549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一个正常员工可以依照指导成功的完成操作。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335773" y="6601459"/>
            <a:ext cx="3556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oo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9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r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71930" y="318134"/>
            <a:ext cx="6506845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175" dirty="0"/>
              <a:t>国家安全监管总局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spc="200" dirty="0"/>
              <a:t>关于加强化工过程安全管理的指导意</a:t>
            </a:r>
            <a:r>
              <a:rPr sz="2800" spc="-20" dirty="0"/>
              <a:t>见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1056551" y="1179195"/>
            <a:ext cx="9802495" cy="283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65655">
              <a:lnSpc>
                <a:spcPct val="100000"/>
              </a:lnSpc>
            </a:pPr>
            <a:r>
              <a:rPr sz="2000" spc="16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14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9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（八）操作规程管理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355600" marR="5080" indent="-3429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333333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spc="6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企业要制定操作</a:t>
            </a:r>
            <a:r>
              <a:rPr sz="2400" b="1" spc="7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规程管理制度，规范操作规程内容，明确操作规程</a:t>
            </a:r>
            <a:r>
              <a:rPr sz="2400" b="1" spc="-1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编 </a:t>
            </a: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写、审查、批准、分发、使用、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控制、修改及废止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的程序和职责。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</a:t>
            </a:r>
            <a:r>
              <a:rPr sz="2400" b="1" spc="-60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“SOP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SOP”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8645" y="282575"/>
            <a:ext cx="8981440" cy="645795"/>
          </a:xfrm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01925" algn="l"/>
              </a:tabLst>
            </a:pPr>
            <a:r>
              <a:rPr sz="2800" spc="200" dirty="0"/>
              <a:t>操作规程管</a:t>
            </a:r>
            <a:r>
              <a:rPr sz="2800" spc="-20" dirty="0"/>
              <a:t>理</a:t>
            </a:r>
            <a:r>
              <a:rPr sz="2800" spc="-215" dirty="0"/>
              <a:t> </a:t>
            </a:r>
            <a:r>
              <a:rPr sz="2800" spc="-5" dirty="0">
                <a:latin typeface="Arial" panose="020B0604020202020204"/>
                <a:cs typeface="Arial" panose="020B0604020202020204"/>
              </a:rPr>
              <a:t>-</a:t>
            </a:r>
            <a:r>
              <a:rPr sz="2800" dirty="0">
                <a:latin typeface="Arial" panose="020B0604020202020204"/>
                <a:cs typeface="Arial" panose="020B0604020202020204"/>
              </a:rPr>
              <a:t>	</a:t>
            </a:r>
            <a:r>
              <a:rPr sz="2800" spc="200" dirty="0"/>
              <a:t>最佳实</a:t>
            </a:r>
            <a:r>
              <a:rPr sz="2800" spc="-20" dirty="0"/>
              <a:t>践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9068" y="1916036"/>
            <a:ext cx="9478010" cy="2576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标准化</a:t>
            </a:r>
            <a:r>
              <a:rPr sz="2400" spc="-64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-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统一格式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7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维护操作规程清单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采用容易查询的文档系统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对操作规程进行分级管理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电子化管理</a:t>
            </a:r>
            <a:r>
              <a:rPr sz="2400" spc="-64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-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审查、批准、分发（授权）、使用、控制、修改及废止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335773" y="6601459"/>
            <a:ext cx="3556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oo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9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r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71930" y="318134"/>
            <a:ext cx="6506845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175" dirty="0"/>
              <a:t>国家安全监管总局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spc="200" dirty="0"/>
              <a:t>关于加强化工过程安全管理的指导意</a:t>
            </a:r>
            <a:r>
              <a:rPr sz="2800" spc="-20" dirty="0"/>
              <a:t>见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1305928" y="1179195"/>
            <a:ext cx="7712709" cy="4410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6100">
              <a:lnSpc>
                <a:spcPct val="100000"/>
              </a:lnSpc>
            </a:pPr>
            <a:r>
              <a:rPr sz="2000" spc="16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14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9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R="4926330" algn="ctr">
              <a:lnSpc>
                <a:spcPct val="100000"/>
              </a:lnSpc>
              <a:spcBef>
                <a:spcPts val="1620"/>
              </a:spcBef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（八）操作规程管理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469900" marR="5080" indent="-4572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333333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操作规程的内容应至少包括以下</a:t>
            </a:r>
            <a:r>
              <a:rPr sz="2400" b="1" u="heavy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操作步骤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与安全要求</a:t>
            </a:r>
            <a:r>
              <a:rPr sz="2400" b="1" spc="-1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 </a:t>
            </a: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1.</a:t>
            </a:r>
            <a:r>
              <a:rPr sz="2400" b="1" spc="35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开车</a:t>
            </a:r>
            <a:r>
              <a:rPr sz="20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（笔者注：首次及停车后再开车）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5027930" algn="ctr">
              <a:lnSpc>
                <a:spcPct val="100000"/>
              </a:lnSpc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sz="2400" b="1" spc="34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正常操作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5027930" algn="ctr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sz="2400" b="1" spc="34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临时操作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5027930" algn="ctr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sz="2400" b="1" spc="34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应急操作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5027930" algn="ctr">
              <a:lnSpc>
                <a:spcPct val="100000"/>
              </a:lnSpc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sz="2400" b="1" spc="34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正常停车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R="5027930" algn="ctr">
              <a:lnSpc>
                <a:spcPts val="2835"/>
              </a:lnSpc>
            </a:pP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6.</a:t>
            </a:r>
            <a:r>
              <a:rPr sz="2400" b="1" spc="34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紧急停车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88645" y="282575"/>
            <a:ext cx="9269730" cy="422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175" dirty="0"/>
              <a:t>操作规程应包含内容</a:t>
            </a:r>
            <a:endParaRPr sz="2800"/>
          </a:p>
        </p:txBody>
      </p:sp>
      <p:sp>
        <p:nvSpPr>
          <p:cNvPr id="13" name="object 13"/>
          <p:cNvSpPr txBox="1"/>
          <p:nvPr/>
        </p:nvSpPr>
        <p:spPr>
          <a:xfrm>
            <a:off x="588962" y="918845"/>
            <a:ext cx="10922635" cy="46243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ts val="2075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3275"/>
              </a:lnSpc>
            </a:pPr>
            <a:r>
              <a:rPr sz="2800" b="1" spc="16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指导实践：</a:t>
            </a:r>
            <a:endParaRPr sz="2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 dirty="0">
              <a:latin typeface="Times New Roman" panose="02020603050405020304"/>
              <a:cs typeface="Times New Roman" panose="02020603050405020304"/>
            </a:endParaRPr>
          </a:p>
          <a:p>
            <a:pPr marL="908050">
              <a:lnSpc>
                <a:spcPct val="100000"/>
              </a:lnSpc>
              <a:tabLst>
                <a:tab pos="1250950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同时操作规程需要明确指出</a:t>
            </a:r>
            <a:r>
              <a:rPr sz="2400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何时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需要采取</a:t>
            </a:r>
            <a:r>
              <a:rPr sz="2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紧急停车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 dirty="0">
              <a:latin typeface="Times New Roman" panose="02020603050405020304"/>
              <a:cs typeface="Times New Roman" panose="02020603050405020304"/>
            </a:endParaRPr>
          </a:p>
          <a:p>
            <a:pPr marL="908050">
              <a:lnSpc>
                <a:spcPct val="100000"/>
              </a:lnSpc>
              <a:tabLst>
                <a:tab pos="1250950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或者需要针对何种特殊工艺情形做出何种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临时措施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以减低风险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350" dirty="0">
              <a:latin typeface="Times New Roman" panose="02020603050405020304"/>
              <a:cs typeface="Times New Roman" panose="02020603050405020304"/>
            </a:endParaRPr>
          </a:p>
          <a:p>
            <a:pPr marL="908050">
              <a:lnSpc>
                <a:spcPct val="100000"/>
              </a:lnSpc>
              <a:tabLst>
                <a:tab pos="1250950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操作规程同时需要覆盖以下操作：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1148080">
              <a:lnSpc>
                <a:spcPct val="100000"/>
              </a:lnSpc>
            </a:pPr>
            <a:r>
              <a:rPr sz="2400" spc="-7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Ø</a:t>
            </a:r>
            <a:r>
              <a:rPr sz="2400" spc="3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更换产品，设备的定期清洗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148080">
              <a:lnSpc>
                <a:spcPct val="100000"/>
              </a:lnSpc>
              <a:spcBef>
                <a:spcPts val="1950"/>
              </a:spcBef>
            </a:pPr>
            <a:r>
              <a:rPr sz="2400" spc="-7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Ø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为维修进行特定的设备准备及其他由操作人员执行的</a:t>
            </a:r>
            <a:r>
              <a:rPr sz="24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日常操作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335773" y="6601459"/>
            <a:ext cx="3556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oo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9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r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6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71930" y="318134"/>
            <a:ext cx="6506845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175" dirty="0"/>
              <a:t>国家安全监管总局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spc="200" dirty="0"/>
              <a:t>关于加强化工过程安全管理的指导意</a:t>
            </a:r>
            <a:r>
              <a:rPr sz="2800" spc="-20" dirty="0"/>
              <a:t>见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1305928" y="1179195"/>
            <a:ext cx="8936990" cy="4791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6100">
              <a:lnSpc>
                <a:spcPct val="100000"/>
              </a:lnSpc>
            </a:pPr>
            <a:r>
              <a:rPr sz="2000" spc="16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14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9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（八）操作规程管理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操作规程应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及时反映安全生产信息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、安全要求和注意事项的变</a:t>
            </a:r>
            <a:r>
              <a:rPr sz="24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化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注：见下页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企业每年要对操作规程的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适应性和有效性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进行确认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注：确保精准符合设计意图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70"/>
              </a:lnSpc>
              <a:spcBef>
                <a:spcPts val="15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至少每</a:t>
            </a:r>
            <a:r>
              <a:rPr sz="24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年要对操作规程进行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审核修订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ts val="287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注：真实反映最新的工艺、操作、原料和设备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当工艺技术、设备发生重大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变更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时，要及时审核修订操作规程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注：变更管理要求（可制定特定的操作程序变更流程）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8962" y="282790"/>
            <a:ext cx="4592320" cy="1271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800" spc="200" dirty="0"/>
              <a:t>操作规程所含安全生产信</a:t>
            </a:r>
            <a:r>
              <a:rPr sz="2800" spc="-15" dirty="0"/>
              <a:t>息 </a:t>
            </a:r>
            <a:r>
              <a:rPr sz="2800" spc="-10" dirty="0"/>
              <a:t> </a:t>
            </a:r>
            <a:r>
              <a:rPr sz="2800" spc="160" dirty="0"/>
              <a:t>指导实践：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908735" y="2142781"/>
            <a:ext cx="3923029" cy="311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原辅料、中间体、成品危害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化学品暴露所需防护措施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化学品暴露后处置措施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原材料质量控制和库存控制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工艺描述与流程图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生产设备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5773" y="6601459"/>
            <a:ext cx="3556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oo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9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r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71930" y="318134"/>
            <a:ext cx="6506845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175" dirty="0"/>
              <a:t>国家安全监管总局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spc="200" dirty="0"/>
              <a:t>关于加强化工过程安全管理的指导意</a:t>
            </a:r>
            <a:r>
              <a:rPr sz="2800" spc="-20" dirty="0"/>
              <a:t>见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1305928" y="1179195"/>
            <a:ext cx="9243060" cy="4060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393950" algn="ctr">
              <a:lnSpc>
                <a:spcPct val="100000"/>
              </a:lnSpc>
            </a:pPr>
            <a:r>
              <a:rPr sz="2000" spc="16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14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9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（八）操作规程管理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355600" marR="5080" indent="-3429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333333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工艺参数的正常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控制范围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偏离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正常工况的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后果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防止和纠正偏</a:t>
            </a:r>
            <a:r>
              <a:rPr sz="2400" b="1" spc="-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离 </a:t>
            </a:r>
            <a:r>
              <a:rPr sz="2400" b="1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正常工况的方法及步骤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spcBef>
                <a:spcPts val="15"/>
              </a:spcBef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</a:t>
            </a: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：关键参数（安全操作限值</a:t>
            </a:r>
            <a:r>
              <a:rPr sz="2400" spc="-64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ts val="2875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</a:t>
            </a: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：安全系统及其功能描述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7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333333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操作过程的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人身安全保障、职业健康</a:t>
            </a:r>
            <a:r>
              <a:rPr sz="2400" b="1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注意事项等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注：在操作规程中重点标识出关键步骤、关键联锁、关键操作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800" spc="200" dirty="0"/>
              <a:t>操作规程所含安全生产信</a:t>
            </a:r>
            <a:r>
              <a:rPr sz="2800" spc="-15" dirty="0"/>
              <a:t>息 </a:t>
            </a:r>
            <a:r>
              <a:rPr sz="2800" spc="-10" dirty="0"/>
              <a:t> </a:t>
            </a:r>
            <a:r>
              <a:rPr sz="2800" spc="160" dirty="0"/>
              <a:t>指导实践：</a:t>
            </a:r>
            <a:endParaRPr sz="2800"/>
          </a:p>
        </p:txBody>
      </p:sp>
      <p:sp>
        <p:nvSpPr>
          <p:cNvPr id="14" name="object 14"/>
          <p:cNvSpPr txBox="1"/>
          <p:nvPr/>
        </p:nvSpPr>
        <p:spPr>
          <a:xfrm>
            <a:off x="908735" y="1959902"/>
            <a:ext cx="9104630" cy="2189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095" marR="5080" indent="-240030">
              <a:lnSpc>
                <a:spcPct val="150000"/>
              </a:lnSpc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过程危害、适用工具和防护设备：  这些细节可以指导操作人员完整地理解所面临的风险，并确认防护  设施是否到位；  同时可以获知工艺过程在每一步操作之后的状态和预期反馈。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335773" y="6601459"/>
            <a:ext cx="355600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oo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9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r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71930" y="318134"/>
            <a:ext cx="6506845" cy="853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spc="175" dirty="0"/>
              <a:t>国家安全监管总局</a:t>
            </a:r>
            <a:endParaRPr sz="2800"/>
          </a:p>
          <a:p>
            <a:pPr algn="ctr">
              <a:lnSpc>
                <a:spcPct val="100000"/>
              </a:lnSpc>
            </a:pPr>
            <a:r>
              <a:rPr sz="2800" spc="200" dirty="0"/>
              <a:t>关于加强化工过程安全管理的指导意</a:t>
            </a:r>
            <a:r>
              <a:rPr sz="2800" spc="-20" dirty="0"/>
              <a:t>见</a:t>
            </a:r>
            <a:endParaRPr sz="2800"/>
          </a:p>
        </p:txBody>
      </p:sp>
      <p:sp>
        <p:nvSpPr>
          <p:cNvPr id="16" name="object 16"/>
          <p:cNvSpPr txBox="1"/>
          <p:nvPr/>
        </p:nvSpPr>
        <p:spPr>
          <a:xfrm>
            <a:off x="1305928" y="1179195"/>
            <a:ext cx="9855200" cy="442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6100">
              <a:lnSpc>
                <a:spcPct val="100000"/>
              </a:lnSpc>
            </a:pPr>
            <a:r>
              <a:rPr sz="2000" spc="16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14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spc="-81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9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spc="-37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620"/>
              </a:spcBef>
            </a:pPr>
            <a:r>
              <a:rPr sz="2400" b="1" spc="-5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（八）操作规程管理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355600" marR="5080" indent="-3429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企业要确保作业现场始终存有最新版本的操作规程文本，以方便现场</a:t>
            </a:r>
            <a:r>
              <a:rPr sz="24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 </a:t>
            </a:r>
            <a:r>
              <a:rPr sz="2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作人员随时查用；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注：强调必须是纸版的，最新版及容易获取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定期开展操作规程培训和考核，建立培训记录和考核成绩档案；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注：强调操作精准一致性、可靠性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鼓励从业人员分享安全操作经验，参与操作规程的编制、修订和审核</a:t>
            </a:r>
            <a:r>
              <a:rPr sz="24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>
              <a:lnSpc>
                <a:spcPct val="100000"/>
              </a:lnSpc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注：体现员工参与要素、易读性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0"/>
            <a:ext cx="12192000" cy="2242185"/>
          </a:xfrm>
          <a:custGeom>
            <a:avLst/>
            <a:gdLst/>
            <a:ahLst/>
            <a:cxnLst/>
            <a:rect l="l" t="t" r="r" b="b"/>
            <a:pathLst>
              <a:path w="12192000" h="2242185">
                <a:moveTo>
                  <a:pt x="0" y="0"/>
                </a:moveTo>
                <a:lnTo>
                  <a:pt x="12192000" y="0"/>
                </a:lnTo>
                <a:lnTo>
                  <a:pt x="12192000" y="2241804"/>
                </a:lnTo>
                <a:lnTo>
                  <a:pt x="0" y="22418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2243327"/>
            <a:ext cx="12187428" cy="46146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95461" y="1059179"/>
            <a:ext cx="5696585" cy="385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0960" algn="ctr">
              <a:lnSpc>
                <a:spcPct val="100000"/>
              </a:lnSpc>
              <a:tabLst>
                <a:tab pos="809625" algn="l"/>
              </a:tabLst>
            </a:pPr>
            <a:r>
              <a:rPr sz="4000" b="1" spc="-5" dirty="0">
                <a:solidFill>
                  <a:srgbClr val="007C40"/>
                </a:solidFill>
                <a:latin typeface="微软雅黑" panose="020B0503020204020204" charset="-122"/>
                <a:cs typeface="微软雅黑" panose="020B0503020204020204" charset="-122"/>
              </a:rPr>
              <a:t>大	纲</a:t>
            </a:r>
            <a:endParaRPr sz="4000" dirty="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40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261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2B2B2B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2B2B2B"/>
                </a:solidFill>
                <a:latin typeface="微软雅黑" panose="020B0503020204020204" charset="-122"/>
                <a:cs typeface="微软雅黑" panose="020B0503020204020204" charset="-122"/>
              </a:rPr>
              <a:t>过程安全管理要素</a:t>
            </a:r>
            <a:endParaRPr sz="28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545454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操作规程 &amp;</a:t>
            </a:r>
            <a:r>
              <a:rPr sz="2800" b="1" spc="-5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基于脑科学的SOP</a:t>
            </a:r>
            <a:r>
              <a:rPr sz="2700" b="1" baseline="220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TM</a:t>
            </a:r>
            <a:endParaRPr sz="2700" baseline="220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545454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实践示例</a:t>
            </a:r>
            <a:endParaRPr sz="28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545454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操作纪律</a:t>
            </a:r>
            <a:endParaRPr sz="28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60245" y="5551563"/>
            <a:ext cx="8864600" cy="378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6FC0"/>
                </a:solidFill>
                <a:latin typeface="微软雅黑" panose="020B0503020204020204" charset="-122"/>
                <a:cs typeface="微软雅黑" panose="020B0503020204020204" charset="-122"/>
              </a:rPr>
              <a:t>重要性（为什么），关键内容（有什么），执行有效性（怎么做）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5265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014855" algn="l"/>
              </a:tabLst>
            </a:pPr>
            <a:r>
              <a:rPr sz="2800" spc="200" dirty="0"/>
              <a:t>操作规</a:t>
            </a:r>
            <a:r>
              <a:rPr sz="2800" spc="-20" dirty="0"/>
              <a:t>程</a:t>
            </a:r>
            <a:r>
              <a:rPr sz="2800" spc="-215" dirty="0"/>
              <a:t> </a:t>
            </a:r>
            <a:r>
              <a:rPr sz="2800" spc="-5" dirty="0">
                <a:latin typeface="Arial" panose="020B0604020202020204"/>
                <a:cs typeface="Arial" panose="020B0604020202020204"/>
              </a:rPr>
              <a:t>–</a:t>
            </a:r>
            <a:r>
              <a:rPr sz="2800" dirty="0">
                <a:latin typeface="Arial" panose="020B0604020202020204"/>
                <a:cs typeface="Arial" panose="020B0604020202020204"/>
              </a:rPr>
              <a:t>	</a:t>
            </a:r>
            <a:r>
              <a:rPr sz="2800" spc="200" dirty="0"/>
              <a:t>常见问</a:t>
            </a:r>
            <a:r>
              <a:rPr sz="2800" spc="-20" dirty="0"/>
              <a:t>题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4623" y="918845"/>
            <a:ext cx="10536555" cy="4389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是否准确（用谁的角度编写）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? –</a:t>
            </a:r>
            <a:r>
              <a:rPr sz="2400" spc="-4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体现员工参与要求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74650" marR="1009650" indent="-361950">
              <a:lnSpc>
                <a:spcPts val="4620"/>
              </a:lnSpc>
              <a:spcBef>
                <a:spcPts val="410"/>
              </a:spcBef>
              <a:tabLst>
                <a:tab pos="37401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是否指出了如果做错、超出安全操作限值的后果描述、防护措施、应  急处置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?</a:t>
            </a:r>
            <a:endParaRPr sz="24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是否进行定期回顾、复训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?</a:t>
            </a:r>
            <a:endParaRPr sz="2400" dirty="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是否易用？《岗位安全操作法》</a:t>
            </a:r>
            <a:r>
              <a:rPr sz="2400" spc="-484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v.s. 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《工艺规程》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是否容易获取？控制室和外操</a:t>
            </a:r>
            <a:r>
              <a:rPr sz="2400" spc="-64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(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纸质或者电子版）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71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及时更新？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014855" algn="l"/>
              </a:tabLst>
            </a:pPr>
            <a:r>
              <a:rPr sz="2800" spc="200" dirty="0"/>
              <a:t>操作规</a:t>
            </a:r>
            <a:r>
              <a:rPr sz="2800" spc="-20" dirty="0"/>
              <a:t>程</a:t>
            </a:r>
            <a:r>
              <a:rPr sz="2800" spc="-215" dirty="0"/>
              <a:t> </a:t>
            </a:r>
            <a:r>
              <a:rPr sz="2800" spc="-5" dirty="0">
                <a:latin typeface="Arial" panose="020B0604020202020204"/>
                <a:cs typeface="Arial" panose="020B0604020202020204"/>
              </a:rPr>
              <a:t>–</a:t>
            </a:r>
            <a:r>
              <a:rPr sz="2800" dirty="0">
                <a:latin typeface="Arial" panose="020B0604020202020204"/>
                <a:cs typeface="Arial" panose="020B0604020202020204"/>
              </a:rPr>
              <a:t>	</a:t>
            </a:r>
            <a:r>
              <a:rPr sz="2800" spc="200" dirty="0"/>
              <a:t>常见问</a:t>
            </a:r>
            <a:r>
              <a:rPr sz="2800" spc="-20" dirty="0"/>
              <a:t>题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1445" y="918845"/>
            <a:ext cx="10560050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你的操作规程是否</a:t>
            </a:r>
            <a:r>
              <a:rPr sz="2400" b="1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适当、充分、有效</a:t>
            </a: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?</a:t>
            </a:r>
            <a:endParaRPr sz="2400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1445" y="2615539"/>
            <a:ext cx="6311900" cy="2252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在设计和撰写操作规程时是否考虑：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469900">
              <a:lnSpc>
                <a:spcPct val="100000"/>
              </a:lnSpc>
              <a:spcBef>
                <a:spcPts val="2040"/>
              </a:spcBef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能减少人因失误造成的工艺事故和伤害？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469900">
              <a:lnSpc>
                <a:spcPct val="100000"/>
              </a:lnSpc>
              <a:spcBef>
                <a:spcPts val="2040"/>
              </a:spcBef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b="1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高度易读性？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469900">
              <a:lnSpc>
                <a:spcPct val="100000"/>
              </a:lnSpc>
              <a:spcBef>
                <a:spcPts val="2040"/>
              </a:spcBef>
              <a:tabLst>
                <a:tab pos="812165" algn="l"/>
              </a:tabLst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清晰具体的动作，以确保可靠性？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1476755"/>
            <a:ext cx="6804367" cy="49362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200" dirty="0"/>
              <a:t>大脑和绩效可靠</a:t>
            </a:r>
            <a:r>
              <a:rPr sz="2800" spc="-20" dirty="0"/>
              <a:t>性</a:t>
            </a:r>
            <a:endParaRPr sz="2800"/>
          </a:p>
        </p:txBody>
      </p:sp>
      <p:sp>
        <p:nvSpPr>
          <p:cNvPr id="15" name="object 15"/>
          <p:cNvSpPr/>
          <p:nvPr/>
        </p:nvSpPr>
        <p:spPr>
          <a:xfrm>
            <a:off x="8395207" y="4761255"/>
            <a:ext cx="3484448" cy="1647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013380" y="3086684"/>
            <a:ext cx="3129343" cy="18836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612555" y="1577581"/>
            <a:ext cx="3314839" cy="1869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676010" y="1863394"/>
            <a:ext cx="3596386" cy="1859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0" y="5276088"/>
            <a:ext cx="8205470" cy="523240"/>
          </a:xfrm>
          <a:custGeom>
            <a:avLst/>
            <a:gdLst/>
            <a:ahLst/>
            <a:cxnLst/>
            <a:rect l="l" t="t" r="r" b="b"/>
            <a:pathLst>
              <a:path w="8205470" h="523239">
                <a:moveTo>
                  <a:pt x="0" y="0"/>
                </a:moveTo>
                <a:lnTo>
                  <a:pt x="8205216" y="0"/>
                </a:lnTo>
                <a:lnTo>
                  <a:pt x="8205216" y="522732"/>
                </a:lnTo>
                <a:lnTo>
                  <a:pt x="0" y="522732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353059" y="5302808"/>
            <a:ext cx="7452995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最新脑科学研究</a:t>
            </a:r>
            <a:r>
              <a:rPr sz="2800" spc="-62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- </a:t>
            </a:r>
            <a:r>
              <a:rPr sz="2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为行为可靠性因素提供了见解</a:t>
            </a:r>
            <a:endParaRPr sz="2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73165" y="3577742"/>
            <a:ext cx="3002102" cy="1586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0" y="1467713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9525">
            <a:solidFill>
              <a:srgbClr val="007C3D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8645" y="282575"/>
            <a:ext cx="9382125" cy="422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180" dirty="0"/>
              <a:t>大脑活动特点产生的危害</a:t>
            </a:r>
            <a:endParaRPr sz="2800"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809066" y="1555508"/>
          <a:ext cx="9184004" cy="5162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60419"/>
                <a:gridCol w="5823585"/>
              </a:tblGrid>
              <a:tr h="70104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7C40"/>
                    </a:solidFill>
                  </a:tcPr>
                </a:tc>
                <a:tc hMerge="1">
                  <a:tcPr marL="0" marR="0" marT="0" marB="0"/>
                </a:tc>
              </a:tr>
              <a:tr h="822959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1530"/>
                        </a:spcBef>
                      </a:pPr>
                      <a:r>
                        <a:rPr sz="24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1.</a:t>
                      </a:r>
                      <a:r>
                        <a:rPr sz="2400" b="1" spc="-8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快脑危害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359410" marR="26289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预期偏差，习惯成自然，自主行动，熟  视无睹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2.</a:t>
                      </a:r>
                      <a:r>
                        <a:rPr sz="2400" b="1" spc="-7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视觉处理危害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情景性盲视，所见存疑，变化盲视，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3.</a:t>
                      </a:r>
                      <a:r>
                        <a:rPr sz="2400" b="1" spc="-8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注意力分散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多任务并行，同一画面出现多个报警，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-5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4.</a:t>
                      </a:r>
                      <a:r>
                        <a:rPr sz="2400" b="1" spc="-80" dirty="0">
                          <a:solidFill>
                            <a:srgbClr val="FF0000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记忆力偏差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记忆模糊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5.</a:t>
                      </a:r>
                      <a:r>
                        <a:rPr sz="2400" b="1" spc="-8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社交思维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特殊操作与其他常见操作不一致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6.</a:t>
                      </a:r>
                      <a:r>
                        <a:rPr sz="2400" b="1" spc="-8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认知疲劳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微睡眠事故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480695"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r>
                        <a:rPr sz="24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7.</a:t>
                      </a:r>
                      <a:r>
                        <a:rPr sz="2400" b="1" spc="-7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 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压力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&amp;</a:t>
                      </a:r>
                      <a:r>
                        <a:rPr sz="24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紧迫感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359410"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r>
                        <a:rPr sz="2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紧迫性造成的不安</a:t>
                      </a:r>
                      <a:endParaRPr sz="2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A6A6A6"/>
                    </a:solidFill>
                  </a:tcPr>
                </a:tc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3441077" y="1720634"/>
            <a:ext cx="3952227" cy="39262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180" dirty="0"/>
              <a:t>操作规程和人的视觉系统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5907608" y="1476755"/>
            <a:ext cx="6284391" cy="494080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94677" y="1767116"/>
            <a:ext cx="5816600" cy="3110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1000"/>
              </a:lnSpc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将操作规程设计为与大脑的视觉处理系统保  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持一致是为了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:</a:t>
            </a:r>
            <a:endParaRPr sz="2400">
              <a:latin typeface="Arial" panose="020B0604020202020204"/>
              <a:cs typeface="Arial" panose="020B06040202020202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更快地从文本中提取信息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更有效地解读信息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把记忆中的信息集中起来，更准确地回忆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67735" algn="l"/>
              </a:tabLst>
            </a:pPr>
            <a:r>
              <a:rPr sz="2800" spc="200" dirty="0"/>
              <a:t>操作规程设计原</a:t>
            </a:r>
            <a:r>
              <a:rPr sz="2800" spc="-20" dirty="0"/>
              <a:t>则</a:t>
            </a:r>
            <a:r>
              <a:rPr sz="2800" spc="-215" dirty="0"/>
              <a:t> </a:t>
            </a:r>
            <a:r>
              <a:rPr sz="2800" spc="-5" dirty="0">
                <a:latin typeface="Arial" panose="020B0604020202020204"/>
                <a:cs typeface="Arial" panose="020B0604020202020204"/>
              </a:rPr>
              <a:t>-</a:t>
            </a:r>
            <a:r>
              <a:rPr sz="2800" dirty="0">
                <a:latin typeface="Arial" panose="020B0604020202020204"/>
                <a:cs typeface="Arial" panose="020B0604020202020204"/>
              </a:rPr>
              <a:t>	</a:t>
            </a:r>
            <a:r>
              <a:rPr sz="2800" spc="200" dirty="0"/>
              <a:t>契合大脑运行特</a:t>
            </a:r>
            <a:r>
              <a:rPr sz="2800" spc="-20" dirty="0"/>
              <a:t>点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5937" y="1230223"/>
            <a:ext cx="9702165" cy="0"/>
          </a:xfrm>
          <a:custGeom>
            <a:avLst/>
            <a:gdLst/>
            <a:ahLst/>
            <a:cxnLst/>
            <a:rect l="l" t="t" r="r" b="b"/>
            <a:pathLst>
              <a:path w="9702165">
                <a:moveTo>
                  <a:pt x="0" y="0"/>
                </a:moveTo>
                <a:lnTo>
                  <a:pt x="9702165" y="0"/>
                </a:lnTo>
              </a:path>
            </a:pathLst>
          </a:custGeom>
          <a:ln w="12700">
            <a:solidFill>
              <a:srgbClr val="008B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5937" y="6308953"/>
            <a:ext cx="9702165" cy="0"/>
          </a:xfrm>
          <a:custGeom>
            <a:avLst/>
            <a:gdLst/>
            <a:ahLst/>
            <a:cxnLst/>
            <a:rect l="l" t="t" r="r" b="b"/>
            <a:pathLst>
              <a:path w="9702165">
                <a:moveTo>
                  <a:pt x="0" y="0"/>
                </a:moveTo>
                <a:lnTo>
                  <a:pt x="9702165" y="0"/>
                </a:lnTo>
              </a:path>
            </a:pathLst>
          </a:custGeom>
          <a:ln w="12700">
            <a:solidFill>
              <a:srgbClr val="008B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812347" y="918845"/>
            <a:ext cx="6699250" cy="717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个原则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5937" y="1851888"/>
            <a:ext cx="9702800" cy="562610"/>
          </a:xfrm>
          <a:prstGeom prst="rect">
            <a:avLst/>
          </a:prstGeom>
          <a:solidFill>
            <a:srgbClr val="008B4F"/>
          </a:solidFill>
        </p:spPr>
        <p:txBody>
          <a:bodyPr vert="horz" wrap="square" lIns="0" tIns="86360" rIns="0" bIns="0" rtlCol="0">
            <a:spAutoFit/>
          </a:bodyPr>
          <a:lstStyle/>
          <a:p>
            <a:pPr marL="670560">
              <a:lnSpc>
                <a:spcPct val="100000"/>
              </a:lnSpc>
              <a:spcBef>
                <a:spcPts val="680"/>
              </a:spcBef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设计需考虑工作状况类别，识别危害因素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3797" y="2494508"/>
            <a:ext cx="31070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设计需考虑确认行为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6636" y="2970276"/>
            <a:ext cx="9702165" cy="556260"/>
          </a:xfrm>
          <a:prstGeom prst="rect">
            <a:avLst/>
          </a:prstGeom>
          <a:solidFill>
            <a:srgbClr val="008B4F"/>
          </a:solidFill>
        </p:spPr>
        <p:txBody>
          <a:bodyPr vert="horz" wrap="square" lIns="0" tIns="80010" rIns="0" bIns="0" rtlCol="0">
            <a:spAutoFit/>
          </a:bodyPr>
          <a:lstStyle/>
          <a:p>
            <a:pPr marL="669290">
              <a:lnSpc>
                <a:spcPct val="100000"/>
              </a:lnSpc>
              <a:spcBef>
                <a:spcPts val="630"/>
              </a:spcBef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设计需考虑态势感知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3797" y="3607028"/>
            <a:ext cx="861314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4. 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设计需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3C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：控制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Control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sz="2400" spc="-434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一致性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Consistency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、清晰化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Clarity</a:t>
            </a:r>
            <a:endParaRPr sz="24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6636" y="4082796"/>
            <a:ext cx="9702165" cy="556260"/>
          </a:xfrm>
          <a:prstGeom prst="rect">
            <a:avLst/>
          </a:prstGeom>
          <a:solidFill>
            <a:srgbClr val="008B4F"/>
          </a:solidFill>
        </p:spPr>
        <p:txBody>
          <a:bodyPr vert="horz" wrap="square" lIns="0" tIns="80010" rIns="0" bIns="0" rtlCol="0">
            <a:spAutoFit/>
          </a:bodyPr>
          <a:lstStyle/>
          <a:p>
            <a:pPr marL="669290">
              <a:lnSpc>
                <a:spcPct val="100000"/>
              </a:lnSpc>
              <a:spcBef>
                <a:spcPts val="630"/>
              </a:spcBef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设计需考虑注意力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73797" y="4719548"/>
            <a:ext cx="2802255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6.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编写需具有易读性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6636" y="5195315"/>
            <a:ext cx="9702165" cy="556260"/>
          </a:xfrm>
          <a:prstGeom prst="rect">
            <a:avLst/>
          </a:prstGeom>
          <a:solidFill>
            <a:srgbClr val="008B4F"/>
          </a:solidFill>
        </p:spPr>
        <p:txBody>
          <a:bodyPr vert="horz" wrap="square" lIns="0" tIns="80010" rIns="0" bIns="0" rtlCol="0">
            <a:spAutoFit/>
          </a:bodyPr>
          <a:lstStyle/>
          <a:p>
            <a:pPr marL="669290">
              <a:lnSpc>
                <a:spcPct val="100000"/>
              </a:lnSpc>
              <a:spcBef>
                <a:spcPts val="630"/>
              </a:spcBef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7.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编写需具有易理解性和准确性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3797" y="5832068"/>
            <a:ext cx="3411854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8.</a:t>
            </a:r>
            <a:r>
              <a:rPr sz="24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编写需包括可靠的行动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175" dirty="0"/>
              <a:t>确定什么是最关键的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594677" y="1949983"/>
            <a:ext cx="5854700" cy="252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任何规程，如果未能正确遵循都可能导致：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355600" marR="5080" indent="-342900">
              <a:lnSpc>
                <a:spcPct val="100000"/>
              </a:lnSpc>
              <a:spcBef>
                <a:spcPts val="180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由于作业过程中能量或物料的意外释放而  造成的损失工时事故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492760">
              <a:lnSpc>
                <a:spcPct val="100000"/>
              </a:lnSpc>
              <a:spcBef>
                <a:spcPts val="1800"/>
              </a:spcBef>
              <a:tabLst>
                <a:tab pos="83502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爆炸/火灾/中毒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800"/>
              </a:spcBef>
              <a:tabLst>
                <a:tab pos="3549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影响相邻社区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50607" y="1481327"/>
            <a:ext cx="4806696" cy="49469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467713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9525">
            <a:solidFill>
              <a:srgbClr val="007C3D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95545" y="433438"/>
            <a:ext cx="220345" cy="245745"/>
          </a:xfrm>
          <a:custGeom>
            <a:avLst/>
            <a:gdLst/>
            <a:ahLst/>
            <a:cxnLst/>
            <a:rect l="l" t="t" r="r" b="b"/>
            <a:pathLst>
              <a:path w="220345" h="245745">
                <a:moveTo>
                  <a:pt x="49110" y="245579"/>
                </a:moveTo>
                <a:lnTo>
                  <a:pt x="0" y="245579"/>
                </a:lnTo>
                <a:lnTo>
                  <a:pt x="89687" y="14947"/>
                </a:lnTo>
                <a:lnTo>
                  <a:pt x="92723" y="8106"/>
                </a:lnTo>
                <a:lnTo>
                  <a:pt x="97961" y="3468"/>
                </a:lnTo>
                <a:lnTo>
                  <a:pt x="104399" y="833"/>
                </a:lnTo>
                <a:lnTo>
                  <a:pt x="111036" y="0"/>
                </a:lnTo>
                <a:lnTo>
                  <a:pt x="117679" y="833"/>
                </a:lnTo>
                <a:lnTo>
                  <a:pt x="124121" y="3468"/>
                </a:lnTo>
                <a:lnTo>
                  <a:pt x="129361" y="8106"/>
                </a:lnTo>
                <a:lnTo>
                  <a:pt x="132397" y="14947"/>
                </a:lnTo>
                <a:lnTo>
                  <a:pt x="153475" y="70472"/>
                </a:lnTo>
                <a:lnTo>
                  <a:pt x="111036" y="70472"/>
                </a:lnTo>
                <a:lnTo>
                  <a:pt x="81140" y="155892"/>
                </a:lnTo>
                <a:lnTo>
                  <a:pt x="185903" y="155892"/>
                </a:lnTo>
                <a:lnTo>
                  <a:pt x="200492" y="194322"/>
                </a:lnTo>
                <a:lnTo>
                  <a:pt x="68325" y="194322"/>
                </a:lnTo>
                <a:lnTo>
                  <a:pt x="49110" y="245579"/>
                </a:lnTo>
                <a:close/>
              </a:path>
              <a:path w="220345" h="245745">
                <a:moveTo>
                  <a:pt x="185903" y="155892"/>
                </a:moveTo>
                <a:lnTo>
                  <a:pt x="138798" y="155892"/>
                </a:lnTo>
                <a:lnTo>
                  <a:pt x="111036" y="70472"/>
                </a:lnTo>
                <a:lnTo>
                  <a:pt x="153475" y="70472"/>
                </a:lnTo>
                <a:lnTo>
                  <a:pt x="185903" y="155892"/>
                </a:lnTo>
                <a:close/>
              </a:path>
              <a:path w="220345" h="245745">
                <a:moveTo>
                  <a:pt x="219951" y="245579"/>
                </a:moveTo>
                <a:lnTo>
                  <a:pt x="170827" y="245579"/>
                </a:lnTo>
                <a:lnTo>
                  <a:pt x="151612" y="194322"/>
                </a:lnTo>
                <a:lnTo>
                  <a:pt x="200492" y="194322"/>
                </a:lnTo>
                <a:lnTo>
                  <a:pt x="219951" y="245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926114" y="439851"/>
            <a:ext cx="184150" cy="239395"/>
          </a:xfrm>
          <a:custGeom>
            <a:avLst/>
            <a:gdLst/>
            <a:ahLst/>
            <a:cxnLst/>
            <a:rect l="l" t="t" r="r" b="b"/>
            <a:pathLst>
              <a:path w="184150" h="239395">
                <a:moveTo>
                  <a:pt x="46977" y="239166"/>
                </a:moveTo>
                <a:lnTo>
                  <a:pt x="0" y="239166"/>
                </a:lnTo>
                <a:lnTo>
                  <a:pt x="0" y="0"/>
                </a:lnTo>
                <a:lnTo>
                  <a:pt x="46977" y="0"/>
                </a:lnTo>
                <a:lnTo>
                  <a:pt x="46977" y="100355"/>
                </a:lnTo>
                <a:lnTo>
                  <a:pt x="94760" y="100355"/>
                </a:lnTo>
                <a:lnTo>
                  <a:pt x="87553" y="108902"/>
                </a:lnTo>
                <a:lnTo>
                  <a:pt x="103301" y="130251"/>
                </a:lnTo>
                <a:lnTo>
                  <a:pt x="46977" y="130251"/>
                </a:lnTo>
                <a:lnTo>
                  <a:pt x="46977" y="239166"/>
                </a:lnTo>
                <a:close/>
              </a:path>
              <a:path w="184150" h="239395">
                <a:moveTo>
                  <a:pt x="94760" y="100355"/>
                </a:moveTo>
                <a:lnTo>
                  <a:pt x="46977" y="100355"/>
                </a:lnTo>
                <a:lnTo>
                  <a:pt x="121716" y="0"/>
                </a:lnTo>
                <a:lnTo>
                  <a:pt x="179374" y="0"/>
                </a:lnTo>
                <a:lnTo>
                  <a:pt x="94760" y="100355"/>
                </a:lnTo>
                <a:close/>
              </a:path>
              <a:path w="184150" h="239395">
                <a:moveTo>
                  <a:pt x="183642" y="239166"/>
                </a:moveTo>
                <a:lnTo>
                  <a:pt x="123850" y="239166"/>
                </a:lnTo>
                <a:lnTo>
                  <a:pt x="46977" y="130251"/>
                </a:lnTo>
                <a:lnTo>
                  <a:pt x="103301" y="130251"/>
                </a:lnTo>
                <a:lnTo>
                  <a:pt x="183642" y="239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33251" y="439851"/>
            <a:ext cx="162560" cy="239395"/>
          </a:xfrm>
          <a:custGeom>
            <a:avLst/>
            <a:gdLst/>
            <a:ahLst/>
            <a:cxnLst/>
            <a:rect l="l" t="t" r="r" b="b"/>
            <a:pathLst>
              <a:path w="162559" h="239395">
                <a:moveTo>
                  <a:pt x="46977" y="239166"/>
                </a:moveTo>
                <a:lnTo>
                  <a:pt x="0" y="239166"/>
                </a:lnTo>
                <a:lnTo>
                  <a:pt x="0" y="0"/>
                </a:lnTo>
                <a:lnTo>
                  <a:pt x="79006" y="0"/>
                </a:lnTo>
                <a:lnTo>
                  <a:pt x="107469" y="5605"/>
                </a:lnTo>
                <a:lnTo>
                  <a:pt x="130525" y="20818"/>
                </a:lnTo>
                <a:lnTo>
                  <a:pt x="142661" y="38430"/>
                </a:lnTo>
                <a:lnTo>
                  <a:pt x="46977" y="38430"/>
                </a:lnTo>
                <a:lnTo>
                  <a:pt x="46977" y="108902"/>
                </a:lnTo>
                <a:lnTo>
                  <a:pt x="139813" y="108902"/>
                </a:lnTo>
                <a:lnTo>
                  <a:pt x="135861" y="116111"/>
                </a:lnTo>
                <a:lnTo>
                  <a:pt x="118276" y="132026"/>
                </a:lnTo>
                <a:lnTo>
                  <a:pt x="96088" y="140931"/>
                </a:lnTo>
                <a:lnTo>
                  <a:pt x="97526" y="143065"/>
                </a:lnTo>
                <a:lnTo>
                  <a:pt x="46977" y="143065"/>
                </a:lnTo>
                <a:lnTo>
                  <a:pt x="46977" y="239166"/>
                </a:lnTo>
                <a:close/>
              </a:path>
              <a:path w="162559" h="239395">
                <a:moveTo>
                  <a:pt x="139813" y="108902"/>
                </a:moveTo>
                <a:lnTo>
                  <a:pt x="70472" y="108902"/>
                </a:lnTo>
                <a:lnTo>
                  <a:pt x="83916" y="106233"/>
                </a:lnTo>
                <a:lnTo>
                  <a:pt x="94759" y="98758"/>
                </a:lnTo>
                <a:lnTo>
                  <a:pt x="101999" y="87278"/>
                </a:lnTo>
                <a:lnTo>
                  <a:pt x="104635" y="72593"/>
                </a:lnTo>
                <a:lnTo>
                  <a:pt x="101999" y="59148"/>
                </a:lnTo>
                <a:lnTo>
                  <a:pt x="94759" y="48306"/>
                </a:lnTo>
                <a:lnTo>
                  <a:pt x="83916" y="41066"/>
                </a:lnTo>
                <a:lnTo>
                  <a:pt x="70472" y="38430"/>
                </a:lnTo>
                <a:lnTo>
                  <a:pt x="142661" y="38430"/>
                </a:lnTo>
                <a:lnTo>
                  <a:pt x="145973" y="43237"/>
                </a:lnTo>
                <a:lnTo>
                  <a:pt x="151612" y="70459"/>
                </a:lnTo>
                <a:lnTo>
                  <a:pt x="147441" y="94988"/>
                </a:lnTo>
                <a:lnTo>
                  <a:pt x="139813" y="108902"/>
                </a:lnTo>
                <a:close/>
              </a:path>
              <a:path w="162559" h="239395">
                <a:moveTo>
                  <a:pt x="162293" y="239166"/>
                </a:moveTo>
                <a:lnTo>
                  <a:pt x="104635" y="239166"/>
                </a:lnTo>
                <a:lnTo>
                  <a:pt x="46977" y="143065"/>
                </a:lnTo>
                <a:lnTo>
                  <a:pt x="97526" y="143065"/>
                </a:lnTo>
                <a:lnTo>
                  <a:pt x="162293" y="239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06114" y="375780"/>
            <a:ext cx="309880" cy="389255"/>
          </a:xfrm>
          <a:custGeom>
            <a:avLst/>
            <a:gdLst/>
            <a:ahLst/>
            <a:cxnLst/>
            <a:rect l="l" t="t" r="r" b="b"/>
            <a:pathLst>
              <a:path w="309879" h="389255">
                <a:moveTo>
                  <a:pt x="51244" y="241300"/>
                </a:moveTo>
                <a:lnTo>
                  <a:pt x="51244" y="10680"/>
                </a:lnTo>
                <a:lnTo>
                  <a:pt x="55524" y="4279"/>
                </a:lnTo>
                <a:lnTo>
                  <a:pt x="64058" y="0"/>
                </a:lnTo>
                <a:lnTo>
                  <a:pt x="70472" y="0"/>
                </a:lnTo>
                <a:lnTo>
                  <a:pt x="74739" y="2146"/>
                </a:lnTo>
                <a:lnTo>
                  <a:pt x="237044" y="96100"/>
                </a:lnTo>
                <a:lnTo>
                  <a:pt x="115316" y="96100"/>
                </a:lnTo>
                <a:lnTo>
                  <a:pt x="115316" y="205003"/>
                </a:lnTo>
                <a:lnTo>
                  <a:pt x="51244" y="241300"/>
                </a:lnTo>
                <a:close/>
              </a:path>
              <a:path w="309879" h="389255">
                <a:moveTo>
                  <a:pt x="0" y="388645"/>
                </a:moveTo>
                <a:lnTo>
                  <a:pt x="0" y="316039"/>
                </a:lnTo>
                <a:lnTo>
                  <a:pt x="247713" y="172974"/>
                </a:lnTo>
                <a:lnTo>
                  <a:pt x="115316" y="96100"/>
                </a:lnTo>
                <a:lnTo>
                  <a:pt x="237044" y="96100"/>
                </a:lnTo>
                <a:lnTo>
                  <a:pt x="277609" y="119583"/>
                </a:lnTo>
                <a:lnTo>
                  <a:pt x="288920" y="127927"/>
                </a:lnTo>
                <a:lnTo>
                  <a:pt x="299229" y="139873"/>
                </a:lnTo>
                <a:lnTo>
                  <a:pt x="306736" y="155021"/>
                </a:lnTo>
                <a:lnTo>
                  <a:pt x="309638" y="172974"/>
                </a:lnTo>
                <a:lnTo>
                  <a:pt x="306736" y="191859"/>
                </a:lnTo>
                <a:lnTo>
                  <a:pt x="299229" y="207141"/>
                </a:lnTo>
                <a:lnTo>
                  <a:pt x="288920" y="219220"/>
                </a:lnTo>
                <a:lnTo>
                  <a:pt x="277609" y="228498"/>
                </a:lnTo>
                <a:lnTo>
                  <a:pt x="0" y="388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2242185"/>
          </a:xfrm>
          <a:custGeom>
            <a:avLst/>
            <a:gdLst/>
            <a:ahLst/>
            <a:cxnLst/>
            <a:rect l="l" t="t" r="r" b="b"/>
            <a:pathLst>
              <a:path w="12192000" h="2242185">
                <a:moveTo>
                  <a:pt x="0" y="0"/>
                </a:moveTo>
                <a:lnTo>
                  <a:pt x="12192000" y="0"/>
                </a:lnTo>
                <a:lnTo>
                  <a:pt x="12192000" y="2241804"/>
                </a:lnTo>
                <a:lnTo>
                  <a:pt x="0" y="22418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1"/>
                </a:lnTo>
                <a:lnTo>
                  <a:pt x="131173" y="20918"/>
                </a:lnTo>
                <a:lnTo>
                  <a:pt x="143371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8" y="109435"/>
                </a:lnTo>
                <a:lnTo>
                  <a:pt x="136539" y="116678"/>
                </a:lnTo>
                <a:lnTo>
                  <a:pt x="118870" y="132670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8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0"/>
                </a:lnTo>
                <a:lnTo>
                  <a:pt x="102506" y="87704"/>
                </a:lnTo>
                <a:lnTo>
                  <a:pt x="105155" y="72948"/>
                </a:lnTo>
                <a:lnTo>
                  <a:pt x="102506" y="59441"/>
                </a:lnTo>
                <a:lnTo>
                  <a:pt x="95229" y="48545"/>
                </a:lnTo>
                <a:lnTo>
                  <a:pt x="84330" y="41269"/>
                </a:lnTo>
                <a:lnTo>
                  <a:pt x="70815" y="38620"/>
                </a:lnTo>
                <a:lnTo>
                  <a:pt x="143371" y="38620"/>
                </a:lnTo>
                <a:lnTo>
                  <a:pt x="146696" y="43446"/>
                </a:lnTo>
                <a:lnTo>
                  <a:pt x="152361" y="70802"/>
                </a:lnTo>
                <a:lnTo>
                  <a:pt x="148171" y="95451"/>
                </a:lnTo>
                <a:lnTo>
                  <a:pt x="140508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06241" y="375856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93"/>
                </a:moveTo>
                <a:lnTo>
                  <a:pt x="51498" y="10731"/>
                </a:lnTo>
                <a:lnTo>
                  <a:pt x="55791" y="4292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91" y="96570"/>
                </a:lnTo>
                <a:lnTo>
                  <a:pt x="115874" y="96570"/>
                </a:lnTo>
                <a:lnTo>
                  <a:pt x="115874" y="206006"/>
                </a:lnTo>
                <a:lnTo>
                  <a:pt x="51498" y="242493"/>
                </a:lnTo>
                <a:close/>
              </a:path>
              <a:path w="311150" h="391159">
                <a:moveTo>
                  <a:pt x="0" y="390563"/>
                </a:moveTo>
                <a:lnTo>
                  <a:pt x="0" y="317601"/>
                </a:lnTo>
                <a:lnTo>
                  <a:pt x="248932" y="173824"/>
                </a:lnTo>
                <a:lnTo>
                  <a:pt x="115874" y="96570"/>
                </a:lnTo>
                <a:lnTo>
                  <a:pt x="238191" y="96570"/>
                </a:lnTo>
                <a:lnTo>
                  <a:pt x="278968" y="120180"/>
                </a:lnTo>
                <a:lnTo>
                  <a:pt x="290336" y="128562"/>
                </a:lnTo>
                <a:lnTo>
                  <a:pt x="300699" y="140563"/>
                </a:lnTo>
                <a:lnTo>
                  <a:pt x="308245" y="155784"/>
                </a:lnTo>
                <a:lnTo>
                  <a:pt x="311162" y="173824"/>
                </a:lnTo>
                <a:lnTo>
                  <a:pt x="308245" y="192798"/>
                </a:lnTo>
                <a:lnTo>
                  <a:pt x="300699" y="208154"/>
                </a:lnTo>
                <a:lnTo>
                  <a:pt x="290336" y="220293"/>
                </a:lnTo>
                <a:lnTo>
                  <a:pt x="278968" y="229615"/>
                </a:lnTo>
                <a:lnTo>
                  <a:pt x="0" y="39056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2243327"/>
            <a:ext cx="12187428" cy="46146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95461" y="1059179"/>
            <a:ext cx="5696585" cy="385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0960" algn="ctr">
              <a:lnSpc>
                <a:spcPct val="100000"/>
              </a:lnSpc>
              <a:tabLst>
                <a:tab pos="809625" algn="l"/>
              </a:tabLst>
            </a:pPr>
            <a:r>
              <a:rPr sz="4000" b="1" spc="-5" dirty="0">
                <a:solidFill>
                  <a:srgbClr val="007C40"/>
                </a:solidFill>
                <a:latin typeface="微软雅黑" panose="020B0503020204020204" charset="-122"/>
                <a:cs typeface="微软雅黑" panose="020B0503020204020204" charset="-122"/>
              </a:rPr>
              <a:t>大	纲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261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FFFFFF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过程安全管理要素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FFFFFF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操作规程 &amp;</a:t>
            </a:r>
            <a:r>
              <a:rPr sz="2800" b="1" spc="-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基于脑科学的SOP</a:t>
            </a:r>
            <a:r>
              <a:rPr sz="2700" b="1" baseline="2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TM</a:t>
            </a:r>
            <a:endParaRPr sz="2700" baseline="2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545454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实践示例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FFFFFF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操作纪律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9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175" dirty="0"/>
              <a:t>典型的操作规程目录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1954834" y="1211262"/>
            <a:ext cx="3550920" cy="4910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16865" algn="l"/>
              </a:tabLst>
            </a:pPr>
            <a:r>
              <a:rPr sz="2400" dirty="0">
                <a:solidFill>
                  <a:srgbClr val="545454"/>
                </a:solidFill>
                <a:latin typeface="Times New Roman" panose="02020603050405020304"/>
                <a:cs typeface="Times New Roman" panose="02020603050405020304"/>
              </a:rPr>
              <a:t>1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总体工艺介绍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70"/>
              </a:lnSpc>
              <a:tabLst>
                <a:tab pos="316865" algn="l"/>
              </a:tabLst>
            </a:pPr>
            <a:r>
              <a:rPr sz="2400" dirty="0">
                <a:solidFill>
                  <a:srgbClr val="545454"/>
                </a:solidFill>
                <a:latin typeface="Times New Roman" panose="02020603050405020304"/>
                <a:cs typeface="Times New Roman" panose="02020603050405020304"/>
              </a:rPr>
              <a:t>2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化学品数据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70"/>
              </a:lnSpc>
              <a:tabLst>
                <a:tab pos="316865" algn="l"/>
              </a:tabLst>
            </a:pPr>
            <a:r>
              <a:rPr sz="2400" dirty="0">
                <a:solidFill>
                  <a:srgbClr val="545454"/>
                </a:solidFill>
                <a:latin typeface="Times New Roman" panose="02020603050405020304"/>
                <a:cs typeface="Times New Roman" panose="02020603050405020304"/>
              </a:rPr>
              <a:t>3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设备描述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75"/>
              </a:lnSpc>
              <a:spcBef>
                <a:spcPts val="20"/>
              </a:spcBef>
              <a:tabLst>
                <a:tab pos="316865" algn="l"/>
              </a:tabLst>
            </a:pPr>
            <a:r>
              <a:rPr sz="2400" dirty="0">
                <a:solidFill>
                  <a:srgbClr val="545454"/>
                </a:solidFill>
                <a:latin typeface="Times New Roman" panose="02020603050405020304"/>
                <a:cs typeface="Times New Roman" panose="02020603050405020304"/>
              </a:rPr>
              <a:t>4	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安全装置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75"/>
              </a:lnSpc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5</a:t>
            </a:r>
            <a:r>
              <a:rPr sz="2400" spc="3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45"/>
              </a:lnSpc>
              <a:spcBef>
                <a:spcPts val="75"/>
              </a:spcBef>
              <a:tabLst>
                <a:tab pos="356870" algn="l"/>
              </a:tabLst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6	DCS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控制方案</a:t>
            </a: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顺控程序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845"/>
              </a:lnSpc>
            </a:pP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7.</a:t>
            </a:r>
            <a:r>
              <a:rPr sz="2400" spc="-5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报警及联锁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8.</a:t>
            </a:r>
            <a:r>
              <a:rPr sz="2400" spc="-8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紧急停车及相应程序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9.</a:t>
            </a:r>
            <a:r>
              <a:rPr sz="2400" spc="-8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偏离表和异常情况处理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10.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工艺流程图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11.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附录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ts val="2840"/>
              </a:lnSpc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修订记录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387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1	</a:t>
            </a:r>
            <a:r>
              <a:rPr sz="2800" spc="200" dirty="0"/>
              <a:t>总体工艺介</a:t>
            </a:r>
            <a:r>
              <a:rPr sz="2800" spc="-20" dirty="0"/>
              <a:t>绍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5845" y="2265388"/>
            <a:ext cx="8707120" cy="1862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共聚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2325" spc="15" baseline="2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＃</a:t>
            </a:r>
            <a:r>
              <a:rPr sz="2400" spc="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线主要产品</a:t>
            </a:r>
            <a:r>
              <a:rPr sz="2400" spc="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xxx</a:t>
            </a:r>
            <a:r>
              <a:rPr sz="2400" spc="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为最终产品</a:t>
            </a:r>
            <a:r>
              <a:rPr sz="24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,xxx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为中间体，用于后续阳离子  交换树脂的生产。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6553200">
              <a:lnSpc>
                <a:spcPts val="4480"/>
              </a:lnSpc>
              <a:spcBef>
                <a:spcPts val="400"/>
              </a:spcBef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工艺描述  工艺方框流程图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05928" y="1086599"/>
            <a:ext cx="469963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号：安全生产信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息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0" dirty="0">
                <a:latin typeface="微软雅黑" panose="020B0503020204020204" charset="-122"/>
                <a:cs typeface="微软雅黑" panose="020B0503020204020204" charset="-122"/>
              </a:rPr>
              <a:t>过程安全管理基本框架：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</a:pPr>
            <a:r>
              <a:rPr sz="2800" spc="180" dirty="0">
                <a:latin typeface="微软雅黑" panose="020B0503020204020204" charset="-122"/>
                <a:cs typeface="微软雅黑" panose="020B0503020204020204" charset="-122"/>
              </a:rPr>
              <a:t>从12要素到20个要素的转变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5904" y="1652016"/>
            <a:ext cx="3264408" cy="42992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598919" y="1239011"/>
            <a:ext cx="4628515" cy="5619115"/>
          </a:xfrm>
          <a:custGeom>
            <a:avLst/>
            <a:gdLst/>
            <a:ahLst/>
            <a:cxnLst/>
            <a:rect l="l" t="t" r="r" b="b"/>
            <a:pathLst>
              <a:path w="4628515" h="5619115">
                <a:moveTo>
                  <a:pt x="0" y="0"/>
                </a:moveTo>
                <a:lnTo>
                  <a:pt x="4628387" y="0"/>
                </a:lnTo>
                <a:lnTo>
                  <a:pt x="4628387" y="5618988"/>
                </a:lnTo>
                <a:lnTo>
                  <a:pt x="0" y="5618988"/>
                </a:lnTo>
                <a:lnTo>
                  <a:pt x="0" y="0"/>
                </a:lnTo>
                <a:close/>
              </a:path>
            </a:pathLst>
          </a:custGeom>
          <a:solidFill>
            <a:srgbClr val="005E2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134859" y="1247140"/>
            <a:ext cx="3153410" cy="5497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：工艺安全信息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：工艺危害分析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2000" b="1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  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：培训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：承包商管理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：试生产前安全审查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7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：机械完整性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：作业许可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：变更管理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：应急管理  要素</a:t>
            </a:r>
            <a:r>
              <a:rPr sz="2000" spc="-15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：工艺事故</a:t>
            </a:r>
            <a:r>
              <a:rPr sz="2000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事件管理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：合规性审核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05935" y="1249514"/>
            <a:ext cx="2582799" cy="5104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387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2	</a:t>
            </a:r>
            <a:r>
              <a:rPr sz="2800" spc="200" dirty="0"/>
              <a:t>化学品数</a:t>
            </a:r>
            <a:r>
              <a:rPr sz="2800" spc="-20" dirty="0"/>
              <a:t>据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968" y="1086599"/>
            <a:ext cx="4933950" cy="2371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6380">
              <a:lnSpc>
                <a:spcPct val="10000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号：安全生产信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息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源自化学品安全数据单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危害性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理化性质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应急处置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387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3	</a:t>
            </a:r>
            <a:r>
              <a:rPr sz="2800" spc="200" dirty="0"/>
              <a:t>设备描</a:t>
            </a:r>
            <a:r>
              <a:rPr sz="2800" spc="-20" dirty="0"/>
              <a:t>述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4328" y="4473600"/>
            <a:ext cx="10172065" cy="1839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2095" marR="5080" indent="-240030">
              <a:lnSpc>
                <a:spcPct val="100000"/>
              </a:lnSpc>
            </a:pPr>
            <a:r>
              <a:rPr sz="200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反应釜带有盘管式夹套，通过泵在夹套内循环，泵出口有加热和制冷换热器通过蒸汽和冷  却水控温；与夹套膨胀罐相连；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000" spc="3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反应釜通向急冷罐的气相平衡管和排水管，用于紧急情况加水冷却反应釜内物料；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000" spc="3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反应釜底部物料管上有过滤器，用于过滤大块物料；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200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000" spc="3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反应釜内有两个喷头用来清洗反应釜。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3690">
              <a:lnSpc>
                <a:spcPct val="100000"/>
              </a:lnSpc>
            </a:pPr>
            <a:r>
              <a:rPr dirty="0"/>
              <a:t>安监总管三〔</a:t>
            </a:r>
            <a:r>
              <a:rPr dirty="0">
                <a:latin typeface="Arial" panose="020B0604020202020204"/>
                <a:cs typeface="Arial" panose="020B0604020202020204"/>
              </a:rPr>
              <a:t>2013</a:t>
            </a:r>
            <a:r>
              <a:rPr dirty="0"/>
              <a:t>〕</a:t>
            </a:r>
            <a:r>
              <a:rPr dirty="0">
                <a:latin typeface="Arial" panose="020B0604020202020204"/>
                <a:cs typeface="Arial" panose="020B0604020202020204"/>
              </a:rPr>
              <a:t>88</a:t>
            </a:r>
            <a:r>
              <a:rPr dirty="0"/>
              <a:t>号：安全生产信息</a:t>
            </a:r>
            <a:endParaRPr dirty="0"/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sz="2400" b="0" spc="-5" dirty="0">
                <a:latin typeface="Arial" panose="020B0604020202020204"/>
                <a:cs typeface="Arial" panose="020B0604020202020204"/>
              </a:rPr>
              <a:t>Xx-xx</a:t>
            </a:r>
            <a:r>
              <a:rPr sz="2400" b="0" spc="-85" dirty="0">
                <a:latin typeface="Arial" panose="020B0604020202020204"/>
                <a:cs typeface="Arial" panose="020B0604020202020204"/>
              </a:rPr>
              <a:t> </a:t>
            </a:r>
            <a:r>
              <a:rPr sz="2400" b="0" dirty="0">
                <a:latin typeface="宋体" panose="02010600030101010101" pitchFamily="2" charset="-122"/>
                <a:cs typeface="宋体" panose="02010600030101010101" pitchFamily="2" charset="-122"/>
              </a:rPr>
              <a:t>反应釜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b="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b="0" spc="4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b="0" spc="-5" dirty="0">
                <a:latin typeface="Arial" panose="020B0604020202020204"/>
                <a:cs typeface="Arial" panose="020B0604020202020204"/>
              </a:rPr>
              <a:t>12m</a:t>
            </a:r>
            <a:r>
              <a:rPr sz="1950" b="0" spc="-7" baseline="21000" dirty="0">
                <a:latin typeface="Arial" panose="020B0604020202020204"/>
                <a:cs typeface="Arial" panose="020B0604020202020204"/>
              </a:rPr>
              <a:t>3</a:t>
            </a:r>
            <a:r>
              <a:rPr sz="2000" b="0" spc="-5" dirty="0">
                <a:latin typeface="宋体" panose="02010600030101010101" pitchFamily="2" charset="-122"/>
                <a:cs typeface="宋体" panose="02010600030101010101" pitchFamily="2" charset="-122"/>
              </a:rPr>
              <a:t>，不锈钢反应釜；设计压力为</a:t>
            </a:r>
            <a:r>
              <a:rPr sz="2000" b="0" spc="-5" dirty="0">
                <a:latin typeface="Arial" panose="020B0604020202020204"/>
                <a:cs typeface="Arial" panose="020B0604020202020204"/>
              </a:rPr>
              <a:t>6Kg/cm</a:t>
            </a:r>
            <a:r>
              <a:rPr sz="1950" b="0" spc="-7" baseline="21000" dirty="0">
                <a:latin typeface="Arial" panose="020B0604020202020204"/>
                <a:cs typeface="Arial" panose="020B0604020202020204"/>
              </a:rPr>
              <a:t>2</a:t>
            </a:r>
            <a:r>
              <a:rPr sz="2000" b="0" spc="-5" dirty="0">
                <a:latin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b="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 </a:t>
            </a:r>
            <a:r>
              <a:rPr b="0" spc="-5" dirty="0">
                <a:latin typeface="宋体" panose="02010600030101010101" pitchFamily="2" charset="-122"/>
                <a:cs typeface="宋体" panose="02010600030101010101" pitchFamily="2" charset="-122"/>
              </a:rPr>
              <a:t>备有爆破片，其设定值为</a:t>
            </a:r>
            <a:r>
              <a:rPr b="0" spc="-5" dirty="0">
                <a:latin typeface="Arial" panose="020B0604020202020204"/>
                <a:cs typeface="Arial" panose="020B0604020202020204"/>
              </a:rPr>
              <a:t>3.0Kg/cm</a:t>
            </a:r>
            <a:r>
              <a:rPr sz="1950" b="0" spc="-7" baseline="21000" dirty="0">
                <a:latin typeface="Arial" panose="020B0604020202020204"/>
                <a:cs typeface="Arial" panose="020B0604020202020204"/>
              </a:rPr>
              <a:t>2</a:t>
            </a:r>
            <a:r>
              <a:rPr sz="1950" b="0" spc="494" baseline="21000" dirty="0">
                <a:latin typeface="Arial" panose="020B0604020202020204"/>
                <a:cs typeface="Arial" panose="020B0604020202020204"/>
              </a:rPr>
              <a:t> </a:t>
            </a:r>
            <a:r>
              <a:rPr sz="2000" b="0" spc="-5" dirty="0">
                <a:latin typeface="宋体" panose="02010600030101010101" pitchFamily="2" charset="-122"/>
                <a:cs typeface="宋体" panose="02010600030101010101" pitchFamily="2" charset="-122"/>
              </a:rPr>
              <a:t>，爆破管直径为</a:t>
            </a:r>
            <a:r>
              <a:rPr sz="2000" b="0" spc="-5" dirty="0">
                <a:latin typeface="Arial" panose="020B0604020202020204"/>
                <a:cs typeface="Arial" panose="020B0604020202020204"/>
              </a:rPr>
              <a:t>16”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b="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 </a:t>
            </a:r>
            <a:r>
              <a:rPr b="0" spc="-5" dirty="0">
                <a:latin typeface="宋体" panose="02010600030101010101" pitchFamily="2" charset="-122"/>
                <a:cs typeface="宋体" panose="02010600030101010101" pitchFamily="2" charset="-122"/>
              </a:rPr>
              <a:t>带变速的五档桨式搅拌（</a:t>
            </a:r>
            <a:r>
              <a:rPr b="0" spc="-5" dirty="0">
                <a:latin typeface="Arial" panose="020B0604020202020204"/>
                <a:cs typeface="Arial" panose="020B0604020202020204"/>
              </a:rPr>
              <a:t>461</a:t>
            </a:r>
            <a:r>
              <a:rPr b="0" spc="-5" dirty="0">
                <a:latin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b="0" spc="-5" dirty="0">
                <a:latin typeface="Arial" panose="020B0604020202020204"/>
                <a:cs typeface="Arial" panose="020B0604020202020204"/>
              </a:rPr>
              <a:t>02</a:t>
            </a:r>
            <a:r>
              <a:rPr b="0" spc="-5" dirty="0">
                <a:latin typeface="宋体" panose="02010600030101010101" pitchFamily="2" charset="-122"/>
                <a:cs typeface="宋体" panose="02010600030101010101" pitchFamily="2" charset="-122"/>
              </a:rPr>
              <a:t>－</a:t>
            </a:r>
            <a:r>
              <a:rPr b="0" spc="-5" dirty="0">
                <a:latin typeface="Arial" panose="020B0604020202020204"/>
                <a:cs typeface="Arial" panose="020B0604020202020204"/>
              </a:rPr>
              <a:t>520</a:t>
            </a:r>
            <a:r>
              <a:rPr b="0" spc="-5" dirty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b="0" spc="-135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spc="5" dirty="0">
                <a:latin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b="0" spc="5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b="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b="0" spc="3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反应釜壁有均匀分布的八根挡板；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b="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b="0" spc="31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不同高度有三个温度显示（</a:t>
            </a:r>
            <a:r>
              <a:rPr b="0" dirty="0">
                <a:latin typeface="Arial" panose="020B0604020202020204"/>
                <a:cs typeface="Arial" panose="020B0604020202020204"/>
              </a:rPr>
              <a:t>DCS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根据上下温度计控制程序运行）；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b="0" spc="10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b="0" spc="3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b="0" dirty="0">
                <a:latin typeface="宋体" panose="02010600030101010101" pitchFamily="2" charset="-122"/>
                <a:cs typeface="宋体" panose="02010600030101010101" pitchFamily="2" charset="-122"/>
              </a:rPr>
              <a:t>放空管路通向事故收集槽；</a:t>
            </a:r>
            <a:endParaRPr b="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387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4	</a:t>
            </a:r>
            <a:r>
              <a:rPr sz="2800" spc="200" dirty="0"/>
              <a:t>安全装</a:t>
            </a:r>
            <a:r>
              <a:rPr sz="2800" spc="-20" dirty="0"/>
              <a:t>置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0434" y="1736420"/>
            <a:ext cx="9725660" cy="4873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49705" algn="l"/>
              </a:tabLst>
            </a:pP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410-02-516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急冷罐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279400" algn="just">
              <a:lnSpc>
                <a:spcPct val="100000"/>
              </a:lnSpc>
              <a:spcBef>
                <a:spcPts val="1590"/>
              </a:spcBef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急冷罐是共聚反应所独有的安全措施。它是一个带夹套的储罐。储罐内是工艺水，而  夹套内是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2000" dirty="0">
                <a:solidFill>
                  <a:srgbClr val="545454"/>
                </a:solidFill>
                <a:latin typeface="MS UI Gothic" panose="020B0600070205080204" charset="-128"/>
                <a:cs typeface="MS UI Gothic" panose="020B0600070205080204" charset="-128"/>
              </a:rPr>
              <a:t>℃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冷冻水。急冷罐内的水将长时间保持在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2000" dirty="0">
                <a:solidFill>
                  <a:srgbClr val="545454"/>
                </a:solidFill>
                <a:latin typeface="MS UI Gothic" panose="020B0600070205080204" charset="-128"/>
                <a:cs typeface="MS UI Gothic" panose="020B0600070205080204" charset="-128"/>
              </a:rPr>
              <a:t>℃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左右。在必要时，可投入聚合  反应釜。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2705">
              <a:lnSpc>
                <a:spcPct val="100000"/>
              </a:lnSpc>
              <a:spcBef>
                <a:spcPts val="1600"/>
              </a:spcBef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共聚反应釜配有急冷罐是因为共聚反应是一个温度、压力较难控制的反应。尤其是反  应的自加速过程较难控制。为很好的控制反应速率、温度，在必要时要求操作工向聚  合反应釜内投加急冷水，以使反应釜温度下降。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00000"/>
              </a:lnSpc>
              <a:spcBef>
                <a:spcPts val="1600"/>
              </a:spcBef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急冷罐与聚合反应釜连通的共有两根管路，他们分别是：压力平衡管，急冷水投加管。  压力平衡管的作用是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……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…….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另一根管路，急冷水投加管，是从急冷罐向反应釜内  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投加急冷水的途径。这根管路的直径是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4“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，但还有一根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2”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的旁路。这样的设计是为了  适度的投加急冷水。在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…….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的情况下，使用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2"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管路；在聚合反应温度偏离设定值较大， 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反应</a:t>
            </a:r>
            <a:r>
              <a:rPr sz="2000" spc="-54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有失控趋势时，使用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4"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管路。由于气相单体同样容易在该管路聚合，堵塞该管路，  操作工在聚合反应开始前，同样也应该检查该管路，以保证聚合反应中急冷水的顺利  投加。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9825" y="920699"/>
            <a:ext cx="5385435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39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  操作过程的人身安全保障、职业健康注意事项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等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17651" y="1588935"/>
          <a:ext cx="11177268" cy="45205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6015"/>
                <a:gridCol w="774699"/>
                <a:gridCol w="143509"/>
                <a:gridCol w="5250180"/>
                <a:gridCol w="1893570"/>
                <a:gridCol w="1979295"/>
              </a:tblGrid>
              <a:tr h="350519"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IPL</a:t>
                      </a:r>
                      <a:endParaRPr sz="2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74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0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PFD</a:t>
                      </a:r>
                      <a:endParaRPr sz="2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0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要求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0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47117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2000" b="1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相关文件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</a:tr>
              <a:tr h="350520">
                <a:tc gridSpan="6"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2000" b="1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关键操作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257434">
                <a:tc>
                  <a:txBody>
                    <a:bodyPr/>
                    <a:lstStyle/>
                    <a:p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10-2</a:t>
                      </a:r>
                      <a:endParaRPr sz="14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锁紧装置机械坚固，不能通过螺栓切割机、撬杆或工人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操作员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确保位置错误时，可防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参考：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9F9F9"/>
                    </a:solidFill>
                  </a:tcPr>
                </a:tc>
              </a:tr>
              <a:tr h="575936"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15"/>
                        </a:spcBef>
                      </a:pPr>
                      <a:r>
                        <a:rPr sz="2000" b="1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机械互锁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9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随时可用的其他方式拆除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4955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钥匙必须从另一个机械装置上松开，并且没有备用钥匙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止执行其保护的功能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630"/>
                        </a:spcBef>
                        <a:tabLst>
                          <a:tab pos="386080" algn="l"/>
                        </a:tabLst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	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设计规定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550"/>
                        </a:spcBef>
                        <a:tabLst>
                          <a:tab pos="386080" algn="l"/>
                        </a:tabLst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	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包含目视检查和审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</a:tr>
              <a:tr h="260704">
                <a:tc>
                  <a:txBody>
                    <a:bodyPr/>
                    <a:lstStyle/>
                    <a:p>
                      <a:pPr marL="43815">
                        <a:lnSpc>
                          <a:spcPts val="2145"/>
                        </a:lnSpc>
                      </a:pPr>
                      <a:r>
                        <a:rPr sz="20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系统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ts val="1645"/>
                        </a:lnSpc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ts val="1645"/>
                        </a:lnSpc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使用钥匙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锁清单定期进行目视检查，以确保阀门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止动器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装置处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255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核标准的程序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</a:tr>
              <a:tr h="275910"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ts val="1515"/>
                        </a:lnSpc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于正确位置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435"/>
                        </a:spcBef>
                        <a:tabLst>
                          <a:tab pos="386080" algn="l"/>
                        </a:tabLst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Times New Roman" panose="02020603050405020304"/>
                          <a:cs typeface="Times New Roman" panose="02020603050405020304"/>
                        </a:rPr>
                        <a:t>	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操作人员程序使用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9F9F9"/>
                    </a:solidFill>
                  </a:tcPr>
                </a:tc>
              </a:tr>
              <a:tr h="578829"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ts val="1575"/>
                        </a:lnSpc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ts val="1575"/>
                        </a:lnSpc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定期独立审计，执行检查程序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3860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培训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9F9F9"/>
                    </a:solidFill>
                  </a:tcPr>
                </a:tc>
              </a:tr>
              <a:tr h="257434"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ts val="1415"/>
                        </a:lnSpc>
                      </a:pPr>
                      <a:r>
                        <a:rPr sz="2100" baseline="-14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10</a:t>
                      </a:r>
                      <a:r>
                        <a:rPr sz="9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-1</a:t>
                      </a:r>
                      <a:endParaRPr sz="9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如果建议的控制回路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IPL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在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BPCS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中，则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BPCS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不会是初始事件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执行工艺正常调节功能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无特别文件要求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5F5F5"/>
                    </a:solidFill>
                  </a:tcPr>
                </a:tc>
              </a:tr>
              <a:tr h="963929"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1525"/>
                        </a:spcBef>
                      </a:pPr>
                      <a:r>
                        <a:rPr sz="2000" b="1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DCS</a:t>
                      </a:r>
                      <a:r>
                        <a:rPr sz="2000" b="1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联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2000" b="1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锁回路</a:t>
                      </a:r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20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9555" marR="186055">
                        <a:lnSpc>
                          <a:spcPts val="253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控制回路操作必须防止场景的发展  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在存在事故场景的所有运行阶段，控制回路均以自动模式运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行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24955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如果建议的控制回路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IPL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在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BPCS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中，则不考虑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BPCS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报警保护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的控制回路（例如，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43815" marR="238760">
                        <a:lnSpc>
                          <a:spcPct val="115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P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I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D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控制和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/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或顺序</a:t>
                      </a:r>
                      <a:r>
                        <a:rPr sz="1400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控  制）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</a:tr>
              <a:tr h="278832"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spc="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层</a:t>
                      </a:r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5F5F5"/>
                    </a:solidFill>
                  </a:tcPr>
                </a:tc>
              </a:tr>
              <a:tr h="279072"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dirty="0">
                          <a:solidFill>
                            <a:srgbClr val="545454"/>
                          </a:solidFill>
                          <a:latin typeface="Symbol" panose="05050102010706020507"/>
                          <a:cs typeface="Symbol" panose="05050102010706020507"/>
                        </a:rPr>
                        <a:t></a:t>
                      </a:r>
                      <a:endParaRPr sz="1400">
                        <a:latin typeface="Symbol" panose="05050102010706020507"/>
                        <a:cs typeface="Symbol" panose="05050102010706020507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marL="24955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如果建议的控制回路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IPL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在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BPCS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中，则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BPCS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联锁不计入</a:t>
                      </a:r>
                      <a:r>
                        <a:rPr sz="14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IPL</a:t>
                      </a:r>
                      <a:endParaRPr sz="14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5F5F5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75" dirty="0"/>
              <a:t>独立保护层</a:t>
            </a:r>
            <a:r>
              <a:rPr sz="2800" spc="175" dirty="0">
                <a:latin typeface="Arial" panose="020B0604020202020204"/>
                <a:cs typeface="Arial" panose="020B0604020202020204"/>
              </a:rPr>
              <a:t>IPL</a:t>
            </a:r>
            <a:r>
              <a:rPr sz="2800" spc="265" dirty="0">
                <a:latin typeface="Arial" panose="020B0604020202020204"/>
                <a:cs typeface="Arial" panose="020B0604020202020204"/>
              </a:rPr>
              <a:t> </a:t>
            </a:r>
            <a:r>
              <a:rPr sz="2800" spc="-20" dirty="0"/>
              <a:t>表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2640" y="834974"/>
            <a:ext cx="5385435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39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  操作过程的人身安全保障、职业健康注意事项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等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8275" y="1233487"/>
            <a:ext cx="11347450" cy="0"/>
          </a:xfrm>
          <a:custGeom>
            <a:avLst/>
            <a:gdLst/>
            <a:ahLst/>
            <a:cxnLst/>
            <a:rect l="l" t="t" r="r" b="b"/>
            <a:pathLst>
              <a:path w="11347450">
                <a:moveTo>
                  <a:pt x="0" y="0"/>
                </a:moveTo>
                <a:lnTo>
                  <a:pt x="11347450" y="0"/>
                </a:lnTo>
              </a:path>
            </a:pathLst>
          </a:custGeom>
          <a:ln w="12700">
            <a:solidFill>
              <a:srgbClr val="008B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8275" y="1538287"/>
            <a:ext cx="11347450" cy="0"/>
          </a:xfrm>
          <a:custGeom>
            <a:avLst/>
            <a:gdLst/>
            <a:ahLst/>
            <a:cxnLst/>
            <a:rect l="l" t="t" r="r" b="b"/>
            <a:pathLst>
              <a:path w="11347450">
                <a:moveTo>
                  <a:pt x="0" y="0"/>
                </a:moveTo>
                <a:lnTo>
                  <a:pt x="1134745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8275" y="6397942"/>
            <a:ext cx="671830" cy="0"/>
          </a:xfrm>
          <a:custGeom>
            <a:avLst/>
            <a:gdLst/>
            <a:ahLst/>
            <a:cxnLst/>
            <a:rect l="l" t="t" r="r" b="b"/>
            <a:pathLst>
              <a:path w="671830">
                <a:moveTo>
                  <a:pt x="0" y="0"/>
                </a:moveTo>
                <a:lnTo>
                  <a:pt x="671830" y="0"/>
                </a:lnTo>
              </a:path>
            </a:pathLst>
          </a:custGeom>
          <a:ln w="12700">
            <a:solidFill>
              <a:srgbClr val="008B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40105" y="2404427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40975" y="6397942"/>
            <a:ext cx="1174750" cy="0"/>
          </a:xfrm>
          <a:custGeom>
            <a:avLst/>
            <a:gdLst/>
            <a:ahLst/>
            <a:cxnLst/>
            <a:rect l="l" t="t" r="r" b="b"/>
            <a:pathLst>
              <a:path w="1174750">
                <a:moveTo>
                  <a:pt x="0" y="0"/>
                </a:moveTo>
                <a:lnTo>
                  <a:pt x="117475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40105" y="2678747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40105" y="2967672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40105" y="3859847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40105" y="4752022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40105" y="5574982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40105" y="5849302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40105" y="6397942"/>
            <a:ext cx="9500870" cy="0"/>
          </a:xfrm>
          <a:custGeom>
            <a:avLst/>
            <a:gdLst/>
            <a:ahLst/>
            <a:cxnLst/>
            <a:rect l="l" t="t" r="r" b="b"/>
            <a:pathLst>
              <a:path w="9500870">
                <a:moveTo>
                  <a:pt x="0" y="0"/>
                </a:moveTo>
                <a:lnTo>
                  <a:pt x="9500870" y="0"/>
                </a:lnTo>
              </a:path>
            </a:pathLst>
          </a:custGeom>
          <a:ln w="12700">
            <a:solidFill>
              <a:srgbClr val="008B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237490" y="1219517"/>
            <a:ext cx="534035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步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00120" y="1219517"/>
            <a:ext cx="534035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作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50555" y="1219517"/>
            <a:ext cx="534035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备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07650" y="1219517"/>
            <a:ext cx="1042035" cy="30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安全防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36080" y="2074227"/>
            <a:ext cx="4587240" cy="321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60140">
              <a:lnSpc>
                <a:spcPct val="100000"/>
              </a:lnSpc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浸塑手套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>
              <a:latin typeface="Times New Roman" panose="02020603050405020304"/>
              <a:cs typeface="Times New Roman" panose="02020603050405020304"/>
            </a:endParaRPr>
          </a:p>
          <a:p>
            <a:pPr marL="12700" marR="1061720">
              <a:lnSpc>
                <a:spcPct val="100000"/>
              </a:lnSpc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注意观察温度计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TI</a:t>
            </a:r>
            <a:r>
              <a:rPr sz="18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510</a:t>
            </a:r>
            <a:r>
              <a:rPr sz="18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-</a:t>
            </a:r>
            <a:r>
              <a:rPr sz="18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02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的温度显  示，控制蒸气阀门开度，避免升温  太高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1137920">
              <a:lnSpc>
                <a:spcPct val="100000"/>
              </a:lnSpc>
              <a:spcBef>
                <a:spcPts val="545"/>
              </a:spcBef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在达到到要求温度以前，提前关闭  蒸气阀门，温度会有几度的缓冲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350">
              <a:latin typeface="Times New Roman" panose="02020603050405020304"/>
              <a:cs typeface="Times New Roman" panose="02020603050405020304"/>
            </a:endParaRPr>
          </a:p>
          <a:p>
            <a:pPr marL="12700" marR="1137920">
              <a:lnSpc>
                <a:spcPct val="100000"/>
              </a:lnSpc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因为环境温度不同，夏季需要加热  的温度比冬季要低几度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0820" y="1526857"/>
            <a:ext cx="6361430" cy="4880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4530">
              <a:lnSpc>
                <a:spcPct val="100000"/>
              </a:lnSpc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打开除盐水进口阀门（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2”-049C-135105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），通过流量计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tabLst>
                <a:tab pos="683895" algn="l"/>
              </a:tabLst>
            </a:pP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1.3	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FIO 510-06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）向水相罐加水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1600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升，到液位计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LI-510-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684530">
              <a:lnSpc>
                <a:spcPct val="100000"/>
              </a:lnSpc>
            </a:pP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01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液位显示米，关闭除盐水阀门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84530">
              <a:lnSpc>
                <a:spcPct val="100000"/>
              </a:lnSpc>
              <a:spcBef>
                <a:spcPts val="340"/>
              </a:spcBef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打开搅拌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461-02-510</a:t>
            </a:r>
            <a:endParaRPr sz="1800">
              <a:latin typeface="Arial" panose="020B0604020202020204"/>
              <a:cs typeface="Arial" panose="020B0604020202020204"/>
            </a:endParaRPr>
          </a:p>
          <a:p>
            <a:pPr marL="684530">
              <a:lnSpc>
                <a:spcPct val="100000"/>
              </a:lnSpc>
              <a:spcBef>
                <a:spcPts val="80"/>
              </a:spcBef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加热到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50</a:t>
            </a:r>
            <a:r>
              <a:rPr sz="1800" spc="-5" dirty="0">
                <a:solidFill>
                  <a:srgbClr val="545454"/>
                </a:solidFill>
                <a:latin typeface="Symbol" panose="05050102010706020507"/>
                <a:cs typeface="Symbol" panose="05050102010706020507"/>
              </a:rPr>
              <a:t>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1800" spc="-5" dirty="0">
                <a:solidFill>
                  <a:srgbClr val="545454"/>
                </a:solidFill>
                <a:latin typeface="MS UI Gothic" panose="020B0600070205080204" charset="-128"/>
                <a:cs typeface="MS UI Gothic" panose="020B0600070205080204" charset="-128"/>
              </a:rPr>
              <a:t>℃</a:t>
            </a:r>
            <a:endParaRPr sz="1800">
              <a:latin typeface="MS UI Gothic" panose="020B0600070205080204" charset="-128"/>
              <a:cs typeface="MS UI Gothic" panose="020B0600070205080204" charset="-128"/>
            </a:endParaRPr>
          </a:p>
          <a:p>
            <a:pPr marL="684530" marR="5080" algn="just">
              <a:lnSpc>
                <a:spcPct val="100000"/>
              </a:lnSpc>
              <a:spcBef>
                <a:spcPts val="35"/>
              </a:spcBef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缓慢打开蒸气进口阀门（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2”-009-135108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），通过蒸气喷  射器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SP-01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加热除盐水，通过调节阀门大小调节进口水温  度（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TI-510-04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84530">
              <a:lnSpc>
                <a:spcPct val="100000"/>
              </a:lnSpc>
              <a:spcBef>
                <a:spcPts val="545"/>
              </a:spcBef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观察水相罐温度计温度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TI-510-02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，控制加热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00">
              <a:latin typeface="Times New Roman" panose="02020603050405020304"/>
              <a:cs typeface="Times New Roman" panose="02020603050405020304"/>
            </a:endParaRPr>
          </a:p>
          <a:p>
            <a:pPr marL="684530" marR="55880">
              <a:lnSpc>
                <a:spcPct val="100000"/>
              </a:lnSpc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加热到要求温度，关闭蒸气阀门（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2”-009-135108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），关  闭循环水进口阀门（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2”-007-135109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）和出口阀门（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2”-  </a:t>
            </a:r>
            <a:r>
              <a:rPr sz="1800" spc="-2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007-135113</a:t>
            </a:r>
            <a:r>
              <a:rPr sz="1800" spc="-2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84530" marR="119380">
              <a:lnSpc>
                <a:spcPct val="100000"/>
              </a:lnSpc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50</a:t>
            </a:r>
            <a:r>
              <a:rPr sz="1800" spc="-5" dirty="0">
                <a:solidFill>
                  <a:srgbClr val="545454"/>
                </a:solidFill>
                <a:latin typeface="MS UI Gothic" panose="020B0600070205080204" charset="-128"/>
                <a:cs typeface="MS UI Gothic" panose="020B0600070205080204" charset="-128"/>
              </a:rPr>
              <a:t>℃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保温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分钟  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如果需要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,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控制循环水进出口阀门和蒸气阀门，调节保温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684530">
              <a:lnSpc>
                <a:spcPct val="100000"/>
              </a:lnSpc>
              <a:spcBef>
                <a:spcPts val="80"/>
              </a:spcBef>
            </a:pP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温度在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50</a:t>
            </a:r>
            <a:r>
              <a:rPr sz="1800" spc="-5" dirty="0">
                <a:solidFill>
                  <a:srgbClr val="545454"/>
                </a:solidFill>
                <a:latin typeface="Symbol" panose="05050102010706020507"/>
                <a:cs typeface="Symbol" panose="05050102010706020507"/>
              </a:rPr>
              <a:t>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1800" spc="-5" dirty="0">
                <a:solidFill>
                  <a:srgbClr val="545454"/>
                </a:solidFill>
                <a:latin typeface="MS UI Gothic" panose="020B0600070205080204" charset="-128"/>
                <a:cs typeface="MS UI Gothic" panose="020B0600070205080204" charset="-128"/>
              </a:rPr>
              <a:t>℃</a:t>
            </a:r>
            <a:endParaRPr sz="18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86587" y="225666"/>
            <a:ext cx="2743200" cy="436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8330" algn="l"/>
                <a:tab pos="253238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5	</a:t>
            </a:r>
            <a:r>
              <a:rPr sz="2800" spc="200" dirty="0"/>
              <a:t>操作规</a:t>
            </a:r>
            <a:r>
              <a:rPr sz="2800" spc="-20" dirty="0"/>
              <a:t>程</a:t>
            </a:r>
            <a:r>
              <a:rPr sz="2800" spc="-215" dirty="0"/>
              <a:t> </a:t>
            </a:r>
            <a:r>
              <a:rPr sz="2800" spc="-5" dirty="0">
                <a:latin typeface="Arial" panose="020B0604020202020204"/>
                <a:cs typeface="Arial" panose="020B0604020202020204"/>
              </a:rPr>
              <a:t>-</a:t>
            </a:r>
            <a:r>
              <a:rPr sz="2800" dirty="0">
                <a:latin typeface="Arial" panose="020B0604020202020204"/>
                <a:cs typeface="Arial" panose="020B0604020202020204"/>
              </a:rPr>
              <a:t>	</a:t>
            </a:r>
            <a:r>
              <a:rPr sz="2800" spc="-5" dirty="0">
                <a:latin typeface="Arial" panose="020B0604020202020204"/>
                <a:cs typeface="Arial" panose="020B0604020202020204"/>
              </a:rPr>
              <a:t>1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4884" y="384047"/>
            <a:ext cx="6667500" cy="5952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6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19900" y="752855"/>
            <a:ext cx="5372100" cy="4607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62443" y="1024127"/>
            <a:ext cx="725805" cy="253365"/>
          </a:xfrm>
          <a:custGeom>
            <a:avLst/>
            <a:gdLst/>
            <a:ahLst/>
            <a:cxnLst/>
            <a:rect l="l" t="t" r="r" b="b"/>
            <a:pathLst>
              <a:path w="725804" h="253365">
                <a:moveTo>
                  <a:pt x="0" y="0"/>
                </a:moveTo>
                <a:lnTo>
                  <a:pt x="725424" y="0"/>
                </a:lnTo>
                <a:lnTo>
                  <a:pt x="725424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349794" y="1012063"/>
            <a:ext cx="48387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r>
              <a:rPr sz="18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647176" y="1024127"/>
            <a:ext cx="3225165" cy="253365"/>
          </a:xfrm>
          <a:custGeom>
            <a:avLst/>
            <a:gdLst/>
            <a:ahLst/>
            <a:cxnLst/>
            <a:rect l="l" t="t" r="r" b="b"/>
            <a:pathLst>
              <a:path w="3225165" h="253365">
                <a:moveTo>
                  <a:pt x="0" y="0"/>
                </a:moveTo>
                <a:lnTo>
                  <a:pt x="3224783" y="0"/>
                </a:lnTo>
                <a:lnTo>
                  <a:pt x="3224783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8634272" y="1015238"/>
            <a:ext cx="287083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简短，单一句子描述需要完成的任</a:t>
            </a:r>
            <a:r>
              <a:rPr sz="14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务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516111" y="1757172"/>
            <a:ext cx="2042160" cy="268605"/>
          </a:xfrm>
          <a:custGeom>
            <a:avLst/>
            <a:gdLst/>
            <a:ahLst/>
            <a:cxnLst/>
            <a:rect l="l" t="t" r="r" b="b"/>
            <a:pathLst>
              <a:path w="2042159" h="268605">
                <a:moveTo>
                  <a:pt x="0" y="0"/>
                </a:moveTo>
                <a:lnTo>
                  <a:pt x="2042159" y="0"/>
                </a:lnTo>
                <a:lnTo>
                  <a:pt x="2042159" y="268224"/>
                </a:lnTo>
                <a:lnTo>
                  <a:pt x="0" y="2682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8503310" y="1748332"/>
            <a:ext cx="109918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特别注意事</a:t>
            </a:r>
            <a:r>
              <a:rPr sz="1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项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43800" y="2500883"/>
            <a:ext cx="723900" cy="253365"/>
          </a:xfrm>
          <a:custGeom>
            <a:avLst/>
            <a:gdLst/>
            <a:ahLst/>
            <a:cxnLst/>
            <a:rect l="l" t="t" r="r" b="b"/>
            <a:pathLst>
              <a:path w="723900" h="253364">
                <a:moveTo>
                  <a:pt x="0" y="0"/>
                </a:moveTo>
                <a:lnTo>
                  <a:pt x="723900" y="0"/>
                </a:lnTo>
                <a:lnTo>
                  <a:pt x="723900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7530465" y="2488501"/>
            <a:ext cx="71374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</a:t>
            </a:r>
            <a:r>
              <a:rPr sz="18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员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27035" y="3627120"/>
            <a:ext cx="725805" cy="251460"/>
          </a:xfrm>
          <a:custGeom>
            <a:avLst/>
            <a:gdLst/>
            <a:ahLst/>
            <a:cxnLst/>
            <a:rect l="l" t="t" r="r" b="b"/>
            <a:pathLst>
              <a:path w="725804" h="251460">
                <a:moveTo>
                  <a:pt x="0" y="0"/>
                </a:moveTo>
                <a:lnTo>
                  <a:pt x="725424" y="0"/>
                </a:lnTo>
                <a:lnTo>
                  <a:pt x="725424" y="251460"/>
                </a:lnTo>
                <a:lnTo>
                  <a:pt x="0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507223" y="4375403"/>
            <a:ext cx="725805" cy="251460"/>
          </a:xfrm>
          <a:custGeom>
            <a:avLst/>
            <a:gdLst/>
            <a:ahLst/>
            <a:cxnLst/>
            <a:rect l="l" t="t" r="r" b="b"/>
            <a:pathLst>
              <a:path w="725804" h="251460">
                <a:moveTo>
                  <a:pt x="0" y="0"/>
                </a:moveTo>
                <a:lnTo>
                  <a:pt x="725424" y="0"/>
                </a:lnTo>
                <a:lnTo>
                  <a:pt x="725424" y="251460"/>
                </a:lnTo>
                <a:lnTo>
                  <a:pt x="0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543800" y="4751832"/>
            <a:ext cx="723900" cy="251460"/>
          </a:xfrm>
          <a:custGeom>
            <a:avLst/>
            <a:gdLst/>
            <a:ahLst/>
            <a:cxnLst/>
            <a:rect l="l" t="t" r="r" b="b"/>
            <a:pathLst>
              <a:path w="723900" h="251460">
                <a:moveTo>
                  <a:pt x="0" y="0"/>
                </a:moveTo>
                <a:lnTo>
                  <a:pt x="723900" y="0"/>
                </a:lnTo>
                <a:lnTo>
                  <a:pt x="723900" y="251460"/>
                </a:lnTo>
                <a:lnTo>
                  <a:pt x="0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7494778" y="3613657"/>
            <a:ext cx="979805" cy="1398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85">
              <a:lnSpc>
                <a:spcPct val="100000"/>
              </a:lnSpc>
            </a:pPr>
            <a:r>
              <a:rPr sz="18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劳防用品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550">
              <a:latin typeface="Times New Roman" panose="02020603050405020304"/>
              <a:cs typeface="Times New Roman" panose="02020603050405020304"/>
            </a:endParaRPr>
          </a:p>
          <a:p>
            <a:pPr marL="48260" marR="5080" indent="-36195">
              <a:lnSpc>
                <a:spcPct val="137000"/>
              </a:lnSpc>
            </a:pPr>
            <a:r>
              <a:rPr sz="18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工具  </a:t>
            </a:r>
            <a:r>
              <a:rPr sz="18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参考文</a:t>
            </a:r>
            <a:r>
              <a:rPr sz="18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件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7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3870" algn="l"/>
                <a:tab pos="143510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6	</a:t>
            </a:r>
            <a:r>
              <a:rPr sz="2800" spc="125" dirty="0">
                <a:latin typeface="Arial" panose="020B0604020202020204"/>
                <a:cs typeface="Arial" panose="020B0604020202020204"/>
              </a:rPr>
              <a:t>DCS	</a:t>
            </a:r>
            <a:r>
              <a:rPr sz="2800" spc="175" dirty="0"/>
              <a:t>控制方案</a:t>
            </a:r>
            <a:r>
              <a:rPr sz="2800" spc="175" dirty="0">
                <a:latin typeface="Arial" panose="020B0604020202020204"/>
                <a:cs typeface="Arial" panose="020B0604020202020204"/>
              </a:rPr>
              <a:t>/</a:t>
            </a:r>
            <a:r>
              <a:rPr sz="2800" spc="175" dirty="0"/>
              <a:t>顺控程序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4404" y="1837944"/>
            <a:ext cx="11708892" cy="483717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004328" y="1030096"/>
            <a:ext cx="469963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号：安全生产信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息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38115" y="1837944"/>
            <a:ext cx="3412490" cy="497205"/>
          </a:xfrm>
          <a:custGeom>
            <a:avLst/>
            <a:gdLst/>
            <a:ahLst/>
            <a:cxnLst/>
            <a:rect l="l" t="t" r="r" b="b"/>
            <a:pathLst>
              <a:path w="3412490" h="497205">
                <a:moveTo>
                  <a:pt x="0" y="0"/>
                </a:moveTo>
                <a:lnTo>
                  <a:pt x="3412236" y="0"/>
                </a:lnTo>
                <a:lnTo>
                  <a:pt x="3412236" y="496823"/>
                </a:lnTo>
                <a:lnTo>
                  <a:pt x="0" y="4968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726013" y="1825294"/>
            <a:ext cx="336931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装置</a:t>
            </a:r>
            <a:r>
              <a:rPr sz="20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DCS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控制方案、顺控程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序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23316" y="2081783"/>
            <a:ext cx="603885" cy="253365"/>
          </a:xfrm>
          <a:custGeom>
            <a:avLst/>
            <a:gdLst/>
            <a:ahLst/>
            <a:cxnLst/>
            <a:rect l="l" t="t" r="r" b="b"/>
            <a:pathLst>
              <a:path w="603885" h="253364">
                <a:moveTo>
                  <a:pt x="0" y="0"/>
                </a:moveTo>
                <a:lnTo>
                  <a:pt x="603504" y="0"/>
                </a:lnTo>
                <a:lnTo>
                  <a:pt x="603504" y="252984"/>
                </a:lnTo>
                <a:lnTo>
                  <a:pt x="0" y="2529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11301" y="2071522"/>
            <a:ext cx="38290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开</a:t>
            </a:r>
            <a:r>
              <a:rPr sz="1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始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7868" y="2781300"/>
            <a:ext cx="904240" cy="245745"/>
          </a:xfrm>
          <a:custGeom>
            <a:avLst/>
            <a:gdLst/>
            <a:ahLst/>
            <a:cxnLst/>
            <a:rect l="l" t="t" r="r" b="b"/>
            <a:pathLst>
              <a:path w="904240" h="245744">
                <a:moveTo>
                  <a:pt x="0" y="0"/>
                </a:moveTo>
                <a:lnTo>
                  <a:pt x="903732" y="0"/>
                </a:lnTo>
                <a:lnTo>
                  <a:pt x="903732" y="245363"/>
                </a:lnTo>
                <a:lnTo>
                  <a:pt x="0" y="2453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71600" y="3168395"/>
            <a:ext cx="1513840" cy="260985"/>
          </a:xfrm>
          <a:custGeom>
            <a:avLst/>
            <a:gdLst/>
            <a:ahLst/>
            <a:cxnLst/>
            <a:rect l="l" t="t" r="r" b="b"/>
            <a:pathLst>
              <a:path w="1513839" h="260985">
                <a:moveTo>
                  <a:pt x="0" y="0"/>
                </a:moveTo>
                <a:lnTo>
                  <a:pt x="1513332" y="0"/>
                </a:lnTo>
                <a:lnTo>
                  <a:pt x="1513332" y="260603"/>
                </a:lnTo>
                <a:lnTo>
                  <a:pt x="0" y="260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55688" y="2772905"/>
            <a:ext cx="2427605" cy="611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H2</a:t>
            </a:r>
            <a:r>
              <a:rPr sz="1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准备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 panose="02020603050405020304"/>
              <a:cs typeface="Times New Roman" panose="02020603050405020304"/>
            </a:endParaRPr>
          </a:p>
          <a:p>
            <a:pPr marL="915670">
              <a:lnSpc>
                <a:spcPct val="100000"/>
              </a:lnSpc>
            </a:pPr>
            <a:r>
              <a:rPr sz="1400" b="1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DCS</a:t>
            </a:r>
            <a:r>
              <a:rPr sz="1400" b="1" spc="-6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数据监控回路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941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7	</a:t>
            </a:r>
            <a:r>
              <a:rPr sz="2800" spc="200" dirty="0"/>
              <a:t>报警及联</a:t>
            </a:r>
            <a:r>
              <a:rPr sz="2800" spc="-20" dirty="0"/>
              <a:t>锁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6636" y="1894332"/>
            <a:ext cx="11244072" cy="459790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25067" y="2959607"/>
            <a:ext cx="935990" cy="445134"/>
          </a:xfrm>
          <a:custGeom>
            <a:avLst/>
            <a:gdLst/>
            <a:ahLst/>
            <a:cxnLst/>
            <a:rect l="l" t="t" r="r" b="b"/>
            <a:pathLst>
              <a:path w="935989" h="445135">
                <a:moveTo>
                  <a:pt x="0" y="0"/>
                </a:moveTo>
                <a:lnTo>
                  <a:pt x="935736" y="0"/>
                </a:lnTo>
                <a:lnTo>
                  <a:pt x="935736" y="445008"/>
                </a:lnTo>
                <a:lnTo>
                  <a:pt x="0" y="4450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12901" y="2947415"/>
            <a:ext cx="943610" cy="273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18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联锁描</a:t>
            </a:r>
            <a:r>
              <a:rPr sz="1800" b="1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述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3155" y="2522220"/>
            <a:ext cx="378460" cy="914400"/>
          </a:xfrm>
          <a:custGeom>
            <a:avLst/>
            <a:gdLst/>
            <a:ahLst/>
            <a:cxnLst/>
            <a:rect l="l" t="t" r="r" b="b"/>
            <a:pathLst>
              <a:path w="378460" h="914400">
                <a:moveTo>
                  <a:pt x="0" y="0"/>
                </a:moveTo>
                <a:lnTo>
                  <a:pt x="377952" y="0"/>
                </a:lnTo>
                <a:lnTo>
                  <a:pt x="377952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299155" y="2510408"/>
            <a:ext cx="227965" cy="84137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600" b="1" spc="1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联锁代</a:t>
            </a:r>
            <a:r>
              <a:rPr sz="16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96128" y="2581655"/>
            <a:ext cx="378460" cy="914400"/>
          </a:xfrm>
          <a:custGeom>
            <a:avLst/>
            <a:gdLst/>
            <a:ahLst/>
            <a:cxnLst/>
            <a:rect l="l" t="t" r="r" b="b"/>
            <a:pathLst>
              <a:path w="378460" h="914400">
                <a:moveTo>
                  <a:pt x="0" y="0"/>
                </a:moveTo>
                <a:lnTo>
                  <a:pt x="377951" y="0"/>
                </a:lnTo>
                <a:lnTo>
                  <a:pt x="377951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742342" y="2569679"/>
            <a:ext cx="227965" cy="432434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600" b="1" spc="1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备</a:t>
            </a:r>
            <a:r>
              <a:rPr sz="16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注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76215" y="2641092"/>
            <a:ext cx="283845" cy="914400"/>
          </a:xfrm>
          <a:custGeom>
            <a:avLst/>
            <a:gdLst/>
            <a:ahLst/>
            <a:cxnLst/>
            <a:rect l="l" t="t" r="r" b="b"/>
            <a:pathLst>
              <a:path w="283845" h="914400">
                <a:moveTo>
                  <a:pt x="0" y="0"/>
                </a:moveTo>
                <a:lnTo>
                  <a:pt x="283463" y="0"/>
                </a:lnTo>
                <a:lnTo>
                  <a:pt x="28346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4827561" y="2629103"/>
            <a:ext cx="227965" cy="1045844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600" b="1" spc="1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延迟（秒</a:t>
            </a:r>
            <a:r>
              <a:rPr sz="16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98620" y="2674620"/>
            <a:ext cx="303530" cy="914400"/>
          </a:xfrm>
          <a:custGeom>
            <a:avLst/>
            <a:gdLst/>
            <a:ahLst/>
            <a:cxnLst/>
            <a:rect l="l" t="t" r="r" b="b"/>
            <a:pathLst>
              <a:path w="303529" h="914400">
                <a:moveTo>
                  <a:pt x="0" y="0"/>
                </a:moveTo>
                <a:lnTo>
                  <a:pt x="303275" y="0"/>
                </a:lnTo>
                <a:lnTo>
                  <a:pt x="303275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4269320" y="2662808"/>
            <a:ext cx="227965" cy="841375"/>
          </a:xfrm>
          <a:prstGeom prst="rect">
            <a:avLst/>
          </a:prstGeom>
        </p:spPr>
        <p:txBody>
          <a:bodyPr vert="eaVert" wrap="square" lIns="0" tIns="0" rIns="0" bIns="0" rtlCol="0">
            <a:spAutoFit/>
          </a:bodyPr>
          <a:lstStyle/>
          <a:p>
            <a:pPr marL="12700">
              <a:lnSpc>
                <a:spcPct val="65000"/>
              </a:lnSpc>
            </a:pPr>
            <a:r>
              <a:rPr sz="1600" b="1" spc="1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表决逻</a:t>
            </a:r>
            <a:r>
              <a:rPr sz="16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辑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2640" y="834974"/>
            <a:ext cx="5385435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39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  操作过程的人身安全保障、职业健康注意事项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等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9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941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8	</a:t>
            </a:r>
            <a:r>
              <a:rPr sz="2800" spc="175" dirty="0"/>
              <a:t>紧急停车及相应程序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1255" y="918845"/>
            <a:ext cx="10660380" cy="517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88680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Times New Roman" panose="02020603050405020304"/>
              <a:cs typeface="Times New Roman" panose="02020603050405020304"/>
            </a:endParaRPr>
          </a:p>
          <a:p>
            <a:pPr marL="12700" marR="581025">
              <a:lnSpc>
                <a:spcPct val="100000"/>
              </a:lnSpc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若共聚工艺遇到紧急情况而必须停车，而此时反应单体已投入在反应釜内，在整个停车过程中，反应  釜的搅拌与反应釜的夹套的冷却必须予以保持。</a:t>
            </a: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81025" algn="just">
              <a:lnSpc>
                <a:spcPct val="100000"/>
              </a:lnSpc>
              <a:spcBef>
                <a:spcPts val="1600"/>
              </a:spcBef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聚合反应的放热阶段，反应不得不停车时，在通常的工艺情况下，反应釜夹套保有全冷却且反应釜的  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搅拌速率提高到</a:t>
            </a:r>
            <a:r>
              <a:rPr sz="18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40rpm</a:t>
            </a:r>
            <a:r>
              <a:rPr sz="18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对于整个聚合反应将足够安全。在不太可能发生的极端恶劣的工况下，如反应  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保釜没有冷却也没有搅拌，若发生共聚失控反应，共聚反应釜仍有爆破片与收集槽的保护。</a:t>
            </a: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17525">
              <a:lnSpc>
                <a:spcPct val="100000"/>
              </a:lnSpc>
              <a:spcBef>
                <a:spcPts val="1600"/>
              </a:spcBef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在紧急情况下，如果反应釜夹套循环泵故障等造成无法冷却反应釜时，打开应急冷却水进水和回水手  动阀门，通过循环冷却水队反应釜盘管进行冷却。</a:t>
            </a: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17525">
              <a:lnSpc>
                <a:spcPct val="100000"/>
              </a:lnSpc>
              <a:spcBef>
                <a:spcPts val="1610"/>
              </a:spcBef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一旦发生意外的断电，操作工必须密切观察反应釜内的情况，</a:t>
            </a:r>
            <a:r>
              <a:rPr sz="1800" spc="-5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当得到紧急发电机启动的信息后，重新  启动反应釜搅拌。</a:t>
            </a: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454025">
              <a:lnSpc>
                <a:spcPct val="100000"/>
              </a:lnSpc>
              <a:spcBef>
                <a:spcPts val="1600"/>
              </a:spcBef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当导致共聚反应停车的故障排除后，共聚反应的生产必须继续进行即使反应的结果将导致不合格的产  品，其聚合物将必须废弃。完成这一共聚生产，目的在于获得无害的共聚物，可以毫不担心地废弃。</a:t>
            </a: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454025">
              <a:lnSpc>
                <a:spcPct val="100000"/>
              </a:lnSpc>
              <a:spcBef>
                <a:spcPts val="1610"/>
              </a:spcBef>
            </a:pP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操作工或值班长根据在重新启动前的温度</a:t>
            </a:r>
            <a:r>
              <a:rPr sz="18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时间曲线作出判断，即，从反应的哪一步做起，</a:t>
            </a:r>
            <a:r>
              <a:rPr sz="1800" spc="-5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8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或者冷却反  应釜或者加热反应釜以调整反应釜温度。</a:t>
            </a: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9410" algn="l"/>
              </a:tabLst>
            </a:pPr>
            <a:r>
              <a:rPr sz="2800" spc="-5" dirty="0">
                <a:latin typeface="Arial" panose="020B0604020202020204"/>
                <a:cs typeface="Arial" panose="020B0604020202020204"/>
              </a:rPr>
              <a:t>9	</a:t>
            </a:r>
            <a:r>
              <a:rPr sz="2800" spc="200" dirty="0"/>
              <a:t>异常情况处</a:t>
            </a:r>
            <a:r>
              <a:rPr sz="2800" spc="-20" dirty="0"/>
              <a:t>理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0434" y="1591843"/>
            <a:ext cx="9494520" cy="4772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641975">
              <a:lnSpc>
                <a:spcPct val="167000"/>
              </a:lnSpc>
            </a:pP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9.2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搅拌故障  从反应釜底部用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950" baseline="-17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鼓泡进行搅拌。  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9.3</a:t>
            </a:r>
            <a:r>
              <a:rPr sz="20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温度计异常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ct val="100000"/>
              </a:lnSpc>
              <a:spcBef>
                <a:spcPts val="1600"/>
              </a:spcBef>
            </a:pP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温度计异常，当温度计出现故障时，温度显示可能会达到上限（超过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200</a:t>
            </a:r>
            <a:r>
              <a:rPr sz="2000" spc="-5" dirty="0">
                <a:solidFill>
                  <a:srgbClr val="545454"/>
                </a:solidFill>
                <a:latin typeface="MS UI Gothic" panose="020B0600070205080204" charset="-128"/>
                <a:cs typeface="MS UI Gothic" panose="020B0600070205080204" charset="-128"/>
              </a:rPr>
              <a:t>℃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），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DCS  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会切换到连锁状态，加快搅拌转速到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40rpm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，并且对反应釜进行全冷却。此时，操作 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工需根据反应釜内其他两个温度计的情况进行判断并及时汇报，</a:t>
            </a:r>
            <a:r>
              <a:rPr sz="2000" spc="-54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调整相关设备到正常  状态，尽量减少损失。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9.4</a:t>
            </a:r>
            <a:r>
              <a:rPr sz="2000" spc="-1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夹套循环泵故障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75565">
              <a:lnSpc>
                <a:spcPct val="100000"/>
              </a:lnSpc>
              <a:spcBef>
                <a:spcPts val="1590"/>
              </a:spcBef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夹套循环泵故障，不能给反应釜冷却，在放热阶段，需打开紧急冷却系统，即打开手  动紧急冷却水进水和出水手动阀门，直接用冷却水给夹套冷却，确保安全。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ts val="2380"/>
              </a:lnSpc>
              <a:spcBef>
                <a:spcPts val="1600"/>
              </a:spcBef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如果自动加热系统管线出现泄漏，需关闭夹套进出口的阀门，包装冷却水不泄漏。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910" y="929754"/>
            <a:ext cx="6917055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390"/>
              </a:lnSpc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  偏离正常工况的后果，防止和纠正偏离正常工况的方法及步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316" y="1368552"/>
            <a:ext cx="4259580" cy="5123815"/>
          </a:xfrm>
          <a:prstGeom prst="rect">
            <a:avLst/>
          </a:prstGeom>
          <a:solidFill>
            <a:srgbClr val="005E2F"/>
          </a:solidFill>
        </p:spPr>
        <p:txBody>
          <a:bodyPr vert="horz" wrap="square" lIns="0" tIns="6985" rIns="0" bIns="0" rtlCol="0">
            <a:spAutoFit/>
          </a:bodyPr>
          <a:lstStyle/>
          <a:p>
            <a:pPr marL="549275" marR="258445">
              <a:lnSpc>
                <a:spcPct val="150000"/>
              </a:lnSpc>
              <a:spcBef>
                <a:spcPts val="55"/>
              </a:spcBef>
            </a:pP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：安全领导力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：全员安全生产责任制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3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：安全文化建设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：安全生产信息管理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：安全生产合规性要求  要素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6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：化工装置安全规划设计  要素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7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：安全教育培训能力建设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8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：风险管理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9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：装置原始开车安全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10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2000" dirty="0">
                <a:solidFill>
                  <a:srgbClr val="FFFF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安全操作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2741" y="6601459"/>
            <a:ext cx="895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456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0" dirty="0">
                <a:latin typeface="微软雅黑" panose="020B0503020204020204" charset="-122"/>
                <a:cs typeface="微软雅黑" panose="020B0503020204020204" charset="-122"/>
              </a:rPr>
              <a:t>修订中的过程安全管理20要素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83708" y="1368552"/>
            <a:ext cx="4258310" cy="5123815"/>
          </a:xfrm>
          <a:prstGeom prst="rect">
            <a:avLst/>
          </a:prstGeom>
          <a:solidFill>
            <a:srgbClr val="005E2F"/>
          </a:solidFill>
        </p:spPr>
        <p:txBody>
          <a:bodyPr vert="horz" wrap="square" lIns="0" tIns="6985" rIns="0" bIns="0" rtlCol="0">
            <a:spAutoFit/>
          </a:bodyPr>
          <a:lstStyle/>
          <a:p>
            <a:pPr marL="548640" marR="370205">
              <a:lnSpc>
                <a:spcPct val="150000"/>
              </a:lnSpc>
              <a:spcBef>
                <a:spcPts val="55"/>
              </a:spcBef>
            </a:pPr>
            <a:r>
              <a:rPr sz="20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要素</a:t>
            </a:r>
            <a:r>
              <a:rPr sz="2000" spc="-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11</a:t>
            </a:r>
            <a:r>
              <a:rPr sz="2000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：设备完好性管理  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：安全仪表管理  要素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13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：重大危险源安全管理  要素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14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：高风险作业安全管理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15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：承包商安全管理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16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：变更管理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17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：应急准备与响应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18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：安全事故事件管理  要素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19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：本质更安全  要素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：要素审核与持续改</a:t>
            </a:r>
            <a:r>
              <a:rPr sz="2000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56102" y="1355293"/>
            <a:ext cx="250888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2021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月修改审查：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56102" y="1811223"/>
            <a:ext cx="2280285" cy="3060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</a:pPr>
            <a:r>
              <a:rPr sz="20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1. </a:t>
            </a:r>
            <a:r>
              <a:rPr sz="2000" spc="1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名称改为《化工  </a:t>
            </a:r>
            <a:r>
              <a:rPr sz="2000" spc="2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过程安全管理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导  则》；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1195"/>
              </a:spcBef>
            </a:pPr>
            <a:r>
              <a:rPr sz="20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2.</a:t>
            </a:r>
            <a:r>
              <a:rPr sz="2000" spc="229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原</a:t>
            </a:r>
            <a:r>
              <a:rPr sz="2000" spc="-58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推</a:t>
            </a:r>
            <a:r>
              <a:rPr sz="2000" spc="-58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荐</a:t>
            </a:r>
            <a:r>
              <a:rPr sz="2000" spc="-58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性</a:t>
            </a:r>
            <a:r>
              <a:rPr sz="2000" spc="-58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</a:t>
            </a:r>
            <a:r>
              <a:rPr sz="2000" spc="-58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准  </a:t>
            </a:r>
            <a:r>
              <a:rPr sz="2000" spc="13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AQ/</a:t>
            </a:r>
            <a:r>
              <a:rPr sz="2000" spc="-39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16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T</a:t>
            </a:r>
            <a:r>
              <a:rPr sz="2000" spc="16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变更为强  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制标准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AQ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1185"/>
              </a:spcBef>
            </a:pPr>
            <a:r>
              <a:rPr sz="20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3. </a:t>
            </a:r>
            <a:r>
              <a:rPr sz="2000" spc="1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标准要素由原来 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</a:t>
            </a:r>
            <a:r>
              <a:rPr sz="2000" spc="-70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000" spc="-26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2000" spc="-26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sz="2000" spc="-70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变</a:t>
            </a:r>
            <a:r>
              <a:rPr sz="2000" spc="-7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更</a:t>
            </a:r>
            <a:r>
              <a:rPr sz="2000" spc="-7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为  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2"/>
                </a:lnTo>
                <a:lnTo>
                  <a:pt x="131173" y="20920"/>
                </a:lnTo>
                <a:lnTo>
                  <a:pt x="143367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9" y="109435"/>
                </a:lnTo>
                <a:lnTo>
                  <a:pt x="136539" y="116679"/>
                </a:lnTo>
                <a:lnTo>
                  <a:pt x="118870" y="132671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9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2"/>
                </a:lnTo>
                <a:lnTo>
                  <a:pt x="102506" y="87709"/>
                </a:lnTo>
                <a:lnTo>
                  <a:pt x="105155" y="72961"/>
                </a:lnTo>
                <a:lnTo>
                  <a:pt x="102506" y="59446"/>
                </a:lnTo>
                <a:lnTo>
                  <a:pt x="95229" y="48547"/>
                </a:lnTo>
                <a:lnTo>
                  <a:pt x="84330" y="41270"/>
                </a:lnTo>
                <a:lnTo>
                  <a:pt x="70815" y="38620"/>
                </a:lnTo>
                <a:lnTo>
                  <a:pt x="143367" y="38620"/>
                </a:lnTo>
                <a:lnTo>
                  <a:pt x="146696" y="43451"/>
                </a:lnTo>
                <a:lnTo>
                  <a:pt x="152361" y="70815"/>
                </a:lnTo>
                <a:lnTo>
                  <a:pt x="148171" y="95456"/>
                </a:lnTo>
                <a:lnTo>
                  <a:pt x="140509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06241" y="375869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81"/>
                </a:moveTo>
                <a:lnTo>
                  <a:pt x="51498" y="10718"/>
                </a:lnTo>
                <a:lnTo>
                  <a:pt x="55791" y="4279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87" y="96558"/>
                </a:lnTo>
                <a:lnTo>
                  <a:pt x="115874" y="96558"/>
                </a:lnTo>
                <a:lnTo>
                  <a:pt x="115874" y="205994"/>
                </a:lnTo>
                <a:lnTo>
                  <a:pt x="51498" y="242481"/>
                </a:lnTo>
                <a:close/>
              </a:path>
              <a:path w="311150" h="391159">
                <a:moveTo>
                  <a:pt x="0" y="390550"/>
                </a:moveTo>
                <a:lnTo>
                  <a:pt x="0" y="317588"/>
                </a:lnTo>
                <a:lnTo>
                  <a:pt x="248932" y="173812"/>
                </a:lnTo>
                <a:lnTo>
                  <a:pt x="115874" y="96558"/>
                </a:lnTo>
                <a:lnTo>
                  <a:pt x="238187" y="96558"/>
                </a:lnTo>
                <a:lnTo>
                  <a:pt x="278968" y="120167"/>
                </a:lnTo>
                <a:lnTo>
                  <a:pt x="290336" y="128549"/>
                </a:lnTo>
                <a:lnTo>
                  <a:pt x="300699" y="140550"/>
                </a:lnTo>
                <a:lnTo>
                  <a:pt x="308245" y="155771"/>
                </a:lnTo>
                <a:lnTo>
                  <a:pt x="311162" y="173812"/>
                </a:lnTo>
                <a:lnTo>
                  <a:pt x="308245" y="192791"/>
                </a:lnTo>
                <a:lnTo>
                  <a:pt x="300699" y="208146"/>
                </a:lnTo>
                <a:lnTo>
                  <a:pt x="290336" y="220282"/>
                </a:lnTo>
                <a:lnTo>
                  <a:pt x="278968" y="229603"/>
                </a:lnTo>
                <a:lnTo>
                  <a:pt x="0" y="39055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01752" y="1941576"/>
            <a:ext cx="11742420" cy="4253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702741" y="6601459"/>
            <a:ext cx="1530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4</a:t>
            </a: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910" y="318350"/>
            <a:ext cx="6917055" cy="1206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320">
              <a:lnSpc>
                <a:spcPct val="100000"/>
              </a:lnSpc>
            </a:pPr>
            <a:r>
              <a:rPr sz="2800" b="1" spc="130" dirty="0">
                <a:solidFill>
                  <a:srgbClr val="007C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偏离表</a:t>
            </a:r>
            <a:endParaRPr sz="2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5080">
              <a:lnSpc>
                <a:spcPts val="2390"/>
              </a:lnSpc>
              <a:spcBef>
                <a:spcPts val="1455"/>
              </a:spcBef>
            </a:pP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安监总管三〔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2013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〕</a:t>
            </a:r>
            <a:r>
              <a:rPr sz="2000" b="1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88</a:t>
            </a:r>
            <a:r>
              <a:rPr sz="20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号：  偏离正常工况的后果，防止和纠正偏离正常工况的方法及步</a:t>
            </a:r>
            <a:r>
              <a:rPr sz="20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95545" y="433438"/>
            <a:ext cx="220345" cy="245745"/>
          </a:xfrm>
          <a:custGeom>
            <a:avLst/>
            <a:gdLst/>
            <a:ahLst/>
            <a:cxnLst/>
            <a:rect l="l" t="t" r="r" b="b"/>
            <a:pathLst>
              <a:path w="220345" h="245745">
                <a:moveTo>
                  <a:pt x="49110" y="245579"/>
                </a:moveTo>
                <a:lnTo>
                  <a:pt x="0" y="245579"/>
                </a:lnTo>
                <a:lnTo>
                  <a:pt x="89687" y="14947"/>
                </a:lnTo>
                <a:lnTo>
                  <a:pt x="92723" y="8106"/>
                </a:lnTo>
                <a:lnTo>
                  <a:pt x="97961" y="3468"/>
                </a:lnTo>
                <a:lnTo>
                  <a:pt x="104399" y="833"/>
                </a:lnTo>
                <a:lnTo>
                  <a:pt x="111036" y="0"/>
                </a:lnTo>
                <a:lnTo>
                  <a:pt x="117679" y="833"/>
                </a:lnTo>
                <a:lnTo>
                  <a:pt x="124121" y="3468"/>
                </a:lnTo>
                <a:lnTo>
                  <a:pt x="129361" y="8106"/>
                </a:lnTo>
                <a:lnTo>
                  <a:pt x="132397" y="14947"/>
                </a:lnTo>
                <a:lnTo>
                  <a:pt x="153475" y="70472"/>
                </a:lnTo>
                <a:lnTo>
                  <a:pt x="111036" y="70472"/>
                </a:lnTo>
                <a:lnTo>
                  <a:pt x="81140" y="155892"/>
                </a:lnTo>
                <a:lnTo>
                  <a:pt x="185903" y="155892"/>
                </a:lnTo>
                <a:lnTo>
                  <a:pt x="200492" y="194322"/>
                </a:lnTo>
                <a:lnTo>
                  <a:pt x="68325" y="194322"/>
                </a:lnTo>
                <a:lnTo>
                  <a:pt x="49110" y="245579"/>
                </a:lnTo>
                <a:close/>
              </a:path>
              <a:path w="220345" h="245745">
                <a:moveTo>
                  <a:pt x="185903" y="155892"/>
                </a:moveTo>
                <a:lnTo>
                  <a:pt x="138798" y="155892"/>
                </a:lnTo>
                <a:lnTo>
                  <a:pt x="111036" y="70472"/>
                </a:lnTo>
                <a:lnTo>
                  <a:pt x="153475" y="70472"/>
                </a:lnTo>
                <a:lnTo>
                  <a:pt x="185903" y="155892"/>
                </a:lnTo>
                <a:close/>
              </a:path>
              <a:path w="220345" h="245745">
                <a:moveTo>
                  <a:pt x="219951" y="245579"/>
                </a:moveTo>
                <a:lnTo>
                  <a:pt x="170827" y="245579"/>
                </a:lnTo>
                <a:lnTo>
                  <a:pt x="151612" y="194322"/>
                </a:lnTo>
                <a:lnTo>
                  <a:pt x="200492" y="194322"/>
                </a:lnTo>
                <a:lnTo>
                  <a:pt x="219951" y="2455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926114" y="439851"/>
            <a:ext cx="184150" cy="239395"/>
          </a:xfrm>
          <a:custGeom>
            <a:avLst/>
            <a:gdLst/>
            <a:ahLst/>
            <a:cxnLst/>
            <a:rect l="l" t="t" r="r" b="b"/>
            <a:pathLst>
              <a:path w="184150" h="239395">
                <a:moveTo>
                  <a:pt x="46977" y="239166"/>
                </a:moveTo>
                <a:lnTo>
                  <a:pt x="0" y="239166"/>
                </a:lnTo>
                <a:lnTo>
                  <a:pt x="0" y="0"/>
                </a:lnTo>
                <a:lnTo>
                  <a:pt x="46977" y="0"/>
                </a:lnTo>
                <a:lnTo>
                  <a:pt x="46977" y="100355"/>
                </a:lnTo>
                <a:lnTo>
                  <a:pt x="94760" y="100355"/>
                </a:lnTo>
                <a:lnTo>
                  <a:pt x="87553" y="108902"/>
                </a:lnTo>
                <a:lnTo>
                  <a:pt x="103301" y="130251"/>
                </a:lnTo>
                <a:lnTo>
                  <a:pt x="46977" y="130251"/>
                </a:lnTo>
                <a:lnTo>
                  <a:pt x="46977" y="239166"/>
                </a:lnTo>
                <a:close/>
              </a:path>
              <a:path w="184150" h="239395">
                <a:moveTo>
                  <a:pt x="94760" y="100355"/>
                </a:moveTo>
                <a:lnTo>
                  <a:pt x="46977" y="100355"/>
                </a:lnTo>
                <a:lnTo>
                  <a:pt x="121716" y="0"/>
                </a:lnTo>
                <a:lnTo>
                  <a:pt x="179374" y="0"/>
                </a:lnTo>
                <a:lnTo>
                  <a:pt x="94760" y="100355"/>
                </a:lnTo>
                <a:close/>
              </a:path>
              <a:path w="184150" h="239395">
                <a:moveTo>
                  <a:pt x="183642" y="239166"/>
                </a:moveTo>
                <a:lnTo>
                  <a:pt x="123850" y="239166"/>
                </a:lnTo>
                <a:lnTo>
                  <a:pt x="46977" y="130251"/>
                </a:lnTo>
                <a:lnTo>
                  <a:pt x="103301" y="130251"/>
                </a:lnTo>
                <a:lnTo>
                  <a:pt x="183642" y="239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33251" y="439851"/>
            <a:ext cx="162560" cy="239395"/>
          </a:xfrm>
          <a:custGeom>
            <a:avLst/>
            <a:gdLst/>
            <a:ahLst/>
            <a:cxnLst/>
            <a:rect l="l" t="t" r="r" b="b"/>
            <a:pathLst>
              <a:path w="162559" h="239395">
                <a:moveTo>
                  <a:pt x="46977" y="239166"/>
                </a:moveTo>
                <a:lnTo>
                  <a:pt x="0" y="239166"/>
                </a:lnTo>
                <a:lnTo>
                  <a:pt x="0" y="0"/>
                </a:lnTo>
                <a:lnTo>
                  <a:pt x="79006" y="0"/>
                </a:lnTo>
                <a:lnTo>
                  <a:pt x="107469" y="5605"/>
                </a:lnTo>
                <a:lnTo>
                  <a:pt x="130525" y="20818"/>
                </a:lnTo>
                <a:lnTo>
                  <a:pt x="142661" y="38430"/>
                </a:lnTo>
                <a:lnTo>
                  <a:pt x="46977" y="38430"/>
                </a:lnTo>
                <a:lnTo>
                  <a:pt x="46977" y="108902"/>
                </a:lnTo>
                <a:lnTo>
                  <a:pt x="139813" y="108902"/>
                </a:lnTo>
                <a:lnTo>
                  <a:pt x="135861" y="116111"/>
                </a:lnTo>
                <a:lnTo>
                  <a:pt x="118276" y="132026"/>
                </a:lnTo>
                <a:lnTo>
                  <a:pt x="96088" y="140931"/>
                </a:lnTo>
                <a:lnTo>
                  <a:pt x="97526" y="143065"/>
                </a:lnTo>
                <a:lnTo>
                  <a:pt x="46977" y="143065"/>
                </a:lnTo>
                <a:lnTo>
                  <a:pt x="46977" y="239166"/>
                </a:lnTo>
                <a:close/>
              </a:path>
              <a:path w="162559" h="239395">
                <a:moveTo>
                  <a:pt x="139813" y="108902"/>
                </a:moveTo>
                <a:lnTo>
                  <a:pt x="70472" y="108902"/>
                </a:lnTo>
                <a:lnTo>
                  <a:pt x="83916" y="106233"/>
                </a:lnTo>
                <a:lnTo>
                  <a:pt x="94759" y="98758"/>
                </a:lnTo>
                <a:lnTo>
                  <a:pt x="101999" y="87278"/>
                </a:lnTo>
                <a:lnTo>
                  <a:pt x="104635" y="72593"/>
                </a:lnTo>
                <a:lnTo>
                  <a:pt x="101999" y="59148"/>
                </a:lnTo>
                <a:lnTo>
                  <a:pt x="94759" y="48306"/>
                </a:lnTo>
                <a:lnTo>
                  <a:pt x="83916" y="41066"/>
                </a:lnTo>
                <a:lnTo>
                  <a:pt x="70472" y="38430"/>
                </a:lnTo>
                <a:lnTo>
                  <a:pt x="142661" y="38430"/>
                </a:lnTo>
                <a:lnTo>
                  <a:pt x="145973" y="43237"/>
                </a:lnTo>
                <a:lnTo>
                  <a:pt x="151612" y="70459"/>
                </a:lnTo>
                <a:lnTo>
                  <a:pt x="147441" y="94988"/>
                </a:lnTo>
                <a:lnTo>
                  <a:pt x="139813" y="108902"/>
                </a:lnTo>
                <a:close/>
              </a:path>
              <a:path w="162559" h="239395">
                <a:moveTo>
                  <a:pt x="162293" y="239166"/>
                </a:moveTo>
                <a:lnTo>
                  <a:pt x="104635" y="239166"/>
                </a:lnTo>
                <a:lnTo>
                  <a:pt x="46977" y="143065"/>
                </a:lnTo>
                <a:lnTo>
                  <a:pt x="97526" y="143065"/>
                </a:lnTo>
                <a:lnTo>
                  <a:pt x="162293" y="2391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06114" y="375780"/>
            <a:ext cx="309880" cy="389255"/>
          </a:xfrm>
          <a:custGeom>
            <a:avLst/>
            <a:gdLst/>
            <a:ahLst/>
            <a:cxnLst/>
            <a:rect l="l" t="t" r="r" b="b"/>
            <a:pathLst>
              <a:path w="309879" h="389255">
                <a:moveTo>
                  <a:pt x="51244" y="241300"/>
                </a:moveTo>
                <a:lnTo>
                  <a:pt x="51244" y="10680"/>
                </a:lnTo>
                <a:lnTo>
                  <a:pt x="55524" y="4279"/>
                </a:lnTo>
                <a:lnTo>
                  <a:pt x="64058" y="0"/>
                </a:lnTo>
                <a:lnTo>
                  <a:pt x="70472" y="0"/>
                </a:lnTo>
                <a:lnTo>
                  <a:pt x="74739" y="2146"/>
                </a:lnTo>
                <a:lnTo>
                  <a:pt x="237044" y="96100"/>
                </a:lnTo>
                <a:lnTo>
                  <a:pt x="115316" y="96100"/>
                </a:lnTo>
                <a:lnTo>
                  <a:pt x="115316" y="205003"/>
                </a:lnTo>
                <a:lnTo>
                  <a:pt x="51244" y="241300"/>
                </a:lnTo>
                <a:close/>
              </a:path>
              <a:path w="309879" h="389255">
                <a:moveTo>
                  <a:pt x="0" y="388645"/>
                </a:moveTo>
                <a:lnTo>
                  <a:pt x="0" y="316039"/>
                </a:lnTo>
                <a:lnTo>
                  <a:pt x="247713" y="172974"/>
                </a:lnTo>
                <a:lnTo>
                  <a:pt x="115316" y="96100"/>
                </a:lnTo>
                <a:lnTo>
                  <a:pt x="237044" y="96100"/>
                </a:lnTo>
                <a:lnTo>
                  <a:pt x="277609" y="119583"/>
                </a:lnTo>
                <a:lnTo>
                  <a:pt x="288920" y="127927"/>
                </a:lnTo>
                <a:lnTo>
                  <a:pt x="299229" y="139873"/>
                </a:lnTo>
                <a:lnTo>
                  <a:pt x="306736" y="155021"/>
                </a:lnTo>
                <a:lnTo>
                  <a:pt x="309638" y="172974"/>
                </a:lnTo>
                <a:lnTo>
                  <a:pt x="306736" y="191859"/>
                </a:lnTo>
                <a:lnTo>
                  <a:pt x="299229" y="207141"/>
                </a:lnTo>
                <a:lnTo>
                  <a:pt x="288920" y="219220"/>
                </a:lnTo>
                <a:lnTo>
                  <a:pt x="277609" y="228498"/>
                </a:lnTo>
                <a:lnTo>
                  <a:pt x="0" y="388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2242185"/>
          </a:xfrm>
          <a:custGeom>
            <a:avLst/>
            <a:gdLst/>
            <a:ahLst/>
            <a:cxnLst/>
            <a:rect l="l" t="t" r="r" b="b"/>
            <a:pathLst>
              <a:path w="12192000" h="2242185">
                <a:moveTo>
                  <a:pt x="0" y="0"/>
                </a:moveTo>
                <a:lnTo>
                  <a:pt x="12192000" y="0"/>
                </a:lnTo>
                <a:lnTo>
                  <a:pt x="12192000" y="2241804"/>
                </a:lnTo>
                <a:lnTo>
                  <a:pt x="0" y="224180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552595" y="440245"/>
            <a:ext cx="182880" cy="240665"/>
          </a:xfrm>
          <a:custGeom>
            <a:avLst/>
            <a:gdLst/>
            <a:ahLst/>
            <a:cxnLst/>
            <a:rect l="l" t="t" r="r" b="b"/>
            <a:pathLst>
              <a:path w="182879" h="240665">
                <a:moveTo>
                  <a:pt x="66522" y="240334"/>
                </a:moveTo>
                <a:lnTo>
                  <a:pt x="0" y="240334"/>
                </a:lnTo>
                <a:lnTo>
                  <a:pt x="0" y="0"/>
                </a:lnTo>
                <a:lnTo>
                  <a:pt x="66522" y="0"/>
                </a:lnTo>
                <a:lnTo>
                  <a:pt x="113597" y="9119"/>
                </a:lnTo>
                <a:lnTo>
                  <a:pt x="150210" y="34332"/>
                </a:lnTo>
                <a:lnTo>
                  <a:pt x="154220" y="40766"/>
                </a:lnTo>
                <a:lnTo>
                  <a:pt x="45059" y="40766"/>
                </a:lnTo>
                <a:lnTo>
                  <a:pt x="45059" y="199567"/>
                </a:lnTo>
                <a:lnTo>
                  <a:pt x="153709" y="199567"/>
                </a:lnTo>
                <a:lnTo>
                  <a:pt x="150210" y="205197"/>
                </a:lnTo>
                <a:lnTo>
                  <a:pt x="113597" y="230913"/>
                </a:lnTo>
                <a:lnTo>
                  <a:pt x="66522" y="240334"/>
                </a:lnTo>
                <a:close/>
              </a:path>
              <a:path w="182879" h="240665">
                <a:moveTo>
                  <a:pt x="153709" y="199567"/>
                </a:moveTo>
                <a:lnTo>
                  <a:pt x="53644" y="199567"/>
                </a:lnTo>
                <a:lnTo>
                  <a:pt x="90493" y="193799"/>
                </a:lnTo>
                <a:lnTo>
                  <a:pt x="115071" y="177569"/>
                </a:lnTo>
                <a:lnTo>
                  <a:pt x="128786" y="152488"/>
                </a:lnTo>
                <a:lnTo>
                  <a:pt x="133045" y="120167"/>
                </a:lnTo>
                <a:lnTo>
                  <a:pt x="128182" y="85129"/>
                </a:lnTo>
                <a:lnTo>
                  <a:pt x="113461" y="60350"/>
                </a:lnTo>
                <a:lnTo>
                  <a:pt x="88682" y="45629"/>
                </a:lnTo>
                <a:lnTo>
                  <a:pt x="53644" y="40766"/>
                </a:lnTo>
                <a:lnTo>
                  <a:pt x="154220" y="40766"/>
                </a:lnTo>
                <a:lnTo>
                  <a:pt x="173948" y="72421"/>
                </a:lnTo>
                <a:lnTo>
                  <a:pt x="182397" y="120167"/>
                </a:lnTo>
                <a:lnTo>
                  <a:pt x="173948" y="167007"/>
                </a:lnTo>
                <a:lnTo>
                  <a:pt x="153709" y="199567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65040" y="46100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765040" y="506730"/>
            <a:ext cx="47625" cy="0"/>
          </a:xfrm>
          <a:custGeom>
            <a:avLst/>
            <a:gdLst/>
            <a:ahLst/>
            <a:cxnLst/>
            <a:rect l="l" t="t" r="r" b="b"/>
            <a:pathLst>
              <a:path w="47625">
                <a:moveTo>
                  <a:pt x="0" y="0"/>
                </a:moveTo>
                <a:lnTo>
                  <a:pt x="47205" y="0"/>
                </a:lnTo>
              </a:path>
            </a:pathLst>
          </a:custGeom>
          <a:ln w="5080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765040" y="552450"/>
            <a:ext cx="122555" cy="0"/>
          </a:xfrm>
          <a:custGeom>
            <a:avLst/>
            <a:gdLst/>
            <a:ahLst/>
            <a:cxnLst/>
            <a:rect l="l" t="t" r="r" b="b"/>
            <a:pathLst>
              <a:path w="122554">
                <a:moveTo>
                  <a:pt x="0" y="0"/>
                </a:moveTo>
                <a:lnTo>
                  <a:pt x="122313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88643" y="572769"/>
            <a:ext cx="0" cy="67310"/>
          </a:xfrm>
          <a:custGeom>
            <a:avLst/>
            <a:gdLst/>
            <a:ahLst/>
            <a:cxnLst/>
            <a:rect l="l" t="t" r="r" b="b"/>
            <a:pathLst>
              <a:path h="67309">
                <a:moveTo>
                  <a:pt x="0" y="0"/>
                </a:moveTo>
                <a:lnTo>
                  <a:pt x="0" y="67309"/>
                </a:lnTo>
              </a:path>
            </a:pathLst>
          </a:custGeom>
          <a:ln w="47205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65040" y="66040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460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301514" y="433806"/>
            <a:ext cx="221615" cy="247015"/>
          </a:xfrm>
          <a:custGeom>
            <a:avLst/>
            <a:gdLst/>
            <a:ahLst/>
            <a:cxnLst/>
            <a:rect l="l" t="t" r="r" b="b"/>
            <a:pathLst>
              <a:path w="221615" h="247015">
                <a:moveTo>
                  <a:pt x="49352" y="246773"/>
                </a:moveTo>
                <a:lnTo>
                  <a:pt x="0" y="246773"/>
                </a:lnTo>
                <a:lnTo>
                  <a:pt x="90131" y="15011"/>
                </a:lnTo>
                <a:lnTo>
                  <a:pt x="93183" y="8143"/>
                </a:lnTo>
                <a:lnTo>
                  <a:pt x="98448" y="3486"/>
                </a:lnTo>
                <a:lnTo>
                  <a:pt x="104921" y="838"/>
                </a:lnTo>
                <a:lnTo>
                  <a:pt x="111594" y="0"/>
                </a:lnTo>
                <a:lnTo>
                  <a:pt x="118266" y="838"/>
                </a:lnTo>
                <a:lnTo>
                  <a:pt x="124734" y="3486"/>
                </a:lnTo>
                <a:lnTo>
                  <a:pt x="129995" y="8143"/>
                </a:lnTo>
                <a:lnTo>
                  <a:pt x="133045" y="15011"/>
                </a:lnTo>
                <a:lnTo>
                  <a:pt x="154230" y="70815"/>
                </a:lnTo>
                <a:lnTo>
                  <a:pt x="111594" y="70815"/>
                </a:lnTo>
                <a:lnTo>
                  <a:pt x="81546" y="156641"/>
                </a:lnTo>
                <a:lnTo>
                  <a:pt x="186813" y="156641"/>
                </a:lnTo>
                <a:lnTo>
                  <a:pt x="201480" y="195275"/>
                </a:lnTo>
                <a:lnTo>
                  <a:pt x="68668" y="195275"/>
                </a:lnTo>
                <a:lnTo>
                  <a:pt x="49352" y="246773"/>
                </a:lnTo>
                <a:close/>
              </a:path>
              <a:path w="221615" h="247015">
                <a:moveTo>
                  <a:pt x="186813" y="156641"/>
                </a:moveTo>
                <a:lnTo>
                  <a:pt x="139484" y="156641"/>
                </a:lnTo>
                <a:lnTo>
                  <a:pt x="111594" y="70815"/>
                </a:lnTo>
                <a:lnTo>
                  <a:pt x="154230" y="70815"/>
                </a:lnTo>
                <a:lnTo>
                  <a:pt x="186813" y="156641"/>
                </a:lnTo>
                <a:close/>
              </a:path>
              <a:path w="221615" h="247015">
                <a:moveTo>
                  <a:pt x="221030" y="246773"/>
                </a:moveTo>
                <a:lnTo>
                  <a:pt x="171678" y="246773"/>
                </a:lnTo>
                <a:lnTo>
                  <a:pt x="152361" y="195275"/>
                </a:lnTo>
                <a:lnTo>
                  <a:pt x="201480" y="195275"/>
                </a:lnTo>
                <a:lnTo>
                  <a:pt x="221030" y="24677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930267" y="440245"/>
            <a:ext cx="184785" cy="240665"/>
          </a:xfrm>
          <a:custGeom>
            <a:avLst/>
            <a:gdLst/>
            <a:ahLst/>
            <a:cxnLst/>
            <a:rect l="l" t="t" r="r" b="b"/>
            <a:pathLst>
              <a:path w="184784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47218" y="0"/>
                </a:lnTo>
                <a:lnTo>
                  <a:pt x="47218" y="100850"/>
                </a:lnTo>
                <a:lnTo>
                  <a:pt x="95224" y="100850"/>
                </a:lnTo>
                <a:lnTo>
                  <a:pt x="87985" y="109435"/>
                </a:lnTo>
                <a:lnTo>
                  <a:pt x="103819" y="130898"/>
                </a:lnTo>
                <a:lnTo>
                  <a:pt x="47218" y="130898"/>
                </a:lnTo>
                <a:lnTo>
                  <a:pt x="47218" y="240334"/>
                </a:lnTo>
                <a:close/>
              </a:path>
              <a:path w="184784" h="240665">
                <a:moveTo>
                  <a:pt x="95224" y="100850"/>
                </a:moveTo>
                <a:lnTo>
                  <a:pt x="47218" y="100850"/>
                </a:lnTo>
                <a:lnTo>
                  <a:pt x="122326" y="0"/>
                </a:lnTo>
                <a:lnTo>
                  <a:pt x="180263" y="0"/>
                </a:lnTo>
                <a:lnTo>
                  <a:pt x="95224" y="100850"/>
                </a:lnTo>
                <a:close/>
              </a:path>
              <a:path w="184784" h="240665">
                <a:moveTo>
                  <a:pt x="184556" y="240334"/>
                </a:moveTo>
                <a:lnTo>
                  <a:pt x="124472" y="240334"/>
                </a:lnTo>
                <a:lnTo>
                  <a:pt x="47218" y="130898"/>
                </a:lnTo>
                <a:lnTo>
                  <a:pt x="103819" y="130898"/>
                </a:lnTo>
                <a:lnTo>
                  <a:pt x="184556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138420" y="440245"/>
            <a:ext cx="163195" cy="240665"/>
          </a:xfrm>
          <a:custGeom>
            <a:avLst/>
            <a:gdLst/>
            <a:ahLst/>
            <a:cxnLst/>
            <a:rect l="l" t="t" r="r" b="b"/>
            <a:pathLst>
              <a:path w="163195" h="240665">
                <a:moveTo>
                  <a:pt x="47218" y="240334"/>
                </a:moveTo>
                <a:lnTo>
                  <a:pt x="0" y="240334"/>
                </a:lnTo>
                <a:lnTo>
                  <a:pt x="0" y="0"/>
                </a:lnTo>
                <a:lnTo>
                  <a:pt x="79400" y="0"/>
                </a:lnTo>
                <a:lnTo>
                  <a:pt x="108004" y="5631"/>
                </a:lnTo>
                <a:lnTo>
                  <a:pt x="131173" y="20918"/>
                </a:lnTo>
                <a:lnTo>
                  <a:pt x="143371" y="38620"/>
                </a:lnTo>
                <a:lnTo>
                  <a:pt x="47218" y="38620"/>
                </a:lnTo>
                <a:lnTo>
                  <a:pt x="47218" y="109435"/>
                </a:lnTo>
                <a:lnTo>
                  <a:pt x="140508" y="109435"/>
                </a:lnTo>
                <a:lnTo>
                  <a:pt x="136539" y="116678"/>
                </a:lnTo>
                <a:lnTo>
                  <a:pt x="118870" y="132670"/>
                </a:lnTo>
                <a:lnTo>
                  <a:pt x="96570" y="141617"/>
                </a:lnTo>
                <a:lnTo>
                  <a:pt x="98017" y="143763"/>
                </a:lnTo>
                <a:lnTo>
                  <a:pt x="47218" y="143763"/>
                </a:lnTo>
                <a:lnTo>
                  <a:pt x="47218" y="240334"/>
                </a:lnTo>
                <a:close/>
              </a:path>
              <a:path w="163195" h="240665">
                <a:moveTo>
                  <a:pt x="140508" y="109435"/>
                </a:moveTo>
                <a:lnTo>
                  <a:pt x="70815" y="109435"/>
                </a:lnTo>
                <a:lnTo>
                  <a:pt x="84330" y="106753"/>
                </a:lnTo>
                <a:lnTo>
                  <a:pt x="95229" y="99240"/>
                </a:lnTo>
                <a:lnTo>
                  <a:pt x="102506" y="87704"/>
                </a:lnTo>
                <a:lnTo>
                  <a:pt x="105155" y="72948"/>
                </a:lnTo>
                <a:lnTo>
                  <a:pt x="102506" y="59441"/>
                </a:lnTo>
                <a:lnTo>
                  <a:pt x="95229" y="48545"/>
                </a:lnTo>
                <a:lnTo>
                  <a:pt x="84330" y="41269"/>
                </a:lnTo>
                <a:lnTo>
                  <a:pt x="70815" y="38620"/>
                </a:lnTo>
                <a:lnTo>
                  <a:pt x="143371" y="38620"/>
                </a:lnTo>
                <a:lnTo>
                  <a:pt x="146696" y="43446"/>
                </a:lnTo>
                <a:lnTo>
                  <a:pt x="152361" y="70802"/>
                </a:lnTo>
                <a:lnTo>
                  <a:pt x="148171" y="95451"/>
                </a:lnTo>
                <a:lnTo>
                  <a:pt x="140508" y="109435"/>
                </a:lnTo>
                <a:close/>
              </a:path>
              <a:path w="163195" h="240665">
                <a:moveTo>
                  <a:pt x="163093" y="240334"/>
                </a:moveTo>
                <a:lnTo>
                  <a:pt x="105155" y="240334"/>
                </a:lnTo>
                <a:lnTo>
                  <a:pt x="47218" y="143763"/>
                </a:lnTo>
                <a:lnTo>
                  <a:pt x="98017" y="143763"/>
                </a:lnTo>
                <a:lnTo>
                  <a:pt x="163093" y="240334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06241" y="375856"/>
            <a:ext cx="311150" cy="391160"/>
          </a:xfrm>
          <a:custGeom>
            <a:avLst/>
            <a:gdLst/>
            <a:ahLst/>
            <a:cxnLst/>
            <a:rect l="l" t="t" r="r" b="b"/>
            <a:pathLst>
              <a:path w="311150" h="391159">
                <a:moveTo>
                  <a:pt x="51498" y="242493"/>
                </a:moveTo>
                <a:lnTo>
                  <a:pt x="51498" y="10731"/>
                </a:lnTo>
                <a:lnTo>
                  <a:pt x="55791" y="4292"/>
                </a:lnTo>
                <a:lnTo>
                  <a:pt x="64376" y="0"/>
                </a:lnTo>
                <a:lnTo>
                  <a:pt x="70815" y="0"/>
                </a:lnTo>
                <a:lnTo>
                  <a:pt x="75107" y="2146"/>
                </a:lnTo>
                <a:lnTo>
                  <a:pt x="238191" y="96570"/>
                </a:lnTo>
                <a:lnTo>
                  <a:pt x="115874" y="96570"/>
                </a:lnTo>
                <a:lnTo>
                  <a:pt x="115874" y="206006"/>
                </a:lnTo>
                <a:lnTo>
                  <a:pt x="51498" y="242493"/>
                </a:lnTo>
                <a:close/>
              </a:path>
              <a:path w="311150" h="391159">
                <a:moveTo>
                  <a:pt x="0" y="390563"/>
                </a:moveTo>
                <a:lnTo>
                  <a:pt x="0" y="317601"/>
                </a:lnTo>
                <a:lnTo>
                  <a:pt x="248932" y="173824"/>
                </a:lnTo>
                <a:lnTo>
                  <a:pt x="115874" y="96570"/>
                </a:lnTo>
                <a:lnTo>
                  <a:pt x="238191" y="96570"/>
                </a:lnTo>
                <a:lnTo>
                  <a:pt x="278968" y="120180"/>
                </a:lnTo>
                <a:lnTo>
                  <a:pt x="290336" y="128562"/>
                </a:lnTo>
                <a:lnTo>
                  <a:pt x="300699" y="140563"/>
                </a:lnTo>
                <a:lnTo>
                  <a:pt x="308245" y="155784"/>
                </a:lnTo>
                <a:lnTo>
                  <a:pt x="311162" y="173824"/>
                </a:lnTo>
                <a:lnTo>
                  <a:pt x="308245" y="192798"/>
                </a:lnTo>
                <a:lnTo>
                  <a:pt x="300699" y="208154"/>
                </a:lnTo>
                <a:lnTo>
                  <a:pt x="290336" y="220293"/>
                </a:lnTo>
                <a:lnTo>
                  <a:pt x="278968" y="229615"/>
                </a:lnTo>
                <a:lnTo>
                  <a:pt x="0" y="390563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2243327"/>
            <a:ext cx="12187428" cy="46146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2495461" y="1059179"/>
            <a:ext cx="5696585" cy="3853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0960" algn="ctr">
              <a:lnSpc>
                <a:spcPct val="100000"/>
              </a:lnSpc>
              <a:tabLst>
                <a:tab pos="809625" algn="l"/>
              </a:tabLst>
            </a:pPr>
            <a:r>
              <a:rPr sz="4000" b="1" spc="-5" dirty="0">
                <a:solidFill>
                  <a:srgbClr val="007C40"/>
                </a:solidFill>
                <a:latin typeface="微软雅黑" panose="020B0503020204020204" charset="-122"/>
                <a:cs typeface="微软雅黑" panose="020B0503020204020204" charset="-122"/>
              </a:rPr>
              <a:t>大	纲</a:t>
            </a:r>
            <a:endParaRPr sz="40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261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FFFFFF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过程安全管理要素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FFFFFF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操作规程 &amp;</a:t>
            </a:r>
            <a:r>
              <a:rPr sz="2800" b="1" spc="-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8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基于脑科学的SOP</a:t>
            </a:r>
            <a:r>
              <a:rPr sz="2700" b="1" baseline="22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TM</a:t>
            </a:r>
            <a:endParaRPr sz="2700" baseline="2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FFFFFF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示例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800" spc="140" dirty="0">
                <a:solidFill>
                  <a:srgbClr val="545454"/>
                </a:solidFill>
                <a:latin typeface="Gill Sans MT" panose="020B0502020104020203"/>
                <a:cs typeface="Gill Sans MT" panose="020B0502020104020203"/>
              </a:rPr>
              <a:t>§	</a:t>
            </a:r>
            <a:r>
              <a:rPr sz="2800" b="1" spc="-5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操作纪律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>
              <a:lnSpc>
                <a:spcPts val="3295"/>
              </a:lnSpc>
            </a:pPr>
            <a:r>
              <a:rPr sz="2800" spc="200" dirty="0"/>
              <a:t>操作纪律及重要</a:t>
            </a:r>
            <a:r>
              <a:rPr sz="2800" spc="-20" dirty="0"/>
              <a:t>性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394627" y="1537157"/>
            <a:ext cx="5816600" cy="4828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定义：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以严格和结构化的方式执行操作和管理任务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4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与组织的文化紧密联系在一起。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  <a:p>
            <a:pPr marL="469265" marR="157480" indent="-457200" algn="just">
              <a:lnSpc>
                <a:spcPct val="150000"/>
              </a:lnSpc>
              <a:spcBef>
                <a:spcPts val="1600"/>
              </a:spcBef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 </a:t>
            </a:r>
            <a:r>
              <a:rPr sz="2400" dirty="0">
                <a:solidFill>
                  <a:srgbClr val="545454"/>
                </a:solidFill>
                <a:latin typeface="微软雅黑" panose="020B0503020204020204" charset="-122"/>
                <a:cs typeface="微软雅黑" panose="020B0503020204020204" charset="-122"/>
              </a:rPr>
              <a:t>让操作指导制度化，追求每一个任务的  成效达到卓越并最大限度地减少波动。  要求每一级的员工都要敬业负责，并拥  有足够的知识、正确的判断力和拥有自  豪感和责任感。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78067" y="1435722"/>
            <a:ext cx="5451716" cy="514711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410528" y="1650428"/>
            <a:ext cx="9398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重要性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309880" indent="-342900" algn="just">
              <a:lnSpc>
                <a:spcPct val="150000"/>
              </a:lnSpc>
            </a:pPr>
            <a:r>
              <a:rPr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 </a:t>
            </a:r>
            <a:r>
              <a:rPr dirty="0"/>
              <a:t>持续卓越的人员绩效是过程安全体  系的重要方面，人员表现不佳将对  运营的所有方面产生不利影响</a:t>
            </a:r>
            <a:endParaRPr dirty="0"/>
          </a:p>
          <a:p>
            <a:pPr marL="354965" marR="5080" indent="-342900">
              <a:lnSpc>
                <a:spcPct val="150000"/>
              </a:lnSpc>
              <a:spcBef>
                <a:spcPts val="1585"/>
              </a:spcBef>
              <a:tabLst>
                <a:tab pos="354965" algn="l"/>
              </a:tabLst>
            </a:pPr>
            <a:r>
              <a:rPr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pc="-5" dirty="0"/>
              <a:t>操作越是复杂，就越要提高规范性，  以确保关键任务的</a:t>
            </a:r>
            <a:r>
              <a:rPr b="1" spc="-5" dirty="0">
                <a:solidFill>
                  <a:srgbClr val="2B2B2B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安全、可靠和一  </a:t>
            </a:r>
            <a:r>
              <a:rPr b="1" dirty="0">
                <a:solidFill>
                  <a:srgbClr val="2B2B2B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致</a:t>
            </a:r>
            <a:r>
              <a:rPr dirty="0"/>
              <a:t>的成效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205"/>
              </a:lnSpc>
            </a:pPr>
            <a:r>
              <a:rPr sz="3600" spc="200" dirty="0"/>
              <a:t>预期的成</a:t>
            </a:r>
            <a:r>
              <a:rPr sz="3600" spc="-15" dirty="0"/>
              <a:t>果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94677" y="1798434"/>
            <a:ext cx="5820410" cy="3562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政策：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说明该组织对员工的纪律的总体期望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政策的执行：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具体的程序和目标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52095" marR="74295" indent="-240030">
              <a:lnSpc>
                <a:spcPct val="151000"/>
              </a:lnSpc>
              <a:spcBef>
                <a:spcPts val="117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控制框架：执行一个深度防御策略来确保  工艺操作维持在安全操作的限值内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52095" marR="74295" indent="-240030">
              <a:lnSpc>
                <a:spcPct val="151000"/>
              </a:lnSpc>
              <a:spcBef>
                <a:spcPts val="770"/>
              </a:spcBef>
            </a:pPr>
            <a:r>
              <a:rPr sz="2400" spc="120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§</a:t>
            </a:r>
            <a:r>
              <a:rPr sz="2400" spc="25" dirty="0">
                <a:solidFill>
                  <a:srgbClr val="007C40"/>
                </a:solidFill>
                <a:latin typeface="Gill Sans MT" panose="020B0502020104020203"/>
                <a:cs typeface="Gill Sans MT" panose="020B0502020104020203"/>
              </a:rPr>
              <a:t>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一系列清晰的指令：清晰的权限及对可靠  的工作表现总负责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41845" y="918845"/>
            <a:ext cx="4669790" cy="533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98090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 dirty="0">
              <a:latin typeface="Times New Roman" panose="02020603050405020304"/>
              <a:cs typeface="Times New Roman" panose="02020603050405020304"/>
            </a:endParaRPr>
          </a:p>
          <a:p>
            <a:pPr marL="12700" marR="366395" algn="just">
              <a:lnSpc>
                <a:spcPct val="150000"/>
              </a:lnSpc>
            </a:pP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输出成果：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促进其它要素的成效  例如，设备状态的监控将提高</a:t>
            </a:r>
            <a:r>
              <a:rPr sz="2400" u="heavy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资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heavy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产完整性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。未遂事件的报告可以  提高</a:t>
            </a:r>
            <a:r>
              <a:rPr sz="2400" u="heavy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事故管理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要素的效力。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76835">
              <a:lnSpc>
                <a:spcPct val="150000"/>
              </a:lnSpc>
              <a:spcBef>
                <a:spcPts val="1600"/>
              </a:spcBef>
            </a:pP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最终的成果满足组织的目标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：从  会议室到车间，每个员工有纪律、  一致，安全地执行任务，提供优  质产品和服务。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200" dirty="0"/>
              <a:t>操作纪</a:t>
            </a:r>
            <a:r>
              <a:rPr sz="2800" spc="-20" dirty="0"/>
              <a:t>律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1310881" y="1606892"/>
            <a:ext cx="3255187" cy="342531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438579" y="1813826"/>
            <a:ext cx="2515235" cy="2367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维持可靠的实践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sz="25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定义角色和职责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制定绩效标准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验证程序的有效</a:t>
            </a:r>
            <a:r>
              <a:rPr sz="2000" spc="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性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0800" y="1632204"/>
            <a:ext cx="3901440" cy="4531360"/>
          </a:xfrm>
          <a:prstGeom prst="rect">
            <a:avLst/>
          </a:prstGeom>
          <a:solidFill>
            <a:srgbClr val="007C40"/>
          </a:solidFill>
        </p:spPr>
        <p:txBody>
          <a:bodyPr vert="horz" wrap="square" lIns="0" tIns="1816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430"/>
              </a:spcBef>
            </a:pPr>
            <a:r>
              <a:rPr sz="2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发展所需的技能和行为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强调观察和注意细节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提倡提问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学习的态度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培训员工认识危害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培训员工自我检查和相互检查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1440">
              <a:lnSpc>
                <a:spcPct val="100000"/>
              </a:lnSpc>
              <a:tabLst>
                <a:tab pos="434340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制定行为准则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200" dirty="0"/>
              <a:t>操作纪</a:t>
            </a:r>
            <a:r>
              <a:rPr sz="2800" spc="-20" dirty="0"/>
              <a:t>律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6285344" y="1406499"/>
            <a:ext cx="3822001" cy="5394769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413042" y="918845"/>
            <a:ext cx="5098415" cy="5493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6715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控制操作行为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遵守制度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遵守安全作业许可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合格的工人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分配足够的资源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工人之间的沟通规范化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交接班沟通规范化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班组间沟通规范化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严格执行安全操作上下限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控制区域进出和停留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02981" y="1401737"/>
            <a:ext cx="3721760" cy="5456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控制系统和设备的状态</a:t>
            </a:r>
            <a:endParaRPr spc="-5" dirty="0"/>
          </a:p>
          <a:p>
            <a:pPr marL="469265" marR="5080" indent="-457200">
              <a:lnSpc>
                <a:spcPct val="130000"/>
              </a:lnSpc>
              <a:spcBef>
                <a:spcPts val="1760"/>
              </a:spcBef>
              <a:tabLst>
                <a:tab pos="469265" algn="l"/>
              </a:tabLst>
            </a:pPr>
            <a:r>
              <a:rPr sz="2000" b="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规范设备</a:t>
            </a:r>
            <a:r>
              <a:rPr sz="2000" b="0" spc="-10" dirty="0">
                <a:latin typeface="Arial" panose="020B0604020202020204"/>
                <a:cs typeface="Arial" panose="020B0604020202020204"/>
              </a:rPr>
              <a:t>/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资产所有权和使  用权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b="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监控设备的状态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b="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维持整洁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b="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维护标签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b="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维护照明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b="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b="0" dirty="0">
                <a:latin typeface="宋体" panose="02010600030101010101" pitchFamily="2" charset="-122"/>
                <a:cs typeface="宋体" panose="02010600030101010101" pitchFamily="2" charset="-122"/>
              </a:rPr>
              <a:t>维护仪表和工具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200" dirty="0"/>
              <a:t>操作纪</a:t>
            </a:r>
            <a:r>
              <a:rPr sz="2800" spc="-20" dirty="0"/>
              <a:t>律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976627" y="1394460"/>
            <a:ext cx="3019425" cy="4585970"/>
          </a:xfrm>
          <a:prstGeom prst="rect">
            <a:avLst/>
          </a:prstGeom>
          <a:solidFill>
            <a:srgbClr val="285C23"/>
          </a:solidFill>
        </p:spPr>
        <p:txBody>
          <a:bodyPr vert="horz" wrap="square" lIns="0" tIns="18034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420"/>
              </a:spcBef>
            </a:pPr>
            <a:r>
              <a:rPr sz="24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监督组织的绩效</a:t>
            </a:r>
            <a:endParaRPr sz="2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坚持问责制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努力不断提高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明确责任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进行现场的检查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Times New Roman" panose="02020603050405020304"/>
              <a:cs typeface="Times New Roman" panose="02020603050405020304"/>
            </a:endParaRPr>
          </a:p>
          <a:p>
            <a:pPr marL="90805">
              <a:lnSpc>
                <a:spcPct val="100000"/>
              </a:lnSpc>
              <a:tabLst>
                <a:tab pos="43370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立即纠正偏差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46291" y="1394460"/>
            <a:ext cx="4157979" cy="5343525"/>
          </a:xfrm>
          <a:custGeom>
            <a:avLst/>
            <a:gdLst/>
            <a:ahLst/>
            <a:cxnLst/>
            <a:rect l="l" t="t" r="r" b="b"/>
            <a:pathLst>
              <a:path w="4157979" h="5343525">
                <a:moveTo>
                  <a:pt x="0" y="0"/>
                </a:moveTo>
                <a:lnTo>
                  <a:pt x="4157471" y="0"/>
                </a:lnTo>
                <a:lnTo>
                  <a:pt x="4157471" y="5343144"/>
                </a:lnTo>
                <a:lnTo>
                  <a:pt x="0" y="5343144"/>
                </a:lnTo>
                <a:lnTo>
                  <a:pt x="0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223634" y="918845"/>
            <a:ext cx="5287645" cy="57656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5945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</a:pPr>
            <a:r>
              <a:rPr sz="19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关键的文件和记录</a:t>
            </a:r>
            <a:endParaRPr sz="19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企业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工厂的政策：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 dirty="0">
              <a:latin typeface="Times New Roman" panose="02020603050405020304"/>
              <a:cs typeface="Times New Roman" panose="02020603050405020304"/>
            </a:endParaRPr>
          </a:p>
          <a:p>
            <a:pPr marR="2792095" algn="ctr">
              <a:lnSpc>
                <a:spcPct val="100000"/>
              </a:lnSpc>
              <a:tabLst>
                <a:tab pos="4565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明确操作纪律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252095">
              <a:lnSpc>
                <a:spcPct val="100000"/>
              </a:lnSpc>
              <a:spcBef>
                <a:spcPts val="1530"/>
              </a:spcBef>
              <a:tabLst>
                <a:tab pos="70929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PSM</a:t>
            </a:r>
            <a:r>
              <a:rPr sz="2000" spc="-9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绩效指标和目标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事件和未遂事件报告：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Times New Roman" panose="02020603050405020304"/>
              <a:cs typeface="Times New Roman" panose="02020603050405020304"/>
            </a:endParaRPr>
          </a:p>
          <a:p>
            <a:pPr marL="490855">
              <a:lnSpc>
                <a:spcPct val="100000"/>
              </a:lnSpc>
            </a:pPr>
            <a:r>
              <a:rPr sz="2000" dirty="0">
                <a:solidFill>
                  <a:srgbClr val="007C40"/>
                </a:solidFill>
                <a:latin typeface="Symbol" panose="05050102010706020507"/>
                <a:cs typeface="Symbol" panose="05050102010706020507"/>
              </a:rPr>
              <a:t></a:t>
            </a:r>
            <a:r>
              <a:rPr sz="2000" spc="190" dirty="0">
                <a:solidFill>
                  <a:srgbClr val="007C4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说明可能存在走捷径的行为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729615" marR="1500505" indent="-239395">
              <a:lnSpc>
                <a:spcPct val="130000"/>
              </a:lnSpc>
              <a:spcBef>
                <a:spcPts val="800"/>
              </a:spcBef>
            </a:pPr>
            <a:r>
              <a:rPr sz="2000" dirty="0">
                <a:solidFill>
                  <a:srgbClr val="007C40"/>
                </a:solidFill>
                <a:latin typeface="Symbol" panose="05050102010706020507"/>
                <a:cs typeface="Symbol" panose="05050102010706020507"/>
              </a:rPr>
              <a:t></a:t>
            </a:r>
            <a:r>
              <a:rPr sz="2000" dirty="0">
                <a:solidFill>
                  <a:srgbClr val="007C4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说明操作可能偏离了安全操  作上下限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非计划停车的频率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tabLst>
                <a:tab pos="469265" algn="l"/>
              </a:tabLst>
            </a:pPr>
            <a:r>
              <a:rPr sz="2000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非常规</a:t>
            </a:r>
            <a:r>
              <a:rPr sz="2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紧急维修工单</a:t>
            </a:r>
            <a:endParaRPr sz="20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94020" y="722376"/>
            <a:ext cx="6601968" cy="613562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50283" y="439851"/>
            <a:ext cx="181610" cy="239395"/>
          </a:xfrm>
          <a:custGeom>
            <a:avLst/>
            <a:gdLst/>
            <a:ahLst/>
            <a:cxnLst/>
            <a:rect l="l" t="t" r="r" b="b"/>
            <a:pathLst>
              <a:path w="181609" h="239395">
                <a:moveTo>
                  <a:pt x="66192" y="239166"/>
                </a:moveTo>
                <a:lnTo>
                  <a:pt x="0" y="239166"/>
                </a:lnTo>
                <a:lnTo>
                  <a:pt x="0" y="0"/>
                </a:lnTo>
                <a:lnTo>
                  <a:pt x="66192" y="0"/>
                </a:lnTo>
                <a:lnTo>
                  <a:pt x="113040" y="9074"/>
                </a:lnTo>
                <a:lnTo>
                  <a:pt x="149477" y="34164"/>
                </a:lnTo>
                <a:lnTo>
                  <a:pt x="153465" y="40563"/>
                </a:lnTo>
                <a:lnTo>
                  <a:pt x="44843" y="40563"/>
                </a:lnTo>
                <a:lnTo>
                  <a:pt x="44843" y="198589"/>
                </a:lnTo>
                <a:lnTo>
                  <a:pt x="152962" y="198589"/>
                </a:lnTo>
                <a:lnTo>
                  <a:pt x="149477" y="204196"/>
                </a:lnTo>
                <a:lnTo>
                  <a:pt x="113040" y="229789"/>
                </a:lnTo>
                <a:lnTo>
                  <a:pt x="66192" y="239166"/>
                </a:lnTo>
                <a:close/>
              </a:path>
              <a:path w="181609" h="239395">
                <a:moveTo>
                  <a:pt x="152962" y="198589"/>
                </a:moveTo>
                <a:lnTo>
                  <a:pt x="53378" y="198589"/>
                </a:lnTo>
                <a:lnTo>
                  <a:pt x="90047" y="192851"/>
                </a:lnTo>
                <a:lnTo>
                  <a:pt x="114503" y="176703"/>
                </a:lnTo>
                <a:lnTo>
                  <a:pt x="128148" y="151746"/>
                </a:lnTo>
                <a:lnTo>
                  <a:pt x="132384" y="119583"/>
                </a:lnTo>
                <a:lnTo>
                  <a:pt x="127548" y="84712"/>
                </a:lnTo>
                <a:lnTo>
                  <a:pt x="112902" y="60051"/>
                </a:lnTo>
                <a:lnTo>
                  <a:pt x="88247" y="45402"/>
                </a:lnTo>
                <a:lnTo>
                  <a:pt x="53378" y="40563"/>
                </a:lnTo>
                <a:lnTo>
                  <a:pt x="153465" y="40563"/>
                </a:lnTo>
                <a:lnTo>
                  <a:pt x="173100" y="72067"/>
                </a:lnTo>
                <a:lnTo>
                  <a:pt x="181508" y="119583"/>
                </a:lnTo>
                <a:lnTo>
                  <a:pt x="173100" y="166192"/>
                </a:lnTo>
                <a:lnTo>
                  <a:pt x="152962" y="198589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1688" y="45974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385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85176" y="480059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0"/>
                </a:moveTo>
                <a:lnTo>
                  <a:pt x="0" y="52069"/>
                </a:lnTo>
              </a:path>
            </a:pathLst>
          </a:custGeom>
          <a:ln w="46977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61688" y="552450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716" y="0"/>
                </a:lnTo>
              </a:path>
            </a:pathLst>
          </a:custGeom>
          <a:ln w="40640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785176" y="572769"/>
            <a:ext cx="0" cy="66040"/>
          </a:xfrm>
          <a:custGeom>
            <a:avLst/>
            <a:gdLst/>
            <a:ahLst/>
            <a:cxnLst/>
            <a:rect l="l" t="t" r="r" b="b"/>
            <a:pathLst>
              <a:path h="66040">
                <a:moveTo>
                  <a:pt x="0" y="0"/>
                </a:moveTo>
                <a:lnTo>
                  <a:pt x="0" y="66039"/>
                </a:lnTo>
              </a:path>
            </a:pathLst>
          </a:custGeom>
          <a:ln w="46977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761688" y="659130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3850" y="0"/>
                </a:lnTo>
              </a:path>
            </a:pathLst>
          </a:custGeom>
          <a:ln w="40639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295545" y="433438"/>
            <a:ext cx="220345" cy="245745"/>
          </a:xfrm>
          <a:custGeom>
            <a:avLst/>
            <a:gdLst/>
            <a:ahLst/>
            <a:cxnLst/>
            <a:rect l="l" t="t" r="r" b="b"/>
            <a:pathLst>
              <a:path w="220345" h="245745">
                <a:moveTo>
                  <a:pt x="49110" y="245579"/>
                </a:moveTo>
                <a:lnTo>
                  <a:pt x="0" y="245579"/>
                </a:lnTo>
                <a:lnTo>
                  <a:pt x="89687" y="14947"/>
                </a:lnTo>
                <a:lnTo>
                  <a:pt x="92723" y="8106"/>
                </a:lnTo>
                <a:lnTo>
                  <a:pt x="97961" y="3468"/>
                </a:lnTo>
                <a:lnTo>
                  <a:pt x="104399" y="833"/>
                </a:lnTo>
                <a:lnTo>
                  <a:pt x="111036" y="0"/>
                </a:lnTo>
                <a:lnTo>
                  <a:pt x="117679" y="833"/>
                </a:lnTo>
                <a:lnTo>
                  <a:pt x="124121" y="3468"/>
                </a:lnTo>
                <a:lnTo>
                  <a:pt x="129361" y="8106"/>
                </a:lnTo>
                <a:lnTo>
                  <a:pt x="132397" y="14947"/>
                </a:lnTo>
                <a:lnTo>
                  <a:pt x="153475" y="70472"/>
                </a:lnTo>
                <a:lnTo>
                  <a:pt x="111036" y="70472"/>
                </a:lnTo>
                <a:lnTo>
                  <a:pt x="81140" y="155892"/>
                </a:lnTo>
                <a:lnTo>
                  <a:pt x="185903" y="155892"/>
                </a:lnTo>
                <a:lnTo>
                  <a:pt x="200492" y="194322"/>
                </a:lnTo>
                <a:lnTo>
                  <a:pt x="68325" y="194322"/>
                </a:lnTo>
                <a:lnTo>
                  <a:pt x="49110" y="245579"/>
                </a:lnTo>
                <a:close/>
              </a:path>
              <a:path w="220345" h="245745">
                <a:moveTo>
                  <a:pt x="185903" y="155892"/>
                </a:moveTo>
                <a:lnTo>
                  <a:pt x="138798" y="155892"/>
                </a:lnTo>
                <a:lnTo>
                  <a:pt x="111036" y="70472"/>
                </a:lnTo>
                <a:lnTo>
                  <a:pt x="153475" y="70472"/>
                </a:lnTo>
                <a:lnTo>
                  <a:pt x="185903" y="155892"/>
                </a:lnTo>
                <a:close/>
              </a:path>
              <a:path w="220345" h="245745">
                <a:moveTo>
                  <a:pt x="219951" y="245579"/>
                </a:moveTo>
                <a:lnTo>
                  <a:pt x="170827" y="245579"/>
                </a:lnTo>
                <a:lnTo>
                  <a:pt x="151612" y="194322"/>
                </a:lnTo>
                <a:lnTo>
                  <a:pt x="200492" y="194322"/>
                </a:lnTo>
                <a:lnTo>
                  <a:pt x="219951" y="245579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926114" y="439851"/>
            <a:ext cx="184150" cy="239395"/>
          </a:xfrm>
          <a:custGeom>
            <a:avLst/>
            <a:gdLst/>
            <a:ahLst/>
            <a:cxnLst/>
            <a:rect l="l" t="t" r="r" b="b"/>
            <a:pathLst>
              <a:path w="184150" h="239395">
                <a:moveTo>
                  <a:pt x="46977" y="239166"/>
                </a:moveTo>
                <a:lnTo>
                  <a:pt x="0" y="239166"/>
                </a:lnTo>
                <a:lnTo>
                  <a:pt x="0" y="0"/>
                </a:lnTo>
                <a:lnTo>
                  <a:pt x="46977" y="0"/>
                </a:lnTo>
                <a:lnTo>
                  <a:pt x="46977" y="100355"/>
                </a:lnTo>
                <a:lnTo>
                  <a:pt x="94760" y="100355"/>
                </a:lnTo>
                <a:lnTo>
                  <a:pt x="87553" y="108902"/>
                </a:lnTo>
                <a:lnTo>
                  <a:pt x="103301" y="130251"/>
                </a:lnTo>
                <a:lnTo>
                  <a:pt x="46977" y="130251"/>
                </a:lnTo>
                <a:lnTo>
                  <a:pt x="46977" y="239166"/>
                </a:lnTo>
                <a:close/>
              </a:path>
              <a:path w="184150" h="239395">
                <a:moveTo>
                  <a:pt x="94760" y="100355"/>
                </a:moveTo>
                <a:lnTo>
                  <a:pt x="46977" y="100355"/>
                </a:lnTo>
                <a:lnTo>
                  <a:pt x="121716" y="0"/>
                </a:lnTo>
                <a:lnTo>
                  <a:pt x="179374" y="0"/>
                </a:lnTo>
                <a:lnTo>
                  <a:pt x="94760" y="100355"/>
                </a:lnTo>
                <a:close/>
              </a:path>
              <a:path w="184150" h="239395">
                <a:moveTo>
                  <a:pt x="183642" y="239166"/>
                </a:moveTo>
                <a:lnTo>
                  <a:pt x="123850" y="239166"/>
                </a:lnTo>
                <a:lnTo>
                  <a:pt x="46977" y="130251"/>
                </a:lnTo>
                <a:lnTo>
                  <a:pt x="103301" y="130251"/>
                </a:lnTo>
                <a:lnTo>
                  <a:pt x="183642" y="239166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133251" y="439851"/>
            <a:ext cx="162560" cy="239395"/>
          </a:xfrm>
          <a:custGeom>
            <a:avLst/>
            <a:gdLst/>
            <a:ahLst/>
            <a:cxnLst/>
            <a:rect l="l" t="t" r="r" b="b"/>
            <a:pathLst>
              <a:path w="162559" h="239395">
                <a:moveTo>
                  <a:pt x="46977" y="239166"/>
                </a:moveTo>
                <a:lnTo>
                  <a:pt x="0" y="239166"/>
                </a:lnTo>
                <a:lnTo>
                  <a:pt x="0" y="0"/>
                </a:lnTo>
                <a:lnTo>
                  <a:pt x="79006" y="0"/>
                </a:lnTo>
                <a:lnTo>
                  <a:pt x="107469" y="5605"/>
                </a:lnTo>
                <a:lnTo>
                  <a:pt x="130525" y="20818"/>
                </a:lnTo>
                <a:lnTo>
                  <a:pt x="142661" y="38430"/>
                </a:lnTo>
                <a:lnTo>
                  <a:pt x="46977" y="38430"/>
                </a:lnTo>
                <a:lnTo>
                  <a:pt x="46977" y="108902"/>
                </a:lnTo>
                <a:lnTo>
                  <a:pt x="139813" y="108902"/>
                </a:lnTo>
                <a:lnTo>
                  <a:pt x="135861" y="116111"/>
                </a:lnTo>
                <a:lnTo>
                  <a:pt x="118276" y="132026"/>
                </a:lnTo>
                <a:lnTo>
                  <a:pt x="96088" y="140931"/>
                </a:lnTo>
                <a:lnTo>
                  <a:pt x="97526" y="143065"/>
                </a:lnTo>
                <a:lnTo>
                  <a:pt x="46977" y="143065"/>
                </a:lnTo>
                <a:lnTo>
                  <a:pt x="46977" y="239166"/>
                </a:lnTo>
                <a:close/>
              </a:path>
              <a:path w="162559" h="239395">
                <a:moveTo>
                  <a:pt x="139813" y="108902"/>
                </a:moveTo>
                <a:lnTo>
                  <a:pt x="70472" y="108902"/>
                </a:lnTo>
                <a:lnTo>
                  <a:pt x="83916" y="106233"/>
                </a:lnTo>
                <a:lnTo>
                  <a:pt x="94759" y="98758"/>
                </a:lnTo>
                <a:lnTo>
                  <a:pt x="101999" y="87278"/>
                </a:lnTo>
                <a:lnTo>
                  <a:pt x="104635" y="72593"/>
                </a:lnTo>
                <a:lnTo>
                  <a:pt x="101999" y="59148"/>
                </a:lnTo>
                <a:lnTo>
                  <a:pt x="94759" y="48306"/>
                </a:lnTo>
                <a:lnTo>
                  <a:pt x="83916" y="41066"/>
                </a:lnTo>
                <a:lnTo>
                  <a:pt x="70472" y="38430"/>
                </a:lnTo>
                <a:lnTo>
                  <a:pt x="142661" y="38430"/>
                </a:lnTo>
                <a:lnTo>
                  <a:pt x="145973" y="43237"/>
                </a:lnTo>
                <a:lnTo>
                  <a:pt x="151612" y="70459"/>
                </a:lnTo>
                <a:lnTo>
                  <a:pt x="147441" y="94988"/>
                </a:lnTo>
                <a:lnTo>
                  <a:pt x="139813" y="108902"/>
                </a:lnTo>
                <a:close/>
              </a:path>
              <a:path w="162559" h="239395">
                <a:moveTo>
                  <a:pt x="162293" y="239166"/>
                </a:moveTo>
                <a:lnTo>
                  <a:pt x="104635" y="239166"/>
                </a:lnTo>
                <a:lnTo>
                  <a:pt x="46977" y="143065"/>
                </a:lnTo>
                <a:lnTo>
                  <a:pt x="97526" y="143065"/>
                </a:lnTo>
                <a:lnTo>
                  <a:pt x="162293" y="239166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06114" y="375780"/>
            <a:ext cx="309880" cy="389255"/>
          </a:xfrm>
          <a:custGeom>
            <a:avLst/>
            <a:gdLst/>
            <a:ahLst/>
            <a:cxnLst/>
            <a:rect l="l" t="t" r="r" b="b"/>
            <a:pathLst>
              <a:path w="309879" h="389255">
                <a:moveTo>
                  <a:pt x="51244" y="241300"/>
                </a:moveTo>
                <a:lnTo>
                  <a:pt x="51244" y="10680"/>
                </a:lnTo>
                <a:lnTo>
                  <a:pt x="55524" y="4279"/>
                </a:lnTo>
                <a:lnTo>
                  <a:pt x="64058" y="0"/>
                </a:lnTo>
                <a:lnTo>
                  <a:pt x="70472" y="0"/>
                </a:lnTo>
                <a:lnTo>
                  <a:pt x="74739" y="2146"/>
                </a:lnTo>
                <a:lnTo>
                  <a:pt x="237044" y="96100"/>
                </a:lnTo>
                <a:lnTo>
                  <a:pt x="115316" y="96100"/>
                </a:lnTo>
                <a:lnTo>
                  <a:pt x="115316" y="205003"/>
                </a:lnTo>
                <a:lnTo>
                  <a:pt x="51244" y="241300"/>
                </a:lnTo>
                <a:close/>
              </a:path>
              <a:path w="309879" h="389255">
                <a:moveTo>
                  <a:pt x="0" y="388645"/>
                </a:moveTo>
                <a:lnTo>
                  <a:pt x="0" y="316039"/>
                </a:lnTo>
                <a:lnTo>
                  <a:pt x="247713" y="172974"/>
                </a:lnTo>
                <a:lnTo>
                  <a:pt x="115316" y="96100"/>
                </a:lnTo>
                <a:lnTo>
                  <a:pt x="237044" y="96100"/>
                </a:lnTo>
                <a:lnTo>
                  <a:pt x="277609" y="119583"/>
                </a:lnTo>
                <a:lnTo>
                  <a:pt x="288920" y="127927"/>
                </a:lnTo>
                <a:lnTo>
                  <a:pt x="299229" y="139873"/>
                </a:lnTo>
                <a:lnTo>
                  <a:pt x="306736" y="155021"/>
                </a:lnTo>
                <a:lnTo>
                  <a:pt x="309638" y="172974"/>
                </a:lnTo>
                <a:lnTo>
                  <a:pt x="306736" y="191859"/>
                </a:lnTo>
                <a:lnTo>
                  <a:pt x="299229" y="207141"/>
                </a:lnTo>
                <a:lnTo>
                  <a:pt x="288920" y="219220"/>
                </a:lnTo>
                <a:lnTo>
                  <a:pt x="277609" y="228498"/>
                </a:lnTo>
                <a:lnTo>
                  <a:pt x="0" y="388645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4894" rIns="0" bIns="0" rtlCol="0">
            <a:spAutoFit/>
          </a:bodyPr>
          <a:lstStyle/>
          <a:p>
            <a:pPr marL="179705">
              <a:lnSpc>
                <a:spcPts val="6945"/>
              </a:lnSpc>
            </a:pPr>
            <a:r>
              <a:rPr spc="220" dirty="0"/>
              <a:t>答疑时</a:t>
            </a:r>
            <a:r>
              <a:rPr spc="-25" dirty="0"/>
              <a:t>间</a:t>
            </a:r>
            <a:endParaRPr spc="-25" dirty="0"/>
          </a:p>
        </p:txBody>
      </p:sp>
      <p:sp>
        <p:nvSpPr>
          <p:cNvPr id="14" name="object 14"/>
          <p:cNvSpPr/>
          <p:nvPr/>
        </p:nvSpPr>
        <p:spPr>
          <a:xfrm>
            <a:off x="5282184" y="685800"/>
            <a:ext cx="6374892" cy="6027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912577" y="1614487"/>
            <a:ext cx="0" cy="4431665"/>
          </a:xfrm>
          <a:custGeom>
            <a:avLst/>
            <a:gdLst/>
            <a:ahLst/>
            <a:cxnLst/>
            <a:rect l="l" t="t" r="r" b="b"/>
            <a:pathLst>
              <a:path h="4431665">
                <a:moveTo>
                  <a:pt x="0" y="0"/>
                </a:moveTo>
                <a:lnTo>
                  <a:pt x="0" y="4431080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57216" y="1614487"/>
            <a:ext cx="0" cy="93980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65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001842" y="1614487"/>
            <a:ext cx="0" cy="93980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65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01842" y="2772130"/>
            <a:ext cx="0" cy="3273425"/>
          </a:xfrm>
          <a:custGeom>
            <a:avLst/>
            <a:gdLst/>
            <a:ahLst/>
            <a:cxnLst/>
            <a:rect l="l" t="t" r="r" b="b"/>
            <a:pathLst>
              <a:path h="3273425">
                <a:moveTo>
                  <a:pt x="0" y="0"/>
                </a:moveTo>
                <a:lnTo>
                  <a:pt x="0" y="3273437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46480" y="1614487"/>
            <a:ext cx="0" cy="93980"/>
          </a:xfrm>
          <a:custGeom>
            <a:avLst/>
            <a:gdLst/>
            <a:ahLst/>
            <a:cxnLst/>
            <a:rect l="l" t="t" r="r" b="b"/>
            <a:pathLst>
              <a:path h="93980">
                <a:moveTo>
                  <a:pt x="0" y="0"/>
                </a:moveTo>
                <a:lnTo>
                  <a:pt x="0" y="93865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46480" y="1833498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731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46480" y="2146376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731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46480" y="2459253"/>
            <a:ext cx="0" cy="3586479"/>
          </a:xfrm>
          <a:custGeom>
            <a:avLst/>
            <a:gdLst/>
            <a:ahLst/>
            <a:cxnLst/>
            <a:rect l="l" t="t" r="r" b="b"/>
            <a:pathLst>
              <a:path h="3586479">
                <a:moveTo>
                  <a:pt x="0" y="0"/>
                </a:moveTo>
                <a:lnTo>
                  <a:pt x="0" y="3586314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091106" y="1614487"/>
            <a:ext cx="0" cy="4431665"/>
          </a:xfrm>
          <a:custGeom>
            <a:avLst/>
            <a:gdLst/>
            <a:ahLst/>
            <a:cxnLst/>
            <a:rect l="l" t="t" r="r" b="b"/>
            <a:pathLst>
              <a:path h="4431665">
                <a:moveTo>
                  <a:pt x="0" y="0"/>
                </a:moveTo>
                <a:lnTo>
                  <a:pt x="0" y="4431080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135744" y="1614487"/>
            <a:ext cx="0" cy="4431665"/>
          </a:xfrm>
          <a:custGeom>
            <a:avLst/>
            <a:gdLst/>
            <a:ahLst/>
            <a:cxnLst/>
            <a:rect l="l" t="t" r="r" b="b"/>
            <a:pathLst>
              <a:path h="4431665">
                <a:moveTo>
                  <a:pt x="0" y="0"/>
                </a:moveTo>
                <a:lnTo>
                  <a:pt x="0" y="4431080"/>
                </a:lnTo>
              </a:path>
            </a:pathLst>
          </a:custGeom>
          <a:ln w="9525">
            <a:solidFill>
              <a:srgbClr val="94949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14666" y="5775756"/>
            <a:ext cx="0" cy="125730"/>
          </a:xfrm>
          <a:custGeom>
            <a:avLst/>
            <a:gdLst/>
            <a:ahLst/>
            <a:cxnLst/>
            <a:rect l="l" t="t" r="r" b="b"/>
            <a:pathLst>
              <a:path h="125729">
                <a:moveTo>
                  <a:pt x="0" y="0"/>
                </a:moveTo>
                <a:lnTo>
                  <a:pt x="0" y="125145"/>
                </a:lnTo>
              </a:path>
            </a:pathLst>
          </a:custGeom>
          <a:ln w="4178">
            <a:solidFill>
              <a:srgbClr val="007C4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912577" y="5462879"/>
            <a:ext cx="229870" cy="125730"/>
          </a:xfrm>
          <a:custGeom>
            <a:avLst/>
            <a:gdLst/>
            <a:ahLst/>
            <a:cxnLst/>
            <a:rect l="l" t="t" r="r" b="b"/>
            <a:pathLst>
              <a:path w="229870" h="125729">
                <a:moveTo>
                  <a:pt x="0" y="0"/>
                </a:moveTo>
                <a:lnTo>
                  <a:pt x="229819" y="0"/>
                </a:lnTo>
                <a:lnTo>
                  <a:pt x="229819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912577" y="5150002"/>
            <a:ext cx="386715" cy="125730"/>
          </a:xfrm>
          <a:custGeom>
            <a:avLst/>
            <a:gdLst/>
            <a:ahLst/>
            <a:cxnLst/>
            <a:rect l="l" t="t" r="r" b="b"/>
            <a:pathLst>
              <a:path w="386714" h="125729">
                <a:moveTo>
                  <a:pt x="0" y="0"/>
                </a:moveTo>
                <a:lnTo>
                  <a:pt x="386511" y="0"/>
                </a:lnTo>
                <a:lnTo>
                  <a:pt x="386511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912577" y="4837125"/>
            <a:ext cx="637540" cy="125730"/>
          </a:xfrm>
          <a:custGeom>
            <a:avLst/>
            <a:gdLst/>
            <a:ahLst/>
            <a:cxnLst/>
            <a:rect l="l" t="t" r="r" b="b"/>
            <a:pathLst>
              <a:path w="637539" h="125729">
                <a:moveTo>
                  <a:pt x="0" y="0"/>
                </a:moveTo>
                <a:lnTo>
                  <a:pt x="637222" y="0"/>
                </a:lnTo>
                <a:lnTo>
                  <a:pt x="637222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912577" y="4524247"/>
            <a:ext cx="702310" cy="125730"/>
          </a:xfrm>
          <a:custGeom>
            <a:avLst/>
            <a:gdLst/>
            <a:ahLst/>
            <a:cxnLst/>
            <a:rect l="l" t="t" r="r" b="b"/>
            <a:pathLst>
              <a:path w="702310" h="125729">
                <a:moveTo>
                  <a:pt x="0" y="0"/>
                </a:moveTo>
                <a:lnTo>
                  <a:pt x="701992" y="0"/>
                </a:lnTo>
                <a:lnTo>
                  <a:pt x="701992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12577" y="4211370"/>
            <a:ext cx="729615" cy="125730"/>
          </a:xfrm>
          <a:custGeom>
            <a:avLst/>
            <a:gdLst/>
            <a:ahLst/>
            <a:cxnLst/>
            <a:rect l="l" t="t" r="r" b="b"/>
            <a:pathLst>
              <a:path w="729614" h="125729">
                <a:moveTo>
                  <a:pt x="0" y="0"/>
                </a:moveTo>
                <a:lnTo>
                  <a:pt x="729157" y="0"/>
                </a:lnTo>
                <a:lnTo>
                  <a:pt x="729157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912577" y="3898493"/>
            <a:ext cx="1563370" cy="125730"/>
          </a:xfrm>
          <a:custGeom>
            <a:avLst/>
            <a:gdLst/>
            <a:ahLst/>
            <a:cxnLst/>
            <a:rect l="l" t="t" r="r" b="b"/>
            <a:pathLst>
              <a:path w="1563370" h="125729">
                <a:moveTo>
                  <a:pt x="0" y="0"/>
                </a:moveTo>
                <a:lnTo>
                  <a:pt x="1562773" y="0"/>
                </a:lnTo>
                <a:lnTo>
                  <a:pt x="1562773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912577" y="3585616"/>
            <a:ext cx="1646555" cy="125730"/>
          </a:xfrm>
          <a:custGeom>
            <a:avLst/>
            <a:gdLst/>
            <a:ahLst/>
            <a:cxnLst/>
            <a:rect l="l" t="t" r="r" b="b"/>
            <a:pathLst>
              <a:path w="1646554" h="125729">
                <a:moveTo>
                  <a:pt x="0" y="0"/>
                </a:moveTo>
                <a:lnTo>
                  <a:pt x="1646339" y="0"/>
                </a:lnTo>
                <a:lnTo>
                  <a:pt x="1646339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912577" y="3272739"/>
            <a:ext cx="1780539" cy="125730"/>
          </a:xfrm>
          <a:custGeom>
            <a:avLst/>
            <a:gdLst/>
            <a:ahLst/>
            <a:cxnLst/>
            <a:rect l="l" t="t" r="r" b="b"/>
            <a:pathLst>
              <a:path w="1780539" h="125729">
                <a:moveTo>
                  <a:pt x="0" y="0"/>
                </a:moveTo>
                <a:lnTo>
                  <a:pt x="1780057" y="0"/>
                </a:lnTo>
                <a:lnTo>
                  <a:pt x="1780057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912577" y="2959861"/>
            <a:ext cx="2099945" cy="125730"/>
          </a:xfrm>
          <a:custGeom>
            <a:avLst/>
            <a:gdLst/>
            <a:ahLst/>
            <a:cxnLst/>
            <a:rect l="l" t="t" r="r" b="b"/>
            <a:pathLst>
              <a:path w="2099945" h="125730">
                <a:moveTo>
                  <a:pt x="0" y="0"/>
                </a:moveTo>
                <a:lnTo>
                  <a:pt x="2099716" y="0"/>
                </a:lnTo>
                <a:lnTo>
                  <a:pt x="2099716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912577" y="2646984"/>
            <a:ext cx="2998470" cy="125730"/>
          </a:xfrm>
          <a:custGeom>
            <a:avLst/>
            <a:gdLst/>
            <a:ahLst/>
            <a:cxnLst/>
            <a:rect l="l" t="t" r="r" b="b"/>
            <a:pathLst>
              <a:path w="2998470" h="125730">
                <a:moveTo>
                  <a:pt x="0" y="0"/>
                </a:moveTo>
                <a:lnTo>
                  <a:pt x="2998101" y="0"/>
                </a:lnTo>
                <a:lnTo>
                  <a:pt x="2998101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912577" y="2334107"/>
            <a:ext cx="3502025" cy="125730"/>
          </a:xfrm>
          <a:custGeom>
            <a:avLst/>
            <a:gdLst/>
            <a:ahLst/>
            <a:cxnLst/>
            <a:rect l="l" t="t" r="r" b="b"/>
            <a:pathLst>
              <a:path w="3502025" h="125730">
                <a:moveTo>
                  <a:pt x="0" y="0"/>
                </a:moveTo>
                <a:lnTo>
                  <a:pt x="3501605" y="0"/>
                </a:lnTo>
                <a:lnTo>
                  <a:pt x="3501605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912577" y="2021230"/>
            <a:ext cx="3888740" cy="125730"/>
          </a:xfrm>
          <a:custGeom>
            <a:avLst/>
            <a:gdLst/>
            <a:ahLst/>
            <a:cxnLst/>
            <a:rect l="l" t="t" r="r" b="b"/>
            <a:pathLst>
              <a:path w="3888740" h="125730">
                <a:moveTo>
                  <a:pt x="0" y="0"/>
                </a:moveTo>
                <a:lnTo>
                  <a:pt x="3888130" y="0"/>
                </a:lnTo>
                <a:lnTo>
                  <a:pt x="3888130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912577" y="1708353"/>
            <a:ext cx="4074160" cy="125730"/>
          </a:xfrm>
          <a:custGeom>
            <a:avLst/>
            <a:gdLst/>
            <a:ahLst/>
            <a:cxnLst/>
            <a:rect l="l" t="t" r="r" b="b"/>
            <a:pathLst>
              <a:path w="4074159" h="125730">
                <a:moveTo>
                  <a:pt x="0" y="0"/>
                </a:moveTo>
                <a:lnTo>
                  <a:pt x="4074071" y="0"/>
                </a:lnTo>
                <a:lnTo>
                  <a:pt x="4074071" y="125145"/>
                </a:lnTo>
                <a:lnTo>
                  <a:pt x="0" y="125145"/>
                </a:lnTo>
                <a:lnTo>
                  <a:pt x="0" y="0"/>
                </a:lnTo>
                <a:close/>
              </a:path>
            </a:pathLst>
          </a:custGeom>
          <a:solidFill>
            <a:srgbClr val="007C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3864952" y="6071603"/>
            <a:ext cx="95885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0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38407" y="6071603"/>
            <a:ext cx="236854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500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48057" y="6071603"/>
            <a:ext cx="3073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1000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92632" y="6071603"/>
            <a:ext cx="3073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1500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37207" y="6071603"/>
            <a:ext cx="3073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2000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81782" y="6071603"/>
            <a:ext cx="307340" cy="163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2500</a:t>
            </a:r>
            <a:endParaRPr sz="1000">
              <a:latin typeface="Arial" panose="020B0604020202020204"/>
              <a:cs typeface="Arial" panose="020B0604020202020204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2416175" y="1708353"/>
          <a:ext cx="6719564" cy="49051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6402"/>
                <a:gridCol w="229819"/>
                <a:gridCol w="156692"/>
                <a:gridCol w="315480"/>
                <a:gridCol w="342646"/>
                <a:gridCol w="518134"/>
                <a:gridCol w="83566"/>
                <a:gridCol w="442925"/>
                <a:gridCol w="908837"/>
                <a:gridCol w="135801"/>
                <a:gridCol w="367703"/>
                <a:gridCol w="386524"/>
                <a:gridCol w="185940"/>
                <a:gridCol w="104457"/>
                <a:gridCol w="1044638"/>
              </a:tblGrid>
              <a:tr h="298233">
                <a:tc>
                  <a:txBody>
                    <a:bodyPr/>
                    <a:lstStyle/>
                    <a:p>
                      <a:pPr marL="22225">
                        <a:lnSpc>
                          <a:spcPts val="1640"/>
                        </a:lnSpc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操作规程管理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050"/>
                        </a:lnSpc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1950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gridSpan="6"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949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检查维护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165"/>
                        </a:lnSpc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1861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spc="-5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工艺危害分析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1676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b="1" dirty="0">
                          <a:solidFill>
                            <a:srgbClr val="545454"/>
                          </a:solidFill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工艺安全信息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1435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人员能力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>
                    <a:solidFill>
                      <a:srgbClr val="007C40"/>
                    </a:solidFill>
                  </a:tcPr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0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1005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rowSpan="12" gridSpan="6"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9494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rowSpan="12" hMerge="1">
                  <a:tcPr marL="0" marR="0" marT="0" marB="0"/>
                </a:tc>
                <a:tc rowSpan="12" hMerge="1">
                  <a:tcPr marL="0" marR="0" marT="0" marB="0"/>
                </a:tc>
                <a:tc rowSpan="12" hMerge="1">
                  <a:tcPr marL="0" marR="0" marT="0" marB="0"/>
                </a:tc>
                <a:tc rowSpan="12" hMerge="1">
                  <a:tcPr marL="0" marR="0" marT="0" marB="0"/>
                </a:tc>
                <a:tc rowSpan="12" hMerge="1"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变更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852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员工参与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0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788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202565">
                <a:tc>
                  <a:txBody>
                    <a:bodyPr/>
                    <a:lstStyle/>
                    <a:p>
                      <a:pPr marL="22225">
                        <a:lnSpc>
                          <a:spcPts val="1690"/>
                        </a:lnSpc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承包商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0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748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305046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75"/>
                        </a:spcBef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事故调查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0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540" algn="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349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312877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应急管理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29845" algn="r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336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312877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510"/>
                        </a:spcBef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审核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413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305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312877"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运营前准备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185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  <a:tr h="713138">
                <a:tc>
                  <a:txBody>
                    <a:bodyPr/>
                    <a:lstStyle/>
                    <a:p>
                      <a:pPr marL="22225" marR="450850">
                        <a:lnSpc>
                          <a:spcPts val="2400"/>
                        </a:lnSpc>
                        <a:spcBef>
                          <a:spcPts val="60"/>
                        </a:spcBef>
                      </a:pPr>
                      <a:r>
                        <a:rPr sz="1600" spc="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安全许可</a:t>
                      </a:r>
                      <a:r>
                        <a:rPr sz="16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证  </a:t>
                      </a:r>
                      <a:r>
                        <a:rPr sz="1600" spc="-5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商业秘密</a:t>
                      </a:r>
                      <a:endParaRPr sz="16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2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2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88900">
                        <a:lnSpc>
                          <a:spcPct val="100000"/>
                        </a:lnSpc>
                      </a:pPr>
                      <a:r>
                        <a:rPr sz="1000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1000" spc="-5" dirty="0">
                          <a:solidFill>
                            <a:srgbClr val="545454"/>
                          </a:solidFill>
                          <a:latin typeface="Arial" panose="020B0604020202020204"/>
                          <a:cs typeface="Arial" panose="020B0604020202020204"/>
                        </a:rPr>
                        <a:t>10</a:t>
                      </a:r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>
                      <a:solidFill>
                        <a:srgbClr val="949494"/>
                      </a:solidFill>
                      <a:prstDash val="solid"/>
                    </a:lnL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000">
                        <a:latin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R w="9525">
                      <a:solidFill>
                        <a:srgbClr val="949494"/>
                      </a:solidFill>
                      <a:prstDash val="solid"/>
                    </a:lnR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gridSpan="6">
                  <a:tcPr marL="0" marR="0" marT="0" marB="0">
                    <a:lnB w="9525">
                      <a:solidFill>
                        <a:srgbClr val="949494"/>
                      </a:solidFill>
                      <a:prstDash val="solid"/>
                    </a:lnB>
                  </a:tcPr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  <a:tc vMerge="1" hMerge="1">
                  <a:tcPr marL="0" marR="0" marT="0" marB="0"/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2425700" y="1052829"/>
            <a:ext cx="4187825" cy="567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08100">
              <a:lnSpc>
                <a:spcPct val="100000"/>
              </a:lnSpc>
            </a:pPr>
            <a:r>
              <a:rPr sz="3000" baseline="-6000" dirty="0">
                <a:latin typeface="宋体" panose="02010600030101010101" pitchFamily="2" charset="-122"/>
                <a:cs typeface="宋体" panose="02010600030101010101" pitchFamily="2" charset="-122"/>
              </a:rPr>
              <a:t>所有行业</a:t>
            </a:r>
            <a:r>
              <a:rPr sz="2000" dirty="0">
                <a:latin typeface="Calibri" panose="020F0502020204030204"/>
                <a:cs typeface="Calibri" panose="020F0502020204030204"/>
              </a:rPr>
              <a:t>: </a:t>
            </a:r>
            <a:r>
              <a:rPr sz="2000" spc="-5" dirty="0">
                <a:latin typeface="Calibri" panose="020F0502020204030204"/>
                <a:cs typeface="Calibri" panose="020F0502020204030204"/>
              </a:rPr>
              <a:t>1992/5 </a:t>
            </a:r>
            <a:r>
              <a:rPr sz="2000" dirty="0">
                <a:latin typeface="Calibri" panose="020F0502020204030204"/>
                <a:cs typeface="Calibri" panose="020F0502020204030204"/>
              </a:rPr>
              <a:t>–</a:t>
            </a:r>
            <a:r>
              <a:rPr sz="2000" spc="-7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spc="-5" dirty="0">
                <a:latin typeface="Calibri" panose="020F0502020204030204"/>
                <a:cs typeface="Calibri" panose="020F0502020204030204"/>
              </a:rPr>
              <a:t>2006/4</a:t>
            </a:r>
            <a:endParaRPr sz="20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2400" b="1" spc="-7" baseline="2000" dirty="0">
                <a:latin typeface="Arial" panose="020B0604020202020204"/>
                <a:cs typeface="Arial" panose="020B0604020202020204"/>
              </a:rPr>
              <a:t>PSM</a:t>
            </a:r>
            <a:r>
              <a:rPr sz="2400" b="1" spc="-142" baseline="2000" dirty="0">
                <a:latin typeface="Arial" panose="020B0604020202020204"/>
                <a:cs typeface="Arial" panose="020B0604020202020204"/>
              </a:rPr>
              <a:t> </a:t>
            </a:r>
            <a:r>
              <a:rPr sz="1600" b="1" spc="-5" dirty="0">
                <a:latin typeface="宋体" panose="02010600030101010101" pitchFamily="2" charset="-122"/>
                <a:cs typeface="宋体" panose="02010600030101010101" pitchFamily="2" charset="-122"/>
              </a:rPr>
              <a:t>要素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2741" y="6601459"/>
            <a:ext cx="89535" cy="14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6</a:t>
            </a:r>
            <a:endParaRPr sz="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85" dirty="0"/>
              <a:t>按照要素分析美国的</a:t>
            </a:r>
            <a:r>
              <a:rPr sz="2800" spc="185" dirty="0">
                <a:latin typeface="Arial" panose="020B0604020202020204"/>
                <a:cs typeface="Arial" panose="020B0604020202020204"/>
              </a:rPr>
              <a:t>PSM</a:t>
            </a:r>
            <a:r>
              <a:rPr sz="2800" spc="185" dirty="0"/>
              <a:t>事故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305" y="1275079"/>
            <a:ext cx="6210300" cy="4887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日期：</a:t>
            </a:r>
            <a:r>
              <a:rPr sz="2000" spc="-52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2005/3/23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354330" marR="259080" indent="-342265" algn="just">
              <a:lnSpc>
                <a:spcPts val="3600"/>
              </a:lnSpc>
              <a:spcBef>
                <a:spcPts val="310"/>
              </a:spcBef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事故发生在烃类残液分馏塔（低辛烷燃料转换成高  辛烷燃料）的试车期间。分馏塔及附带的排料塔溢  流，向周围区域释放了易燃液体，随后被附近的车  辆点燃。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15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人死亡，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170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人受伤。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330" marR="5080" indent="-342265">
              <a:lnSpc>
                <a:spcPts val="3600"/>
              </a:lnSpc>
              <a:spcBef>
                <a:spcPts val="310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原因：设备多个故障报警、</a:t>
            </a: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操作程序不当、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阀门无  法操作、设施选址布局不当、缺乏监管和员工监控，  存在显著的过程安全文化缺陷。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经济损失：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16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亿美元（受难者）；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2100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万美元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330">
              <a:lnSpc>
                <a:spcPct val="100000"/>
              </a:lnSpc>
              <a:spcBef>
                <a:spcPts val="1200"/>
              </a:spcBef>
            </a:pP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OSHA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罚金）；数十亿美金的安全项目改善资金。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195" dirty="0">
                <a:latin typeface="Arial" panose="020B0604020202020204"/>
                <a:cs typeface="Arial" panose="020B0604020202020204"/>
              </a:rPr>
              <a:t>BP</a:t>
            </a:r>
            <a:r>
              <a:rPr sz="2800" spc="200" dirty="0"/>
              <a:t>德州炼油厂火灾爆炸事</a:t>
            </a:r>
            <a:r>
              <a:rPr sz="2800" spc="-20" dirty="0"/>
              <a:t>故</a:t>
            </a:r>
            <a:endParaRPr sz="28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58978" y="1287221"/>
            <a:ext cx="4685639" cy="557077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5305" y="1223645"/>
            <a:ext cx="5194300" cy="5056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日期：</a:t>
            </a:r>
            <a:r>
              <a:rPr sz="2000" spc="-509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2019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7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19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330" marR="259080" indent="-342265">
              <a:lnSpc>
                <a:spcPts val="3120"/>
              </a:lnSpc>
              <a:spcBef>
                <a:spcPts val="215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事故发生在某气化厂空分装置，发生爆炸  着火。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15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人死亡，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15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人重伤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原因：冷箱泄漏未及时处理，发生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“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砂爆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”</a:t>
            </a:r>
            <a:endParaRPr sz="2000">
              <a:latin typeface="Arial" panose="020B0604020202020204"/>
              <a:cs typeface="Arial" panose="020B0604020202020204"/>
            </a:endParaRPr>
          </a:p>
          <a:p>
            <a:pPr marL="354330" marR="259080" algn="just">
              <a:lnSpc>
                <a:spcPts val="3120"/>
              </a:lnSpc>
              <a:spcBef>
                <a:spcPts val="215"/>
              </a:spcBef>
            </a:pP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（低温液体急剧蒸发导致冷箱超压破裂，  气体夹带珠光砂喷出），冷箱倒塌，导致  附近液氧槽破裂，大量液氧迅速外泄，周  围可燃物在液氧或富氧条件下发生爆炸、  燃烧。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330" marR="5080" indent="-342265">
              <a:lnSpc>
                <a:spcPts val="3120"/>
              </a:lnSpc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行业内已有过程安全风险辨识与处置方法，  没有转化为</a:t>
            </a: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操作规程内容：异常情况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无明  确指导。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180" dirty="0"/>
              <a:t>某企业空分装置爆炸事故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5932932" y="1595627"/>
            <a:ext cx="6096000" cy="406755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4794" y="1442516"/>
            <a:ext cx="5194300" cy="4568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日期：</a:t>
            </a:r>
            <a:r>
              <a:rPr sz="2000" spc="-509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2019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18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日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965" marR="5080" indent="-342265">
              <a:lnSpc>
                <a:spcPts val="3360"/>
              </a:lnSpc>
              <a:spcBef>
                <a:spcPts val="260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某企业煤制氢装置蒸汽过热炉在进行点火作  业过程中，发生炉膛闪爆。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1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人死亡，</a:t>
            </a: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人重伤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965" marR="5080" indent="-342265">
              <a:lnSpc>
                <a:spcPts val="3360"/>
              </a:lnSpc>
              <a:spcBef>
                <a:spcPts val="260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原因：蒸汽过热炉长明灯点火时，违规操作  引起炉膛内天然气爆炸性混合物发生闪爆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  <a:tabLst>
                <a:tab pos="354330" algn="l"/>
              </a:tabLst>
            </a:pPr>
            <a:r>
              <a:rPr sz="20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•	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工人没有严格执行</a:t>
            </a: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操作规程《开工方案》</a:t>
            </a:r>
            <a:r>
              <a:rPr sz="2000" spc="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4965" marR="5080">
              <a:lnSpc>
                <a:spcPct val="140000"/>
              </a:lnSpc>
              <a:spcBef>
                <a:spcPts val="10"/>
              </a:spcBef>
            </a:pP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没有吹扫置换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101B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炉天然气主管线和过热 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炉炉膛；未进行加热炉炉膛气体采样；长明  灯超时限点火，未复检；提前打开联锁切断  阀；未执行消项操作，逐条签字确认。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800" spc="200" dirty="0"/>
              <a:t>某企业加热炉闪爆事</a:t>
            </a:r>
            <a:r>
              <a:rPr sz="2800" spc="-20" dirty="0"/>
              <a:t>故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6761988" y="1685544"/>
            <a:ext cx="4683252" cy="465124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185289" y="3799268"/>
            <a:ext cx="2090420" cy="1189990"/>
          </a:xfrm>
          <a:custGeom>
            <a:avLst/>
            <a:gdLst/>
            <a:ahLst/>
            <a:cxnLst/>
            <a:rect l="l" t="t" r="r" b="b"/>
            <a:pathLst>
              <a:path w="2090420" h="1189989">
                <a:moveTo>
                  <a:pt x="166433" y="1189672"/>
                </a:moveTo>
                <a:lnTo>
                  <a:pt x="253" y="382206"/>
                </a:lnTo>
                <a:lnTo>
                  <a:pt x="0" y="379412"/>
                </a:lnTo>
                <a:lnTo>
                  <a:pt x="292" y="376631"/>
                </a:lnTo>
                <a:lnTo>
                  <a:pt x="1920824" y="254"/>
                </a:lnTo>
                <a:lnTo>
                  <a:pt x="1923605" y="0"/>
                </a:lnTo>
                <a:lnTo>
                  <a:pt x="1926399" y="304"/>
                </a:lnTo>
                <a:lnTo>
                  <a:pt x="1938565" y="16979"/>
                </a:lnTo>
                <a:lnTo>
                  <a:pt x="1909470" y="16979"/>
                </a:lnTo>
                <a:lnTo>
                  <a:pt x="1912153" y="31004"/>
                </a:lnTo>
                <a:lnTo>
                  <a:pt x="104335" y="376834"/>
                </a:lnTo>
                <a:lnTo>
                  <a:pt x="28321" y="376834"/>
                </a:lnTo>
                <a:lnTo>
                  <a:pt x="16967" y="393547"/>
                </a:lnTo>
                <a:lnTo>
                  <a:pt x="31518" y="393547"/>
                </a:lnTo>
                <a:lnTo>
                  <a:pt x="177885" y="1158667"/>
                </a:lnTo>
                <a:lnTo>
                  <a:pt x="163855" y="1161351"/>
                </a:lnTo>
                <a:lnTo>
                  <a:pt x="180568" y="1172692"/>
                </a:lnTo>
                <a:lnTo>
                  <a:pt x="256646" y="1172692"/>
                </a:lnTo>
                <a:lnTo>
                  <a:pt x="169214" y="1189418"/>
                </a:lnTo>
                <a:lnTo>
                  <a:pt x="166433" y="1189672"/>
                </a:lnTo>
                <a:close/>
              </a:path>
              <a:path w="2090420" h="1189989">
                <a:moveTo>
                  <a:pt x="1912153" y="31004"/>
                </a:moveTo>
                <a:lnTo>
                  <a:pt x="1909470" y="16979"/>
                </a:lnTo>
                <a:lnTo>
                  <a:pt x="1926183" y="28321"/>
                </a:lnTo>
                <a:lnTo>
                  <a:pt x="1912153" y="31004"/>
                </a:lnTo>
                <a:close/>
              </a:path>
              <a:path w="2090420" h="1189989">
                <a:moveTo>
                  <a:pt x="2059034" y="798810"/>
                </a:moveTo>
                <a:lnTo>
                  <a:pt x="1912153" y="31004"/>
                </a:lnTo>
                <a:lnTo>
                  <a:pt x="1926183" y="28321"/>
                </a:lnTo>
                <a:lnTo>
                  <a:pt x="1909470" y="16979"/>
                </a:lnTo>
                <a:lnTo>
                  <a:pt x="1938565" y="16979"/>
                </a:lnTo>
                <a:lnTo>
                  <a:pt x="2087615" y="796124"/>
                </a:lnTo>
                <a:lnTo>
                  <a:pt x="2073071" y="796124"/>
                </a:lnTo>
                <a:lnTo>
                  <a:pt x="2059034" y="798810"/>
                </a:lnTo>
                <a:close/>
              </a:path>
              <a:path w="2090420" h="1189989">
                <a:moveTo>
                  <a:pt x="16967" y="393547"/>
                </a:moveTo>
                <a:lnTo>
                  <a:pt x="28321" y="376834"/>
                </a:lnTo>
                <a:lnTo>
                  <a:pt x="31004" y="390862"/>
                </a:lnTo>
                <a:lnTo>
                  <a:pt x="16967" y="393547"/>
                </a:lnTo>
                <a:close/>
              </a:path>
              <a:path w="2090420" h="1189989">
                <a:moveTo>
                  <a:pt x="31004" y="390862"/>
                </a:moveTo>
                <a:lnTo>
                  <a:pt x="28321" y="376834"/>
                </a:lnTo>
                <a:lnTo>
                  <a:pt x="104335" y="376834"/>
                </a:lnTo>
                <a:lnTo>
                  <a:pt x="31004" y="390862"/>
                </a:lnTo>
                <a:close/>
              </a:path>
              <a:path w="2090420" h="1189989">
                <a:moveTo>
                  <a:pt x="31518" y="393547"/>
                </a:moveTo>
                <a:lnTo>
                  <a:pt x="16967" y="393547"/>
                </a:lnTo>
                <a:lnTo>
                  <a:pt x="31004" y="390862"/>
                </a:lnTo>
                <a:lnTo>
                  <a:pt x="31518" y="393547"/>
                </a:lnTo>
                <a:close/>
              </a:path>
              <a:path w="2090420" h="1189989">
                <a:moveTo>
                  <a:pt x="2061718" y="812838"/>
                </a:moveTo>
                <a:lnTo>
                  <a:pt x="2059034" y="798810"/>
                </a:lnTo>
                <a:lnTo>
                  <a:pt x="2073071" y="796124"/>
                </a:lnTo>
                <a:lnTo>
                  <a:pt x="2061718" y="812838"/>
                </a:lnTo>
                <a:close/>
              </a:path>
              <a:path w="2090420" h="1189989">
                <a:moveTo>
                  <a:pt x="2089768" y="812838"/>
                </a:moveTo>
                <a:lnTo>
                  <a:pt x="2061718" y="812838"/>
                </a:lnTo>
                <a:lnTo>
                  <a:pt x="2073071" y="796124"/>
                </a:lnTo>
                <a:lnTo>
                  <a:pt x="2087615" y="796124"/>
                </a:lnTo>
                <a:lnTo>
                  <a:pt x="2089785" y="807466"/>
                </a:lnTo>
                <a:lnTo>
                  <a:pt x="2090039" y="810260"/>
                </a:lnTo>
                <a:lnTo>
                  <a:pt x="2089768" y="812838"/>
                </a:lnTo>
                <a:close/>
              </a:path>
              <a:path w="2090420" h="1189989">
                <a:moveTo>
                  <a:pt x="256646" y="1172692"/>
                </a:moveTo>
                <a:lnTo>
                  <a:pt x="180568" y="1172692"/>
                </a:lnTo>
                <a:lnTo>
                  <a:pt x="177885" y="1158667"/>
                </a:lnTo>
                <a:lnTo>
                  <a:pt x="2059034" y="798810"/>
                </a:lnTo>
                <a:lnTo>
                  <a:pt x="2061718" y="812838"/>
                </a:lnTo>
                <a:lnTo>
                  <a:pt x="2089768" y="812838"/>
                </a:lnTo>
                <a:lnTo>
                  <a:pt x="2078431" y="824179"/>
                </a:lnTo>
                <a:lnTo>
                  <a:pt x="256646" y="1172692"/>
                </a:lnTo>
                <a:close/>
              </a:path>
              <a:path w="2090420" h="1189989">
                <a:moveTo>
                  <a:pt x="180568" y="1172692"/>
                </a:moveTo>
                <a:lnTo>
                  <a:pt x="163855" y="1161351"/>
                </a:lnTo>
                <a:lnTo>
                  <a:pt x="177885" y="1158667"/>
                </a:lnTo>
                <a:lnTo>
                  <a:pt x="180568" y="117269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200" dirty="0"/>
              <a:t>什么是操作规</a:t>
            </a:r>
            <a:r>
              <a:rPr sz="2800" spc="-20" dirty="0"/>
              <a:t>程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619239" y="996391"/>
            <a:ext cx="5280025" cy="2743200"/>
          </a:xfrm>
          <a:custGeom>
            <a:avLst/>
            <a:gdLst/>
            <a:ahLst/>
            <a:cxnLst/>
            <a:rect l="l" t="t" r="r" b="b"/>
            <a:pathLst>
              <a:path w="5280025" h="2743200">
                <a:moveTo>
                  <a:pt x="5279885" y="2742920"/>
                </a:moveTo>
                <a:lnTo>
                  <a:pt x="0" y="2742920"/>
                </a:lnTo>
                <a:lnTo>
                  <a:pt x="0" y="0"/>
                </a:lnTo>
                <a:lnTo>
                  <a:pt x="5279885" y="0"/>
                </a:lnTo>
                <a:lnTo>
                  <a:pt x="5279885" y="4762"/>
                </a:lnTo>
                <a:lnTo>
                  <a:pt x="9525" y="4762"/>
                </a:lnTo>
                <a:lnTo>
                  <a:pt x="4762" y="9524"/>
                </a:lnTo>
                <a:lnTo>
                  <a:pt x="9525" y="9524"/>
                </a:lnTo>
                <a:lnTo>
                  <a:pt x="9525" y="2733395"/>
                </a:lnTo>
                <a:lnTo>
                  <a:pt x="4762" y="2733395"/>
                </a:lnTo>
                <a:lnTo>
                  <a:pt x="9525" y="2738158"/>
                </a:lnTo>
                <a:lnTo>
                  <a:pt x="5279885" y="2738158"/>
                </a:lnTo>
                <a:lnTo>
                  <a:pt x="5279885" y="2742920"/>
                </a:lnTo>
                <a:close/>
              </a:path>
              <a:path w="5280025" h="2743200">
                <a:moveTo>
                  <a:pt x="9525" y="9524"/>
                </a:moveTo>
                <a:lnTo>
                  <a:pt x="4762" y="9524"/>
                </a:lnTo>
                <a:lnTo>
                  <a:pt x="9525" y="4762"/>
                </a:lnTo>
                <a:lnTo>
                  <a:pt x="9525" y="9524"/>
                </a:lnTo>
                <a:close/>
              </a:path>
              <a:path w="5280025" h="2743200">
                <a:moveTo>
                  <a:pt x="5270360" y="9524"/>
                </a:moveTo>
                <a:lnTo>
                  <a:pt x="9525" y="9524"/>
                </a:lnTo>
                <a:lnTo>
                  <a:pt x="9525" y="4762"/>
                </a:lnTo>
                <a:lnTo>
                  <a:pt x="5270360" y="4762"/>
                </a:lnTo>
                <a:lnTo>
                  <a:pt x="5270360" y="9524"/>
                </a:lnTo>
                <a:close/>
              </a:path>
              <a:path w="5280025" h="2743200">
                <a:moveTo>
                  <a:pt x="5270360" y="2738158"/>
                </a:moveTo>
                <a:lnTo>
                  <a:pt x="5270360" y="4762"/>
                </a:lnTo>
                <a:lnTo>
                  <a:pt x="5275122" y="9524"/>
                </a:lnTo>
                <a:lnTo>
                  <a:pt x="5279885" y="9524"/>
                </a:lnTo>
                <a:lnTo>
                  <a:pt x="5279885" y="2733395"/>
                </a:lnTo>
                <a:lnTo>
                  <a:pt x="5275122" y="2733395"/>
                </a:lnTo>
                <a:lnTo>
                  <a:pt x="5270360" y="2738158"/>
                </a:lnTo>
                <a:close/>
              </a:path>
              <a:path w="5280025" h="2743200">
                <a:moveTo>
                  <a:pt x="5279885" y="9524"/>
                </a:moveTo>
                <a:lnTo>
                  <a:pt x="5275122" y="9524"/>
                </a:lnTo>
                <a:lnTo>
                  <a:pt x="5270360" y="4762"/>
                </a:lnTo>
                <a:lnTo>
                  <a:pt x="5279885" y="4762"/>
                </a:lnTo>
                <a:lnTo>
                  <a:pt x="5279885" y="9524"/>
                </a:lnTo>
                <a:close/>
              </a:path>
              <a:path w="5280025" h="2743200">
                <a:moveTo>
                  <a:pt x="9525" y="2738158"/>
                </a:moveTo>
                <a:lnTo>
                  <a:pt x="4762" y="2733395"/>
                </a:lnTo>
                <a:lnTo>
                  <a:pt x="9525" y="2733395"/>
                </a:lnTo>
                <a:lnTo>
                  <a:pt x="9525" y="2738158"/>
                </a:lnTo>
                <a:close/>
              </a:path>
              <a:path w="5280025" h="2743200">
                <a:moveTo>
                  <a:pt x="5270360" y="2738158"/>
                </a:moveTo>
                <a:lnTo>
                  <a:pt x="9525" y="2738158"/>
                </a:lnTo>
                <a:lnTo>
                  <a:pt x="9525" y="2733395"/>
                </a:lnTo>
                <a:lnTo>
                  <a:pt x="5270360" y="2733395"/>
                </a:lnTo>
                <a:lnTo>
                  <a:pt x="5270360" y="2738158"/>
                </a:lnTo>
                <a:close/>
              </a:path>
              <a:path w="5280025" h="2743200">
                <a:moveTo>
                  <a:pt x="5279885" y="2738158"/>
                </a:moveTo>
                <a:lnTo>
                  <a:pt x="5270360" y="2738158"/>
                </a:lnTo>
                <a:lnTo>
                  <a:pt x="5275122" y="2733395"/>
                </a:lnTo>
                <a:lnTo>
                  <a:pt x="5279885" y="2733395"/>
                </a:lnTo>
                <a:lnTo>
                  <a:pt x="5279885" y="2738158"/>
                </a:lnTo>
                <a:close/>
              </a:path>
            </a:pathLst>
          </a:custGeom>
          <a:solidFill>
            <a:srgbClr val="5454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8266" y="1032903"/>
            <a:ext cx="4866005" cy="513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0035" marR="5080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操作规程用于说明完成特定任务所需的指  导书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749935">
              <a:lnSpc>
                <a:spcPct val="100000"/>
              </a:lnSpc>
              <a:spcBef>
                <a:spcPts val="490"/>
              </a:spcBef>
            </a:pPr>
            <a:r>
              <a:rPr sz="20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1.</a:t>
            </a:r>
            <a:r>
              <a:rPr sz="2000" spc="-9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操作步骤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749935">
              <a:lnSpc>
                <a:spcPct val="100000"/>
              </a:lnSpc>
              <a:spcBef>
                <a:spcPts val="480"/>
              </a:spcBef>
            </a:pPr>
            <a:r>
              <a:rPr sz="2000" spc="-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2.</a:t>
            </a:r>
            <a:r>
              <a:rPr sz="2000" spc="-95" dirty="0">
                <a:solidFill>
                  <a:srgbClr val="FF0000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完成质量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280035" marR="1529080">
              <a:lnSpc>
                <a:spcPct val="120000"/>
              </a:lnSpc>
            </a:pPr>
            <a:r>
              <a:rPr sz="20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可以是电子档  也可以是打印并装订的文</a:t>
            </a:r>
            <a:r>
              <a:rPr sz="2000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档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00">
              <a:latin typeface="Times New Roman" panose="02020603050405020304"/>
              <a:cs typeface="Times New Roman" panose="02020603050405020304"/>
            </a:endParaRPr>
          </a:p>
          <a:p>
            <a:pPr marL="12700" marR="219075">
              <a:lnSpc>
                <a:spcPct val="150000"/>
              </a:lnSpc>
            </a:pP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SMP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Standard Management Procedure  (GMP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中的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)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标准管理程序；  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SOP</a:t>
            </a:r>
            <a:r>
              <a:rPr sz="20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Standard Operating Procedure 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标准操作程序；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20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WI</a:t>
            </a:r>
            <a:r>
              <a:rPr sz="2000" spc="-1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2000" spc="-1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Working </a:t>
            </a:r>
            <a:r>
              <a:rPr sz="2000" spc="-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Instruction</a:t>
            </a:r>
            <a:r>
              <a:rPr sz="2000" spc="-45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0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作业指导书；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74740" y="918845"/>
            <a:ext cx="5336540" cy="3926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64840">
              <a:lnSpc>
                <a:spcPct val="100000"/>
              </a:lnSpc>
            </a:pPr>
            <a:endParaRPr sz="18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sz="1900" dirty="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重要性</a:t>
            </a:r>
            <a:r>
              <a:rPr sz="2400" spc="-64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solidFill>
                  <a:srgbClr val="545454"/>
                </a:solidFill>
                <a:latin typeface="Arial" panose="020B0604020202020204"/>
                <a:cs typeface="Arial" panose="020B0604020202020204"/>
              </a:rPr>
              <a:t>---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人员可靠性：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92075" indent="-342900" algn="just">
              <a:lnSpc>
                <a:spcPts val="4320"/>
              </a:lnSpc>
              <a:spcBef>
                <a:spcPts val="365"/>
              </a:spcBef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 </a:t>
            </a:r>
            <a:r>
              <a:rPr sz="2400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对于任何的过程安全管理，</a:t>
            </a:r>
            <a:r>
              <a:rPr sz="2400" b="1" spc="-5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人员持续  </a:t>
            </a:r>
            <a:r>
              <a:rPr sz="2400" b="1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的正确操作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都是至关重要的。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95885" indent="-342900" algn="just">
              <a:lnSpc>
                <a:spcPts val="4320"/>
              </a:lnSpc>
            </a:pPr>
            <a:r>
              <a:rPr sz="2400" spc="-5" dirty="0">
                <a:solidFill>
                  <a:srgbClr val="007C40"/>
                </a:solidFill>
                <a:latin typeface="Arial" panose="020B0604020202020204"/>
                <a:cs typeface="Arial" panose="020B0604020202020204"/>
              </a:rPr>
              <a:t>• </a:t>
            </a:r>
            <a:r>
              <a:rPr sz="2400" dirty="0">
                <a:solidFill>
                  <a:srgbClr val="545454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如果没有编写指导说明，工厂不能够  保证不同操作员工在进行同一操作时  使用统一的顺序和方法。</a:t>
            </a:r>
            <a:endParaRPr sz="240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7963</Words>
  <Application>WPS 演示</Application>
  <PresentationFormat>宽屏</PresentationFormat>
  <Paragraphs>776</Paragraphs>
  <Slides>47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Times New Roman</vt:lpstr>
      <vt:lpstr>Gill Sans MT</vt:lpstr>
      <vt:lpstr>Arial</vt:lpstr>
      <vt:lpstr>Calibri</vt:lpstr>
      <vt:lpstr>Arial Unicode MS</vt:lpstr>
      <vt:lpstr>MS UI Gothic</vt:lpstr>
      <vt:lpstr>Symbol</vt:lpstr>
      <vt:lpstr>Calibri</vt:lpstr>
      <vt:lpstr>Office Theme</vt:lpstr>
      <vt:lpstr>PowerPoint 演示文稿</vt:lpstr>
      <vt:lpstr>PowerPoint 演示文稿</vt:lpstr>
      <vt:lpstr>从12要素到20个要素的转变</vt:lpstr>
      <vt:lpstr>修订中的过程安全管理20要素</vt:lpstr>
      <vt:lpstr>按照要素分析美国的PSM事故</vt:lpstr>
      <vt:lpstr>BP德州炼油厂火灾爆炸事故</vt:lpstr>
      <vt:lpstr>某企业空分装置爆炸事故</vt:lpstr>
      <vt:lpstr>某企业加热炉闪爆事故</vt:lpstr>
      <vt:lpstr>什么是操作规程</vt:lpstr>
      <vt:lpstr>预期的工作成果</vt:lpstr>
      <vt:lpstr>关于加强化工过程安全管理的指导意见</vt:lpstr>
      <vt:lpstr>操作规程管理 -	最佳实践</vt:lpstr>
      <vt:lpstr>关于加强化工过程安全管理的指导意见</vt:lpstr>
      <vt:lpstr>操作规程应包含内容</vt:lpstr>
      <vt:lpstr>关于加强化工过程安全管理的指导意见</vt:lpstr>
      <vt:lpstr>操作规程所含安全生产信息  指导实践：</vt:lpstr>
      <vt:lpstr>关于加强化工过程安全管理的指导意见</vt:lpstr>
      <vt:lpstr>操作规程所含安全生产信息  指导实践：</vt:lpstr>
      <vt:lpstr>关于加强化工过程安全管理的指导意见</vt:lpstr>
      <vt:lpstr>操作规程 –	常见问题</vt:lpstr>
      <vt:lpstr>操作规程 –	常见问题</vt:lpstr>
      <vt:lpstr>大脑和绩效可靠性</vt:lpstr>
      <vt:lpstr>大脑活动特点产生的危害</vt:lpstr>
      <vt:lpstr>操作规程和人的视觉系统</vt:lpstr>
      <vt:lpstr>操作规程设计原则 -	契合大脑运行特点</vt:lpstr>
      <vt:lpstr>确定什么是最关键的</vt:lpstr>
      <vt:lpstr>PowerPoint 演示文稿</vt:lpstr>
      <vt:lpstr>典型的操作规程目录</vt:lpstr>
      <vt:lpstr>1	总体工艺介绍</vt:lpstr>
      <vt:lpstr>2	化学品数据</vt:lpstr>
      <vt:lpstr>3	设备描述</vt:lpstr>
      <vt:lpstr>4	安全装置</vt:lpstr>
      <vt:lpstr>独立保护层IPL 表</vt:lpstr>
      <vt:lpstr>5	操作规程 -	1</vt:lpstr>
      <vt:lpstr>PowerPoint 演示文稿</vt:lpstr>
      <vt:lpstr>6	DCS	控制方案/顺控程序</vt:lpstr>
      <vt:lpstr>7	报警及联锁</vt:lpstr>
      <vt:lpstr>8	紧急停车及相应程序</vt:lpstr>
      <vt:lpstr>9	异常情况处理</vt:lpstr>
      <vt:lpstr>PowerPoint 演示文稿</vt:lpstr>
      <vt:lpstr>PowerPoint 演示文稿</vt:lpstr>
      <vt:lpstr>操作纪律及重要性</vt:lpstr>
      <vt:lpstr>预期的成果</vt:lpstr>
      <vt:lpstr>操作纪律</vt:lpstr>
      <vt:lpstr>操作纪律</vt:lpstr>
      <vt:lpstr>操作纪律</vt:lpstr>
      <vt:lpstr>答疑时间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A呀土豆baby</cp:lastModifiedBy>
  <cp:revision>3</cp:revision>
  <dcterms:created xsi:type="dcterms:W3CDTF">2021-07-06T15:23:00Z</dcterms:created>
  <dcterms:modified xsi:type="dcterms:W3CDTF">2021-07-07T01:29:00Z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2021-07-03T00:00:00Z</vt:filetime>
  </property>
  <property fmtid="{D5CDD505-2E9C-101B-9397-08002B2CF9AE}" pid="3" name="Creator">
    <vt:lpwstr>WPS 演示</vt:lpwstr>
  </property>
  <property fmtid="{D5CDD505-2E9C-101B-9397-08002B2CF9AE}" pid="4" name="LastSaved">
    <vt:filetime>2021-07-03T00:00:00Z</vt:filetime>
  </property>
  <property fmtid="{D5CDD505-2E9C-101B-9397-08002B2CF9AE}" pid="5" name="ICV">
    <vt:lpwstr>928F9F46BC264E1F8340AE1D58F9FE03</vt:lpwstr>
  </property>
  <property fmtid="{D5CDD505-2E9C-101B-9397-08002B2CF9AE}" pid="6" name="KSOProductBuildVer">
    <vt:lpwstr>2052-11.1.0.10578</vt:lpwstr>
  </property>
</Properties>
</file>