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1"/>
  </p:notesMasterIdLst>
  <p:sldIdLst>
    <p:sldId id="437" r:id="rId2"/>
    <p:sldId id="274" r:id="rId3"/>
    <p:sldId id="263" r:id="rId4"/>
    <p:sldId id="390" r:id="rId5"/>
    <p:sldId id="271" r:id="rId6"/>
    <p:sldId id="337" r:id="rId7"/>
    <p:sldId id="524" r:id="rId8"/>
    <p:sldId id="578" r:id="rId9"/>
    <p:sldId id="576" r:id="rId10"/>
    <p:sldId id="577" r:id="rId11"/>
    <p:sldId id="579" r:id="rId12"/>
    <p:sldId id="580" r:id="rId13"/>
    <p:sldId id="581" r:id="rId14"/>
    <p:sldId id="582" r:id="rId15"/>
    <p:sldId id="636" r:id="rId16"/>
    <p:sldId id="320" r:id="rId17"/>
    <p:sldId id="283" r:id="rId18"/>
    <p:sldId id="338" r:id="rId19"/>
    <p:sldId id="339" r:id="rId20"/>
    <p:sldId id="350" r:id="rId21"/>
    <p:sldId id="353" r:id="rId22"/>
    <p:sldId id="328" r:id="rId23"/>
    <p:sldId id="309" r:id="rId24"/>
    <p:sldId id="307" r:id="rId25"/>
    <p:sldId id="481" r:id="rId26"/>
    <p:sldId id="306" r:id="rId27"/>
    <p:sldId id="310" r:id="rId28"/>
    <p:sldId id="305" r:id="rId29"/>
    <p:sldId id="482" r:id="rId30"/>
    <p:sldId id="483" r:id="rId31"/>
    <p:sldId id="484" r:id="rId32"/>
    <p:sldId id="485" r:id="rId33"/>
    <p:sldId id="486" r:id="rId34"/>
    <p:sldId id="487" r:id="rId35"/>
    <p:sldId id="492" r:id="rId36"/>
    <p:sldId id="488" r:id="rId37"/>
    <p:sldId id="489" r:id="rId38"/>
    <p:sldId id="490" r:id="rId39"/>
    <p:sldId id="491" r:id="rId40"/>
    <p:sldId id="493" r:id="rId41"/>
    <p:sldId id="494" r:id="rId42"/>
    <p:sldId id="495" r:id="rId43"/>
    <p:sldId id="496" r:id="rId44"/>
    <p:sldId id="497" r:id="rId45"/>
    <p:sldId id="498" r:id="rId46"/>
    <p:sldId id="502" r:id="rId47"/>
    <p:sldId id="499" r:id="rId48"/>
    <p:sldId id="501" r:id="rId49"/>
    <p:sldId id="692" r:id="rId50"/>
    <p:sldId id="313" r:id="rId51"/>
    <p:sldId id="439" r:id="rId52"/>
    <p:sldId id="308" r:id="rId53"/>
    <p:sldId id="329" r:id="rId54"/>
    <p:sldId id="311" r:id="rId55"/>
    <p:sldId id="312" r:id="rId56"/>
    <p:sldId id="503" r:id="rId57"/>
    <p:sldId id="335" r:id="rId58"/>
    <p:sldId id="638" r:id="rId59"/>
    <p:sldId id="315" r:id="rId60"/>
    <p:sldId id="637" r:id="rId61"/>
    <p:sldId id="690" r:id="rId62"/>
    <p:sldId id="334" r:id="rId63"/>
    <p:sldId id="323" r:id="rId64"/>
    <p:sldId id="691" r:id="rId65"/>
    <p:sldId id="324" r:id="rId66"/>
    <p:sldId id="326" r:id="rId67"/>
    <p:sldId id="303" r:id="rId68"/>
    <p:sldId id="321" r:id="rId69"/>
    <p:sldId id="352" r:id="rId70"/>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kern="1200" baseline="0">
        <a:solidFill>
          <a:schemeClr val="tx1"/>
        </a:solidFill>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5" d="100"/>
          <a:sy n="105" d="100"/>
        </p:scale>
        <p:origin x="1716" y="108"/>
      </p:cViewPr>
      <p:guideLst>
        <p:guide orient="horz" pos="2160"/>
        <p:guide pos="2880"/>
      </p:guideLst>
    </p:cSldViewPr>
  </p:slideViewPr>
  <p:notesTextViewPr>
    <p:cViewPr>
      <p:scale>
        <a:sx n="100" d="100"/>
        <a:sy n="100" d="100"/>
      </p:scale>
      <p:origin x="0" y="0"/>
    </p:cViewPr>
  </p:notesTextViewPr>
  <p:gridSpacing cx="60148" cy="6014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p:cNvSpPr>
          <p:nvPr>
            <p:ph type="hdr" sz="quarter"/>
          </p:nvPr>
        </p:nvSpPr>
        <p:spPr>
          <a:xfrm>
            <a:off x="0" y="0"/>
            <a:ext cx="2971800" cy="457200"/>
          </a:xfrm>
          <a:prstGeom prst="rect">
            <a:avLst/>
          </a:prstGeom>
          <a:noFill/>
          <a:ln w="9525">
            <a:noFill/>
          </a:ln>
        </p:spPr>
        <p:txBody>
          <a:bodyPr vert="horz"/>
          <a:lstStyle/>
          <a:p>
            <a:pPr lvl="0" fontAlgn="base"/>
            <a:endParaRPr strike="noStrike" noProof="1">
              <a:ea typeface="宋体" panose="02010600030101010101" pitchFamily="2" charset="-122"/>
            </a:endParaRPr>
          </a:p>
        </p:txBody>
      </p:sp>
      <p:sp>
        <p:nvSpPr>
          <p:cNvPr id="2051" name="日期占位符 2"/>
          <p:cNvSpPr>
            <a:spLocks noGrp="1"/>
          </p:cNvSpPr>
          <p:nvPr>
            <p:ph type="dt" idx="1"/>
          </p:nvPr>
        </p:nvSpPr>
        <p:spPr>
          <a:xfrm>
            <a:off x="3884613" y="0"/>
            <a:ext cx="2971800" cy="457200"/>
          </a:xfrm>
          <a:prstGeom prst="rect">
            <a:avLst/>
          </a:prstGeom>
          <a:noFill/>
          <a:ln w="9525">
            <a:noFill/>
          </a:ln>
        </p:spPr>
        <p:txBody>
          <a:bodyPr vert="horz"/>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2020/12/24</a:t>
            </a:fld>
            <a:endParaRPr lang="zh-CN" altLang="en-US" strike="noStrike" noProof="1">
              <a:ea typeface="宋体" panose="02010600030101010101" pitchFamily="2" charset="-122"/>
            </a:endParaRPr>
          </a:p>
        </p:txBody>
      </p:sp>
      <p:sp>
        <p:nvSpPr>
          <p:cNvPr id="12292" name="幻灯片图像占位符 3"/>
          <p:cNvSpPr>
            <a:spLocks noGrp="1" noRot="1" noChangeAspect="1"/>
          </p:cNvSpPr>
          <p:nvPr>
            <p:ph type="sldImg"/>
          </p:nvPr>
        </p:nvSpPr>
        <p:spPr>
          <a:xfrm>
            <a:off x="1143000" y="685800"/>
            <a:ext cx="4572000" cy="3429000"/>
          </a:xfrm>
          <a:prstGeom prst="rect">
            <a:avLst/>
          </a:prstGeom>
          <a:noFill/>
          <a:ln w="9525">
            <a:noFill/>
          </a:ln>
        </p:spPr>
      </p:sp>
      <p:sp>
        <p:nvSpPr>
          <p:cNvPr id="12293" name="备注占位符 4"/>
          <p:cNvSpPr>
            <a:spLocks noGrp="1" noRot="1" noChangeAspect="1"/>
          </p:cNvSpPr>
          <p:nvPr/>
        </p:nvSpPr>
        <p:spPr>
          <a:xfrm>
            <a:off x="685800" y="4343400"/>
            <a:ext cx="5486400" cy="4114800"/>
          </a:xfrm>
          <a:prstGeom prst="rect">
            <a:avLst/>
          </a:prstGeom>
          <a:noFill/>
          <a:ln w="9525">
            <a:noFill/>
          </a:ln>
        </p:spPr>
        <p:txBody>
          <a:bodyPr anchor="ctr"/>
          <a:lstStyle/>
          <a:p>
            <a:pPr lvl="0" indent="0"/>
            <a:r>
              <a:rPr lang="zh-CN" altLang="en-US">
                <a:ea typeface="Arial" panose="020B0604020202020204" pitchFamily="34" charset="0"/>
              </a:rPr>
              <a:t>单击此处编辑母版文本样式</a:t>
            </a:r>
          </a:p>
          <a:p>
            <a:pPr lvl="1" indent="0"/>
            <a:r>
              <a:rPr lang="zh-CN" altLang="en-US">
                <a:ea typeface="Arial" panose="020B0604020202020204" pitchFamily="34" charset="0"/>
              </a:rPr>
              <a:t>第二级</a:t>
            </a:r>
          </a:p>
          <a:p>
            <a:pPr lvl="2" indent="0"/>
            <a:r>
              <a:rPr lang="zh-CN" altLang="en-US">
                <a:ea typeface="Arial" panose="020B0604020202020204" pitchFamily="34" charset="0"/>
              </a:rPr>
              <a:t>第三级</a:t>
            </a:r>
          </a:p>
          <a:p>
            <a:pPr lvl="3" indent="0"/>
            <a:r>
              <a:rPr lang="zh-CN" altLang="en-US">
                <a:ea typeface="Arial" panose="020B0604020202020204" pitchFamily="34" charset="0"/>
              </a:rPr>
              <a:t>第四级</a:t>
            </a:r>
          </a:p>
          <a:p>
            <a:pPr lvl="4" indent="0"/>
            <a:r>
              <a:rPr lang="zh-CN" altLang="en-US">
                <a:ea typeface="Arial" panose="020B0604020202020204" pitchFamily="34" charset="0"/>
              </a:rPr>
              <a:t>第五级</a:t>
            </a:r>
          </a:p>
        </p:txBody>
      </p:sp>
      <p:sp>
        <p:nvSpPr>
          <p:cNvPr id="2054" name="页脚占位符 5"/>
          <p:cNvSpPr>
            <a:spLocks noGrp="1"/>
          </p:cNvSpPr>
          <p:nvPr>
            <p:ph type="ftr" sz="quarter" idx="4"/>
          </p:nvPr>
        </p:nvSpPr>
        <p:spPr>
          <a:xfrm>
            <a:off x="0" y="8685213"/>
            <a:ext cx="2971800" cy="457200"/>
          </a:xfrm>
          <a:prstGeom prst="rect">
            <a:avLst/>
          </a:prstGeom>
          <a:noFill/>
          <a:ln w="9525">
            <a:noFill/>
          </a:ln>
        </p:spPr>
        <p:txBody>
          <a:bodyPr vert="horz" anchor="b"/>
          <a:lstStyle/>
          <a:p>
            <a:pPr lvl="0" fontAlgn="base"/>
            <a:endParaRPr strike="noStrike" noProof="1">
              <a:ea typeface="宋体" panose="02010600030101010101" pitchFamily="2" charset="-122"/>
            </a:endParaRPr>
          </a:p>
        </p:txBody>
      </p:sp>
      <p:sp>
        <p:nvSpPr>
          <p:cNvPr id="2055" name="灯片编号占位符 6"/>
          <p:cNvSpPr>
            <a:spLocks noGrp="1"/>
          </p:cNvSpPr>
          <p:nvPr>
            <p:ph type="sldNum" sz="quarter" idx="5"/>
          </p:nvPr>
        </p:nvSpPr>
        <p:spPr>
          <a:xfrm>
            <a:off x="3884613" y="8685213"/>
            <a:ext cx="2971800" cy="457200"/>
          </a:xfrm>
          <a:prstGeom prst="rect">
            <a:avLst/>
          </a:prstGeom>
          <a:noFill/>
          <a:ln w="9525">
            <a:noFill/>
          </a:ln>
        </p:spPr>
        <p:txBody>
          <a:bodyPr vert="horz" anchor="b"/>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t>‹#›</a:t>
            </a:fld>
            <a:endParaRPr lang="zh-CN" altLang="en-US" strike="noStrike" noProof="1">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p:notesStyle>
    <a:lvl1pPr lvl="0" defTabSz="0" fontAlgn="base">
      <a:defRPr sz="1200" kern="1200"/>
    </a:lvl1pPr>
    <a:lvl2pPr marL="0" lvl="1" indent="0" defTabSz="0" fontAlgn="base">
      <a:defRPr sz="1200" kern="1200"/>
    </a:lvl2pPr>
    <a:lvl3pPr marL="0" lvl="2" indent="0" defTabSz="0" fontAlgn="base">
      <a:defRPr sz="1200" kern="1200"/>
    </a:lvl3pPr>
    <a:lvl4pPr marL="0" lvl="3" indent="0" defTabSz="0" fontAlgn="base">
      <a:defRPr sz="1200" kern="1200"/>
    </a:lvl4pPr>
    <a:lvl5pPr marL="0" lvl="4" indent="0" defTabSz="0" fontAlgn="base">
      <a:defRPr sz="1200" kern="1200"/>
    </a:lvl5pPr>
    <a:lvl6pPr marL="2286000" lvl="5" indent="0" defTabSz="0" fontAlgn="base">
      <a:defRPr sz="1200" kern="1200"/>
    </a:lvl6pPr>
    <a:lvl7pPr marL="2743200" lvl="6" indent="0" defTabSz="0" fontAlgn="base">
      <a:defRPr sz="1200" kern="1200"/>
    </a:lvl7pPr>
    <a:lvl8pPr marL="3200400" lvl="7" indent="0" defTabSz="0" fontAlgn="base">
      <a:defRPr sz="1200" kern="1200"/>
    </a:lvl8pPr>
    <a:lvl9pPr marL="3657600" lvl="8" indent="0" defTabSz="0" fontAlgn="base">
      <a:defRPr sz="1200" kern="1200"/>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auto"/>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2020/12/24</a:t>
            </a:fld>
            <a:fld id="{BB962C8B-B14F-4D97-AF65-F5344CB8AC3E}" type="datetime1">
              <a:rPr lang="zh-CN" altLang="en-US" sz="1200" strike="noStrike" noProof="1" dirty="0">
                <a:solidFill>
                  <a:srgbClr val="898989"/>
                </a:solidFill>
                <a:latin typeface="Arial" panose="020B0604020202020204" pitchFamily="34" charset="0"/>
                <a:ea typeface="宋体" panose="02010600030101010101" pitchFamily="2" charset="-122"/>
                <a:cs typeface="+mn-ea"/>
              </a:rPr>
              <a:t>2020/12/24</a:t>
            </a:fld>
            <a:endParaRPr lang="zh-CN" altLang="en-US" sz="1200" strike="noStrike" noProof="1">
              <a:solidFill>
                <a:srgbClr val="898989"/>
              </a:solidFill>
              <a:ea typeface="宋体" panose="02010600030101010101" pitchFamily="2" charset="-122"/>
            </a:endParaRPr>
          </a:p>
        </p:txBody>
      </p:sp>
      <p:sp>
        <p:nvSpPr>
          <p:cNvPr id="5" name="页脚占位符 4"/>
          <p:cNvSpPr>
            <a:spLocks noGrp="1"/>
          </p:cNvSpPr>
          <p:nvPr>
            <p:ph type="ftr" sz="quarter" idx="11"/>
          </p:nvPr>
        </p:nvSpPr>
        <p:spPr/>
        <p:txBody>
          <a:bodyPr/>
          <a:lstStyle/>
          <a:p>
            <a:pPr lvl="0" fontAlgn="base"/>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t>‹#›</a:t>
            </a:fld>
            <a:endParaRPr lang="zh-CN" altLang="en-US" strike="noStrike" noProof="1"/>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5" name="页脚占位符 4"/>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6" name="灯片编号占位符 5"/>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auto"/>
            <a:r>
              <a:rPr lang="zh-CN" altLang="en-US" strike="noStrike" noProof="1"/>
              <a:t>单击此处编辑母版标题样式</a:t>
            </a:r>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5" name="页脚占位符 4"/>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6" name="灯片编号占位符 5"/>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5" name="页脚占位符 4"/>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6" name="灯片编号占位符 5"/>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5" name="页脚占位符 4"/>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6" name="灯片编号占位符 5"/>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6" name="页脚占位符 5"/>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7" name="灯片编号占位符 6"/>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8" name="页脚占位符 7"/>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9" name="灯片编号占位符 8"/>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4" name="页脚占位符 3"/>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5" name="灯片编号占位符 4"/>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3" name="页脚占位符 2"/>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4" name="灯片编号占位符 3"/>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auto"/>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6" name="页脚占位符 5"/>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7" name="灯片编号占位符 6"/>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auto"/>
            <a:r>
              <a:rPr lang="zh-CN" altLang="en-US" strike="noStrike" noProof="1"/>
              <a:t>单击此处编辑母版标题样式</a:t>
            </a:r>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a:noFill/>
          <a:ln w="9525">
            <a:noFill/>
          </a:ln>
        </p:spPr>
        <p:txBody>
          <a:bodyPr vert="horz" anchor="ctr"/>
          <a:lstStyle/>
          <a:p>
            <a:pPr fontAlgn="base"/>
            <a:fld id="{BB962C8B-B14F-4D97-AF65-F5344CB8AC3E}" type="datetime1">
              <a:rPr lang="zh-CN" altLang="en-US" noProof="1" dirty="0">
                <a:latin typeface="Arial" panose="020B0604020202020204" pitchFamily="34" charset="0"/>
                <a:ea typeface="宋体" panose="02010600030101010101" pitchFamily="2" charset="-122"/>
                <a:cs typeface="+mn-ea"/>
              </a:rPr>
              <a:t>2020/12/24</a:t>
            </a:fld>
            <a:endParaRPr lang="zh-CN" altLang="en-US" noProof="1">
              <a:ea typeface="宋体" panose="02010600030101010101" pitchFamily="2" charset="-122"/>
            </a:endParaRPr>
          </a:p>
        </p:txBody>
      </p:sp>
      <p:sp>
        <p:nvSpPr>
          <p:cNvPr id="6" name="页脚占位符 5"/>
          <p:cNvSpPr>
            <a:spLocks noGrp="1"/>
          </p:cNvSpPr>
          <p:nvPr>
            <p:ph type="ftr" sz="quarter" idx="11"/>
          </p:nvPr>
        </p:nvSpPr>
        <p:spPr>
          <a:xfrm>
            <a:off x="3124200" y="6356350"/>
            <a:ext cx="2895600" cy="365125"/>
          </a:xfrm>
          <a:prstGeom prst="rect">
            <a:avLst/>
          </a:prstGeom>
          <a:noFill/>
          <a:ln w="9525">
            <a:noFill/>
          </a:ln>
        </p:spPr>
        <p:txBody>
          <a:bodyPr vert="horz" anchor="ctr"/>
          <a:lstStyle/>
          <a:p>
            <a:pPr fontAlgn="base"/>
            <a:endParaRPr/>
          </a:p>
        </p:txBody>
      </p:sp>
      <p:sp>
        <p:nvSpPr>
          <p:cNvPr id="7" name="灯片编号占位符 6"/>
          <p:cNvSpPr>
            <a:spLocks noGrp="1"/>
          </p:cNvSpPr>
          <p:nvPr>
            <p:ph type="sldNum" sz="quarter" idx="12"/>
          </p:nvPr>
        </p:nvSpPr>
        <p:spPr>
          <a:xfrm>
            <a:off x="6553200" y="6356350"/>
            <a:ext cx="2133600" cy="365125"/>
          </a:xfrm>
          <a:prstGeom prst="rect">
            <a:avLst/>
          </a:prstGeom>
          <a:noFill/>
          <a:ln w="9525">
            <a:noFill/>
          </a:ln>
        </p:spPr>
        <p:txBody>
          <a:bodyPr vert="horz" anchor="ctr"/>
          <a:lstStyle/>
          <a:p>
            <a:pPr fontAlgn="base"/>
            <a:fld id="{9A0DB2DC-4C9A-4742-B13C-FB6460FD3503}" type="slidenum">
              <a:rPr lang="zh-CN" altLang="en-US" noProof="1" dirty="0">
                <a:latin typeface="Arial" panose="020B0604020202020204" pitchFamily="34" charset="0"/>
                <a:ea typeface="宋体" panose="02010600030101010101" pitchFamily="2" charset="-122"/>
                <a:cs typeface="+mn-ea"/>
              </a:rPr>
              <a:t>‹#›</a:t>
            </a:fld>
            <a:endParaRPr lang="zh-CN" altLang="en-US" noProof="1"/>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lstStyle/>
          <a:p>
            <a:pPr lvl="0" indent="-914400"/>
            <a:r>
              <a:rPr lang="zh-CN" altLang="en-US"/>
              <a:t>单击此处编辑母版标题样式</a:t>
            </a:r>
          </a:p>
        </p:txBody>
      </p:sp>
      <p:sp>
        <p:nvSpPr>
          <p:cNvPr id="1027" name="文本占位符 2"/>
          <p:cNvSpPr>
            <a:spLocks noGrp="1"/>
          </p:cNvSpPr>
          <p:nvPr>
            <p:ph type="body"/>
          </p:nvPr>
        </p:nvSpPr>
        <p:spPr>
          <a:xfrm>
            <a:off x="457200" y="1600200"/>
            <a:ext cx="8229600" cy="4525963"/>
          </a:xfrm>
          <a:prstGeom prst="rect">
            <a:avLst/>
          </a:prstGeom>
          <a:noFill/>
          <a:ln w="9525">
            <a:noFill/>
          </a:ln>
        </p:spPr>
        <p:txBody>
          <a:bodyPr anchor="t"/>
          <a:lstStyle/>
          <a:p>
            <a:pPr lvl="0" indent="-34290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1028" name="日期占位符 3"/>
          <p:cNvSpPr>
            <a:spLocks noGrp="1"/>
          </p:cNvSpPr>
          <p:nvPr>
            <p:ph type="dt" sz="half" idx="2"/>
          </p:nvPr>
        </p:nvSpPr>
        <p:spPr>
          <a:xfrm>
            <a:off x="457200" y="6356350"/>
            <a:ext cx="2133600" cy="365125"/>
          </a:xfrm>
          <a:prstGeom prst="rect">
            <a:avLst/>
          </a:prstGeom>
          <a:noFill/>
          <a:ln w="9525">
            <a:noFill/>
          </a:ln>
        </p:spPr>
        <p:txBody>
          <a:bodyPr vert="horz" anchor="ctr"/>
          <a:lstStyle>
            <a:lvl1pPr algn="l">
              <a:defRPr sz="1200">
                <a:solidFill>
                  <a:srgbClr val="898989"/>
                </a:solidFill>
                <a:ea typeface="宋体" panose="02010600030101010101" pitchFamily="2" charset="-122"/>
              </a:defRPr>
            </a:lvl1pPr>
          </a:lstStyle>
          <a:p>
            <a:pPr lvl="0" fontAlgn="base"/>
            <a:fld id="{BB962C8B-B14F-4D97-AF65-F5344CB8AC3E}" type="datetime1">
              <a:rPr lang="zh-CN" altLang="en-US" strike="noStrike" noProof="1" dirty="0">
                <a:latin typeface="Arial" panose="020B0604020202020204" pitchFamily="34" charset="0"/>
                <a:ea typeface="宋体" panose="02010600030101010101" pitchFamily="2" charset="-122"/>
                <a:cs typeface="+mn-ea"/>
              </a:rPr>
              <a:t>2020/12/24</a:t>
            </a:fld>
            <a:fld id="{BB962C8B-B14F-4D97-AF65-F5344CB8AC3E}" type="datetime1">
              <a:rPr lang="zh-CN" altLang="en-US" sz="1200" strike="noStrike" noProof="1" dirty="0">
                <a:solidFill>
                  <a:srgbClr val="898989"/>
                </a:solidFill>
                <a:latin typeface="Arial" panose="020B0604020202020204" pitchFamily="34" charset="0"/>
                <a:ea typeface="宋体" panose="02010600030101010101" pitchFamily="2" charset="-122"/>
                <a:cs typeface="+mn-ea"/>
              </a:rPr>
              <a:t>2020/12/24</a:t>
            </a:fld>
            <a:endParaRPr lang="zh-CN" altLang="en-US" sz="1200" strike="noStrike" noProof="1">
              <a:solidFill>
                <a:srgbClr val="898989"/>
              </a:solidFill>
              <a:ea typeface="宋体" panose="02010600030101010101" pitchFamily="2" charset="-122"/>
            </a:endParaRPr>
          </a:p>
        </p:txBody>
      </p:sp>
      <p:sp>
        <p:nvSpPr>
          <p:cNvPr id="1029" name="页脚占位符 4"/>
          <p:cNvSpPr>
            <a:spLocks noGrp="1"/>
          </p:cNvSpPr>
          <p:nvPr>
            <p:ph type="ftr" sz="quarter" idx="3"/>
          </p:nvPr>
        </p:nvSpPr>
        <p:spPr>
          <a:xfrm>
            <a:off x="3124200" y="6356350"/>
            <a:ext cx="2895600" cy="365125"/>
          </a:xfrm>
          <a:prstGeom prst="rect">
            <a:avLst/>
          </a:prstGeom>
          <a:noFill/>
          <a:ln w="9525">
            <a:noFill/>
          </a:ln>
        </p:spPr>
        <p:txBody>
          <a:bodyPr vert="horz" anchor="ctr"/>
          <a:lstStyle>
            <a:lvl1pPr algn="ctr">
              <a:defRPr sz="1200">
                <a:solidFill>
                  <a:srgbClr val="898989"/>
                </a:solidFill>
                <a:ea typeface="宋体" panose="02010600030101010101" pitchFamily="2" charset="-122"/>
              </a:defRPr>
            </a:lvl1pPr>
          </a:lstStyle>
          <a:p>
            <a:pPr lvl="0" fontAlgn="base"/>
            <a:endParaRPr/>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ln>
        </p:spPr>
        <p:txBody>
          <a:bodyPr vert="horz" anchor="ctr"/>
          <a:lstStyle>
            <a:lvl1pPr algn="r">
              <a:defRPr sz="1200">
                <a:solidFill>
                  <a:srgbClr val="898989"/>
                </a:solidFill>
                <a:ea typeface="宋体"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hf sldNum="0" hdr="0" ftr="0"/>
  <p:txStyles>
    <p:titleStyle>
      <a:lvl1pPr marL="914400" lvl="0" indent="-914400" algn="ctr" eaLnBrk="1" latinLnBrk="0" hangingPunct="1">
        <a:lnSpc>
          <a:spcPct val="100000"/>
        </a:lnSpc>
        <a:spcBef>
          <a:spcPct val="0"/>
        </a:spcBef>
        <a:buNone/>
        <a:defRPr sz="4400" kern="1200">
          <a:solidFill>
            <a:schemeClr val="tx1"/>
          </a:solidFill>
          <a:latin typeface="+mj-lt"/>
          <a:ea typeface="+mj-ea"/>
          <a:cs typeface="+mj-cs"/>
          <a:sym typeface="Calibri" panose="020F0502020204030204" charset="0"/>
        </a:defRPr>
      </a:lvl1pPr>
    </p:titleStyle>
    <p:bodyStyle>
      <a:lvl1pPr marL="342900" lvl="0" indent="-342900" algn="l" defTabSz="914400" eaLnBrk="1" fontAlgn="base" latinLnBrk="0" hangingPunct="1">
        <a:lnSpc>
          <a:spcPct val="100000"/>
        </a:lnSpc>
        <a:spcBef>
          <a:spcPct val="20000"/>
        </a:spcBef>
        <a:buFont typeface="Arial" panose="020B0604020202020204" pitchFamily="34" charset="0"/>
        <a:buChar char="•"/>
        <a:defRPr sz="3200" kern="1200">
          <a:solidFill>
            <a:schemeClr val="tx1"/>
          </a:solidFill>
          <a:latin typeface="+mn-lt"/>
          <a:ea typeface="+mn-ea"/>
          <a:cs typeface="+mn-cs"/>
          <a:sym typeface="Calibri" panose="020F0502020204030204" charset="0"/>
        </a:defRPr>
      </a:lvl1pPr>
      <a:lvl2pPr marL="742950" lvl="1" indent="-285750" algn="l" defTabSz="914400" eaLnBrk="1" fontAlgn="base" latinLnBrk="0" hangingPunct="1">
        <a:lnSpc>
          <a:spcPct val="100000"/>
        </a:lnSpc>
        <a:spcBef>
          <a:spcPct val="20000"/>
        </a:spcBef>
        <a:buFont typeface="Arial" panose="020B0604020202020204" pitchFamily="34" charset="0"/>
        <a:buChar char="–"/>
        <a:defRPr sz="2800" kern="1200">
          <a:solidFill>
            <a:schemeClr val="tx1"/>
          </a:solidFill>
          <a:latin typeface="+mn-lt"/>
          <a:ea typeface="+mn-ea"/>
          <a:cs typeface="+mn-cs"/>
          <a:sym typeface="Calibri" panose="020F0502020204030204" charset="0"/>
        </a:defRPr>
      </a:lvl2pPr>
      <a:lvl3pPr marL="1143000" lvl="2" indent="-228600" algn="l" defTabSz="914400" eaLnBrk="1" fontAlgn="base" latinLnBrk="0" hangingPunct="1">
        <a:lnSpc>
          <a:spcPct val="100000"/>
        </a:lnSpc>
        <a:spcBef>
          <a:spcPct val="20000"/>
        </a:spcBef>
        <a:buFont typeface="Arial" panose="020B0604020202020204" pitchFamily="34" charset="0"/>
        <a:buChar char="•"/>
        <a:defRPr sz="2400" kern="1200">
          <a:solidFill>
            <a:schemeClr val="tx1"/>
          </a:solidFill>
          <a:latin typeface="+mn-lt"/>
          <a:ea typeface="+mn-ea"/>
          <a:cs typeface="+mn-cs"/>
          <a:sym typeface="Calibri" panose="020F0502020204030204" charset="0"/>
        </a:defRPr>
      </a:lvl3pPr>
      <a:lvl4pPr marL="1600200" lvl="3"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4pPr>
      <a:lvl5pPr marL="2057400" lvl="4"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5pPr>
      <a:lvl6pPr marL="2514600" lvl="5"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6pPr>
      <a:lvl7pPr marL="2971800" lvl="6"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7pPr>
      <a:lvl8pPr marL="3429000" lvl="7"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8pPr>
      <a:lvl9pPr marL="3886200" lvl="8" indent="-228600" algn="l" defTabSz="914400" eaLnBrk="1" fontAlgn="base" latinLnBrk="0" hangingPunct="1">
        <a:lnSpc>
          <a:spcPct val="100000"/>
        </a:lnSpc>
        <a:spcBef>
          <a:spcPct val="20000"/>
        </a:spcBef>
        <a:buFont typeface="Arial" panose="020B0604020202020204" pitchFamily="34" charset="0"/>
        <a:buChar char="»"/>
        <a:defRPr sz="2000" kern="1200">
          <a:solidFill>
            <a:schemeClr val="tx1"/>
          </a:solidFill>
          <a:latin typeface="+mn-lt"/>
          <a:ea typeface="+mn-ea"/>
          <a:cs typeface="+mn-cs"/>
          <a:sym typeface="Calibri" panose="020F0502020204030204" charset="0"/>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www.shangwuppt.com/"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hyperlink" Target="http://www.shangwuppt.com/"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7.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p:nvPr/>
        </p:nvGraphicFramePr>
        <p:xfrm>
          <a:off x="587375" y="1419860"/>
          <a:ext cx="2383155" cy="2383155"/>
        </p:xfrm>
        <a:graphic>
          <a:graphicData uri="http://schemas.openxmlformats.org/presentationml/2006/ole">
            <mc:AlternateContent xmlns:mc="http://schemas.openxmlformats.org/markup-compatibility/2006">
              <mc:Choice xmlns:v="urn:schemas-microsoft-com:vml" Requires="v">
                <p:oleObj spid="_x0000_s1030" r:id="rId3" imgW="2381250" imgH="2381250" progId="PBrush">
                  <p:embed/>
                </p:oleObj>
              </mc:Choice>
              <mc:Fallback>
                <p:oleObj r:id="rId3" imgW="2381250" imgH="2381250" progId="PBrush">
                  <p:embed/>
                  <p:pic>
                    <p:nvPicPr>
                      <p:cNvPr id="0" name="图片 1024" descr="image1"/>
                      <p:cNvPicPr/>
                      <p:nvPr/>
                    </p:nvPicPr>
                    <p:blipFill>
                      <a:blip r:embed="rId4"/>
                      <a:stretch>
                        <a:fillRect/>
                      </a:stretch>
                    </p:blipFill>
                    <p:spPr>
                      <a:xfrm>
                        <a:off x="587375" y="1419860"/>
                        <a:ext cx="2383155" cy="2383155"/>
                      </a:xfrm>
                      <a:prstGeom prst="rect">
                        <a:avLst/>
                      </a:prstGeom>
                      <a:noFill/>
                      <a:ln w="9525">
                        <a:noFill/>
                      </a:ln>
                    </p:spPr>
                  </p:pic>
                </p:oleObj>
              </mc:Fallback>
            </mc:AlternateContent>
          </a:graphicData>
        </a:graphic>
      </p:graphicFrame>
      <p:pic>
        <p:nvPicPr>
          <p:cNvPr id="7" name="图片 6" descr="图片1硕大的"/>
          <p:cNvPicPr>
            <a:picLocks noChangeAspect="1"/>
          </p:cNvPicPr>
          <p:nvPr/>
        </p:nvPicPr>
        <p:blipFill>
          <a:blip r:embed="rId5" cstate="print"/>
          <a:stretch>
            <a:fillRect/>
          </a:stretch>
        </p:blipFill>
        <p:spPr>
          <a:xfrm>
            <a:off x="8890" y="-5715"/>
            <a:ext cx="9126220" cy="6869430"/>
          </a:xfrm>
          <a:prstGeom prst="rect">
            <a:avLst/>
          </a:prstGeom>
        </p:spPr>
      </p:pic>
      <p:sp>
        <p:nvSpPr>
          <p:cNvPr id="8" name="文本框 7"/>
          <p:cNvSpPr txBox="1"/>
          <p:nvPr/>
        </p:nvSpPr>
        <p:spPr>
          <a:xfrm>
            <a:off x="905510" y="466725"/>
            <a:ext cx="7446645" cy="1260475"/>
          </a:xfrm>
          <a:prstGeom prst="rect">
            <a:avLst/>
          </a:prstGeom>
          <a:noFill/>
        </p:spPr>
        <p:txBody>
          <a:bodyPr wrap="square" rtlCol="0">
            <a:spAutoFit/>
          </a:bodyPr>
          <a:lstStyle/>
          <a:p>
            <a:r>
              <a:rPr lang="en-US" altLang="zh-CN" sz="3200" b="1" dirty="0">
                <a:latin typeface="华文楷体" panose="02010600040101010101" pitchFamily="2" charset="-122"/>
                <a:ea typeface="华文楷体" panose="02010600040101010101" pitchFamily="2" charset="-122"/>
              </a:rPr>
              <a:t>  </a:t>
            </a:r>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尚东世纪</a:t>
            </a:r>
            <a:r>
              <a:rPr lang="en-US" altLang="zh-C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-1#</a:t>
            </a:r>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a:t>
            </a:r>
            <a:r>
              <a:rPr lang="en-US" altLang="zh-C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2#</a:t>
            </a:r>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a:t>
            </a:r>
            <a:r>
              <a:rPr lang="en-US" altLang="zh-CN"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3#</a:t>
            </a:r>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楼及地下室工程</a:t>
            </a:r>
          </a:p>
          <a:p>
            <a:endParaRPr lang="zh-CN" altLang="en-US"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endParaRPr>
          </a:p>
          <a:p>
            <a:r>
              <a:rPr lang="zh-CN" alt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rPr>
              <a:t>      安全文明施工示范工地汇报</a:t>
            </a:r>
          </a:p>
        </p:txBody>
      </p:sp>
      <p:sp>
        <p:nvSpPr>
          <p:cNvPr id="9" name="文本框 8"/>
          <p:cNvSpPr txBox="1"/>
          <p:nvPr/>
        </p:nvSpPr>
        <p:spPr>
          <a:xfrm>
            <a:off x="2296795" y="5520055"/>
            <a:ext cx="4551045" cy="769441"/>
          </a:xfrm>
          <a:prstGeom prst="rect">
            <a:avLst/>
          </a:prstGeom>
          <a:noFill/>
        </p:spPr>
        <p:txBody>
          <a:bodyPr wrap="square" rtlCol="0">
            <a:spAutoFit/>
          </a:bodyPr>
          <a:lstStyle/>
          <a:p>
            <a:r>
              <a:rPr lang="en-US" altLang="zh-CN" sz="3200" b="1" dirty="0">
                <a:latin typeface="华文楷体" panose="02010600040101010101" pitchFamily="2" charset="-122"/>
                <a:ea typeface="华文楷体" panose="02010600040101010101" pitchFamily="2" charset="-122"/>
              </a:rPr>
              <a:t> </a:t>
            </a:r>
            <a:r>
              <a:rPr lang="zh-CN" altLang="en-US" sz="3200" b="1" dirty="0">
                <a:solidFill>
                  <a:schemeClr val="bg1"/>
                </a:solidFill>
                <a:latin typeface="华文楷体" panose="02010600040101010101" pitchFamily="2" charset="-122"/>
                <a:ea typeface="华文楷体" panose="02010600040101010101" pitchFamily="2" charset="-122"/>
              </a:rPr>
              <a:t>中大建设股份有限公司</a:t>
            </a:r>
            <a:endParaRPr lang="zh-CN" altLang="en-US" sz="32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endParaRPr>
          </a:p>
          <a:p>
            <a:endParaRPr lang="zh-CN" altLang="en-US"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楷体" panose="02010600040101010101" pitchFamily="2" charset="-122"/>
              <a:ea typeface="华文楷体" panose="02010600040101010101" pitchFamily="2"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69164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④塔吊电缆顶升完成后要及时将电缆线固定在瓷瓶上，排除安全隐患。</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64516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塔吊电缆线固定在瓷瓶上，保障施工安全，排除隐患。</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8" name="图片 7" descr="mmexport14955338181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6605" y="1346200"/>
            <a:ext cx="4389755" cy="5287645"/>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69164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⑤办公区到施工区之间的道路建议硬化。</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64516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办公区至施工区之间的道路已经采用铺石粉并压实，设专门人员维护。</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2" name="图片 1" descr="mmexport14956719819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0595" y="1346200"/>
            <a:ext cx="4045585" cy="5395595"/>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69164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⑥外架方案论证后，专家提出的修改意见修改完成后没有专家的最后确定</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119888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项目部将修改后的方案报送外架专家论证的专家，经过专家的审定后，专家组组长对外架方案进行了最后的确定。</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2" name="图片 1" descr="IMG_20170525_08430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47235" y="1966595"/>
            <a:ext cx="2423795" cy="3195320"/>
          </a:xfrm>
          <a:prstGeom prst="rect">
            <a:avLst/>
          </a:prstGeom>
        </p:spPr>
      </p:pic>
      <p:pic>
        <p:nvPicPr>
          <p:cNvPr id="8" name="图片 7" descr="IMG_20170525_0843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6360160" y="2576830"/>
            <a:ext cx="3394710" cy="2173605"/>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69164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⑦考虑到外架高度较高，建议对外架沉降观测加勤。</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92202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外架沉降观测由测量员进行定期、定层测量外架的沉降，并形成文字资料存档。</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4540" y="1346200"/>
            <a:ext cx="4039870" cy="5388610"/>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41478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⑧资料显示塔吊司索工数量不够。</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64516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司索工的证件没有汇总到资料中的已经汇总整理完毕。</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2" name="图片 1" descr="IMG_20170525_0842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132580" y="2073275"/>
            <a:ext cx="5100320" cy="3825240"/>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69164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⑨月度自评分安全文明施工的分值只有</a:t>
            </a:r>
            <a:r>
              <a:rPr lang="en-US" altLang="zh-CN" dirty="0">
                <a:solidFill>
                  <a:schemeClr val="bg1"/>
                </a:solidFill>
                <a:latin typeface="黑体" panose="02010600030101010101" pitchFamily="1" charset="-122"/>
                <a:ea typeface="黑体" panose="02010600030101010101" pitchFamily="1" charset="-122"/>
                <a:sym typeface="黑体" panose="02010600030101010101" pitchFamily="1" charset="-122"/>
              </a:rPr>
              <a:t>80</a:t>
            </a: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分，对省优分数相对较低。</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92202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项目月度自评分每月由施工单位申报监理单位审核，安全文明施工自评分值均在</a:t>
            </a:r>
            <a:r>
              <a:rPr lang="en-US" altLang="zh-CN">
                <a:solidFill>
                  <a:schemeClr val="bg1">
                    <a:lumMod val="95000"/>
                  </a:schemeClr>
                </a:solidFill>
                <a:ea typeface="宋体" panose="02010600030101010101" pitchFamily="2" charset="-122"/>
              </a:rPr>
              <a:t>85</a:t>
            </a:r>
            <a:r>
              <a:rPr lang="zh-CN" altLang="en-US">
                <a:solidFill>
                  <a:schemeClr val="bg1">
                    <a:lumMod val="95000"/>
                  </a:schemeClr>
                </a:solidFill>
                <a:ea typeface="宋体" panose="02010600030101010101" pitchFamily="2" charset="-122"/>
              </a:rPr>
              <a:t>分以上。</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8" name="图片 7" descr="IMG_20170525_08412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21530" y="1413510"/>
            <a:ext cx="4324350" cy="5288280"/>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2293" name="矩形 3"/>
          <p:cNvSpPr/>
          <p:nvPr/>
        </p:nvSpPr>
        <p:spPr>
          <a:xfrm>
            <a:off x="5761197" y="292100"/>
            <a:ext cx="2738120" cy="706755"/>
          </a:xfrm>
          <a:prstGeom prst="rect">
            <a:avLst/>
          </a:prstGeom>
          <a:noFill/>
          <a:ln w="9525">
            <a:noFill/>
          </a:ln>
        </p:spPr>
        <p:txBody>
          <a:bodyPr wrap="none" anchor="t">
            <a:spAutoFit/>
          </a:bodyPr>
          <a:lstStyle/>
          <a:p>
            <a:pPr algn="ctr"/>
            <a:r>
              <a:rPr lang="en-US" altLang="zh-CN"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4 </a:t>
            </a: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管理目标</a:t>
            </a:r>
            <a:endParaRPr lang="zh-CN" altLang="en-US" dirty="0">
              <a:ea typeface="宋体" panose="02010600030101010101" pitchFamily="2" charset="-122"/>
            </a:endParaRPr>
          </a:p>
        </p:txBody>
      </p:sp>
      <p:grpSp>
        <p:nvGrpSpPr>
          <p:cNvPr id="12294" name="组合 12293"/>
          <p:cNvGrpSpPr/>
          <p:nvPr/>
        </p:nvGrpSpPr>
        <p:grpSpPr>
          <a:xfrm>
            <a:off x="530225" y="1498600"/>
            <a:ext cx="8083550" cy="4700588"/>
            <a:chOff x="0" y="0"/>
            <a:chExt cx="8083551" cy="4701072"/>
          </a:xfrm>
        </p:grpSpPr>
        <p:sp>
          <p:nvSpPr>
            <p:cNvPr id="20484" name="任意多边形 12294"/>
            <p:cNvSpPr/>
            <p:nvPr/>
          </p:nvSpPr>
          <p:spPr>
            <a:xfrm rot="5400000">
              <a:off x="5104293" y="-2094093"/>
              <a:ext cx="785042" cy="5173472"/>
            </a:xfrm>
            <a:custGeom>
              <a:avLst/>
              <a:gdLst/>
              <a:ahLst/>
              <a:cxnLst/>
              <a:rect l="0" t="0" r="0" b="0"/>
              <a:pathLst>
                <a:path w="785042" h="5173472">
                  <a:moveTo>
                    <a:pt x="130842" y="0"/>
                  </a:moveTo>
                  <a:lnTo>
                    <a:pt x="654199" y="0"/>
                  </a:lnTo>
                  <a:cubicBezTo>
                    <a:pt x="726461" y="0"/>
                    <a:pt x="785041" y="58580"/>
                    <a:pt x="785041" y="130842"/>
                  </a:cubicBezTo>
                  <a:lnTo>
                    <a:pt x="785042" y="5173472"/>
                  </a:lnTo>
                  <a:lnTo>
                    <a:pt x="785042" y="5173472"/>
                  </a:lnTo>
                  <a:lnTo>
                    <a:pt x="0" y="5173472"/>
                  </a:lnTo>
                  <a:lnTo>
                    <a:pt x="0" y="5173472"/>
                  </a:lnTo>
                  <a:lnTo>
                    <a:pt x="0" y="130842"/>
                  </a:lnTo>
                  <a:cubicBezTo>
                    <a:pt x="0" y="58580"/>
                    <a:pt x="58580" y="0"/>
                    <a:pt x="130842" y="0"/>
                  </a:cubicBezTo>
                  <a:close/>
                </a:path>
              </a:pathLst>
            </a:custGeom>
            <a:solidFill>
              <a:srgbClr val="DEE7CF">
                <a:alpha val="89000"/>
              </a:srgbClr>
            </a:solidFill>
            <a:ln w="25400" cap="flat" cmpd="sng">
              <a:solidFill>
                <a:srgbClr val="DEE7CF">
                  <a:alpha val="81999"/>
                </a:srgbClr>
              </a:solidFill>
              <a:prstDash val="solid"/>
              <a:miter/>
              <a:headEnd type="none" w="med" len="med"/>
              <a:tailEnd type="none" w="med" len="med"/>
            </a:ln>
          </p:spPr>
          <p:txBody>
            <a:bodyPr/>
            <a:lstStyle/>
            <a:p>
              <a:endParaRPr lang="zh-CN" altLang="en-US"/>
            </a:p>
          </p:txBody>
        </p:sp>
        <p:sp>
          <p:nvSpPr>
            <p:cNvPr id="20485" name="矩形 12295"/>
            <p:cNvSpPr/>
            <p:nvPr/>
          </p:nvSpPr>
          <p:spPr>
            <a:xfrm rot="5400000">
              <a:off x="5104293" y="-2094093"/>
              <a:ext cx="785042" cy="5173472"/>
            </a:xfrm>
            <a:prstGeom prst="rect">
              <a:avLst/>
            </a:prstGeom>
            <a:noFill/>
            <a:ln w="9525">
              <a:noFill/>
            </a:ln>
          </p:spPr>
          <p:txBody>
            <a:bodyPr rot="10800000" vert="eaVert" wrap="square" lIns="247650" tIns="123825" rIns="247650" bIns="123825" anchor="ctr"/>
            <a:lstStyle/>
            <a:p>
              <a:pPr marL="228600" lvl="1" indent="-228600">
                <a:lnSpc>
                  <a:spcPct val="90000"/>
                </a:lnSpc>
                <a:spcBef>
                  <a:spcPct val="0"/>
                </a:spcBef>
                <a:spcAft>
                  <a:spcPct val="15000"/>
                </a:spcAft>
                <a:buFont typeface="Arial" panose="020B0604020202020204" pitchFamily="34" charset="0"/>
                <a:buChar char="•"/>
              </a:pPr>
              <a:r>
                <a:rPr lang="zh-CN" altLang="en-US" sz="2000" dirty="0">
                  <a:solidFill>
                    <a:srgbClr val="000000"/>
                  </a:solidFill>
                  <a:latin typeface="黑体" panose="02010600030101010101" pitchFamily="1" charset="-122"/>
                  <a:ea typeface="黑体" panose="02010600030101010101" pitchFamily="1" charset="-122"/>
                  <a:sym typeface="黑体" panose="02010600030101010101" pitchFamily="1" charset="-122"/>
                </a:rPr>
                <a:t>安全第一，预防为主，综合治理</a:t>
              </a:r>
              <a:endParaRPr lang="zh-CN" altLang="en-US" dirty="0">
                <a:ea typeface="宋体" panose="02010600030101010101" pitchFamily="2" charset="-122"/>
              </a:endParaRPr>
            </a:p>
          </p:txBody>
        </p:sp>
        <p:sp>
          <p:nvSpPr>
            <p:cNvPr id="20486" name="圆角矩形 12296"/>
            <p:cNvSpPr/>
            <p:nvPr/>
          </p:nvSpPr>
          <p:spPr>
            <a:xfrm>
              <a:off x="0" y="1991"/>
              <a:ext cx="2910078" cy="981302"/>
            </a:xfrm>
            <a:prstGeom prst="roundRect">
              <a:avLst>
                <a:gd name="adj" fmla="val 16667"/>
              </a:avLst>
            </a:prstGeom>
            <a:solidFill>
              <a:srgbClr val="9BBB59"/>
            </a:solidFill>
            <a:ln w="38100" cap="flat" cmpd="sng">
              <a:solidFill>
                <a:srgbClr val="FFFFFF"/>
              </a:solidFill>
              <a:prstDash val="solid"/>
              <a:round/>
              <a:headEnd type="none" w="med" len="med"/>
              <a:tailEnd type="none" w="med" len="med"/>
            </a:ln>
          </p:spPr>
          <p:txBody>
            <a:bodyPr anchor="t"/>
            <a:lstStyle/>
            <a:p>
              <a:endParaRPr lang="zh-CN" altLang="en-US">
                <a:ea typeface="Arial" panose="020B0604020202020204" pitchFamily="34" charset="0"/>
              </a:endParaRPr>
            </a:p>
          </p:txBody>
        </p:sp>
        <p:sp>
          <p:nvSpPr>
            <p:cNvPr id="20487" name="矩形 12297"/>
            <p:cNvSpPr/>
            <p:nvPr/>
          </p:nvSpPr>
          <p:spPr>
            <a:xfrm>
              <a:off x="0" y="1991"/>
              <a:ext cx="2910078" cy="981302"/>
            </a:xfrm>
            <a:prstGeom prst="rect">
              <a:avLst/>
            </a:prstGeom>
            <a:noFill/>
            <a:ln w="9525">
              <a:noFill/>
            </a:ln>
          </p:spPr>
          <p:txBody>
            <a:bodyPr wrap="square" anchor="ctr"/>
            <a:lstStyle/>
            <a:p>
              <a:pPr algn="ctr">
                <a:lnSpc>
                  <a:spcPct val="90000"/>
                </a:lnSpc>
                <a:spcAft>
                  <a:spcPct val="35000"/>
                </a:spcAft>
              </a:pPr>
              <a:r>
                <a:rPr lang="zh-CN" altLang="en-US" sz="2400" dirty="0">
                  <a:solidFill>
                    <a:srgbClr val="FFFFFF"/>
                  </a:solidFill>
                  <a:latin typeface="黑体" panose="02010600030101010101" pitchFamily="1" charset="-122"/>
                  <a:ea typeface="黑体" panose="02010600030101010101" pitchFamily="1" charset="-122"/>
                  <a:sym typeface="黑体" panose="02010600030101010101" pitchFamily="1" charset="-122"/>
                </a:rPr>
                <a:t>安全生产方针</a:t>
              </a:r>
              <a:endParaRPr lang="zh-CN" altLang="en-US" dirty="0">
                <a:ea typeface="宋体" panose="02010600030101010101" pitchFamily="2" charset="-122"/>
              </a:endParaRPr>
            </a:p>
          </p:txBody>
        </p:sp>
        <p:sp>
          <p:nvSpPr>
            <p:cNvPr id="20488" name="任意多边形 12298"/>
            <p:cNvSpPr/>
            <p:nvPr/>
          </p:nvSpPr>
          <p:spPr>
            <a:xfrm rot="5400000">
              <a:off x="4780324" y="-836712"/>
              <a:ext cx="1438032" cy="5168420"/>
            </a:xfrm>
            <a:custGeom>
              <a:avLst/>
              <a:gdLst/>
              <a:ahLst/>
              <a:cxnLst/>
              <a:rect l="0" t="0" r="0" b="0"/>
              <a:pathLst>
                <a:path w="1438032" h="5168420">
                  <a:moveTo>
                    <a:pt x="239676" y="0"/>
                  </a:moveTo>
                  <a:lnTo>
                    <a:pt x="1198355" y="0"/>
                  </a:lnTo>
                  <a:cubicBezTo>
                    <a:pt x="1330724" y="0"/>
                    <a:pt x="1438031" y="107307"/>
                    <a:pt x="1438031" y="239676"/>
                  </a:cubicBezTo>
                  <a:lnTo>
                    <a:pt x="1438032" y="5168420"/>
                  </a:lnTo>
                  <a:lnTo>
                    <a:pt x="1438032" y="5168420"/>
                  </a:lnTo>
                  <a:lnTo>
                    <a:pt x="0" y="5168420"/>
                  </a:lnTo>
                  <a:lnTo>
                    <a:pt x="0" y="5168420"/>
                  </a:lnTo>
                  <a:lnTo>
                    <a:pt x="0" y="239676"/>
                  </a:lnTo>
                  <a:cubicBezTo>
                    <a:pt x="0" y="107307"/>
                    <a:pt x="107307" y="0"/>
                    <a:pt x="239676" y="0"/>
                  </a:cubicBezTo>
                  <a:close/>
                </a:path>
              </a:pathLst>
            </a:custGeom>
            <a:solidFill>
              <a:srgbClr val="D0E5D8">
                <a:alpha val="89000"/>
              </a:srgbClr>
            </a:solidFill>
            <a:ln w="25400" cap="flat" cmpd="sng">
              <a:solidFill>
                <a:srgbClr val="D0E5D8">
                  <a:alpha val="81999"/>
                </a:srgbClr>
              </a:solidFill>
              <a:prstDash val="solid"/>
              <a:miter/>
              <a:headEnd type="none" w="med" len="med"/>
              <a:tailEnd type="none" w="med" len="med"/>
            </a:ln>
          </p:spPr>
          <p:txBody>
            <a:bodyPr/>
            <a:lstStyle/>
            <a:p>
              <a:endParaRPr lang="zh-CN" altLang="en-US"/>
            </a:p>
          </p:txBody>
        </p:sp>
        <p:sp>
          <p:nvSpPr>
            <p:cNvPr id="12300" name="矩形 12299"/>
            <p:cNvSpPr/>
            <p:nvPr/>
          </p:nvSpPr>
          <p:spPr>
            <a:xfrm rot="5400000">
              <a:off x="4780324" y="-836712"/>
              <a:ext cx="1438032" cy="5168420"/>
            </a:xfrm>
            <a:prstGeom prst="rect">
              <a:avLst/>
            </a:prstGeom>
            <a:noFill/>
            <a:ln w="9525">
              <a:noFill/>
            </a:ln>
          </p:spPr>
          <p:txBody>
            <a:bodyPr rot="10800000" vert="eaVert" wrap="square" lIns="247650" tIns="123825" rIns="247650" bIns="123825" anchor="ctr"/>
            <a:lstStyle/>
            <a:p>
              <a:pPr marL="0" lvl="1" algn="l" fontAlgn="base">
                <a:lnSpc>
                  <a:spcPct val="90000"/>
                </a:lnSpc>
                <a:spcBef>
                  <a:spcPct val="0"/>
                </a:spcBef>
                <a:spcAft>
                  <a:spcPct val="15000"/>
                </a:spcAft>
                <a:buNone/>
              </a:pPr>
              <a:endParaRPr lang="zh-CN" altLang="en-US" sz="1800" strike="noStrike" noProof="1">
                <a:solidFill>
                  <a:srgbClr val="000000"/>
                </a:solidFill>
                <a:latin typeface="黑体" panose="02010600030101010101" pitchFamily="1" charset="-122"/>
                <a:ea typeface="黑体" panose="02010600030101010101" pitchFamily="1" charset="-122"/>
                <a:sym typeface="黑体" panose="02010600030101010101" pitchFamily="1" charset="-122"/>
              </a:endParaRPr>
            </a:p>
            <a:p>
              <a:pPr marL="171450" lvl="1" indent="-171450" algn="l" fontAlgn="base">
                <a:lnSpc>
                  <a:spcPct val="90000"/>
                </a:lnSpc>
                <a:spcBef>
                  <a:spcPct val="0"/>
                </a:spcBef>
                <a:spcAft>
                  <a:spcPct val="15000"/>
                </a:spcAft>
                <a:buChar char="•"/>
              </a:pPr>
              <a:r>
                <a:rPr lang="zh-CN" altLang="en-US" sz="1800" strike="noStrike" noProof="1">
                  <a:solidFill>
                    <a:srgbClr val="000000"/>
                  </a:solidFill>
                  <a:latin typeface="黑体" panose="02010600030101010101" pitchFamily="1" charset="-122"/>
                  <a:ea typeface="黑体" panose="02010600030101010101" pitchFamily="1" charset="-122"/>
                  <a:cs typeface="+mn-ea"/>
                  <a:sym typeface="黑体" panose="02010600030101010101" pitchFamily="1" charset="-122"/>
                </a:rPr>
                <a:t>创建广东省“安全文明示范工地”</a:t>
              </a:r>
              <a:endParaRPr lang="zh-CN" altLang="en-US" sz="1800" strike="noStrike" noProof="1">
                <a:solidFill>
                  <a:srgbClr val="000000"/>
                </a:solidFill>
                <a:latin typeface="黑体" panose="02010600030101010101" pitchFamily="1" charset="-122"/>
                <a:ea typeface="黑体" panose="02010600030101010101" pitchFamily="1" charset="-122"/>
                <a:sym typeface="黑体" panose="02010600030101010101" pitchFamily="1" charset="-122"/>
              </a:endParaRPr>
            </a:p>
            <a:p>
              <a:pPr marL="171450" lvl="1" indent="-171450" algn="l" fontAlgn="base">
                <a:lnSpc>
                  <a:spcPct val="90000"/>
                </a:lnSpc>
                <a:spcBef>
                  <a:spcPct val="0"/>
                </a:spcBef>
                <a:spcAft>
                  <a:spcPct val="15000"/>
                </a:spcAft>
                <a:buChar char="•"/>
              </a:pPr>
              <a:r>
                <a:rPr lang="zh-CN" altLang="en-US" strike="noStrike" noProof="1">
                  <a:latin typeface="Arial" panose="020B0604020202020204" pitchFamily="34" charset="0"/>
                  <a:ea typeface="宋体" panose="02010600030101010101" pitchFamily="2" charset="-122"/>
                  <a:cs typeface="+mn-ea"/>
                </a:rPr>
                <a:t>创广东省优质结构奖</a:t>
              </a:r>
              <a:endParaRPr lang="zh-CN" altLang="en-US" strike="noStrike" noProof="1">
                <a:ea typeface="宋体" panose="02010600030101010101" pitchFamily="2" charset="-122"/>
              </a:endParaRPr>
            </a:p>
          </p:txBody>
        </p:sp>
        <p:sp>
          <p:nvSpPr>
            <p:cNvPr id="20490" name="圆角矩形 12300"/>
            <p:cNvSpPr/>
            <p:nvPr/>
          </p:nvSpPr>
          <p:spPr>
            <a:xfrm>
              <a:off x="0" y="1260724"/>
              <a:ext cx="2907236" cy="981302"/>
            </a:xfrm>
            <a:prstGeom prst="roundRect">
              <a:avLst>
                <a:gd name="adj" fmla="val 16667"/>
              </a:avLst>
            </a:prstGeom>
            <a:solidFill>
              <a:srgbClr val="5DB57E"/>
            </a:solidFill>
            <a:ln w="38100" cap="flat" cmpd="sng">
              <a:solidFill>
                <a:srgbClr val="FFFFFF"/>
              </a:solidFill>
              <a:prstDash val="solid"/>
              <a:round/>
              <a:headEnd type="none" w="med" len="med"/>
              <a:tailEnd type="none" w="med" len="med"/>
            </a:ln>
          </p:spPr>
          <p:txBody>
            <a:bodyPr anchor="t"/>
            <a:lstStyle/>
            <a:p>
              <a:endParaRPr lang="zh-CN" altLang="en-US">
                <a:ea typeface="Arial" panose="020B0604020202020204" pitchFamily="34" charset="0"/>
              </a:endParaRPr>
            </a:p>
          </p:txBody>
        </p:sp>
        <p:sp>
          <p:nvSpPr>
            <p:cNvPr id="20491" name="矩形 12301"/>
            <p:cNvSpPr/>
            <p:nvPr/>
          </p:nvSpPr>
          <p:spPr>
            <a:xfrm>
              <a:off x="0" y="1260724"/>
              <a:ext cx="2907236" cy="981302"/>
            </a:xfrm>
            <a:prstGeom prst="rect">
              <a:avLst/>
            </a:prstGeom>
            <a:noFill/>
            <a:ln w="9525">
              <a:noFill/>
            </a:ln>
          </p:spPr>
          <p:txBody>
            <a:bodyPr wrap="square" anchor="ctr"/>
            <a:lstStyle/>
            <a:p>
              <a:pPr algn="ctr">
                <a:lnSpc>
                  <a:spcPct val="90000"/>
                </a:lnSpc>
                <a:spcAft>
                  <a:spcPct val="35000"/>
                </a:spcAft>
              </a:pPr>
              <a:r>
                <a:rPr lang="zh-CN" altLang="en-US" sz="2400" dirty="0">
                  <a:solidFill>
                    <a:srgbClr val="FFFFFF"/>
                  </a:solidFill>
                  <a:latin typeface="黑体" panose="02010600030101010101" pitchFamily="1" charset="-122"/>
                  <a:ea typeface="黑体" panose="02010600030101010101" pitchFamily="1" charset="-122"/>
                  <a:sym typeface="黑体" panose="02010600030101010101" pitchFamily="1" charset="-122"/>
                </a:rPr>
                <a:t>安全质量管理目标</a:t>
              </a:r>
              <a:endParaRPr lang="zh-CN" altLang="en-US" dirty="0">
                <a:ea typeface="宋体" panose="02010600030101010101" pitchFamily="2" charset="-122"/>
              </a:endParaRPr>
            </a:p>
          </p:txBody>
        </p:sp>
        <p:sp>
          <p:nvSpPr>
            <p:cNvPr id="20492" name="任意多边形 12302"/>
            <p:cNvSpPr/>
            <p:nvPr/>
          </p:nvSpPr>
          <p:spPr>
            <a:xfrm rot="5400000">
              <a:off x="5104293" y="423372"/>
              <a:ext cx="785042" cy="5173472"/>
            </a:xfrm>
            <a:custGeom>
              <a:avLst/>
              <a:gdLst/>
              <a:ahLst/>
              <a:cxnLst/>
              <a:rect l="0" t="0" r="0" b="0"/>
              <a:pathLst>
                <a:path w="785042" h="5173472">
                  <a:moveTo>
                    <a:pt x="130842" y="0"/>
                  </a:moveTo>
                  <a:lnTo>
                    <a:pt x="654199" y="0"/>
                  </a:lnTo>
                  <a:cubicBezTo>
                    <a:pt x="726461" y="0"/>
                    <a:pt x="785041" y="58580"/>
                    <a:pt x="785041" y="130842"/>
                  </a:cubicBezTo>
                  <a:lnTo>
                    <a:pt x="785042" y="5173472"/>
                  </a:lnTo>
                  <a:lnTo>
                    <a:pt x="785042" y="5173472"/>
                  </a:lnTo>
                  <a:lnTo>
                    <a:pt x="0" y="5173472"/>
                  </a:lnTo>
                  <a:lnTo>
                    <a:pt x="0" y="5173472"/>
                  </a:lnTo>
                  <a:lnTo>
                    <a:pt x="0" y="130842"/>
                  </a:lnTo>
                  <a:cubicBezTo>
                    <a:pt x="0" y="58580"/>
                    <a:pt x="58580" y="0"/>
                    <a:pt x="130842" y="0"/>
                  </a:cubicBezTo>
                  <a:close/>
                </a:path>
              </a:pathLst>
            </a:custGeom>
            <a:solidFill>
              <a:srgbClr val="D2DDE3">
                <a:alpha val="89000"/>
              </a:srgbClr>
            </a:solidFill>
            <a:ln w="25400" cap="flat" cmpd="sng">
              <a:solidFill>
                <a:srgbClr val="D2DDE3">
                  <a:alpha val="81999"/>
                </a:srgbClr>
              </a:solidFill>
              <a:prstDash val="solid"/>
              <a:miter/>
              <a:headEnd type="none" w="med" len="med"/>
              <a:tailEnd type="none" w="med" len="med"/>
            </a:ln>
          </p:spPr>
          <p:txBody>
            <a:bodyPr/>
            <a:lstStyle/>
            <a:p>
              <a:endParaRPr lang="zh-CN" altLang="en-US"/>
            </a:p>
          </p:txBody>
        </p:sp>
        <p:sp>
          <p:nvSpPr>
            <p:cNvPr id="20493" name="矩形 12303"/>
            <p:cNvSpPr/>
            <p:nvPr/>
          </p:nvSpPr>
          <p:spPr>
            <a:xfrm rot="5400000">
              <a:off x="5104293" y="423372"/>
              <a:ext cx="785042" cy="5173472"/>
            </a:xfrm>
            <a:prstGeom prst="rect">
              <a:avLst/>
            </a:prstGeom>
            <a:noFill/>
            <a:ln w="9525">
              <a:noFill/>
            </a:ln>
          </p:spPr>
          <p:txBody>
            <a:bodyPr rot="10800000" vert="eaVert" wrap="square" lIns="247650" tIns="123825" rIns="247650" bIns="123825" anchor="ctr"/>
            <a:lstStyle/>
            <a:p>
              <a:pPr marL="228600" lvl="1" indent="-228600">
                <a:lnSpc>
                  <a:spcPct val="90000"/>
                </a:lnSpc>
                <a:spcBef>
                  <a:spcPct val="0"/>
                </a:spcBef>
                <a:spcAft>
                  <a:spcPct val="15000"/>
                </a:spcAft>
                <a:buFont typeface="Arial" panose="020B0604020202020204" pitchFamily="34" charset="0"/>
                <a:buChar char="•"/>
              </a:pPr>
              <a:r>
                <a:rPr lang="zh-CN" altLang="en-US" sz="2000" dirty="0">
                  <a:solidFill>
                    <a:srgbClr val="000000"/>
                  </a:solidFill>
                  <a:latin typeface="黑体" panose="02010600030101010101" pitchFamily="1" charset="-122"/>
                  <a:ea typeface="黑体" panose="02010600030101010101" pitchFamily="1" charset="-122"/>
                  <a:sym typeface="黑体" panose="02010600030101010101" pitchFamily="1" charset="-122"/>
                </a:rPr>
                <a:t>创建绿色环保工地</a:t>
              </a:r>
              <a:endParaRPr lang="zh-CN" altLang="en-US" dirty="0">
                <a:ea typeface="宋体" panose="02010600030101010101" pitchFamily="2" charset="-122"/>
              </a:endParaRPr>
            </a:p>
          </p:txBody>
        </p:sp>
        <p:sp>
          <p:nvSpPr>
            <p:cNvPr id="20494" name="圆角矩形 12304"/>
            <p:cNvSpPr/>
            <p:nvPr/>
          </p:nvSpPr>
          <p:spPr>
            <a:xfrm>
              <a:off x="0" y="2519457"/>
              <a:ext cx="2910078" cy="981302"/>
            </a:xfrm>
            <a:prstGeom prst="roundRect">
              <a:avLst>
                <a:gd name="adj" fmla="val 16667"/>
              </a:avLst>
            </a:prstGeom>
            <a:solidFill>
              <a:srgbClr val="618CAC"/>
            </a:solidFill>
            <a:ln w="38100" cap="flat" cmpd="sng">
              <a:solidFill>
                <a:srgbClr val="FFFFFF"/>
              </a:solidFill>
              <a:prstDash val="solid"/>
              <a:round/>
              <a:headEnd type="none" w="med" len="med"/>
              <a:tailEnd type="none" w="med" len="med"/>
            </a:ln>
          </p:spPr>
          <p:txBody>
            <a:bodyPr anchor="t"/>
            <a:lstStyle/>
            <a:p>
              <a:endParaRPr lang="zh-CN" altLang="en-US">
                <a:ea typeface="Arial" panose="020B0604020202020204" pitchFamily="34" charset="0"/>
              </a:endParaRPr>
            </a:p>
          </p:txBody>
        </p:sp>
        <p:sp>
          <p:nvSpPr>
            <p:cNvPr id="20495" name="矩形 12305"/>
            <p:cNvSpPr/>
            <p:nvPr/>
          </p:nvSpPr>
          <p:spPr>
            <a:xfrm>
              <a:off x="0" y="2519457"/>
              <a:ext cx="2910078" cy="981302"/>
            </a:xfrm>
            <a:prstGeom prst="rect">
              <a:avLst/>
            </a:prstGeom>
            <a:noFill/>
            <a:ln w="9525">
              <a:noFill/>
            </a:ln>
          </p:spPr>
          <p:txBody>
            <a:bodyPr wrap="square" anchor="ctr"/>
            <a:lstStyle/>
            <a:p>
              <a:pPr algn="ctr">
                <a:lnSpc>
                  <a:spcPct val="90000"/>
                </a:lnSpc>
                <a:spcAft>
                  <a:spcPct val="35000"/>
                </a:spcAft>
              </a:pPr>
              <a:r>
                <a:rPr lang="zh-CN" altLang="en-US" sz="2400" dirty="0">
                  <a:solidFill>
                    <a:srgbClr val="FFFFFF"/>
                  </a:solidFill>
                  <a:latin typeface="黑体" panose="02010600030101010101" pitchFamily="1" charset="-122"/>
                  <a:ea typeface="黑体" panose="02010600030101010101" pitchFamily="1" charset="-122"/>
                  <a:sym typeface="黑体" panose="02010600030101010101" pitchFamily="1" charset="-122"/>
                </a:rPr>
                <a:t>环保目标</a:t>
              </a:r>
              <a:endParaRPr lang="zh-CN" altLang="en-US" dirty="0">
                <a:ea typeface="宋体" panose="02010600030101010101" pitchFamily="2" charset="-122"/>
              </a:endParaRPr>
            </a:p>
          </p:txBody>
        </p:sp>
        <p:sp>
          <p:nvSpPr>
            <p:cNvPr id="20496" name="任意多边形 12306"/>
            <p:cNvSpPr/>
            <p:nvPr/>
          </p:nvSpPr>
          <p:spPr>
            <a:xfrm rot="5400000">
              <a:off x="4916819" y="1540242"/>
              <a:ext cx="1149254" cy="5168420"/>
            </a:xfrm>
            <a:custGeom>
              <a:avLst/>
              <a:gdLst/>
              <a:ahLst/>
              <a:cxnLst/>
              <a:rect l="0" t="0" r="0" b="0"/>
              <a:pathLst>
                <a:path w="1149254" h="5168420">
                  <a:moveTo>
                    <a:pt x="191546" y="0"/>
                  </a:moveTo>
                  <a:lnTo>
                    <a:pt x="957707" y="0"/>
                  </a:lnTo>
                  <a:cubicBezTo>
                    <a:pt x="1063495" y="0"/>
                    <a:pt x="1149253" y="85758"/>
                    <a:pt x="1149253" y="191546"/>
                  </a:cubicBezTo>
                  <a:lnTo>
                    <a:pt x="1149254" y="5168420"/>
                  </a:lnTo>
                  <a:lnTo>
                    <a:pt x="1149254" y="5168420"/>
                  </a:lnTo>
                  <a:lnTo>
                    <a:pt x="0" y="5168420"/>
                  </a:lnTo>
                  <a:lnTo>
                    <a:pt x="0" y="5168420"/>
                  </a:lnTo>
                  <a:lnTo>
                    <a:pt x="0" y="191546"/>
                  </a:lnTo>
                  <a:cubicBezTo>
                    <a:pt x="0" y="85758"/>
                    <a:pt x="85758" y="0"/>
                    <a:pt x="191546" y="0"/>
                  </a:cubicBezTo>
                  <a:close/>
                </a:path>
              </a:pathLst>
            </a:custGeom>
            <a:solidFill>
              <a:srgbClr val="D6CFDF">
                <a:alpha val="89000"/>
              </a:srgbClr>
            </a:solidFill>
            <a:ln w="25400" cap="flat" cmpd="sng">
              <a:solidFill>
                <a:srgbClr val="D6CFDF">
                  <a:alpha val="81999"/>
                </a:srgbClr>
              </a:solidFill>
              <a:prstDash val="solid"/>
              <a:miter/>
              <a:headEnd type="none" w="med" len="med"/>
              <a:tailEnd type="none" w="med" len="med"/>
            </a:ln>
          </p:spPr>
          <p:txBody>
            <a:bodyPr/>
            <a:lstStyle/>
            <a:p>
              <a:endParaRPr lang="zh-CN" altLang="en-US"/>
            </a:p>
          </p:txBody>
        </p:sp>
        <p:sp>
          <p:nvSpPr>
            <p:cNvPr id="20497" name="矩形 12307"/>
            <p:cNvSpPr/>
            <p:nvPr/>
          </p:nvSpPr>
          <p:spPr>
            <a:xfrm rot="5400000">
              <a:off x="4916819" y="1540242"/>
              <a:ext cx="1149254" cy="5168420"/>
            </a:xfrm>
            <a:prstGeom prst="rect">
              <a:avLst/>
            </a:prstGeom>
            <a:noFill/>
            <a:ln w="9525">
              <a:noFill/>
            </a:ln>
          </p:spPr>
          <p:txBody>
            <a:bodyPr rot="10800000" vert="eaVert" wrap="square" lIns="247650" tIns="123825" rIns="247650" bIns="123825" anchor="ctr"/>
            <a:lstStyle/>
            <a:p>
              <a:pPr marL="171450" lvl="1" indent="-171450">
                <a:lnSpc>
                  <a:spcPct val="90000"/>
                </a:lnSpc>
                <a:spcBef>
                  <a:spcPct val="0"/>
                </a:spcBef>
                <a:spcAft>
                  <a:spcPct val="15000"/>
                </a:spcAft>
                <a:buFont typeface="Arial" panose="020B0604020202020204" pitchFamily="34" charset="0"/>
                <a:buChar char="•"/>
              </a:pPr>
              <a:r>
                <a:rPr lang="zh-CN" altLang="en-US" dirty="0">
                  <a:solidFill>
                    <a:srgbClr val="000000"/>
                  </a:solidFill>
                  <a:latin typeface="黑体" panose="02010600030101010101" pitchFamily="1" charset="-122"/>
                  <a:ea typeface="黑体" panose="02010600030101010101" pitchFamily="1" charset="-122"/>
                  <a:sym typeface="黑体" panose="02010600030101010101" pitchFamily="1" charset="-122"/>
                </a:rPr>
                <a:t>死亡事故率为零</a:t>
              </a:r>
            </a:p>
            <a:p>
              <a:pPr marL="171450" lvl="1" indent="-171450">
                <a:lnSpc>
                  <a:spcPct val="90000"/>
                </a:lnSpc>
                <a:spcBef>
                  <a:spcPct val="0"/>
                </a:spcBef>
                <a:spcAft>
                  <a:spcPct val="15000"/>
                </a:spcAft>
                <a:buFont typeface="Arial" panose="020B0604020202020204" pitchFamily="34" charset="0"/>
                <a:buChar char="•"/>
              </a:pPr>
              <a:r>
                <a:rPr lang="zh-CN" altLang="en-US" dirty="0">
                  <a:solidFill>
                    <a:srgbClr val="000000"/>
                  </a:solidFill>
                  <a:latin typeface="黑体" panose="02010600030101010101" pitchFamily="1" charset="-122"/>
                  <a:ea typeface="黑体" panose="02010600030101010101" pitchFamily="1" charset="-122"/>
                  <a:sym typeface="黑体" panose="02010600030101010101" pitchFamily="1" charset="-122"/>
                </a:rPr>
                <a:t>因工轻伤事故率在 </a:t>
              </a:r>
              <a:r>
                <a:rPr lang="en-US" altLang="x-none" dirty="0">
                  <a:solidFill>
                    <a:srgbClr val="000000"/>
                  </a:solidFill>
                  <a:latin typeface="黑体" panose="02010600030101010101" pitchFamily="1" charset="-122"/>
                  <a:ea typeface="黑体" panose="02010600030101010101" pitchFamily="1" charset="-122"/>
                  <a:sym typeface="黑体" panose="02010600030101010101" pitchFamily="1" charset="-122"/>
                </a:rPr>
                <a:t>0.5%</a:t>
              </a:r>
              <a:r>
                <a:rPr lang="zh-CN" altLang="en-US" dirty="0">
                  <a:solidFill>
                    <a:srgbClr val="000000"/>
                  </a:solidFill>
                  <a:latin typeface="黑体" panose="02010600030101010101" pitchFamily="1" charset="-122"/>
                  <a:ea typeface="黑体" panose="02010600030101010101" pitchFamily="1" charset="-122"/>
                  <a:sym typeface="黑体" panose="02010600030101010101" pitchFamily="1" charset="-122"/>
                </a:rPr>
                <a:t>以内，重伤事故率在</a:t>
              </a:r>
              <a:r>
                <a:rPr lang="en-US" altLang="x-none" dirty="0">
                  <a:solidFill>
                    <a:srgbClr val="000000"/>
                  </a:solidFill>
                  <a:latin typeface="黑体" panose="02010600030101010101" pitchFamily="1" charset="-122"/>
                  <a:ea typeface="黑体" panose="02010600030101010101" pitchFamily="1" charset="-122"/>
                  <a:sym typeface="黑体" panose="02010600030101010101" pitchFamily="1" charset="-122"/>
                </a:rPr>
                <a:t>0.03%</a:t>
              </a:r>
              <a:r>
                <a:rPr lang="zh-CN" altLang="en-US" dirty="0">
                  <a:solidFill>
                    <a:srgbClr val="000000"/>
                  </a:solidFill>
                  <a:latin typeface="黑体" panose="02010600030101010101" pitchFamily="1" charset="-122"/>
                  <a:ea typeface="黑体" panose="02010600030101010101" pitchFamily="1" charset="-122"/>
                  <a:sym typeface="黑体" panose="02010600030101010101" pitchFamily="1" charset="-122"/>
                </a:rPr>
                <a:t>以内。</a:t>
              </a:r>
              <a:endParaRPr lang="zh-CN" altLang="en-US" dirty="0">
                <a:ea typeface="宋体" panose="02010600030101010101" pitchFamily="2" charset="-122"/>
              </a:endParaRPr>
            </a:p>
          </p:txBody>
        </p:sp>
        <p:sp>
          <p:nvSpPr>
            <p:cNvPr id="20498" name="圆角矩形 12308"/>
            <p:cNvSpPr/>
            <p:nvPr/>
          </p:nvSpPr>
          <p:spPr>
            <a:xfrm>
              <a:off x="0" y="3633801"/>
              <a:ext cx="2907236" cy="981302"/>
            </a:xfrm>
            <a:prstGeom prst="roundRect">
              <a:avLst>
                <a:gd name="adj" fmla="val 16667"/>
              </a:avLst>
            </a:prstGeom>
            <a:solidFill>
              <a:srgbClr val="8064A4"/>
            </a:solidFill>
            <a:ln w="38100" cap="flat" cmpd="sng">
              <a:solidFill>
                <a:srgbClr val="FFFFFF"/>
              </a:solidFill>
              <a:prstDash val="solid"/>
              <a:round/>
              <a:headEnd type="none" w="med" len="med"/>
              <a:tailEnd type="none" w="med" len="med"/>
            </a:ln>
          </p:spPr>
          <p:txBody>
            <a:bodyPr anchor="t"/>
            <a:lstStyle/>
            <a:p>
              <a:endParaRPr lang="zh-CN" altLang="en-US">
                <a:ea typeface="Arial" panose="020B0604020202020204" pitchFamily="34" charset="0"/>
              </a:endParaRPr>
            </a:p>
          </p:txBody>
        </p:sp>
        <p:sp>
          <p:nvSpPr>
            <p:cNvPr id="20499" name="矩形 12309"/>
            <p:cNvSpPr/>
            <p:nvPr/>
          </p:nvSpPr>
          <p:spPr>
            <a:xfrm>
              <a:off x="0" y="3633801"/>
              <a:ext cx="2907236" cy="981302"/>
            </a:xfrm>
            <a:prstGeom prst="rect">
              <a:avLst/>
            </a:prstGeom>
            <a:noFill/>
            <a:ln w="9525">
              <a:noFill/>
            </a:ln>
          </p:spPr>
          <p:txBody>
            <a:bodyPr wrap="square" anchor="ctr"/>
            <a:lstStyle/>
            <a:p>
              <a:pPr algn="ctr">
                <a:lnSpc>
                  <a:spcPct val="90000"/>
                </a:lnSpc>
                <a:spcAft>
                  <a:spcPct val="35000"/>
                </a:spcAft>
              </a:pPr>
              <a:r>
                <a:rPr lang="zh-CN" altLang="en-US" sz="2400" dirty="0">
                  <a:solidFill>
                    <a:srgbClr val="FFFFFF"/>
                  </a:solidFill>
                  <a:latin typeface="黑体" panose="02010600030101010101" pitchFamily="1" charset="-122"/>
                  <a:ea typeface="黑体" panose="02010600030101010101" pitchFamily="1" charset="-122"/>
                  <a:sym typeface="黑体" panose="02010600030101010101" pitchFamily="1" charset="-122"/>
                </a:rPr>
                <a:t>项目安全生产     工作目标</a:t>
              </a:r>
              <a:endParaRPr lang="zh-CN" altLang="en-US" dirty="0">
                <a:ea typeface="宋体" panose="02010600030101010101" pitchFamily="2" charset="-122"/>
              </a:endParaRPr>
            </a:p>
          </p:txBody>
        </p:sp>
      </p:grpSp>
      <p:pic>
        <p:nvPicPr>
          <p:cNvPr id="20500"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Tree>
  </p:cSld>
  <p:clrMapOvr>
    <a:masterClrMapping/>
  </p:clrMapOvr>
  <p:transition advTm="3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filter="fade">
                                      <p:cBhvr>
                                        <p:cTn id="7" dur="800" decel="100000"/>
                                        <p:tgtEl>
                                          <p:spTgt spid="12293"/>
                                        </p:tgtEl>
                                      </p:cBhvr>
                                    </p:animEffect>
                                    <p:anim calcmode="lin" valueType="num">
                                      <p:cBhvr>
                                        <p:cTn id="8" dur="800" decel="100000" fill="hold"/>
                                        <p:tgtEl>
                                          <p:spTgt spid="12293"/>
                                        </p:tgtEl>
                                        <p:attrNameLst>
                                          <p:attrName>style.rotation</p:attrName>
                                        </p:attrNameLst>
                                      </p:cBhvr>
                                      <p:tavLst>
                                        <p:tav tm="0">
                                          <p:val>
                                            <p:fltVal val="-90"/>
                                          </p:val>
                                        </p:tav>
                                        <p:tav tm="100000">
                                          <p:val>
                                            <p:fltVal val="0"/>
                                          </p:val>
                                        </p:tav>
                                      </p:tavLst>
                                    </p:anim>
                                    <p:anim calcmode="lin" valueType="num">
                                      <p:cBhvr>
                                        <p:cTn id="9" dur="800" decel="100000" fill="hold"/>
                                        <p:tgtEl>
                                          <p:spTgt spid="12293"/>
                                        </p:tgtEl>
                                        <p:attrNameLst>
                                          <p:attrName>ppt_x</p:attrName>
                                        </p:attrNameLst>
                                      </p:cBhvr>
                                      <p:tavLst>
                                        <p:tav tm="0">
                                          <p:val>
                                            <p:strVal val="#ppt_x+0.4"/>
                                          </p:val>
                                        </p:tav>
                                        <p:tav tm="100000">
                                          <p:val>
                                            <p:strVal val="#ppt_x-0.05"/>
                                          </p:val>
                                        </p:tav>
                                      </p:tavLst>
                                    </p:anim>
                                    <p:anim calcmode="lin" valueType="num">
                                      <p:cBhvr>
                                        <p:cTn id="10" dur="800" decel="100000" fill="hold"/>
                                        <p:tgtEl>
                                          <p:spTgt spid="1229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29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29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2294"/>
                                        </p:tgtEl>
                                        <p:attrNameLst>
                                          <p:attrName>style.visibility</p:attrName>
                                        </p:attrNameLst>
                                      </p:cBhvr>
                                      <p:to>
                                        <p:strVal val="visible"/>
                                      </p:to>
                                    </p:set>
                                    <p:animEffect filter="wipe(up)">
                                      <p:cBhvr>
                                        <p:cTn id="16"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4341" name="矩形 6"/>
          <p:cNvSpPr/>
          <p:nvPr/>
        </p:nvSpPr>
        <p:spPr>
          <a:xfrm>
            <a:off x="5905500" y="292100"/>
            <a:ext cx="2759710" cy="706755"/>
          </a:xfrm>
          <a:prstGeom prst="rect">
            <a:avLst/>
          </a:prstGeom>
          <a:noFill/>
          <a:ln w="9525">
            <a:noFill/>
          </a:ln>
        </p:spPr>
        <p:txBody>
          <a:bodyPr wrap="square" anchor="t">
            <a:spAutoFit/>
          </a:bodyPr>
          <a:lstStyle/>
          <a:p>
            <a:pPr algn="ctr"/>
            <a:r>
              <a:rPr lang="en-US" altLang="zh-CN"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5 </a:t>
            </a: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组织机构</a:t>
            </a:r>
            <a:endParaRPr lang="zh-CN" altLang="en-US" dirty="0">
              <a:ea typeface="宋体" panose="02010600030101010101" pitchFamily="2" charset="-122"/>
            </a:endParaRPr>
          </a:p>
        </p:txBody>
      </p:sp>
      <p:sp>
        <p:nvSpPr>
          <p:cNvPr id="21507" name="矩形 3"/>
          <p:cNvSpPr/>
          <p:nvPr/>
        </p:nvSpPr>
        <p:spPr>
          <a:xfrm>
            <a:off x="1141413" y="1470025"/>
            <a:ext cx="6629400" cy="1016000"/>
          </a:xfrm>
          <a:prstGeom prst="rect">
            <a:avLst/>
          </a:prstGeom>
          <a:noFill/>
          <a:ln w="9525">
            <a:noFill/>
          </a:ln>
        </p:spPr>
        <p:txBody>
          <a:bodyPr wrap="square" anchor="t">
            <a:spAutoFit/>
          </a:bodyPr>
          <a:lstStyle/>
          <a:p>
            <a:r>
              <a:rPr lang="zh-CN" altLang="en-US" sz="2000" dirty="0">
                <a:solidFill>
                  <a:srgbClr val="000000"/>
                </a:solidFill>
                <a:latin typeface="黑体" panose="02010600030101010101" pitchFamily="1" charset="-122"/>
                <a:ea typeface="黑体" panose="02010600030101010101" pitchFamily="1" charset="-122"/>
                <a:sym typeface="黑体" panose="02010600030101010101" pitchFamily="1" charset="-122"/>
              </a:rPr>
              <a:t>    项目部建立健全的施工组织机构，成立了安全文明工地领导小组，项目经理为第一责任人，负责安全文明施工的组织、实施及目标实现。</a:t>
            </a:r>
            <a:endParaRPr lang="zh-CN" altLang="en-US" dirty="0">
              <a:ea typeface="宋体" panose="02010600030101010101" pitchFamily="2" charset="-122"/>
            </a:endParaRPr>
          </a:p>
        </p:txBody>
      </p:sp>
      <p:sp>
        <p:nvSpPr>
          <p:cNvPr id="21508" name="Rectangle 3"/>
          <p:cNvSpPr/>
          <p:nvPr/>
        </p:nvSpPr>
        <p:spPr>
          <a:xfrm>
            <a:off x="0" y="-171450"/>
            <a:ext cx="184150" cy="357188"/>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pic>
        <p:nvPicPr>
          <p:cNvPr id="2150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4" name="圆角矩形 33"/>
          <p:cNvSpPr/>
          <p:nvPr/>
        </p:nvSpPr>
        <p:spPr>
          <a:xfrm>
            <a:off x="2971800" y="2668588"/>
            <a:ext cx="2806700" cy="323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项目经理： 齐子超</a:t>
            </a:r>
          </a:p>
        </p:txBody>
      </p:sp>
      <p:cxnSp>
        <p:nvCxnSpPr>
          <p:cNvPr id="35" name="直接连接符 34"/>
          <p:cNvCxnSpPr/>
          <p:nvPr/>
        </p:nvCxnSpPr>
        <p:spPr>
          <a:xfrm>
            <a:off x="4332288" y="3427413"/>
            <a:ext cx="208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820988" y="3427413"/>
            <a:ext cx="1511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2832100" y="3427413"/>
            <a:ext cx="0"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6430963" y="3427413"/>
            <a:ext cx="0"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圆角矩形 39"/>
          <p:cNvSpPr/>
          <p:nvPr/>
        </p:nvSpPr>
        <p:spPr>
          <a:xfrm>
            <a:off x="1557338" y="3738563"/>
            <a:ext cx="2427288" cy="37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技术负责人 ：徐帅江</a:t>
            </a:r>
          </a:p>
        </p:txBody>
      </p:sp>
      <p:cxnSp>
        <p:nvCxnSpPr>
          <p:cNvPr id="43" name="直接连接符 42"/>
          <p:cNvCxnSpPr>
            <a:stCxn id="40" idx="2"/>
          </p:cNvCxnSpPr>
          <p:nvPr/>
        </p:nvCxnSpPr>
        <p:spPr>
          <a:xfrm>
            <a:off x="2771775" y="4116388"/>
            <a:ext cx="14288" cy="290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40" idx="2"/>
          </p:cNvCxnSpPr>
          <p:nvPr/>
        </p:nvCxnSpPr>
        <p:spPr>
          <a:xfrm>
            <a:off x="1217613" y="4394200"/>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602232" y="4826000"/>
            <a:ext cx="1264669" cy="1892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安</a:t>
            </a:r>
            <a:endParaRPr lang="en-US" altLang="zh-CN" strike="noStrike" noProof="1"/>
          </a:p>
          <a:p>
            <a:pPr algn="ctr" fontAlgn="base"/>
            <a:r>
              <a:rPr lang="zh-CN" altLang="en-US" strike="noStrike" noProof="1"/>
              <a:t>全</a:t>
            </a:r>
            <a:endParaRPr lang="en-US" altLang="zh-CN" strike="noStrike" noProof="1"/>
          </a:p>
          <a:p>
            <a:pPr algn="ctr" fontAlgn="base"/>
            <a:r>
              <a:rPr lang="zh-CN" altLang="en-US" strike="noStrike" noProof="1"/>
              <a:t>组</a:t>
            </a:r>
            <a:endParaRPr lang="en-US" altLang="zh-CN" strike="noStrike" noProof="1"/>
          </a:p>
          <a:p>
            <a:pPr algn="ctr" fontAlgn="base"/>
            <a:r>
              <a:rPr lang="zh-CN" altLang="en-US" strike="noStrike" noProof="1"/>
              <a:t>：   </a:t>
            </a:r>
          </a:p>
          <a:p>
            <a:pPr algn="ctr" fontAlgn="base"/>
            <a:r>
              <a:rPr lang="zh-CN" altLang="en-US" strike="noStrike" noProof="1"/>
              <a:t>刘远远       </a:t>
            </a:r>
            <a:r>
              <a:rPr lang="zh-CN" altLang="en-US" noProof="1"/>
              <a:t>欧阳木泉</a:t>
            </a:r>
            <a:r>
              <a:rPr lang="zh-CN" altLang="en-US" strike="noStrike" noProof="1"/>
              <a:t> </a:t>
            </a:r>
          </a:p>
        </p:txBody>
      </p:sp>
      <p:sp>
        <p:nvSpPr>
          <p:cNvPr id="46" name="圆角矩形 45"/>
          <p:cNvSpPr/>
          <p:nvPr/>
        </p:nvSpPr>
        <p:spPr>
          <a:xfrm>
            <a:off x="5376863" y="3738563"/>
            <a:ext cx="2160588" cy="37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执行经理 ：吴长龙</a:t>
            </a:r>
          </a:p>
        </p:txBody>
      </p:sp>
      <p:cxnSp>
        <p:nvCxnSpPr>
          <p:cNvPr id="47" name="直接连接符 46"/>
          <p:cNvCxnSpPr>
            <a:stCxn id="40" idx="2"/>
          </p:cNvCxnSpPr>
          <p:nvPr/>
        </p:nvCxnSpPr>
        <p:spPr>
          <a:xfrm>
            <a:off x="6421438" y="4116388"/>
            <a:ext cx="4763" cy="290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40" idx="2"/>
            <a:endCxn id="49" idx="0"/>
          </p:cNvCxnSpPr>
          <p:nvPr/>
        </p:nvCxnSpPr>
        <p:spPr>
          <a:xfrm>
            <a:off x="2559050" y="4413250"/>
            <a:ext cx="0" cy="473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2068513" y="4886325"/>
            <a:ext cx="982663" cy="1854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质</a:t>
            </a:r>
          </a:p>
          <a:p>
            <a:pPr algn="ctr" fontAlgn="base"/>
            <a:r>
              <a:rPr lang="zh-CN" altLang="en-US" strike="noStrike" noProof="1"/>
              <a:t>量</a:t>
            </a:r>
          </a:p>
          <a:p>
            <a:pPr algn="ctr" fontAlgn="base"/>
            <a:r>
              <a:rPr lang="zh-CN" altLang="en-US" strike="noStrike" noProof="1"/>
              <a:t>组</a:t>
            </a:r>
            <a:endParaRPr lang="en-US" altLang="zh-CN" strike="noStrike" noProof="1"/>
          </a:p>
          <a:p>
            <a:pPr algn="ctr" fontAlgn="base"/>
            <a:r>
              <a:rPr lang="zh-CN" altLang="en-US" strike="noStrike" noProof="1"/>
              <a:t>：     </a:t>
            </a:r>
            <a:endParaRPr lang="en-US" altLang="zh-CN" strike="noStrike" noProof="1"/>
          </a:p>
          <a:p>
            <a:pPr algn="ctr" fontAlgn="base"/>
            <a:r>
              <a:rPr lang="zh-CN" altLang="en-US" strike="noStrike" noProof="1"/>
              <a:t>周亨斌曾桂林</a:t>
            </a:r>
            <a:endParaRPr lang="en-US" altLang="zh-CN" strike="noStrike" noProof="1"/>
          </a:p>
        </p:txBody>
      </p:sp>
      <p:cxnSp>
        <p:nvCxnSpPr>
          <p:cNvPr id="50" name="直接箭头连接符 49"/>
          <p:cNvCxnSpPr>
            <a:stCxn id="40" idx="2"/>
            <a:endCxn id="55" idx="0"/>
          </p:cNvCxnSpPr>
          <p:nvPr/>
        </p:nvCxnSpPr>
        <p:spPr>
          <a:xfrm>
            <a:off x="5016500" y="4413250"/>
            <a:ext cx="0" cy="546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圆角矩形 50"/>
          <p:cNvSpPr/>
          <p:nvPr/>
        </p:nvSpPr>
        <p:spPr>
          <a:xfrm>
            <a:off x="5670550" y="4938713"/>
            <a:ext cx="965200" cy="180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材</a:t>
            </a:r>
            <a:endParaRPr lang="en-US" altLang="zh-CN" strike="noStrike" noProof="1"/>
          </a:p>
          <a:p>
            <a:pPr algn="ctr" fontAlgn="base"/>
            <a:r>
              <a:rPr lang="zh-CN" altLang="en-US" strike="noStrike" noProof="1"/>
              <a:t>料</a:t>
            </a:r>
            <a:endParaRPr lang="en-US" altLang="zh-CN" strike="noStrike" noProof="1"/>
          </a:p>
          <a:p>
            <a:pPr algn="ctr" fontAlgn="base"/>
            <a:r>
              <a:rPr lang="zh-CN" altLang="en-US" strike="noStrike" noProof="1"/>
              <a:t>组</a:t>
            </a:r>
            <a:endParaRPr lang="en-US" altLang="zh-CN" strike="noStrike" noProof="1"/>
          </a:p>
          <a:p>
            <a:pPr algn="ctr" fontAlgn="base"/>
            <a:r>
              <a:rPr lang="zh-CN" altLang="en-US" strike="noStrike" noProof="1"/>
              <a:t>：     纪辉火杨国华</a:t>
            </a:r>
          </a:p>
        </p:txBody>
      </p:sp>
      <p:sp>
        <p:nvSpPr>
          <p:cNvPr id="53" name="圆角矩形 52"/>
          <p:cNvSpPr/>
          <p:nvPr/>
        </p:nvSpPr>
        <p:spPr>
          <a:xfrm>
            <a:off x="6807200" y="4937125"/>
            <a:ext cx="963613" cy="180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预</a:t>
            </a:r>
            <a:endParaRPr lang="en-US" altLang="zh-CN" strike="noStrike" noProof="1"/>
          </a:p>
          <a:p>
            <a:pPr algn="ctr" fontAlgn="base"/>
            <a:r>
              <a:rPr lang="zh-CN" altLang="en-US" strike="noStrike" noProof="1"/>
              <a:t>算</a:t>
            </a:r>
            <a:endParaRPr lang="en-US" altLang="zh-CN" strike="noStrike" noProof="1"/>
          </a:p>
          <a:p>
            <a:pPr algn="ctr" fontAlgn="base"/>
            <a:r>
              <a:rPr lang="zh-CN" altLang="en-US" strike="noStrike" noProof="1"/>
              <a:t>组</a:t>
            </a:r>
            <a:endParaRPr lang="en-US" altLang="zh-CN" strike="noStrike" noProof="1"/>
          </a:p>
          <a:p>
            <a:pPr algn="ctr" fontAlgn="base"/>
            <a:r>
              <a:rPr lang="zh-CN" altLang="en-US" strike="noStrike" noProof="1"/>
              <a:t>：  </a:t>
            </a:r>
            <a:endParaRPr lang="en-US" altLang="zh-CN" strike="noStrike" noProof="1"/>
          </a:p>
          <a:p>
            <a:pPr algn="ctr" fontAlgn="base"/>
            <a:r>
              <a:rPr lang="zh-CN" altLang="en-US" strike="noStrike" noProof="1"/>
              <a:t>方宇勤</a:t>
            </a:r>
            <a:endParaRPr lang="en-US" altLang="zh-CN" strike="noStrike" noProof="1"/>
          </a:p>
        </p:txBody>
      </p:sp>
      <p:cxnSp>
        <p:nvCxnSpPr>
          <p:cNvPr id="54" name="直接箭头连接符 53"/>
          <p:cNvCxnSpPr>
            <a:stCxn id="40" idx="2"/>
            <a:endCxn id="55" idx="0"/>
          </p:cNvCxnSpPr>
          <p:nvPr/>
        </p:nvCxnSpPr>
        <p:spPr>
          <a:xfrm>
            <a:off x="6153150" y="4413250"/>
            <a:ext cx="0" cy="546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圆角矩形 54"/>
          <p:cNvSpPr/>
          <p:nvPr/>
        </p:nvSpPr>
        <p:spPr>
          <a:xfrm>
            <a:off x="4521200" y="4959350"/>
            <a:ext cx="989013" cy="1827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资</a:t>
            </a:r>
            <a:endParaRPr lang="en-US" altLang="zh-CN" strike="noStrike" noProof="1"/>
          </a:p>
          <a:p>
            <a:pPr algn="ctr" fontAlgn="base"/>
            <a:r>
              <a:rPr lang="zh-CN" altLang="en-US" strike="noStrike" noProof="1"/>
              <a:t>料</a:t>
            </a:r>
            <a:endParaRPr lang="en-US" altLang="zh-CN" strike="noStrike" noProof="1"/>
          </a:p>
          <a:p>
            <a:pPr algn="ctr" fontAlgn="base"/>
            <a:r>
              <a:rPr lang="zh-CN" altLang="en-US" strike="noStrike" noProof="1"/>
              <a:t>组</a:t>
            </a:r>
            <a:endParaRPr lang="en-US" altLang="zh-CN" strike="noStrike" noProof="1"/>
          </a:p>
          <a:p>
            <a:pPr algn="ctr" fontAlgn="base"/>
            <a:r>
              <a:rPr lang="zh-CN" altLang="en-US" strike="noStrike" noProof="1"/>
              <a:t>：     揭来辉</a:t>
            </a:r>
            <a:endParaRPr lang="en-US" altLang="zh-CN" strike="noStrike" noProof="1"/>
          </a:p>
          <a:p>
            <a:pPr algn="ctr" fontAlgn="base"/>
            <a:r>
              <a:rPr lang="zh-CN" altLang="en-US" strike="noStrike" noProof="1"/>
              <a:t>陈登</a:t>
            </a:r>
          </a:p>
        </p:txBody>
      </p:sp>
      <p:sp>
        <p:nvSpPr>
          <p:cNvPr id="56" name="圆角矩形 55"/>
          <p:cNvSpPr/>
          <p:nvPr/>
        </p:nvSpPr>
        <p:spPr>
          <a:xfrm>
            <a:off x="3335338" y="4959350"/>
            <a:ext cx="1008063" cy="183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机</a:t>
            </a:r>
            <a:endParaRPr lang="en-US" altLang="zh-CN" strike="noStrike" noProof="1"/>
          </a:p>
          <a:p>
            <a:pPr algn="ctr" fontAlgn="base"/>
            <a:r>
              <a:rPr lang="zh-CN" altLang="en-US" strike="noStrike" noProof="1"/>
              <a:t>电</a:t>
            </a:r>
            <a:endParaRPr lang="en-US" altLang="zh-CN" strike="noStrike" noProof="1"/>
          </a:p>
          <a:p>
            <a:pPr algn="ctr" fontAlgn="base"/>
            <a:r>
              <a:rPr lang="zh-CN" altLang="en-US" strike="noStrike" noProof="1"/>
              <a:t>组</a:t>
            </a:r>
            <a:endParaRPr lang="en-US" altLang="zh-CN" strike="noStrike" noProof="1"/>
          </a:p>
          <a:p>
            <a:pPr algn="ctr" fontAlgn="base"/>
            <a:r>
              <a:rPr lang="zh-CN" altLang="en-US" strike="noStrike" noProof="1"/>
              <a:t>  ：</a:t>
            </a:r>
            <a:endParaRPr lang="en-US" altLang="zh-CN" strike="noStrike" noProof="1"/>
          </a:p>
          <a:p>
            <a:pPr algn="ctr" fontAlgn="base"/>
            <a:r>
              <a:rPr lang="zh-CN" altLang="en-US" strike="noStrike" noProof="1"/>
              <a:t>施仕明    彭辉禄</a:t>
            </a:r>
          </a:p>
        </p:txBody>
      </p:sp>
      <p:cxnSp>
        <p:nvCxnSpPr>
          <p:cNvPr id="57" name="直接箭头连接符 56"/>
          <p:cNvCxnSpPr>
            <a:stCxn id="40" idx="2"/>
            <a:endCxn id="56" idx="0"/>
          </p:cNvCxnSpPr>
          <p:nvPr/>
        </p:nvCxnSpPr>
        <p:spPr>
          <a:xfrm>
            <a:off x="3832225" y="4413250"/>
            <a:ext cx="6350" cy="546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40" idx="2"/>
            <a:endCxn id="56" idx="0"/>
          </p:cNvCxnSpPr>
          <p:nvPr/>
        </p:nvCxnSpPr>
        <p:spPr>
          <a:xfrm flipV="1">
            <a:off x="1219200" y="4391025"/>
            <a:ext cx="5999163"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40" idx="2"/>
            <a:endCxn id="56" idx="0"/>
          </p:cNvCxnSpPr>
          <p:nvPr/>
        </p:nvCxnSpPr>
        <p:spPr>
          <a:xfrm>
            <a:off x="4368800" y="2992438"/>
            <a:ext cx="12700" cy="434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40" idx="2"/>
            <a:endCxn id="56" idx="0"/>
          </p:cNvCxnSpPr>
          <p:nvPr/>
        </p:nvCxnSpPr>
        <p:spPr>
          <a:xfrm flipH="1">
            <a:off x="7213600" y="4391025"/>
            <a:ext cx="4763" cy="568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filter="fade">
                                      <p:cBhvr>
                                        <p:cTn id="7" dur="800" decel="100000"/>
                                        <p:tgtEl>
                                          <p:spTgt spid="14341"/>
                                        </p:tgtEl>
                                      </p:cBhvr>
                                    </p:animEffect>
                                    <p:anim calcmode="lin" valueType="num">
                                      <p:cBhvr>
                                        <p:cTn id="8" dur="800" decel="100000" fill="hold"/>
                                        <p:tgtEl>
                                          <p:spTgt spid="14341"/>
                                        </p:tgtEl>
                                        <p:attrNameLst>
                                          <p:attrName>style.rotation</p:attrName>
                                        </p:attrNameLst>
                                      </p:cBhvr>
                                      <p:tavLst>
                                        <p:tav tm="0">
                                          <p:val>
                                            <p:fltVal val="-90"/>
                                          </p:val>
                                        </p:tav>
                                        <p:tav tm="100000">
                                          <p:val>
                                            <p:fltVal val="0"/>
                                          </p:val>
                                        </p:tav>
                                      </p:tavLst>
                                    </p:anim>
                                    <p:anim calcmode="lin" valueType="num">
                                      <p:cBhvr>
                                        <p:cTn id="9" dur="800" decel="100000" fill="hold"/>
                                        <p:tgtEl>
                                          <p:spTgt spid="14341"/>
                                        </p:tgtEl>
                                        <p:attrNameLst>
                                          <p:attrName>ppt_x</p:attrName>
                                        </p:attrNameLst>
                                      </p:cBhvr>
                                      <p:tavLst>
                                        <p:tav tm="0">
                                          <p:val>
                                            <p:strVal val="#ppt_x+0.4"/>
                                          </p:val>
                                        </p:tav>
                                        <p:tav tm="100000">
                                          <p:val>
                                            <p:strVal val="#ppt_x-0.05"/>
                                          </p:val>
                                        </p:tav>
                                      </p:tavLst>
                                    </p:anim>
                                    <p:anim calcmode="lin" valueType="num">
                                      <p:cBhvr>
                                        <p:cTn id="10" dur="800" decel="100000" fill="hold"/>
                                        <p:tgtEl>
                                          <p:spTgt spid="1434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34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3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ldLvl="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6389" name="Picture 1" descr="E:\PPT制作\图片站\3d小人\3D小人\8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950" y="2524125"/>
            <a:ext cx="3016250" cy="4102100"/>
          </a:xfrm>
          <a:prstGeom prst="rect">
            <a:avLst/>
          </a:prstGeom>
          <a:noFill/>
          <a:ln w="9525">
            <a:noFill/>
          </a:ln>
        </p:spPr>
      </p:pic>
      <p:sp>
        <p:nvSpPr>
          <p:cNvPr id="16390" name="矩形 3"/>
          <p:cNvSpPr/>
          <p:nvPr/>
        </p:nvSpPr>
        <p:spPr>
          <a:xfrm>
            <a:off x="4736306" y="307975"/>
            <a:ext cx="3759200" cy="706755"/>
          </a:xfrm>
          <a:prstGeom prst="rect">
            <a:avLst/>
          </a:prstGeom>
          <a:noFill/>
          <a:ln w="9525">
            <a:noFill/>
          </a:ln>
        </p:spPr>
        <p:txBody>
          <a:bodyPr wrap="none" anchor="t">
            <a:spAutoFit/>
          </a:bodyPr>
          <a:lstStyle/>
          <a:p>
            <a:pPr algn="ctr"/>
            <a:r>
              <a:rPr lang="en-US" altLang="zh-CN"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6 </a:t>
            </a: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重点难点管理</a:t>
            </a:r>
            <a:endParaRPr lang="zh-CN" altLang="en-US" dirty="0">
              <a:ea typeface="宋体" panose="02010600030101010101" pitchFamily="2" charset="-122"/>
            </a:endParaRPr>
          </a:p>
        </p:txBody>
      </p:sp>
      <p:grpSp>
        <p:nvGrpSpPr>
          <p:cNvPr id="16391" name="组合 16390"/>
          <p:cNvGrpSpPr/>
          <p:nvPr/>
        </p:nvGrpSpPr>
        <p:grpSpPr>
          <a:xfrm>
            <a:off x="3790950" y="1925638"/>
            <a:ext cx="4102100" cy="1870075"/>
            <a:chOff x="0" y="0"/>
            <a:chExt cx="4102105" cy="1870076"/>
          </a:xfrm>
        </p:grpSpPr>
        <p:pic>
          <p:nvPicPr>
            <p:cNvPr id="22533" name="Picture 2" descr="E:\PPT制作\图片站\可做重点标题\QQ截图201302211635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a:off x="0" y="0"/>
              <a:ext cx="4102105" cy="1870076"/>
            </a:xfrm>
            <a:prstGeom prst="rect">
              <a:avLst/>
            </a:prstGeom>
            <a:noFill/>
            <a:ln w="9525">
              <a:noFill/>
            </a:ln>
          </p:spPr>
        </p:pic>
        <p:sp>
          <p:nvSpPr>
            <p:cNvPr id="22534" name="矩形 7"/>
            <p:cNvSpPr/>
            <p:nvPr/>
          </p:nvSpPr>
          <p:spPr>
            <a:xfrm>
              <a:off x="240511" y="481024"/>
              <a:ext cx="2749471" cy="707886"/>
            </a:xfrm>
            <a:prstGeom prst="rect">
              <a:avLst/>
            </a:prstGeom>
            <a:noFill/>
            <a:ln w="9525">
              <a:noFill/>
            </a:ln>
          </p:spPr>
          <p:txBody>
            <a:bodyPr wrap="none" anchor="t">
              <a:spAutoFit/>
            </a:bodyPr>
            <a:lstStyle/>
            <a:p>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施工现场狭小，现场规</a:t>
              </a:r>
            </a:p>
            <a:p>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划布置为管理重点</a:t>
              </a:r>
              <a:endParaRPr lang="en-US" altLang="x-none" dirty="0">
                <a:ea typeface="宋体" panose="02010600030101010101" pitchFamily="2" charset="-122"/>
              </a:endParaRPr>
            </a:p>
          </p:txBody>
        </p:sp>
      </p:grpSp>
      <p:grpSp>
        <p:nvGrpSpPr>
          <p:cNvPr id="16394" name="组合 16393"/>
          <p:cNvGrpSpPr/>
          <p:nvPr/>
        </p:nvGrpSpPr>
        <p:grpSpPr>
          <a:xfrm>
            <a:off x="3730625" y="4210050"/>
            <a:ext cx="5484813" cy="1870075"/>
            <a:chOff x="0" y="0"/>
            <a:chExt cx="4752383" cy="1870076"/>
          </a:xfrm>
        </p:grpSpPr>
        <p:pic>
          <p:nvPicPr>
            <p:cNvPr id="22536" name="Picture 2" descr="E:\PPT制作\图片站\可做重点标题\QQ截图2013022116350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800000">
              <a:off x="0" y="0"/>
              <a:ext cx="4102105" cy="1870076"/>
            </a:xfrm>
            <a:prstGeom prst="rect">
              <a:avLst/>
            </a:prstGeom>
            <a:noFill/>
            <a:ln w="9525">
              <a:noFill/>
            </a:ln>
          </p:spPr>
        </p:pic>
        <p:sp>
          <p:nvSpPr>
            <p:cNvPr id="22537" name="矩形 11"/>
            <p:cNvSpPr/>
            <p:nvPr/>
          </p:nvSpPr>
          <p:spPr>
            <a:xfrm>
              <a:off x="180383" y="601279"/>
              <a:ext cx="4572000" cy="722630"/>
            </a:xfrm>
            <a:prstGeom prst="rect">
              <a:avLst/>
            </a:prstGeom>
            <a:noFill/>
            <a:ln w="9525">
              <a:noFill/>
            </a:ln>
          </p:spPr>
          <p:txBody>
            <a:bodyPr anchor="t">
              <a:spAutoFit/>
            </a:bodyPr>
            <a:lstStyle/>
            <a:p>
              <a:r>
                <a:rPr lang="en-US" altLang="zh-CN"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1#</a:t>
              </a:r>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a:t>
              </a:r>
              <a:r>
                <a:rPr lang="en-US" altLang="zh-CN"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2#</a:t>
              </a:r>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楼采用落地式脚手架、                   </a:t>
              </a:r>
              <a:r>
                <a:rPr lang="en-US" altLang="zh-CN"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3#</a:t>
              </a:r>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楼采用悬挑脚手架为管理难点</a:t>
              </a:r>
              <a:endParaRPr lang="zh-CN" altLang="en-US" dirty="0">
                <a:ea typeface="宋体" panose="02010600030101010101" pitchFamily="2" charset="-122"/>
              </a:endParaRPr>
            </a:p>
          </p:txBody>
        </p:sp>
      </p:grpSp>
      <p:pic>
        <p:nvPicPr>
          <p:cNvPr id="22538"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Picture 1" descr="E:\PPT制作\图片站\3d小人\3D小人\8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950" y="2513965"/>
            <a:ext cx="3016250" cy="4102100"/>
          </a:xfrm>
          <a:prstGeom prst="rect">
            <a:avLst/>
          </a:prstGeom>
          <a:noFill/>
          <a:ln w="9525">
            <a:noFill/>
          </a:ln>
        </p:spPr>
      </p:pic>
      <p:grpSp>
        <p:nvGrpSpPr>
          <p:cNvPr id="3" name="组合 2"/>
          <p:cNvGrpSpPr/>
          <p:nvPr/>
        </p:nvGrpSpPr>
        <p:grpSpPr>
          <a:xfrm>
            <a:off x="3790950" y="1915478"/>
            <a:ext cx="4102100" cy="1870075"/>
            <a:chOff x="0" y="0"/>
            <a:chExt cx="4102105" cy="1870076"/>
          </a:xfrm>
        </p:grpSpPr>
        <p:pic>
          <p:nvPicPr>
            <p:cNvPr id="4" name="Picture 2" descr="E:\PPT制作\图片站\可做重点标题\QQ截图201302211635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a:off x="0" y="0"/>
              <a:ext cx="4102105" cy="1870076"/>
            </a:xfrm>
            <a:prstGeom prst="rect">
              <a:avLst/>
            </a:prstGeom>
            <a:noFill/>
            <a:ln w="9525">
              <a:noFill/>
            </a:ln>
          </p:spPr>
        </p:pic>
        <p:sp>
          <p:nvSpPr>
            <p:cNvPr id="5" name="矩形 7"/>
            <p:cNvSpPr/>
            <p:nvPr/>
          </p:nvSpPr>
          <p:spPr>
            <a:xfrm>
              <a:off x="240511" y="481024"/>
              <a:ext cx="2749471" cy="707886"/>
            </a:xfrm>
            <a:prstGeom prst="rect">
              <a:avLst/>
            </a:prstGeom>
            <a:noFill/>
            <a:ln w="9525">
              <a:noFill/>
            </a:ln>
          </p:spPr>
          <p:txBody>
            <a:bodyPr wrap="none" anchor="t">
              <a:spAutoFit/>
            </a:bodyPr>
            <a:lstStyle/>
            <a:p>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施工现场狭小，现场规</a:t>
              </a:r>
            </a:p>
            <a:p>
              <a:r>
                <a:rPr lang="zh-CN" altLang="en-US" sz="2000" b="1" dirty="0">
                  <a:solidFill>
                    <a:schemeClr val="bg1"/>
                  </a:solidFill>
                  <a:latin typeface="微软雅黑" panose="020B0503020204020204" pitchFamily="2" charset="-122"/>
                  <a:ea typeface="微软雅黑" panose="020B0503020204020204" pitchFamily="2" charset="-122"/>
                  <a:sym typeface="微软雅黑" panose="020B0503020204020204" pitchFamily="2" charset="-122"/>
                </a:rPr>
                <a:t>划布置为管理重点</a:t>
              </a:r>
              <a:endParaRPr lang="en-US" altLang="x-none" dirty="0">
                <a:ea typeface="宋体" panose="02010600030101010101" pitchFamily="2" charset="-122"/>
              </a:endParaRPr>
            </a:p>
          </p:txBody>
        </p:sp>
      </p:grpSp>
    </p:spTree>
  </p:cSld>
  <p:clrMapOvr>
    <a:masterClrMapping/>
  </p:clrMapOvr>
  <p:transition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filter="diamond(in)">
                                      <p:cBhvr>
                                        <p:cTn id="7" dur="500"/>
                                        <p:tgtEl>
                                          <p:spTgt spid="16389"/>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filter="fade">
                                      <p:cBhvr>
                                        <p:cTn id="10" dur="640" decel="100000"/>
                                        <p:tgtEl>
                                          <p:spTgt spid="16390"/>
                                        </p:tgtEl>
                                      </p:cBhvr>
                                    </p:animEffect>
                                    <p:anim calcmode="lin" valueType="num">
                                      <p:cBhvr>
                                        <p:cTn id="11" dur="640" decel="100000" fill="hold"/>
                                        <p:tgtEl>
                                          <p:spTgt spid="16390"/>
                                        </p:tgtEl>
                                        <p:attrNameLst>
                                          <p:attrName>style.rotation</p:attrName>
                                        </p:attrNameLst>
                                      </p:cBhvr>
                                      <p:tavLst>
                                        <p:tav tm="0">
                                          <p:val>
                                            <p:fltVal val="-90"/>
                                          </p:val>
                                        </p:tav>
                                        <p:tav tm="100000">
                                          <p:val>
                                            <p:fltVal val="0"/>
                                          </p:val>
                                        </p:tav>
                                      </p:tavLst>
                                    </p:anim>
                                    <p:anim calcmode="lin" valueType="num">
                                      <p:cBhvr>
                                        <p:cTn id="12" dur="640" decel="100000" fill="hold"/>
                                        <p:tgtEl>
                                          <p:spTgt spid="16390"/>
                                        </p:tgtEl>
                                        <p:attrNameLst>
                                          <p:attrName>ppt_x</p:attrName>
                                        </p:attrNameLst>
                                      </p:cBhvr>
                                      <p:tavLst>
                                        <p:tav tm="0">
                                          <p:val>
                                            <p:strVal val="#ppt_x+0.4"/>
                                          </p:val>
                                        </p:tav>
                                        <p:tav tm="100000">
                                          <p:val>
                                            <p:strVal val="#ppt_x-0.05"/>
                                          </p:val>
                                        </p:tav>
                                      </p:tavLst>
                                    </p:anim>
                                    <p:anim calcmode="lin" valueType="num">
                                      <p:cBhvr>
                                        <p:cTn id="13" dur="640" decel="100000" fill="hold"/>
                                        <p:tgtEl>
                                          <p:spTgt spid="16390"/>
                                        </p:tgtEl>
                                        <p:attrNameLst>
                                          <p:attrName>ppt_y</p:attrName>
                                        </p:attrNameLst>
                                      </p:cBhvr>
                                      <p:tavLst>
                                        <p:tav tm="0">
                                          <p:val>
                                            <p:strVal val="#ppt_y-0.4"/>
                                          </p:val>
                                        </p:tav>
                                        <p:tav tm="100000">
                                          <p:val>
                                            <p:strVal val="#ppt_y+0.1"/>
                                          </p:val>
                                        </p:tav>
                                      </p:tavLst>
                                    </p:anim>
                                    <p:anim calcmode="lin" valueType="num">
                                      <p:cBhvr>
                                        <p:cTn id="14" dur="160" accel="100000" fill="hold">
                                          <p:stCondLst>
                                            <p:cond delay="640"/>
                                          </p:stCondLst>
                                        </p:cTn>
                                        <p:tgtEl>
                                          <p:spTgt spid="16390"/>
                                        </p:tgtEl>
                                        <p:attrNameLst>
                                          <p:attrName>ppt_x</p:attrName>
                                        </p:attrNameLst>
                                      </p:cBhvr>
                                      <p:tavLst>
                                        <p:tav tm="0">
                                          <p:val>
                                            <p:strVal val="#ppt_x-0.05"/>
                                          </p:val>
                                        </p:tav>
                                        <p:tav tm="100000">
                                          <p:val>
                                            <p:strVal val="#ppt_x"/>
                                          </p:val>
                                        </p:tav>
                                      </p:tavLst>
                                    </p:anim>
                                    <p:anim calcmode="lin" valueType="num">
                                      <p:cBhvr>
                                        <p:cTn id="15" dur="160" accel="100000" fill="hold">
                                          <p:stCondLst>
                                            <p:cond delay="640"/>
                                          </p:stCondLst>
                                        </p:cTn>
                                        <p:tgtEl>
                                          <p:spTgt spid="16390"/>
                                        </p:tgtEl>
                                        <p:attrNameLst>
                                          <p:attrName>ppt_y</p:attrName>
                                        </p:attrNameLst>
                                      </p:cBhvr>
                                      <p:tavLst>
                                        <p:tav tm="0">
                                          <p:val>
                                            <p:strVal val="#ppt_y+0.1"/>
                                          </p:val>
                                        </p:tav>
                                        <p:tav tm="100000">
                                          <p:val>
                                            <p:strVal val="#ppt_y"/>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6391"/>
                                        </p:tgtEl>
                                        <p:attrNameLst>
                                          <p:attrName>style.visibility</p:attrName>
                                        </p:attrNameLst>
                                      </p:cBhvr>
                                      <p:to>
                                        <p:strVal val="visible"/>
                                      </p:to>
                                    </p:set>
                                    <p:animEffect filter="wipe(left)">
                                      <p:cBhvr>
                                        <p:cTn id="19" dur="500"/>
                                        <p:tgtEl>
                                          <p:spTgt spid="16391"/>
                                        </p:tgtEl>
                                      </p:cBhvr>
                                    </p:animEffect>
                                  </p:childTnLst>
                                </p:cTn>
                              </p:par>
                              <p:par>
                                <p:cTn id="20" presetID="22" presetClass="entr" presetSubtype="8" fill="hold" nodeType="withEffect">
                                  <p:stCondLst>
                                    <p:cond delay="1000"/>
                                  </p:stCondLst>
                                  <p:childTnLst>
                                    <p:set>
                                      <p:cBhvr>
                                        <p:cTn id="21" dur="1" fill="hold">
                                          <p:stCondLst>
                                            <p:cond delay="0"/>
                                          </p:stCondLst>
                                        </p:cTn>
                                        <p:tgtEl>
                                          <p:spTgt spid="16394"/>
                                        </p:tgtEl>
                                        <p:attrNameLst>
                                          <p:attrName>style.visibility</p:attrName>
                                        </p:attrNameLst>
                                      </p:cBhvr>
                                      <p:to>
                                        <p:strVal val="visible"/>
                                      </p:to>
                                    </p:set>
                                    <p:animEffect filter="wipe(left)">
                                      <p:cBhvr>
                                        <p:cTn id="22" dur="500"/>
                                        <p:tgtEl>
                                          <p:spTgt spid="16394"/>
                                        </p:tgtEl>
                                      </p:cBhvr>
                                    </p:animEffect>
                                  </p:childTnLst>
                                </p:cTn>
                              </p:par>
                              <p:par>
                                <p:cTn id="23" presetID="8"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filter="diamond(in)">
                                      <p:cBhvr>
                                        <p:cTn id="25" dur="500"/>
                                        <p:tgtEl>
                                          <p:spTgt spid="2"/>
                                        </p:tgtEl>
                                      </p:cBhvr>
                                    </p:animEffect>
                                  </p:childTnLst>
                                </p:cTn>
                              </p:par>
                              <p:par>
                                <p:cTn id="26" presetID="22" presetClass="entr" presetSubtype="8"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ldLvl="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0" y="1679575"/>
            <a:ext cx="4391025" cy="41021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68275" y="2152650"/>
            <a:ext cx="4102100" cy="3413125"/>
          </a:xfrm>
          <a:prstGeom prst="rect">
            <a:avLst/>
          </a:prstGeom>
          <a:noFill/>
          <a:ln w="9525">
            <a:noFill/>
          </a:ln>
        </p:spPr>
        <p:txBody>
          <a:bodyPr wrap="square" anchor="t">
            <a:spAutoFit/>
          </a:bodyPr>
          <a:lstStyle/>
          <a:p>
            <a:pPr indent="304800"/>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 施工前针对重点分部分项工程组织编制安全专项施工方案指导施工，对于超一定规模的危险性较大的分部分项工程单独编制专项安全施工方案并按规范要求组织专家进行论证。方案编制完成后，组织全员评审优化，同时开展学习，以便各项措施得以落实。    </a:t>
            </a:r>
          </a:p>
          <a:p>
            <a:pPr indent="304800"/>
            <a:r>
              <a:rPr lang="en-US" altLang="x-none" dirty="0">
                <a:solidFill>
                  <a:schemeClr val="bg1"/>
                </a:solidFill>
                <a:latin typeface="黑体" panose="02010600030101010101" pitchFamily="1" charset="-122"/>
                <a:ea typeface="黑体" panose="02010600030101010101" pitchFamily="1" charset="-122"/>
                <a:sym typeface="黑体" panose="02010600030101010101" pitchFamily="1" charset="-122"/>
              </a:rPr>
              <a:t> </a:t>
            </a: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在整个施工过程中我们严格遵守“施工方案先行”的原则，在方案审批未通过的情况下不施工，对于审批通过的方案在施工过程中严格执行。</a:t>
            </a:r>
          </a:p>
          <a:p>
            <a:pPr indent="304800"/>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6090762" y="352425"/>
            <a:ext cx="243141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6.1</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方案制定</a:t>
            </a:r>
            <a:endParaRPr lang="zh-CN" altLang="en-US" dirty="0">
              <a:ea typeface="宋体" panose="02010600030101010101" pitchFamily="2" charset="-122"/>
            </a:endParaRP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3564" name="图片 5" descr="QQ图片201705232156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6455" y="1376363"/>
            <a:ext cx="4021138" cy="5362575"/>
          </a:xfrm>
          <a:prstGeom prst="rect">
            <a:avLst/>
          </a:prstGeom>
          <a:noFill/>
          <a:ln w="9525">
            <a:noFill/>
          </a:ln>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6"/>
          <p:cNvPicPr/>
          <p:nvPr/>
        </p:nvPicPr>
        <p:blipFill>
          <a:blip r:embed="rId2" cstate="print"/>
          <a:stretch>
            <a:fillRect/>
          </a:stretch>
        </p:blipFill>
        <p:spPr>
          <a:xfrm>
            <a:off x="214313" y="214313"/>
            <a:ext cx="1039812" cy="714375"/>
          </a:xfrm>
          <a:prstGeom prst="rect">
            <a:avLst/>
          </a:prstGeom>
          <a:noFill/>
          <a:ln w="9525">
            <a:noFill/>
          </a:ln>
        </p:spPr>
      </p:pic>
      <p:sp>
        <p:nvSpPr>
          <p:cNvPr id="15362"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5364" name="矩形 28"/>
          <p:cNvSpPr/>
          <p:nvPr/>
        </p:nvSpPr>
        <p:spPr>
          <a:xfrm>
            <a:off x="3727450" y="1016000"/>
            <a:ext cx="5416550" cy="422275"/>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5365" name="Picture 3" descr="E:\PPT制作\汇报\新建文件夹\4e126fbaa9052202101c000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4391025" cy="6858000"/>
          </a:xfrm>
          <a:prstGeom prst="rect">
            <a:avLst/>
          </a:prstGeom>
          <a:noFill/>
          <a:ln w="9525">
            <a:noFill/>
          </a:ln>
        </p:spPr>
      </p:pic>
      <p:sp>
        <p:nvSpPr>
          <p:cNvPr id="15368" name="矩形 27"/>
          <p:cNvSpPr/>
          <p:nvPr/>
        </p:nvSpPr>
        <p:spPr>
          <a:xfrm>
            <a:off x="3727450" y="1016000"/>
            <a:ext cx="5416550" cy="422275"/>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5369" name="Picture 3" descr="E:\PPT制作\汇报\新建文件夹\4e126fbaa9052202101c000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4391025" cy="6858000"/>
          </a:xfrm>
          <a:prstGeom prst="rect">
            <a:avLst/>
          </a:prstGeom>
          <a:noFill/>
          <a:ln w="9525">
            <a:noFill/>
          </a:ln>
        </p:spPr>
      </p:pic>
      <p:grpSp>
        <p:nvGrpSpPr>
          <p:cNvPr id="7180" name="组合 7179"/>
          <p:cNvGrpSpPr/>
          <p:nvPr/>
        </p:nvGrpSpPr>
        <p:grpSpPr>
          <a:xfrm>
            <a:off x="4813300" y="727075"/>
            <a:ext cx="3724275" cy="6019800"/>
            <a:chOff x="0" y="0"/>
            <a:chExt cx="3723700" cy="6019829"/>
          </a:xfrm>
        </p:grpSpPr>
        <p:sp>
          <p:nvSpPr>
            <p:cNvPr id="15372" name="矩形 2"/>
            <p:cNvSpPr/>
            <p:nvPr/>
          </p:nvSpPr>
          <p:spPr>
            <a:xfrm>
              <a:off x="1049268" y="47654"/>
              <a:ext cx="160503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企业概况</a:t>
              </a:r>
            </a:p>
          </p:txBody>
        </p:sp>
        <p:sp>
          <p:nvSpPr>
            <p:cNvPr id="15373" name="矩形 34"/>
            <p:cNvSpPr/>
            <p:nvPr/>
          </p:nvSpPr>
          <p:spPr>
            <a:xfrm>
              <a:off x="1041451" y="650904"/>
              <a:ext cx="1605032" cy="521973"/>
            </a:xfrm>
            <a:prstGeom prst="rect">
              <a:avLst/>
            </a:prstGeom>
            <a:noFill/>
            <a:ln w="9525">
              <a:noFill/>
            </a:ln>
          </p:spPr>
          <p:txBody>
            <a:bodyPr wrap="none" anchor="t">
              <a:spAutoFit/>
            </a:bodyPr>
            <a:lstStyle/>
            <a:p>
              <a:pPr algn="r"/>
              <a:r>
                <a:rPr lang="zh-CN" altLang="en-US" sz="2800" dirty="0">
                  <a:solidFill>
                    <a:srgbClr val="000000"/>
                  </a:solidFill>
                  <a:latin typeface="黑体" panose="02010600030101010101" pitchFamily="1" charset="-122"/>
                  <a:ea typeface="黑体" panose="02010600030101010101" pitchFamily="1" charset="-122"/>
                  <a:sym typeface="黑体" panose="02010600030101010101" pitchFamily="1" charset="-122"/>
                </a:rPr>
                <a:t>工程概况</a:t>
              </a:r>
            </a:p>
          </p:txBody>
        </p:sp>
        <p:sp>
          <p:nvSpPr>
            <p:cNvPr id="15374" name="矩形 35"/>
            <p:cNvSpPr/>
            <p:nvPr/>
          </p:nvSpPr>
          <p:spPr>
            <a:xfrm>
              <a:off x="1049277" y="1786287"/>
              <a:ext cx="160503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管理目标</a:t>
              </a:r>
            </a:p>
          </p:txBody>
        </p:sp>
        <p:sp>
          <p:nvSpPr>
            <p:cNvPr id="15375" name="矩形 36"/>
            <p:cNvSpPr/>
            <p:nvPr/>
          </p:nvSpPr>
          <p:spPr>
            <a:xfrm>
              <a:off x="1041014" y="2422557"/>
              <a:ext cx="160503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组织机构</a:t>
              </a:r>
            </a:p>
          </p:txBody>
        </p:sp>
        <p:sp>
          <p:nvSpPr>
            <p:cNvPr id="15376" name="矩形 37"/>
            <p:cNvSpPr/>
            <p:nvPr/>
          </p:nvSpPr>
          <p:spPr>
            <a:xfrm>
              <a:off x="1052033" y="3469036"/>
              <a:ext cx="2671667"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安全、文明施工</a:t>
              </a:r>
            </a:p>
          </p:txBody>
        </p:sp>
        <p:sp>
          <p:nvSpPr>
            <p:cNvPr id="15377" name="矩形 38"/>
            <p:cNvSpPr/>
            <p:nvPr/>
          </p:nvSpPr>
          <p:spPr>
            <a:xfrm>
              <a:off x="1041014" y="4099611"/>
              <a:ext cx="160503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劳动保护</a:t>
              </a:r>
            </a:p>
          </p:txBody>
        </p:sp>
        <p:sp>
          <p:nvSpPr>
            <p:cNvPr id="15378" name="矩形 39"/>
            <p:cNvSpPr/>
            <p:nvPr/>
          </p:nvSpPr>
          <p:spPr>
            <a:xfrm>
              <a:off x="1041451" y="4729531"/>
              <a:ext cx="160503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绿色施工</a:t>
              </a:r>
            </a:p>
          </p:txBody>
        </p:sp>
        <p:sp>
          <p:nvSpPr>
            <p:cNvPr id="15380" name="矩形 41"/>
            <p:cNvSpPr/>
            <p:nvPr/>
          </p:nvSpPr>
          <p:spPr>
            <a:xfrm>
              <a:off x="1134344" y="5252748"/>
              <a:ext cx="1249487"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结束语</a:t>
              </a:r>
            </a:p>
          </p:txBody>
        </p:sp>
        <p:pic>
          <p:nvPicPr>
            <p:cNvPr id="15381" name="Picture 1" descr="E:\PPT制作\苹果园枢纽项目汇报\tu\5145c9684b7959a96800010a\cont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844550" cy="6019829"/>
            </a:xfrm>
            <a:prstGeom prst="rect">
              <a:avLst/>
            </a:prstGeom>
            <a:noFill/>
            <a:ln w="9525">
              <a:noFill/>
            </a:ln>
          </p:spPr>
        </p:pic>
        <p:sp>
          <p:nvSpPr>
            <p:cNvPr id="15382" name="矩形 43"/>
            <p:cNvSpPr/>
            <p:nvPr/>
          </p:nvSpPr>
          <p:spPr>
            <a:xfrm>
              <a:off x="1048112" y="2945817"/>
              <a:ext cx="2316122" cy="521973"/>
            </a:xfrm>
            <a:prstGeom prst="rect">
              <a:avLst/>
            </a:prstGeom>
            <a:noFill/>
            <a:ln w="9525">
              <a:noFill/>
            </a:ln>
          </p:spPr>
          <p:txBody>
            <a:bodyPr wrap="none" anchor="t">
              <a:spAutoFit/>
            </a:bodyPr>
            <a:lstStyle/>
            <a:p>
              <a:pPr algn="r"/>
              <a:r>
                <a:rPr lang="zh-CN" altLang="en-US" sz="2800" dirty="0">
                  <a:solidFill>
                    <a:schemeClr val="tx1"/>
                  </a:solidFill>
                  <a:latin typeface="黑体" panose="02010600030101010101" pitchFamily="1" charset="-122"/>
                  <a:ea typeface="黑体" panose="02010600030101010101" pitchFamily="1" charset="-122"/>
                  <a:sym typeface="黑体" panose="02010600030101010101" pitchFamily="1" charset="-122"/>
                </a:rPr>
                <a:t>重点难点管理</a:t>
              </a:r>
            </a:p>
          </p:txBody>
        </p:sp>
      </p:grpSp>
      <p:pic>
        <p:nvPicPr>
          <p:cNvPr id="17413"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6208" y="104140"/>
            <a:ext cx="1219200" cy="1193800"/>
          </a:xfrm>
          <a:prstGeom prst="rect">
            <a:avLst/>
          </a:prstGeom>
          <a:noFill/>
          <a:ln w="9525">
            <a:noFill/>
          </a:ln>
        </p:spPr>
      </p:pic>
      <p:sp>
        <p:nvSpPr>
          <p:cNvPr id="2" name="矩形 34"/>
          <p:cNvSpPr/>
          <p:nvPr/>
        </p:nvSpPr>
        <p:spPr>
          <a:xfrm>
            <a:off x="5948256" y="1991386"/>
            <a:ext cx="3027680" cy="521970"/>
          </a:xfrm>
          <a:prstGeom prst="rect">
            <a:avLst/>
          </a:prstGeom>
          <a:noFill/>
          <a:ln w="9525">
            <a:noFill/>
          </a:ln>
        </p:spPr>
        <p:txBody>
          <a:bodyPr wrap="none" anchor="t">
            <a:spAutoFit/>
          </a:bodyPr>
          <a:lstStyle/>
          <a:p>
            <a:pPr algn="r"/>
            <a:r>
              <a:rPr lang="zh-CN" altLang="en-US" sz="2800" dirty="0">
                <a:solidFill>
                  <a:srgbClr val="000000"/>
                </a:solidFill>
                <a:latin typeface="黑体" panose="02010600030101010101" pitchFamily="1" charset="-122"/>
                <a:ea typeface="黑体" panose="02010600030101010101" pitchFamily="1" charset="-122"/>
                <a:sym typeface="黑体" panose="02010600030101010101" pitchFamily="1" charset="-122"/>
              </a:rPr>
              <a:t>初评意见整改回复</a:t>
            </a:r>
            <a:endParaRPr lang="zh-CN" altLang="en-US" dirty="0">
              <a:ea typeface="宋体" panose="02010600030101010101" pitchFamily="2" charset="-122"/>
            </a:endParaRPr>
          </a:p>
        </p:txBody>
      </p:sp>
    </p:spTree>
  </p:cSld>
  <p:clrMapOvr>
    <a:masterClrMapping/>
  </p:clrMapOvr>
  <p:transition advTm="220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180"/>
                                        </p:tgtEl>
                                        <p:attrNameLst>
                                          <p:attrName>style.visibility</p:attrName>
                                        </p:attrNameLst>
                                      </p:cBhvr>
                                      <p:to>
                                        <p:strVal val="visible"/>
                                      </p:to>
                                    </p:set>
                                    <p:animEffect filter="wipe(up)">
                                      <p:cBhvr>
                                        <p:cTn id="7"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4578" name="矩形 75"/>
          <p:cNvSpPr/>
          <p:nvPr/>
        </p:nvSpPr>
        <p:spPr>
          <a:xfrm>
            <a:off x="6332062" y="231775"/>
            <a:ext cx="243141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6.2</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现场布置</a:t>
            </a:r>
            <a:endParaRPr lang="zh-CN" altLang="en-US" dirty="0">
              <a:ea typeface="宋体" panose="02010600030101010101" pitchFamily="2" charset="-122"/>
            </a:endParaRPr>
          </a:p>
        </p:txBody>
      </p:sp>
      <p:sp>
        <p:nvSpPr>
          <p:cNvPr id="24579" name="Rectangle 4"/>
          <p:cNvSpPr/>
          <p:nvPr/>
        </p:nvSpPr>
        <p:spPr>
          <a:xfrm>
            <a:off x="0" y="-171450"/>
            <a:ext cx="184150" cy="357188"/>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4580" name="Rectangle 6"/>
          <p:cNvSpPr/>
          <p:nvPr/>
        </p:nvSpPr>
        <p:spPr>
          <a:xfrm>
            <a:off x="0" y="-171450"/>
            <a:ext cx="184150" cy="357188"/>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4581" name="Rectangle 8"/>
          <p:cNvSpPr/>
          <p:nvPr/>
        </p:nvSpPr>
        <p:spPr>
          <a:xfrm>
            <a:off x="0" y="0"/>
            <a:ext cx="9144000" cy="0"/>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4582" name="Rectangle 10"/>
          <p:cNvSpPr/>
          <p:nvPr/>
        </p:nvSpPr>
        <p:spPr>
          <a:xfrm>
            <a:off x="0" y="0"/>
            <a:ext cx="9144000" cy="0"/>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pic>
        <p:nvPicPr>
          <p:cNvPr id="2458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4584"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150" y="1285875"/>
            <a:ext cx="8448675" cy="5535613"/>
          </a:xfrm>
          <a:prstGeom prst="rect">
            <a:avLst/>
          </a:prstGeom>
          <a:noFill/>
          <a:ln w="9525">
            <a:noFill/>
          </a:ln>
        </p:spPr>
      </p:pic>
      <p:sp>
        <p:nvSpPr>
          <p:cNvPr id="24585" name="文本框 3"/>
          <p:cNvSpPr txBox="1"/>
          <p:nvPr/>
        </p:nvSpPr>
        <p:spPr>
          <a:xfrm>
            <a:off x="3400425" y="6370638"/>
            <a:ext cx="4051300" cy="366712"/>
          </a:xfrm>
          <a:prstGeom prst="rect">
            <a:avLst/>
          </a:prstGeom>
          <a:noFill/>
          <a:ln w="9525">
            <a:noFill/>
          </a:ln>
        </p:spPr>
        <p:txBody>
          <a:bodyPr wrap="square" anchor="t">
            <a:spAutoFit/>
          </a:bodyPr>
          <a:lstStyle/>
          <a:p>
            <a:r>
              <a:rPr lang="en-US" altLang="zh-CN" u="sng">
                <a:ea typeface="Arial" panose="020B0604020202020204" pitchFamily="34" charset="0"/>
              </a:rPr>
              <a:t> </a:t>
            </a:r>
            <a:r>
              <a:rPr lang="zh-CN" altLang="en-US" u="sng">
                <a:ea typeface="Arial" panose="020B0604020202020204" pitchFamily="34" charset="0"/>
              </a:rPr>
              <a:t>施工区平面布置图  </a:t>
            </a:r>
          </a:p>
        </p:txBody>
      </p:sp>
    </p:spTree>
  </p:cSld>
  <p:clrMapOvr>
    <a:masterClrMapping/>
  </p:clrMapOvr>
  <p:transition advTm="13494">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602" name="矩形 75"/>
          <p:cNvSpPr/>
          <p:nvPr/>
        </p:nvSpPr>
        <p:spPr>
          <a:xfrm>
            <a:off x="5088890" y="269875"/>
            <a:ext cx="3999230" cy="583565"/>
          </a:xfrm>
          <a:prstGeom prst="rect">
            <a:avLst/>
          </a:prstGeom>
          <a:noFill/>
          <a:ln w="9525">
            <a:noFill/>
          </a:ln>
        </p:spPr>
        <p:txBody>
          <a:bodyPr wrap="squar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6.3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生活区平面布置</a:t>
            </a:r>
            <a:endParaRPr lang="zh-CN" altLang="en-US" dirty="0">
              <a:ea typeface="宋体" panose="02010600030101010101" pitchFamily="2" charset="-122"/>
            </a:endParaRPr>
          </a:p>
        </p:txBody>
      </p:sp>
      <p:sp>
        <p:nvSpPr>
          <p:cNvPr id="25603" name="Rectangle 4"/>
          <p:cNvSpPr/>
          <p:nvPr/>
        </p:nvSpPr>
        <p:spPr>
          <a:xfrm>
            <a:off x="0" y="-171450"/>
            <a:ext cx="184150" cy="357188"/>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5604" name="Rectangle 6"/>
          <p:cNvSpPr/>
          <p:nvPr/>
        </p:nvSpPr>
        <p:spPr>
          <a:xfrm>
            <a:off x="904875" y="3489325"/>
            <a:ext cx="184150" cy="369888"/>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5605" name="Rectangle 8"/>
          <p:cNvSpPr/>
          <p:nvPr/>
        </p:nvSpPr>
        <p:spPr>
          <a:xfrm>
            <a:off x="0" y="0"/>
            <a:ext cx="9144000" cy="0"/>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5606" name="Rectangle 10"/>
          <p:cNvSpPr/>
          <p:nvPr/>
        </p:nvSpPr>
        <p:spPr>
          <a:xfrm>
            <a:off x="0" y="0"/>
            <a:ext cx="9144000" cy="0"/>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5607" name="Rectangle 4"/>
          <p:cNvSpPr/>
          <p:nvPr/>
        </p:nvSpPr>
        <p:spPr>
          <a:xfrm>
            <a:off x="0" y="0"/>
            <a:ext cx="9144000" cy="0"/>
          </a:xfrm>
          <a:prstGeom prst="rect">
            <a:avLst/>
          </a:prstGeom>
          <a:noFill/>
          <a:ln w="9525">
            <a:noFill/>
          </a:ln>
        </p:spPr>
        <p:txBody>
          <a:bodyPr wrap="none" anchor="ctr">
            <a:spAutoFit/>
          </a:bodyPr>
          <a:lstStyle/>
          <a:p>
            <a:endParaRPr lang="zh-CN" altLang="en-US">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25608" name="同心圆 41"/>
          <p:cNvSpPr/>
          <p:nvPr/>
        </p:nvSpPr>
        <p:spPr>
          <a:xfrm>
            <a:off x="-2149475" y="2587625"/>
            <a:ext cx="4797425" cy="3462338"/>
          </a:xfrm>
          <a:custGeom>
            <a:avLst/>
            <a:gdLst/>
            <a:ahLst/>
            <a:cxnLst>
              <a:cxn ang="270">
                <a:pos x="10800" y="0"/>
              </a:cxn>
              <a:cxn ang="270">
                <a:pos x="3163" y="3163"/>
              </a:cxn>
              <a:cxn ang="180">
                <a:pos x="0" y="10800"/>
              </a:cxn>
              <a:cxn ang="90">
                <a:pos x="3163" y="18437"/>
              </a:cxn>
              <a:cxn ang="90">
                <a:pos x="10800" y="21600"/>
              </a:cxn>
              <a:cxn ang="90">
                <a:pos x="18437" y="18437"/>
              </a:cxn>
              <a:cxn ang="0">
                <a:pos x="21600" y="10800"/>
              </a:cxn>
              <a:cxn ang="270">
                <a:pos x="18437" y="316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rgbClr val="00FF00"/>
          </a:solidFill>
          <a:ln w="9525">
            <a:noFill/>
          </a:ln>
        </p:spPr>
        <p:txBody>
          <a:bodyPr/>
          <a:lstStyle/>
          <a:p>
            <a:endParaRPr lang="zh-CN" altLang="en-US"/>
          </a:p>
        </p:txBody>
      </p:sp>
      <p:pic>
        <p:nvPicPr>
          <p:cNvPr id="2560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5610" name="图片 2" descr="图片2"/>
          <p:cNvPicPr>
            <a:picLocks noChangeAspect="1"/>
          </p:cNvPicPr>
          <p:nvPr/>
        </p:nvPicPr>
        <p:blipFill>
          <a:blip r:embed="rId3" cstate="print"/>
          <a:stretch>
            <a:fillRect/>
          </a:stretch>
        </p:blipFill>
        <p:spPr>
          <a:xfrm>
            <a:off x="904875" y="1285875"/>
            <a:ext cx="7767638" cy="5564188"/>
          </a:xfrm>
          <a:prstGeom prst="rect">
            <a:avLst/>
          </a:prstGeom>
          <a:noFill/>
          <a:ln w="9525">
            <a:noFill/>
          </a:ln>
        </p:spPr>
      </p:pic>
    </p:spTree>
  </p:cSld>
  <p:clrMapOvr>
    <a:masterClrMapping/>
  </p:clrMapOvr>
  <p:transition advTm="13494">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1509" name="矩形 2"/>
          <p:cNvSpPr/>
          <p:nvPr/>
        </p:nvSpPr>
        <p:spPr>
          <a:xfrm>
            <a:off x="6271737" y="412750"/>
            <a:ext cx="243141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endParaRPr lang="zh-CN" altLang="en-US" dirty="0">
              <a:ea typeface="宋体" panose="02010600030101010101" pitchFamily="2" charset="-122"/>
            </a:endParaRPr>
          </a:p>
        </p:txBody>
      </p:sp>
      <p:sp>
        <p:nvSpPr>
          <p:cNvPr id="21510" name="TextBox 7"/>
          <p:cNvSpPr/>
          <p:nvPr/>
        </p:nvSpPr>
        <p:spPr>
          <a:xfrm>
            <a:off x="0" y="1498600"/>
            <a:ext cx="4873625" cy="923925"/>
          </a:xfrm>
          <a:prstGeom prst="rect">
            <a:avLst/>
          </a:prstGeom>
          <a:noFill/>
          <a:ln w="9525" cap="flat" cmpd="sng">
            <a:solidFill>
              <a:srgbClr val="03489B"/>
            </a:solidFill>
            <a:prstDash val="solid"/>
            <a:miter/>
            <a:headEnd type="none" w="med" len="med"/>
            <a:tailEnd type="none" w="med" len="med"/>
          </a:ln>
        </p:spPr>
        <p:txBody>
          <a:bodyPr wrap="square" anchor="t">
            <a:spAutoFit/>
          </a:bodyPr>
          <a:lstStyle/>
          <a:p>
            <a:r>
              <a:rPr lang="zh-CN" altLang="en-US" dirty="0">
                <a:solidFill>
                  <a:srgbClr val="000000"/>
                </a:solidFill>
                <a:latin typeface="黑体" panose="02010600030101010101" pitchFamily="1" charset="-122"/>
                <a:ea typeface="黑体" panose="02010600030101010101" pitchFamily="1" charset="-122"/>
                <a:sym typeface="黑体" panose="02010600030101010101" pitchFamily="1" charset="-122"/>
              </a:rPr>
              <a:t>    结合“安全第一、预防为主、综合治理”的安全生产方针，将安全生产责任落实到项目部每一位管理人员身上，确保生产安全。</a:t>
            </a:r>
            <a:endParaRPr lang="zh-CN" altLang="en-US" dirty="0">
              <a:ea typeface="宋体" panose="02010600030101010101" pitchFamily="2" charset="-122"/>
            </a:endParaRPr>
          </a:p>
        </p:txBody>
      </p:sp>
      <p:sp>
        <p:nvSpPr>
          <p:cNvPr id="21511" name="TextBox 6"/>
          <p:cNvSpPr/>
          <p:nvPr/>
        </p:nvSpPr>
        <p:spPr>
          <a:xfrm>
            <a:off x="4873625" y="1925638"/>
            <a:ext cx="4270375" cy="461962"/>
          </a:xfrm>
          <a:prstGeom prst="rect">
            <a:avLst/>
          </a:prstGeom>
          <a:solidFill>
            <a:srgbClr val="03489B">
              <a:alpha val="64999"/>
            </a:srgbClr>
          </a:solidFill>
          <a:ln w="9525">
            <a:noFill/>
          </a:ln>
        </p:spPr>
        <p:txBody>
          <a:bodyPr wrap="square" anchor="t">
            <a:spAutoFit/>
          </a:bodyPr>
          <a:lstStyle/>
          <a:p>
            <a:pPr algn="ctr"/>
            <a:r>
              <a:rPr lang="zh-CN" altLang="en-US" sz="2400" b="1" dirty="0">
                <a:solidFill>
                  <a:schemeClr val="bg1"/>
                </a:solidFill>
                <a:latin typeface="黑体" panose="02010600030101010101" pitchFamily="1" charset="-122"/>
                <a:ea typeface="黑体" panose="02010600030101010101" pitchFamily="1" charset="-122"/>
                <a:sym typeface="黑体" panose="02010600030101010101" pitchFamily="1" charset="-122"/>
              </a:rPr>
              <a:t>各种专项施工方案</a:t>
            </a:r>
            <a:endParaRPr lang="zh-CN" altLang="en-US" dirty="0">
              <a:ea typeface="宋体" panose="02010600030101010101" pitchFamily="2" charset="-122"/>
            </a:endParaRPr>
          </a:p>
        </p:txBody>
      </p:sp>
      <p:sp>
        <p:nvSpPr>
          <p:cNvPr id="21512" name="下箭头 9"/>
          <p:cNvSpPr/>
          <p:nvPr/>
        </p:nvSpPr>
        <p:spPr>
          <a:xfrm>
            <a:off x="6683375" y="2393950"/>
            <a:ext cx="904875" cy="612775"/>
          </a:xfrm>
          <a:prstGeom prst="downArrow">
            <a:avLst>
              <a:gd name="adj1" fmla="val 50000"/>
              <a:gd name="adj2" fmla="val 50000"/>
            </a:avLst>
          </a:prstGeom>
          <a:solidFill>
            <a:srgbClr val="03489B">
              <a:alpha val="64999"/>
            </a:srgbClr>
          </a:solidFill>
          <a:ln w="9525">
            <a:noFill/>
          </a:ln>
        </p:spPr>
        <p:txBody>
          <a:bodyPr wrap="square" anchor="t">
            <a:spAutoFit/>
          </a:bodyPr>
          <a:lstStyle/>
          <a:p>
            <a:endParaRPr lang="zh-CN" altLang="en-US" sz="2400" b="1">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pic>
        <p:nvPicPr>
          <p:cNvPr id="26631"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510" y="2856230"/>
            <a:ext cx="2571115" cy="3429635"/>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6565" y="2856230"/>
            <a:ext cx="2571750" cy="3429000"/>
          </a:xfrm>
          <a:prstGeom prst="rect">
            <a:avLst/>
          </a:prstGeom>
        </p:spPr>
      </p:pic>
      <p:pic>
        <p:nvPicPr>
          <p:cNvPr id="4" name="图片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70600" y="3006725"/>
            <a:ext cx="2643505" cy="3524250"/>
          </a:xfrm>
          <a:prstGeom prst="rect">
            <a:avLst/>
          </a:prstGeom>
        </p:spPr>
      </p:pic>
      <p:sp>
        <p:nvSpPr>
          <p:cNvPr id="5" name="矩形 2"/>
          <p:cNvSpPr/>
          <p:nvPr/>
        </p:nvSpPr>
        <p:spPr>
          <a:xfrm>
            <a:off x="1624330" y="124460"/>
            <a:ext cx="3569970" cy="645160"/>
          </a:xfrm>
          <a:prstGeom prst="rect">
            <a:avLst/>
          </a:prstGeom>
          <a:noFill/>
          <a:ln w="9525">
            <a:noFill/>
          </a:ln>
        </p:spPr>
        <p:txBody>
          <a:bodyPr wrap="square" anchor="t">
            <a:spAutoFit/>
          </a:bodyPr>
          <a:lstStyle/>
          <a:p>
            <a:pPr algn="ctr"/>
            <a:r>
              <a:rPr lang="en-US" altLang="x-none" sz="36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 </a:t>
            </a:r>
            <a:r>
              <a:rPr lang="zh-CN" altLang="en-US" sz="36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安全文明施工</a:t>
            </a:r>
          </a:p>
        </p:txBody>
      </p:sp>
    </p:spTree>
  </p:cSld>
  <p:clrMapOvr>
    <a:masterClrMapping/>
  </p:clrMapOvr>
  <p:transition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strVal val="#ppt_w*0.05"/>
                                          </p:val>
                                        </p:tav>
                                        <p:tav tm="100000">
                                          <p:val>
                                            <p:strVal val="#ppt_w"/>
                                          </p:val>
                                        </p:tav>
                                      </p:tavLst>
                                    </p:anim>
                                    <p:anim calcmode="lin" valueType="num">
                                      <p:cBhvr>
                                        <p:cTn id="8" dur="500" fill="hold"/>
                                        <p:tgtEl>
                                          <p:spTgt spid="21509"/>
                                        </p:tgtEl>
                                        <p:attrNameLst>
                                          <p:attrName>ppt_h</p:attrName>
                                        </p:attrNameLst>
                                      </p:cBhvr>
                                      <p:tavLst>
                                        <p:tav tm="0">
                                          <p:val>
                                            <p:strVal val="#ppt_h"/>
                                          </p:val>
                                        </p:tav>
                                        <p:tav tm="100000">
                                          <p:val>
                                            <p:strVal val="#ppt_h"/>
                                          </p:val>
                                        </p:tav>
                                      </p:tavLst>
                                    </p:anim>
                                    <p:anim calcmode="lin" valueType="num">
                                      <p:cBhvr>
                                        <p:cTn id="9" dur="500" fill="hold"/>
                                        <p:tgtEl>
                                          <p:spTgt spid="21509"/>
                                        </p:tgtEl>
                                        <p:attrNameLst>
                                          <p:attrName>ppt_x</p:attrName>
                                        </p:attrNameLst>
                                      </p:cBhvr>
                                      <p:tavLst>
                                        <p:tav tm="0">
                                          <p:val>
                                            <p:strVal val="#ppt_x-.2"/>
                                          </p:val>
                                        </p:tav>
                                        <p:tav tm="100000">
                                          <p:val>
                                            <p:strVal val="#ppt_x"/>
                                          </p:val>
                                        </p:tav>
                                      </p:tavLst>
                                    </p:anim>
                                    <p:anim calcmode="lin" valueType="num">
                                      <p:cBhvr>
                                        <p:cTn id="10" dur="500" fill="hold"/>
                                        <p:tgtEl>
                                          <p:spTgt spid="21509"/>
                                        </p:tgtEl>
                                        <p:attrNameLst>
                                          <p:attrName>ppt_y</p:attrName>
                                        </p:attrNameLst>
                                      </p:cBhvr>
                                      <p:tavLst>
                                        <p:tav tm="0">
                                          <p:val>
                                            <p:strVal val="#ppt_y"/>
                                          </p:val>
                                        </p:tav>
                                        <p:tav tm="100000">
                                          <p:val>
                                            <p:strVal val="#ppt_y"/>
                                          </p:val>
                                        </p:tav>
                                      </p:tavLst>
                                    </p:anim>
                                    <p:animEffect filter="fade">
                                      <p:cBhvr>
                                        <p:cTn id="11" dur="500"/>
                                        <p:tgtEl>
                                          <p:spTgt spid="21509"/>
                                        </p:tgtEl>
                                      </p:cBhvr>
                                    </p:animEffect>
                                  </p:childTnLst>
                                </p:cTn>
                              </p:par>
                            </p:childTnLst>
                          </p:cTn>
                        </p:par>
                        <p:par>
                          <p:cTn id="12" fill="hold">
                            <p:stCondLst>
                              <p:cond delay="500"/>
                            </p:stCondLst>
                            <p:childTnLst>
                              <p:par>
                                <p:cTn id="13" presetID="5" presetClass="entr" presetSubtype="10" fill="hold" grpId="3"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filter="checkerboard(across)">
                                      <p:cBhvr>
                                        <p:cTn id="15" dur="500"/>
                                        <p:tgtEl>
                                          <p:spTgt spid="21510"/>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21511"/>
                                        </p:tgtEl>
                                        <p:attrNameLst>
                                          <p:attrName>style.visibility</p:attrName>
                                        </p:attrNameLst>
                                      </p:cBhvr>
                                      <p:to>
                                        <p:strVal val="visible"/>
                                      </p:to>
                                    </p:set>
                                    <p:animEffect filter="wipe(right)">
                                      <p:cBhvr>
                                        <p:cTn id="19" dur="500"/>
                                        <p:tgtEl>
                                          <p:spTgt spid="21511"/>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1512"/>
                                        </p:tgtEl>
                                        <p:attrNameLst>
                                          <p:attrName>style.visibility</p:attrName>
                                        </p:attrNameLst>
                                      </p:cBhvr>
                                      <p:to>
                                        <p:strVal val="visible"/>
                                      </p:to>
                                    </p:set>
                                    <p:animEffect filter="wipe(up)">
                                      <p:cBhvr>
                                        <p:cTn id="23" dur="500"/>
                                        <p:tgtEl>
                                          <p:spTgt spid="21512"/>
                                        </p:tgtEl>
                                      </p:cBhvr>
                                    </p:animEffect>
                                  </p:childTnLst>
                                </p:cTn>
                              </p:par>
                            </p:childTnLst>
                          </p:cTn>
                        </p:par>
                        <p:par>
                          <p:cTn id="24" fill="hold">
                            <p:stCondLst>
                              <p:cond delay="2000"/>
                            </p:stCondLst>
                            <p:childTnLst>
                              <p:par>
                                <p:cTn id="25" presetID="54" presetClass="entr" presetSubtype="0" accel="100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ppt_w*0.05"/>
                                          </p:val>
                                        </p:tav>
                                        <p:tav tm="100000">
                                          <p:val>
                                            <p:strVal val="#ppt_w"/>
                                          </p:val>
                                        </p:tav>
                                      </p:tavLst>
                                    </p:anim>
                                    <p:anim calcmode="lin" valueType="num">
                                      <p:cBhvr>
                                        <p:cTn id="28" dur="500" fill="hold"/>
                                        <p:tgtEl>
                                          <p:spTgt spid="5"/>
                                        </p:tgtEl>
                                        <p:attrNameLst>
                                          <p:attrName>ppt_h</p:attrName>
                                        </p:attrNameLst>
                                      </p:cBhvr>
                                      <p:tavLst>
                                        <p:tav tm="0">
                                          <p:val>
                                            <p:strVal val="#ppt_h"/>
                                          </p:val>
                                        </p:tav>
                                        <p:tav tm="100000">
                                          <p:val>
                                            <p:strVal val="#ppt_h"/>
                                          </p:val>
                                        </p:tav>
                                      </p:tavLst>
                                    </p:anim>
                                    <p:anim calcmode="lin" valueType="num">
                                      <p:cBhvr>
                                        <p:cTn id="29" dur="500" fill="hold"/>
                                        <p:tgtEl>
                                          <p:spTgt spid="5"/>
                                        </p:tgtEl>
                                        <p:attrNameLst>
                                          <p:attrName>ppt_x</p:attrName>
                                        </p:attrNameLst>
                                      </p:cBhvr>
                                      <p:tavLst>
                                        <p:tav tm="0">
                                          <p:val>
                                            <p:strVal val="#ppt_x-.2"/>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Effect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ldLvl="0"/>
      <p:bldP spid="21510" grpId="3" bldLvl="0" animBg="1"/>
      <p:bldP spid="21511" grpId="0" bldLvl="0" animBg="1"/>
      <p:bldP spid="21512" grpId="0" bldLvl="0" animBg="1"/>
      <p:bldP spid="5"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7650" name="矩形 13"/>
          <p:cNvSpPr/>
          <p:nvPr/>
        </p:nvSpPr>
        <p:spPr>
          <a:xfrm>
            <a:off x="6271737" y="412750"/>
            <a:ext cx="243141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endParaRPr lang="zh-CN" altLang="en-US" dirty="0">
              <a:ea typeface="宋体" panose="02010600030101010101" pitchFamily="2" charset="-122"/>
            </a:endParaRPr>
          </a:p>
        </p:txBody>
      </p:sp>
      <p:pic>
        <p:nvPicPr>
          <p:cNvPr id="27651"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0675" y="1356995"/>
            <a:ext cx="67818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2185035"/>
            <a:ext cx="1590040" cy="768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t>定期召开安全生产专题会</a:t>
            </a:r>
          </a:p>
        </p:txBody>
      </p:sp>
    </p:spTree>
  </p:cSld>
  <p:clrMapOvr>
    <a:masterClrMapping/>
  </p:clrMapOvr>
  <p:transition advTm="3759">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24581" name="组合 24580"/>
          <p:cNvGrpSpPr/>
          <p:nvPr/>
        </p:nvGrpSpPr>
        <p:grpSpPr>
          <a:xfrm>
            <a:off x="0" y="1285875"/>
            <a:ext cx="9144000" cy="5403850"/>
            <a:chOff x="0" y="0"/>
            <a:chExt cx="9144000" cy="3800476"/>
          </a:xfrm>
        </p:grpSpPr>
        <p:sp>
          <p:nvSpPr>
            <p:cNvPr id="29699" name="矩形 19"/>
            <p:cNvSpPr/>
            <p:nvPr/>
          </p:nvSpPr>
          <p:spPr>
            <a:xfrm>
              <a:off x="0" y="965413"/>
              <a:ext cx="1044575" cy="1689249"/>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9700" name="矩形 26"/>
            <p:cNvSpPr/>
            <p:nvPr/>
          </p:nvSpPr>
          <p:spPr>
            <a:xfrm flipH="1">
              <a:off x="1043940" y="0"/>
              <a:ext cx="184785" cy="3800476"/>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9701" name="矩形 29"/>
            <p:cNvSpPr/>
            <p:nvPr/>
          </p:nvSpPr>
          <p:spPr>
            <a:xfrm>
              <a:off x="1228725" y="0"/>
              <a:ext cx="7915275" cy="12056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9702" name="矩形 30"/>
            <p:cNvSpPr/>
            <p:nvPr/>
          </p:nvSpPr>
          <p:spPr>
            <a:xfrm>
              <a:off x="1228725" y="3679911"/>
              <a:ext cx="7915275" cy="12056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sp>
        <p:nvSpPr>
          <p:cNvPr id="29703"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endParaRPr>
          </a:p>
        </p:txBody>
      </p:sp>
      <p:sp>
        <p:nvSpPr>
          <p:cNvPr id="29704" name="TextBox 20"/>
          <p:cNvSpPr/>
          <p:nvPr/>
        </p:nvSpPr>
        <p:spPr>
          <a:xfrm>
            <a:off x="47625" y="3549650"/>
            <a:ext cx="1930400" cy="1066800"/>
          </a:xfrm>
          <a:prstGeom prst="rect">
            <a:avLst/>
          </a:prstGeom>
          <a:noFill/>
          <a:ln w="9525">
            <a:noFill/>
          </a:ln>
        </p:spPr>
        <p:txBody>
          <a:bodyPr wrap="square" anchor="t">
            <a:spAutoFit/>
          </a:bodyPr>
          <a:lstStyle/>
          <a:p>
            <a:r>
              <a:rPr lang="zh-CN" altLang="en-US" sz="3200" dirty="0">
                <a:solidFill>
                  <a:schemeClr val="bg1"/>
                </a:solidFill>
                <a:latin typeface="黑体" panose="02010600030101010101" pitchFamily="1" charset="-122"/>
                <a:ea typeface="黑体" panose="02010600030101010101" pitchFamily="1" charset="-122"/>
                <a:sym typeface="黑体" panose="02010600030101010101" pitchFamily="1" charset="-122"/>
              </a:rPr>
              <a:t>安全</a:t>
            </a:r>
          </a:p>
          <a:p>
            <a:r>
              <a:rPr lang="zh-CN" altLang="en-US" sz="3200" dirty="0">
                <a:solidFill>
                  <a:schemeClr val="bg1"/>
                </a:solidFill>
                <a:latin typeface="黑体" panose="02010600030101010101" pitchFamily="1" charset="-122"/>
                <a:ea typeface="黑体" panose="02010600030101010101" pitchFamily="1" charset="-122"/>
                <a:sym typeface="黑体" panose="02010600030101010101" pitchFamily="1" charset="-122"/>
              </a:rPr>
              <a:t>教育</a:t>
            </a:r>
            <a:endParaRPr lang="zh-CN" altLang="en-US" dirty="0">
              <a:ea typeface="宋体" panose="02010600030101010101" pitchFamily="2" charset="-122"/>
            </a:endParaRPr>
          </a:p>
        </p:txBody>
      </p:sp>
      <p:pic>
        <p:nvPicPr>
          <p:cNvPr id="29705"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9706" name="图片 2" descr="QQ图片201705240007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8725" y="1457325"/>
            <a:ext cx="4803775" cy="4378325"/>
          </a:xfrm>
          <a:prstGeom prst="rect">
            <a:avLst/>
          </a:prstGeom>
          <a:noFill/>
          <a:ln w="9525">
            <a:noFill/>
          </a:ln>
        </p:spPr>
      </p:pic>
      <p:sp>
        <p:nvSpPr>
          <p:cNvPr id="4" name="矩形 3"/>
          <p:cNvSpPr/>
          <p:nvPr/>
        </p:nvSpPr>
        <p:spPr>
          <a:xfrm>
            <a:off x="2286000" y="6015038"/>
            <a:ext cx="2406650"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安全技术交底会</a:t>
            </a:r>
          </a:p>
        </p:txBody>
      </p:sp>
      <p:pic>
        <p:nvPicPr>
          <p:cNvPr id="29708" name="图片 4" descr="89365543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10275" y="2436813"/>
            <a:ext cx="3133725" cy="2419350"/>
          </a:xfrm>
          <a:prstGeom prst="rect">
            <a:avLst/>
          </a:prstGeom>
          <a:noFill/>
          <a:ln w="9525">
            <a:noFill/>
          </a:ln>
        </p:spPr>
      </p:pic>
      <p:sp>
        <p:nvSpPr>
          <p:cNvPr id="6" name="矩形 5"/>
          <p:cNvSpPr/>
          <p:nvPr/>
        </p:nvSpPr>
        <p:spPr>
          <a:xfrm>
            <a:off x="6935788" y="4856163"/>
            <a:ext cx="1570038"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trike="noStrike" noProof="1"/>
              <a:t>三级安全教育</a:t>
            </a:r>
          </a:p>
        </p:txBody>
      </p:sp>
    </p:spTree>
  </p:cSld>
  <p:clrMapOvr>
    <a:masterClrMapping/>
  </p:clrMapOvr>
  <p:transition advTm="570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581"/>
                                        </p:tgtEl>
                                        <p:attrNameLst>
                                          <p:attrName>style.visibility</p:attrName>
                                        </p:attrNameLst>
                                      </p:cBhvr>
                                      <p:to>
                                        <p:strVal val="visible"/>
                                      </p:to>
                                    </p:set>
                                    <p:animEffect filter="wipe(left)">
                                      <p:cBhvr>
                                        <p:cTn id="7"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77" name="Rectangle 1"/>
          <p:cNvSpPr/>
          <p:nvPr/>
        </p:nvSpPr>
        <p:spPr>
          <a:xfrm>
            <a:off x="6442075" y="232569"/>
            <a:ext cx="2473325" cy="1149350"/>
          </a:xfrm>
          <a:prstGeom prst="rect">
            <a:avLst/>
          </a:prstGeom>
          <a:noFill/>
          <a:ln w="9525">
            <a:noFill/>
          </a:ln>
        </p:spPr>
        <p:txBody>
          <a:bodyPr wrap="square" tIns="165048" bIns="0" anchor="ctr">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23558" name="矩形 13"/>
          <p:cNvSpPr/>
          <p:nvPr/>
        </p:nvSpPr>
        <p:spPr>
          <a:xfrm>
            <a:off x="4852035" y="4092575"/>
            <a:ext cx="3761740" cy="762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23559" name="组合 23558"/>
          <p:cNvGrpSpPr/>
          <p:nvPr/>
        </p:nvGrpSpPr>
        <p:grpSpPr>
          <a:xfrm>
            <a:off x="2438400" y="1278255"/>
            <a:ext cx="2990850" cy="5572125"/>
            <a:chOff x="60325" y="0"/>
            <a:chExt cx="2990850" cy="5600701"/>
          </a:xfrm>
        </p:grpSpPr>
        <p:sp>
          <p:nvSpPr>
            <p:cNvPr id="28680" name="矩形 12"/>
            <p:cNvSpPr/>
            <p:nvPr/>
          </p:nvSpPr>
          <p:spPr>
            <a:xfrm>
              <a:off x="2292350" y="1"/>
              <a:ext cx="180975"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81" name="矩形 15"/>
            <p:cNvSpPr/>
            <p:nvPr/>
          </p:nvSpPr>
          <p:spPr>
            <a:xfrm>
              <a:off x="60325" y="0"/>
              <a:ext cx="2320925" cy="1052485"/>
            </a:xfrm>
            <a:prstGeom prst="rect">
              <a:avLst/>
            </a:prstGeom>
            <a:solidFill>
              <a:srgbClr val="00B050"/>
            </a:solidFill>
            <a:ln w="9525">
              <a:noFill/>
            </a:ln>
          </p:spPr>
          <p:txBody>
            <a:bodyPr anchor="ctr"/>
            <a:lstStyle/>
            <a:p>
              <a:pPr algn="ctr"/>
              <a:r>
                <a:rPr lang="zh-CN" altLang="en-US" sz="2400" b="1">
                  <a:solidFill>
                    <a:srgbClr val="FFFFFF"/>
                  </a:solidFill>
                  <a:latin typeface="宋体" panose="02010600030101010101" pitchFamily="2" charset="-122"/>
                  <a:ea typeface="宋体" panose="02010600030101010101" pitchFamily="2" charset="-122"/>
                  <a:sym typeface="宋体" panose="02010600030101010101" pitchFamily="2" charset="-122"/>
                </a:rPr>
                <a:t>安全活动</a:t>
              </a:r>
            </a:p>
          </p:txBody>
        </p:sp>
        <p:sp>
          <p:nvSpPr>
            <p:cNvPr id="28682" name="TextBox 16"/>
            <p:cNvSpPr/>
            <p:nvPr/>
          </p:nvSpPr>
          <p:spPr>
            <a:xfrm>
              <a:off x="155575" y="407175"/>
              <a:ext cx="2895600" cy="370189"/>
            </a:xfrm>
            <a:prstGeom prst="rect">
              <a:avLst/>
            </a:prstGeom>
            <a:noFill/>
            <a:ln w="9525">
              <a:noFill/>
            </a:ln>
          </p:spPr>
          <p:txBody>
            <a:bodyPr wrap="square" anchor="t">
              <a:spAutoFit/>
            </a:bodyPr>
            <a:lstStyle/>
            <a:p>
              <a:endParaRPr lang="zh-CN" altLang="en-US" dirty="0">
                <a:ea typeface="宋体" panose="02010600030101010101" pitchFamily="2" charset="-122"/>
              </a:endParaRPr>
            </a:p>
          </p:txBody>
        </p:sp>
      </p:grpSp>
      <p:pic>
        <p:nvPicPr>
          <p:cNvPr id="28685"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4873625" y="1285875"/>
            <a:ext cx="40640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 y="2325370"/>
            <a:ext cx="4669790" cy="4525010"/>
          </a:xfrm>
          <a:prstGeom prst="rect">
            <a:avLst/>
          </a:prstGeom>
          <a:ln>
            <a:noFill/>
          </a:ln>
          <a:effectLst>
            <a:outerShdw blurRad="292100" dist="139700" dir="2700000" algn="tl" rotWithShape="0">
              <a:srgbClr val="333333">
                <a:alpha val="65000"/>
              </a:srgbClr>
            </a:outerShdw>
          </a:effectLst>
        </p:spPr>
      </p:pic>
      <p:pic>
        <p:nvPicPr>
          <p:cNvPr id="2" name="图片 1" descr="班前安全活动教育2-21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51400" y="4168775"/>
            <a:ext cx="3933190" cy="2691765"/>
          </a:xfrm>
          <a:prstGeom prst="rect">
            <a:avLst/>
          </a:prstGeom>
        </p:spPr>
      </p:pic>
      <p:sp>
        <p:nvSpPr>
          <p:cNvPr id="3" name="矩形 2"/>
          <p:cNvSpPr/>
          <p:nvPr/>
        </p:nvSpPr>
        <p:spPr>
          <a:xfrm>
            <a:off x="6436995" y="3789680"/>
            <a:ext cx="1620520" cy="300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班前安全讲评</a:t>
            </a:r>
          </a:p>
        </p:txBody>
      </p:sp>
      <p:sp>
        <p:nvSpPr>
          <p:cNvPr id="5" name="矩形 4"/>
          <p:cNvSpPr/>
          <p:nvPr/>
        </p:nvSpPr>
        <p:spPr>
          <a:xfrm>
            <a:off x="6436995" y="6549390"/>
            <a:ext cx="1620520" cy="300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班前安全讲评</a:t>
            </a:r>
          </a:p>
        </p:txBody>
      </p:sp>
      <p:sp>
        <p:nvSpPr>
          <p:cNvPr id="6" name="矩形 5"/>
          <p:cNvSpPr/>
          <p:nvPr/>
        </p:nvSpPr>
        <p:spPr>
          <a:xfrm>
            <a:off x="1525270" y="6549390"/>
            <a:ext cx="1620520" cy="300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班前讲评台</a:t>
            </a:r>
          </a:p>
        </p:txBody>
      </p:sp>
    </p:spTree>
  </p:cSld>
  <p:clrMapOvr>
    <a:masterClrMapping/>
  </p:clrMapOvr>
  <p:transition advTm="52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559"/>
                                        </p:tgtEl>
                                        <p:attrNameLst>
                                          <p:attrName>style.visibility</p:attrName>
                                        </p:attrNameLst>
                                      </p:cBhvr>
                                      <p:to>
                                        <p:strVal val="visible"/>
                                      </p:to>
                                    </p:set>
                                    <p:animEffect filter="wipe(up)">
                                      <p:cBhvr>
                                        <p:cTn id="7" dur="500"/>
                                        <p:tgtEl>
                                          <p:spTgt spid="235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58"/>
                                        </p:tgtEl>
                                        <p:attrNameLst>
                                          <p:attrName>style.visibility</p:attrName>
                                        </p:attrNameLst>
                                      </p:cBhvr>
                                      <p:to>
                                        <p:strVal val="visible"/>
                                      </p:to>
                                    </p:set>
                                    <p:animEffect filter="wipe(left)">
                                      <p:cBhvr>
                                        <p:cTn id="11"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5" descr="QQ图片2017052400034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33950" y="4152900"/>
            <a:ext cx="3849688" cy="2697163"/>
          </a:xfrm>
          <a:prstGeom prst="rect">
            <a:avLst/>
          </a:prstGeom>
          <a:noFill/>
          <a:ln w="9525">
            <a:noFill/>
          </a:ln>
        </p:spPr>
      </p:pic>
      <p:pic>
        <p:nvPicPr>
          <p:cNvPr id="28674" name="图片 3" descr="QQ图片2017052400013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33950" y="1285875"/>
            <a:ext cx="4052888" cy="2806700"/>
          </a:xfrm>
          <a:prstGeom prst="rect">
            <a:avLst/>
          </a:prstGeom>
          <a:noFill/>
          <a:ln w="9525">
            <a:noFill/>
          </a:ln>
        </p:spPr>
      </p:pic>
      <p:pic>
        <p:nvPicPr>
          <p:cNvPr id="8" name="图片 7" descr="IMG_198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965450"/>
            <a:ext cx="4752975" cy="3886200"/>
          </a:xfrm>
          <a:prstGeom prst="rect">
            <a:avLst/>
          </a:prstGeom>
          <a:solidFill>
            <a:schemeClr val="lt1"/>
          </a:solidFill>
        </p:spPr>
      </p:pic>
      <p:sp>
        <p:nvSpPr>
          <p:cNvPr id="28676"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77" name="Rectangle 1"/>
          <p:cNvSpPr/>
          <p:nvPr/>
        </p:nvSpPr>
        <p:spPr>
          <a:xfrm>
            <a:off x="6442075" y="232569"/>
            <a:ext cx="2473325" cy="1149350"/>
          </a:xfrm>
          <a:prstGeom prst="rect">
            <a:avLst/>
          </a:prstGeom>
          <a:noFill/>
          <a:ln w="9525">
            <a:noFill/>
          </a:ln>
        </p:spPr>
        <p:txBody>
          <a:bodyPr wrap="square" tIns="165048" bIns="0" anchor="ctr">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23558" name="矩形 13"/>
          <p:cNvSpPr/>
          <p:nvPr/>
        </p:nvSpPr>
        <p:spPr>
          <a:xfrm>
            <a:off x="4873625" y="4092575"/>
            <a:ext cx="3740150" cy="6032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23559" name="组合 23558"/>
          <p:cNvGrpSpPr/>
          <p:nvPr/>
        </p:nvGrpSpPr>
        <p:grpSpPr>
          <a:xfrm>
            <a:off x="2520950" y="1285875"/>
            <a:ext cx="2990850" cy="5572125"/>
            <a:chOff x="60325" y="0"/>
            <a:chExt cx="2990850" cy="5600701"/>
          </a:xfrm>
        </p:grpSpPr>
        <p:sp>
          <p:nvSpPr>
            <p:cNvPr id="28680" name="矩形 12"/>
            <p:cNvSpPr/>
            <p:nvPr/>
          </p:nvSpPr>
          <p:spPr>
            <a:xfrm>
              <a:off x="2292350" y="1"/>
              <a:ext cx="180975"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81" name="矩形 15"/>
            <p:cNvSpPr/>
            <p:nvPr/>
          </p:nvSpPr>
          <p:spPr>
            <a:xfrm>
              <a:off x="60325" y="0"/>
              <a:ext cx="2320925" cy="1689101"/>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8682" name="TextBox 16"/>
            <p:cNvSpPr/>
            <p:nvPr/>
          </p:nvSpPr>
          <p:spPr>
            <a:xfrm>
              <a:off x="155575" y="407175"/>
              <a:ext cx="2895600" cy="582024"/>
            </a:xfrm>
            <a:prstGeom prst="rect">
              <a:avLst/>
            </a:prstGeom>
            <a:noFill/>
            <a:ln w="9525">
              <a:noFill/>
            </a:ln>
          </p:spPr>
          <p:txBody>
            <a:bodyPr wrap="square" anchor="t">
              <a:spAutoFit/>
            </a:bodyPr>
            <a:lstStyle/>
            <a:p>
              <a:r>
                <a:rPr lang="zh-CN" altLang="en-US" sz="3200" dirty="0">
                  <a:solidFill>
                    <a:schemeClr val="bg1"/>
                  </a:solidFill>
                  <a:latin typeface="黑体" panose="02010600030101010101" pitchFamily="1" charset="-122"/>
                  <a:ea typeface="黑体" panose="02010600030101010101" pitchFamily="1" charset="-122"/>
                  <a:sym typeface="黑体" panose="02010600030101010101" pitchFamily="1" charset="-122"/>
                </a:rPr>
                <a:t>安全检查</a:t>
              </a:r>
              <a:endParaRPr lang="zh-CN" altLang="en-US" dirty="0">
                <a:ea typeface="宋体" panose="02010600030101010101" pitchFamily="2" charset="-122"/>
              </a:endParaRPr>
            </a:p>
          </p:txBody>
        </p:sp>
      </p:grpSp>
      <p:sp>
        <p:nvSpPr>
          <p:cNvPr id="28683" name="文本框 23567"/>
          <p:cNvSpPr txBox="1"/>
          <p:nvPr/>
        </p:nvSpPr>
        <p:spPr>
          <a:xfrm>
            <a:off x="1370013" y="6484938"/>
            <a:ext cx="1150937" cy="366712"/>
          </a:xfrm>
          <a:prstGeom prst="rect">
            <a:avLst/>
          </a:prstGeom>
          <a:solidFill>
            <a:schemeClr val="accent1"/>
          </a:solidFill>
          <a:ln w="9525">
            <a:noFill/>
          </a:ln>
        </p:spPr>
        <p:txBody>
          <a:bodyPr wrap="square" anchor="t">
            <a:spAutoFit/>
          </a:bodyPr>
          <a:lstStyle/>
          <a:p>
            <a:r>
              <a:rPr lang="zh-CN" altLang="en-US" dirty="0">
                <a:solidFill>
                  <a:schemeClr val="bg1">
                    <a:lumMod val="95000"/>
                  </a:schemeClr>
                </a:solidFill>
                <a:ea typeface="宋体" panose="02010600030101010101" pitchFamily="2" charset="-122"/>
              </a:rPr>
              <a:t>甲方检查</a:t>
            </a:r>
          </a:p>
        </p:txBody>
      </p:sp>
      <p:sp>
        <p:nvSpPr>
          <p:cNvPr id="28684" name="文本框 23568"/>
          <p:cNvSpPr txBox="1"/>
          <p:nvPr/>
        </p:nvSpPr>
        <p:spPr>
          <a:xfrm>
            <a:off x="6773863" y="6484938"/>
            <a:ext cx="1557337" cy="366712"/>
          </a:xfrm>
          <a:prstGeom prst="rect">
            <a:avLst/>
          </a:prstGeom>
          <a:solidFill>
            <a:schemeClr val="accent1"/>
          </a:solidFill>
          <a:ln w="9525">
            <a:noFill/>
          </a:ln>
        </p:spPr>
        <p:txBody>
          <a:bodyPr wrap="square" anchor="t">
            <a:spAutoFit/>
          </a:bodyPr>
          <a:lstStyle/>
          <a:p>
            <a:r>
              <a:rPr lang="zh-CN" altLang="en-US" dirty="0">
                <a:solidFill>
                  <a:schemeClr val="bg1">
                    <a:lumMod val="95000"/>
                  </a:schemeClr>
                </a:solidFill>
                <a:ea typeface="宋体" panose="02010600030101010101" pitchFamily="2" charset="-122"/>
              </a:rPr>
              <a:t>项目安全检查</a:t>
            </a:r>
          </a:p>
        </p:txBody>
      </p:sp>
      <p:pic>
        <p:nvPicPr>
          <p:cNvPr id="28685" name="图片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28686" name="文本框 4"/>
          <p:cNvSpPr txBox="1"/>
          <p:nvPr/>
        </p:nvSpPr>
        <p:spPr>
          <a:xfrm>
            <a:off x="6559550" y="3727450"/>
            <a:ext cx="1196975" cy="365125"/>
          </a:xfrm>
          <a:prstGeom prst="rect">
            <a:avLst/>
          </a:prstGeom>
          <a:solidFill>
            <a:schemeClr val="accent1"/>
          </a:solidFill>
          <a:ln w="9525">
            <a:noFill/>
          </a:ln>
        </p:spPr>
        <p:txBody>
          <a:bodyPr wrap="square" anchor="t">
            <a:spAutoFit/>
          </a:bodyPr>
          <a:lstStyle/>
          <a:p>
            <a:r>
              <a:rPr lang="en-US" altLang="zh-CN" dirty="0">
                <a:solidFill>
                  <a:schemeClr val="bg1">
                    <a:lumMod val="95000"/>
                  </a:schemeClr>
                </a:solidFill>
                <a:ea typeface="宋体" panose="02010600030101010101" pitchFamily="2" charset="-122"/>
              </a:rPr>
              <a:t> </a:t>
            </a:r>
            <a:r>
              <a:rPr lang="zh-CN" altLang="en-US" dirty="0">
                <a:solidFill>
                  <a:schemeClr val="bg1">
                    <a:lumMod val="95000"/>
                  </a:schemeClr>
                </a:solidFill>
                <a:ea typeface="宋体" panose="02010600030101010101" pitchFamily="2" charset="-122"/>
              </a:rPr>
              <a:t>公司检查</a:t>
            </a:r>
          </a:p>
        </p:txBody>
      </p:sp>
    </p:spTree>
  </p:cSld>
  <p:clrMapOvr>
    <a:masterClrMapping/>
  </p:clrMapOvr>
  <p:transition advTm="521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559"/>
                                        </p:tgtEl>
                                        <p:attrNameLst>
                                          <p:attrName>style.visibility</p:attrName>
                                        </p:attrNameLst>
                                      </p:cBhvr>
                                      <p:to>
                                        <p:strVal val="visible"/>
                                      </p:to>
                                    </p:set>
                                    <p:animEffect filter="wipe(up)">
                                      <p:cBhvr>
                                        <p:cTn id="7" dur="500"/>
                                        <p:tgtEl>
                                          <p:spTgt spid="2355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58"/>
                                        </p:tgtEl>
                                        <p:attrNameLst>
                                          <p:attrName>style.visibility</p:attrName>
                                        </p:attrNameLst>
                                      </p:cBhvr>
                                      <p:to>
                                        <p:strVal val="visible"/>
                                      </p:to>
                                    </p:set>
                                    <p:animEffect filter="wipe(left)">
                                      <p:cBhvr>
                                        <p:cTn id="11"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2773" name="矩形 3"/>
          <p:cNvSpPr/>
          <p:nvPr/>
        </p:nvSpPr>
        <p:spPr>
          <a:xfrm>
            <a:off x="355600" y="1755775"/>
            <a:ext cx="3648075" cy="422275"/>
          </a:xfrm>
          <a:prstGeom prst="rect">
            <a:avLst/>
          </a:prstGeom>
          <a:solidFill>
            <a:srgbClr val="03489B"/>
          </a:solidFill>
          <a:ln w="9525">
            <a:noFill/>
          </a:ln>
        </p:spPr>
        <p:txBody>
          <a:bodyPr anchor="ctr"/>
          <a:lstStyle/>
          <a:p>
            <a:pPr algn="ctr"/>
            <a:r>
              <a:rPr lang="zh-CN" altLang="en-US" sz="2000" dirty="0">
                <a:solidFill>
                  <a:srgbClr val="FFFFFF"/>
                </a:solidFill>
                <a:latin typeface="黑体" panose="02010600030101010101" pitchFamily="1" charset="-122"/>
                <a:ea typeface="黑体" panose="02010600030101010101" pitchFamily="1" charset="-122"/>
                <a:sym typeface="黑体" panose="02010600030101010101" pitchFamily="1" charset="-122"/>
              </a:rPr>
              <a:t>特殊工种上岗证</a:t>
            </a:r>
            <a:endParaRPr lang="zh-CN" altLang="en-US" dirty="0">
              <a:ea typeface="宋体" panose="02010600030101010101" pitchFamily="2" charset="-122"/>
            </a:endParaRPr>
          </a:p>
        </p:txBody>
      </p:sp>
      <p:grpSp>
        <p:nvGrpSpPr>
          <p:cNvPr id="27656" name="组合 27655"/>
          <p:cNvGrpSpPr/>
          <p:nvPr/>
        </p:nvGrpSpPr>
        <p:grpSpPr>
          <a:xfrm>
            <a:off x="4089400" y="1739900"/>
            <a:ext cx="4464050" cy="4283075"/>
            <a:chOff x="0" y="0"/>
            <a:chExt cx="4464050" cy="4283075"/>
          </a:xfrm>
        </p:grpSpPr>
        <p:pic>
          <p:nvPicPr>
            <p:cNvPr id="32775" name="Picture 7"/>
            <p:cNvPicPr>
              <a:picLocks noChangeAspect="1"/>
            </p:cNvPicPr>
            <p:nvPr/>
          </p:nvPicPr>
          <p:blipFill>
            <a:blip r:embed="rId2" cstate="print"/>
            <a:stretch>
              <a:fillRect/>
            </a:stretch>
          </p:blipFill>
          <p:spPr>
            <a:xfrm>
              <a:off x="0" y="498337"/>
              <a:ext cx="4464050" cy="3784738"/>
            </a:xfrm>
            <a:prstGeom prst="rect">
              <a:avLst/>
            </a:prstGeom>
            <a:noFill/>
            <a:ln w="9525">
              <a:noFill/>
            </a:ln>
          </p:spPr>
        </p:pic>
        <p:sp>
          <p:nvSpPr>
            <p:cNvPr id="32776" name="矩形 5"/>
            <p:cNvSpPr/>
            <p:nvPr/>
          </p:nvSpPr>
          <p:spPr>
            <a:xfrm>
              <a:off x="12700" y="0"/>
              <a:ext cx="4451349" cy="422275"/>
            </a:xfrm>
            <a:prstGeom prst="rect">
              <a:avLst/>
            </a:prstGeom>
            <a:solidFill>
              <a:srgbClr val="03489B"/>
            </a:solidFill>
            <a:ln w="9525">
              <a:noFill/>
            </a:ln>
          </p:spPr>
          <p:txBody>
            <a:bodyPr anchor="ctr"/>
            <a:lstStyle/>
            <a:p>
              <a:pPr algn="ctr"/>
              <a:r>
                <a:rPr lang="zh-CN" altLang="en-US" sz="2000" dirty="0">
                  <a:solidFill>
                    <a:srgbClr val="FFFFFF"/>
                  </a:solidFill>
                  <a:latin typeface="黑体" panose="02010600030101010101" pitchFamily="1" charset="-122"/>
                  <a:ea typeface="黑体" panose="02010600030101010101" pitchFamily="1" charset="-122"/>
                  <a:sym typeface="黑体" panose="02010600030101010101" pitchFamily="1" charset="-122"/>
                </a:rPr>
                <a:t>保证持证上岗率达到10</a:t>
              </a:r>
              <a:r>
                <a:rPr lang="en-US" altLang="x-none" sz="2000" dirty="0">
                  <a:solidFill>
                    <a:srgbClr val="FFFFFF"/>
                  </a:solidFill>
                  <a:latin typeface="黑体" panose="02010600030101010101" pitchFamily="1" charset="-122"/>
                  <a:ea typeface="黑体" panose="02010600030101010101" pitchFamily="1" charset="-122"/>
                  <a:sym typeface="黑体" panose="02010600030101010101" pitchFamily="1" charset="-122"/>
                </a:rPr>
                <a:t>0%</a:t>
              </a:r>
              <a:endParaRPr lang="zh-CN" altLang="en-US" dirty="0">
                <a:ea typeface="宋体" panose="02010600030101010101" pitchFamily="2" charset="-122"/>
              </a:endParaRPr>
            </a:p>
          </p:txBody>
        </p:sp>
      </p:grpSp>
      <p:sp>
        <p:nvSpPr>
          <p:cNvPr id="32777"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2778"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QQ图片201705242257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54965" y="2178050"/>
            <a:ext cx="3648710" cy="3860800"/>
          </a:xfrm>
          <a:prstGeom prst="rect">
            <a:avLst/>
          </a:prstGeom>
        </p:spPr>
      </p:pic>
    </p:spTree>
  </p:cSld>
  <p:clrMapOvr>
    <a:masterClrMapping/>
  </p:clrMapOvr>
  <p:transition advTm="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7656"/>
                                        </p:tgtEl>
                                        <p:attrNameLst>
                                          <p:attrName>style.visibility</p:attrName>
                                        </p:attrNameLst>
                                      </p:cBhvr>
                                      <p:to>
                                        <p:strVal val="visible"/>
                                      </p:to>
                                    </p:set>
                                    <p:anim calcmode="lin" valueType="num">
                                      <p:cBhvr>
                                        <p:cTn id="7" dur="500" fill="hold"/>
                                        <p:tgtEl>
                                          <p:spTgt spid="27656"/>
                                        </p:tgtEl>
                                        <p:attrNameLst>
                                          <p:attrName>ppt_w</p:attrName>
                                        </p:attrNameLst>
                                      </p:cBhvr>
                                      <p:tavLst>
                                        <p:tav tm="0">
                                          <p:val>
                                            <p:strVal val="#ppt_w*0.05"/>
                                          </p:val>
                                        </p:tav>
                                        <p:tav tm="100000">
                                          <p:val>
                                            <p:strVal val="#ppt_w"/>
                                          </p:val>
                                        </p:tav>
                                      </p:tavLst>
                                    </p:anim>
                                    <p:anim calcmode="lin" valueType="num">
                                      <p:cBhvr>
                                        <p:cTn id="8" dur="500" fill="hold"/>
                                        <p:tgtEl>
                                          <p:spTgt spid="27656"/>
                                        </p:tgtEl>
                                        <p:attrNameLst>
                                          <p:attrName>ppt_h</p:attrName>
                                        </p:attrNameLst>
                                      </p:cBhvr>
                                      <p:tavLst>
                                        <p:tav tm="0">
                                          <p:val>
                                            <p:strVal val="#ppt_h"/>
                                          </p:val>
                                        </p:tav>
                                        <p:tav tm="100000">
                                          <p:val>
                                            <p:strVal val="#ppt_h"/>
                                          </p:val>
                                        </p:tav>
                                      </p:tavLst>
                                    </p:anim>
                                    <p:anim calcmode="lin" valueType="num">
                                      <p:cBhvr>
                                        <p:cTn id="9" dur="500" fill="hold"/>
                                        <p:tgtEl>
                                          <p:spTgt spid="27656"/>
                                        </p:tgtEl>
                                        <p:attrNameLst>
                                          <p:attrName>ppt_x</p:attrName>
                                        </p:attrNameLst>
                                      </p:cBhvr>
                                      <p:tavLst>
                                        <p:tav tm="0">
                                          <p:val>
                                            <p:strVal val="#ppt_x-.2"/>
                                          </p:val>
                                        </p:tav>
                                        <p:tav tm="100000">
                                          <p:val>
                                            <p:strVal val="#ppt_x"/>
                                          </p:val>
                                        </p:tav>
                                      </p:tavLst>
                                    </p:anim>
                                    <p:anim calcmode="lin" valueType="num">
                                      <p:cBhvr>
                                        <p:cTn id="10" dur="500" fill="hold"/>
                                        <p:tgtEl>
                                          <p:spTgt spid="27656"/>
                                        </p:tgtEl>
                                        <p:attrNameLst>
                                          <p:attrName>ppt_y</p:attrName>
                                        </p:attrNameLst>
                                      </p:cBhvr>
                                      <p:tavLst>
                                        <p:tav tm="0">
                                          <p:val>
                                            <p:strVal val="#ppt_y"/>
                                          </p:val>
                                        </p:tav>
                                        <p:tav tm="100000">
                                          <p:val>
                                            <p:strVal val="#ppt_y"/>
                                          </p:val>
                                        </p:tav>
                                      </p:tavLst>
                                    </p:anim>
                                    <p:animEffect filter="fade">
                                      <p:cBhvr>
                                        <p:cTn id="11"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51835" y="909638"/>
            <a:ext cx="1689100" cy="471805"/>
          </a:xfrm>
          <a:prstGeom prst="rect">
            <a:avLst/>
          </a:prstGeom>
          <a:solidFill>
            <a:schemeClr val="bg1"/>
          </a:solidFill>
          <a:ln w="9525">
            <a:noFill/>
          </a:ln>
        </p:spPr>
        <p:txBody>
          <a:bodyPr wrap="square" tIns="165048" bIns="0" anchor="ctr">
            <a:spAutoFit/>
          </a:bodyPr>
          <a:lstStyle/>
          <a:p>
            <a:pPr eaLnBrk="0" hangingPunct="0"/>
            <a:r>
              <a:rPr lang="en-US" altLang="zh-CN" dirty="0">
                <a:ea typeface="宋体" panose="02010600030101010101" pitchFamily="2" charset="-122"/>
              </a:rPr>
              <a:t>    </a:t>
            </a:r>
            <a:r>
              <a:rPr lang="zh-CN" altLang="en-US" sz="2000" b="1" dirty="0">
                <a:ea typeface="宋体" panose="02010600030101010101" pitchFamily="2" charset="-122"/>
              </a:rPr>
              <a:t>七牌一图</a:t>
            </a: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97735" y="731203"/>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52035" y="723265"/>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717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67704" y="1768887"/>
            <a:ext cx="4212976" cy="482453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184" y="1768888"/>
            <a:ext cx="4355975" cy="48332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advTm="17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1753870" y="978853"/>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5306695"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IMG_20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680" y="1888490"/>
            <a:ext cx="6539865" cy="4845050"/>
          </a:xfrm>
          <a:prstGeom prst="rect">
            <a:avLst/>
          </a:prstGeom>
          <a:solidFill>
            <a:schemeClr val="lt1"/>
          </a:solidFill>
        </p:spPr>
      </p:pic>
      <p:sp>
        <p:nvSpPr>
          <p:cNvPr id="2" name="矩形 1"/>
          <p:cNvSpPr/>
          <p:nvPr/>
        </p:nvSpPr>
        <p:spPr>
          <a:xfrm>
            <a:off x="3062605" y="1285875"/>
            <a:ext cx="2151380" cy="45847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800" b="1">
                <a:solidFill>
                  <a:schemeClr val="tx1"/>
                </a:solidFill>
              </a:rPr>
              <a:t>重大危险源公示牌</a:t>
            </a:r>
          </a:p>
        </p:txBody>
      </p:sp>
    </p:spTree>
  </p:cSld>
  <p:clrMapOvr>
    <a:masterClrMapping/>
  </p:clrMapOvr>
  <p:transition advTm="17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51" name="矩形 2"/>
          <p:cNvSpPr/>
          <p:nvPr/>
        </p:nvSpPr>
        <p:spPr>
          <a:xfrm>
            <a:off x="5476875" y="368300"/>
            <a:ext cx="2243138" cy="708025"/>
          </a:xfrm>
          <a:prstGeom prst="rect">
            <a:avLst/>
          </a:prstGeom>
          <a:noFill/>
          <a:ln w="9525">
            <a:noFill/>
          </a:ln>
        </p:spPr>
        <p:txBody>
          <a:bodyPr wrap="none" anchor="t">
            <a:spAutoFit/>
          </a:bodyPr>
          <a:lstStyle/>
          <a:p>
            <a:pPr algn="ct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企业概况</a:t>
            </a:r>
            <a:endParaRPr lang="zh-CN" altLang="en-US" dirty="0">
              <a:ea typeface="宋体" panose="02010600030101010101" pitchFamily="2" charset="-122"/>
            </a:endParaRPr>
          </a:p>
        </p:txBody>
      </p:sp>
      <p:sp>
        <p:nvSpPr>
          <p:cNvPr id="16387" name="矩形 3"/>
          <p:cNvSpPr/>
          <p:nvPr/>
        </p:nvSpPr>
        <p:spPr>
          <a:xfrm>
            <a:off x="3606800" y="1438275"/>
            <a:ext cx="2159000" cy="523875"/>
          </a:xfrm>
          <a:prstGeom prst="rect">
            <a:avLst/>
          </a:prstGeom>
          <a:noFill/>
          <a:ln w="9525">
            <a:noFill/>
          </a:ln>
        </p:spPr>
        <p:txBody>
          <a:bodyPr wrap="none" anchor="t">
            <a:spAutoFit/>
          </a:bodyPr>
          <a:lstStyle/>
          <a:p>
            <a:r>
              <a:rPr lang="en-US" altLang="x-none" sz="2800" dirty="0">
                <a:solidFill>
                  <a:srgbClr val="000000"/>
                </a:solidFill>
                <a:latin typeface="黑体" panose="02010600030101010101" pitchFamily="1" charset="-122"/>
                <a:ea typeface="黑体" panose="02010600030101010101" pitchFamily="1" charset="-122"/>
                <a:sym typeface="黑体" panose="02010600030101010101" pitchFamily="1" charset="-122"/>
              </a:rPr>
              <a:t>1.1</a:t>
            </a:r>
            <a:r>
              <a:rPr lang="zh-CN" altLang="en-US" sz="2800" dirty="0">
                <a:solidFill>
                  <a:srgbClr val="000000"/>
                </a:solidFill>
                <a:latin typeface="黑体" panose="02010600030101010101" pitchFamily="1" charset="-122"/>
                <a:ea typeface="黑体" panose="02010600030101010101" pitchFamily="1" charset="-122"/>
                <a:sym typeface="黑体" panose="02010600030101010101" pitchFamily="1" charset="-122"/>
              </a:rPr>
              <a:t>企业简介</a:t>
            </a:r>
            <a:endParaRPr lang="zh-CN" altLang="en-US" dirty="0">
              <a:ea typeface="宋体" panose="02010600030101010101" pitchFamily="2" charset="-122"/>
            </a:endParaRPr>
          </a:p>
        </p:txBody>
      </p:sp>
      <p:pic>
        <p:nvPicPr>
          <p:cNvPr id="16388" name="Picture 9" descr="中大集团江西总部办公大楼"/>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438" y="1962150"/>
            <a:ext cx="2665412" cy="4537075"/>
          </a:xfrm>
          <a:prstGeom prst="rect">
            <a:avLst/>
          </a:prstGeom>
          <a:noFill/>
          <a:ln w="9525">
            <a:noFill/>
          </a:ln>
        </p:spPr>
      </p:pic>
      <p:sp>
        <p:nvSpPr>
          <p:cNvPr id="16389" name="Rectangle 5">
            <a:hlinkClick r:id="rId3"/>
          </p:cNvPr>
          <p:cNvSpPr/>
          <p:nvPr/>
        </p:nvSpPr>
        <p:spPr>
          <a:xfrm>
            <a:off x="3244850" y="1962150"/>
            <a:ext cx="5186363" cy="4752975"/>
          </a:xfrm>
          <a:prstGeom prst="rect">
            <a:avLst/>
          </a:prstGeom>
          <a:noFill/>
          <a:ln w="9525">
            <a:noFill/>
          </a:ln>
        </p:spPr>
        <p:txBody>
          <a:bodyPr lIns="0" tIns="108000" rIns="144000" bIns="72000" anchor="t"/>
          <a:lstStyle/>
          <a:p>
            <a:pPr marL="190500" indent="-190500">
              <a:lnSpc>
                <a:spcPts val="1840"/>
              </a:lnSpc>
            </a:pPr>
            <a:r>
              <a:rPr lang="en-US" altLang="en-US" sz="1200" dirty="0">
                <a:latin typeface="华文行楷" panose="02010800040101010101" charset="-122"/>
                <a:ea typeface="华文行楷" panose="02010800040101010101" charset="-122"/>
              </a:rPr>
              <a:t> </a:t>
            </a:r>
            <a:r>
              <a:rPr lang="en-US" altLang="zh-CN" sz="1200" dirty="0">
                <a:latin typeface="华文行楷" panose="02010800040101010101" charset="-122"/>
                <a:ea typeface="华文行楷" panose="02010800040101010101" charset="-122"/>
              </a:rPr>
              <a:t> </a:t>
            </a:r>
            <a:r>
              <a:rPr lang="en-US" altLang="zh-CN" sz="1200" b="1" dirty="0">
                <a:latin typeface="华文行楷" panose="02010800040101010101" charset="-122"/>
                <a:ea typeface="华文行楷" panose="02010800040101010101" charset="-122"/>
              </a:rPr>
              <a:t>   </a:t>
            </a:r>
            <a:r>
              <a:rPr lang="zh-CN" altLang="en-US" sz="1200" b="1" dirty="0">
                <a:latin typeface="华文行楷" panose="02010800040101010101" charset="-122"/>
                <a:ea typeface="华文行楷" panose="02010800040101010101" charset="-122"/>
              </a:rPr>
              <a:t>        </a:t>
            </a:r>
            <a:r>
              <a:rPr lang="zh-CN" altLang="en-US" sz="1400" dirty="0">
                <a:latin typeface="华文细黑" panose="02010600040101010101" charset="-122"/>
                <a:ea typeface="华文细黑" panose="02010600040101010101" charset="-122"/>
              </a:rPr>
              <a:t>中大建设股份有限公司是建筑工程施工总承包特级企业，现有员工</a:t>
            </a:r>
            <a:r>
              <a:rPr lang="en-US" altLang="en-US" sz="1400" dirty="0">
                <a:latin typeface="华文细黑" panose="02010600040101010101" charset="-122"/>
                <a:ea typeface="华文细黑" panose="02010600040101010101" charset="-122"/>
              </a:rPr>
              <a:t>10000</a:t>
            </a:r>
            <a:r>
              <a:rPr lang="zh-CN" altLang="en-US" sz="1400" dirty="0">
                <a:latin typeface="华文细黑" panose="02010600040101010101" charset="-122"/>
                <a:ea typeface="华文细黑" panose="02010600040101010101" charset="-122"/>
              </a:rPr>
              <a:t>多人，其中高级工程师</a:t>
            </a:r>
            <a:r>
              <a:rPr lang="en-US" altLang="en-US" sz="1400" dirty="0">
                <a:latin typeface="华文细黑" panose="02010600040101010101" charset="-122"/>
                <a:ea typeface="华文细黑" panose="02010600040101010101" charset="-122"/>
              </a:rPr>
              <a:t>40</a:t>
            </a:r>
            <a:r>
              <a:rPr lang="zh-CN" altLang="en-US" sz="1400" dirty="0">
                <a:latin typeface="华文细黑" panose="02010600040101010101" charset="-122"/>
                <a:ea typeface="华文细黑" panose="02010600040101010101" charset="-122"/>
              </a:rPr>
              <a:t>人，中、初级职称专业技术及管理人员</a:t>
            </a:r>
            <a:r>
              <a:rPr lang="en-US" altLang="en-US" sz="1400" dirty="0">
                <a:latin typeface="华文细黑" panose="02010600040101010101" charset="-122"/>
                <a:ea typeface="华文细黑" panose="02010600040101010101" charset="-122"/>
              </a:rPr>
              <a:t>500</a:t>
            </a:r>
            <a:r>
              <a:rPr lang="zh-CN" altLang="en-US" sz="1400" dirty="0">
                <a:latin typeface="华文细黑" panose="02010600040101010101" charset="-122"/>
                <a:ea typeface="华文细黑" panose="02010600040101010101" charset="-122"/>
              </a:rPr>
              <a:t>多人。拥有满足各类施工需要的施工电梯、输送泵、塔吊、装载机、重型运输车、高速井架等现代化大型机械设备。企业具备建筑工程施工总承包、市政公用工程总承包、机电安装工程施工总承包、矿山工程施工总承包、地基与基础专业施工、园林古建筑专业施工等专业施工资质。其投资和所属公司有</a:t>
            </a:r>
            <a:r>
              <a:rPr lang="en-US" altLang="en-US" sz="1400" dirty="0">
                <a:latin typeface="华文细黑" panose="02010600040101010101" charset="-122"/>
                <a:ea typeface="华文细黑" panose="02010600040101010101" charset="-122"/>
              </a:rPr>
              <a:t>:</a:t>
            </a:r>
            <a:r>
              <a:rPr lang="zh-CN" altLang="en-US" sz="1400" dirty="0">
                <a:latin typeface="华文细黑" panose="02010600040101010101" charset="-122"/>
                <a:ea typeface="华文细黑" panose="02010600040101010101" charset="-122"/>
              </a:rPr>
              <a:t>江西中大地产有限公司、中大投资香港有限公司、广东新东华实业有限公司、江西中大物业有限公司、四川中大矿业有限公司。</a:t>
            </a:r>
          </a:p>
          <a:p>
            <a:pPr marL="190500" indent="-190500">
              <a:lnSpc>
                <a:spcPts val="1840"/>
              </a:lnSpc>
            </a:pPr>
            <a:r>
              <a:rPr lang="zh-CN" altLang="en-US" sz="1400" dirty="0">
                <a:latin typeface="华文细黑" panose="02010600040101010101" charset="-122"/>
                <a:ea typeface="华文细黑" panose="02010600040101010101" charset="-122"/>
              </a:rPr>
              <a:t>            企业先后获得建筑施工安全管理先进企业、先进施工企业、施工安全管理先进企业、质量管理先进企业、重合同守信用企业、安全达标、文明施工检查优胜企业等荣誉称号，获国优银质奖、全国用户满意工程、建设部优质样板工程等省部级以上优质工程</a:t>
            </a:r>
            <a:r>
              <a:rPr lang="en-US" altLang="en-US" sz="1400" dirty="0">
                <a:latin typeface="华文细黑" panose="02010600040101010101" charset="-122"/>
                <a:ea typeface="华文细黑" panose="02010600040101010101" charset="-122"/>
              </a:rPr>
              <a:t>40</a:t>
            </a:r>
            <a:r>
              <a:rPr lang="zh-CN" altLang="en-US" sz="1400" dirty="0">
                <a:latin typeface="华文细黑" panose="02010600040101010101" charset="-122"/>
                <a:ea typeface="华文细黑" panose="02010600040101010101" charset="-122"/>
              </a:rPr>
              <a:t>多项。</a:t>
            </a:r>
          </a:p>
          <a:p>
            <a:pPr marL="190500" indent="-190500">
              <a:lnSpc>
                <a:spcPts val="1840"/>
              </a:lnSpc>
            </a:pPr>
            <a:r>
              <a:rPr lang="en-US" altLang="zh-CN" sz="1400" dirty="0">
                <a:latin typeface="华文细黑" panose="02010600040101010101" charset="-122"/>
                <a:ea typeface="华文细黑" panose="02010600040101010101" charset="-122"/>
              </a:rPr>
              <a:t>             </a:t>
            </a:r>
            <a:r>
              <a:rPr lang="zh-CN" altLang="en-US" sz="1400" dirty="0">
                <a:latin typeface="华文细黑" panose="02010600040101010101" charset="-122"/>
                <a:ea typeface="华文细黑" panose="02010600040101010101" charset="-122"/>
              </a:rPr>
              <a:t>公司主营业务为建筑施工，员工近万名。公司坚持以诚信为本，质量第一、用户满意的企业宗旨，采用“有序、高效、务实、创新”的管理模式，追求质量兴业，倡导“每建必优”的管理方针和”以人为本，人尽其才”的企业文化。</a:t>
            </a:r>
          </a:p>
        </p:txBody>
      </p:sp>
      <p:pic>
        <p:nvPicPr>
          <p:cNvPr id="17413"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8" y="9525"/>
            <a:ext cx="1219200" cy="1193800"/>
          </a:xfrm>
          <a:prstGeom prst="rect">
            <a:avLst/>
          </a:prstGeom>
          <a:noFill/>
          <a:ln w="9525">
            <a:noFill/>
          </a:ln>
        </p:spPr>
      </p:pic>
    </p:spTree>
  </p:cSld>
  <p:clrMapOvr>
    <a:masterClrMapping/>
  </p:clrMapOvr>
  <p:transition advTm="5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151"/>
                                        </p:tgtEl>
                                        <p:attrNameLst>
                                          <p:attrName>style.visibility</p:attrName>
                                        </p:attrNameLst>
                                      </p:cBhvr>
                                      <p:to>
                                        <p:strVal val="visible"/>
                                      </p:to>
                                    </p:set>
                                    <p:animEffect filter="fade">
                                      <p:cBhvr>
                                        <p:cTn id="7" dur="800" decel="100000"/>
                                        <p:tgtEl>
                                          <p:spTgt spid="6151"/>
                                        </p:tgtEl>
                                      </p:cBhvr>
                                    </p:animEffect>
                                    <p:anim calcmode="lin" valueType="num">
                                      <p:cBhvr>
                                        <p:cTn id="8" dur="800" decel="100000" fill="hold"/>
                                        <p:tgtEl>
                                          <p:spTgt spid="6151"/>
                                        </p:tgtEl>
                                        <p:attrNameLst>
                                          <p:attrName>style.rotation</p:attrName>
                                        </p:attrNameLst>
                                      </p:cBhvr>
                                      <p:tavLst>
                                        <p:tav tm="0">
                                          <p:val>
                                            <p:fltVal val="-90"/>
                                          </p:val>
                                        </p:tav>
                                        <p:tav tm="100000">
                                          <p:val>
                                            <p:fltVal val="0"/>
                                          </p:val>
                                        </p:tav>
                                      </p:tavLst>
                                    </p:anim>
                                    <p:anim calcmode="lin" valueType="num">
                                      <p:cBhvr>
                                        <p:cTn id="9" dur="800" decel="100000" fill="hold"/>
                                        <p:tgtEl>
                                          <p:spTgt spid="6151"/>
                                        </p:tgtEl>
                                        <p:attrNameLst>
                                          <p:attrName>ppt_x</p:attrName>
                                        </p:attrNameLst>
                                      </p:cBhvr>
                                      <p:tavLst>
                                        <p:tav tm="0">
                                          <p:val>
                                            <p:strVal val="#ppt_x+0.4"/>
                                          </p:val>
                                        </p:tav>
                                        <p:tav tm="100000">
                                          <p:val>
                                            <p:strVal val="#ppt_x-0.05"/>
                                          </p:val>
                                        </p:tav>
                                      </p:tavLst>
                                    </p:anim>
                                    <p:anim calcmode="lin" valueType="num">
                                      <p:cBhvr>
                                        <p:cTn id="10" dur="800" decel="100000" fill="hold"/>
                                        <p:tgtEl>
                                          <p:spTgt spid="615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ldLvl="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2436495" y="1173798"/>
            <a:ext cx="3140710" cy="594995"/>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主道路两侧文化墙</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1392555" y="97821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5482590" y="986155"/>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IMG_222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92760" y="1887855"/>
            <a:ext cx="7362190" cy="4938395"/>
          </a:xfrm>
          <a:prstGeom prst="rect">
            <a:avLst/>
          </a:prstGeom>
          <a:solidFill>
            <a:schemeClr val="lt1"/>
          </a:solidFill>
        </p:spPr>
      </p:pic>
    </p:spTree>
  </p:cSld>
  <p:clrMapOvr>
    <a:masterClrMapping/>
  </p:clrMapOvr>
  <p:transition advTm="17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1906270" y="1285875"/>
            <a:ext cx="3555365" cy="471805"/>
          </a:xfrm>
          <a:prstGeom prst="rect">
            <a:avLst/>
          </a:prstGeom>
          <a:noFill/>
          <a:ln w="9525">
            <a:noFill/>
          </a:ln>
        </p:spPr>
        <p:txBody>
          <a:bodyPr wrap="square" tIns="165048" bIns="0" anchor="ctr">
            <a:spAutoFit/>
          </a:bodyPr>
          <a:lstStyle/>
          <a:p>
            <a:pPr eaLnBrk="0" hangingPunct="0"/>
            <a:r>
              <a:rPr lang="zh-CN" altLang="en-US" sz="2000" b="1" dirty="0">
                <a:ea typeface="宋体" panose="02010600030101010101" pitchFamily="2" charset="-122"/>
              </a:rPr>
              <a:t>工地导向牌、安全风险警示牌</a:t>
            </a: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935990" y="936943"/>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5472430" y="929005"/>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Picture 2" descr="C:\Documents and Settings\Administrator\桌面\111\IMG_20161124_10504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2326" y="1966690"/>
            <a:ext cx="8334247" cy="46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7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1793240" y="1241743"/>
            <a:ext cx="4165600" cy="594995"/>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消防箱、茶水亭、吸烟区</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614680" y="96424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5916930" y="972185"/>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Picture 2" descr="C:\Documents and Settings\Administrator\桌面\111\IMG_20161124_10484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5003800" y="1837055"/>
            <a:ext cx="4176395" cy="501586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G:\陈登\尚东世纪项目亮点图片\IMG_228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193" y="1874044"/>
            <a:ext cx="4752528" cy="4979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7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IMG_210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1" y="1888864"/>
            <a:ext cx="4207274" cy="4982791"/>
          </a:xfrm>
          <a:prstGeom prst="rect">
            <a:avLst/>
          </a:prstGeom>
          <a:solidFill>
            <a:schemeClr val="lt1"/>
          </a:solidFill>
        </p:spPr>
      </p:pic>
      <p:pic>
        <p:nvPicPr>
          <p:cNvPr id="2" name="图片 1" descr="QQ图片2017052423105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76750" y="1889125"/>
            <a:ext cx="4572635" cy="4920615"/>
          </a:xfrm>
          <a:prstGeom prst="rect">
            <a:avLst/>
          </a:prstGeom>
        </p:spPr>
      </p:pic>
      <p:sp>
        <p:nvSpPr>
          <p:cNvPr id="3" name="圆角矩形 2"/>
          <p:cNvSpPr/>
          <p:nvPr/>
        </p:nvSpPr>
        <p:spPr>
          <a:xfrm>
            <a:off x="575310" y="6090285"/>
            <a:ext cx="2914015" cy="78168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施工电梯通道双层防护</a:t>
            </a:r>
          </a:p>
        </p:txBody>
      </p:sp>
      <p:sp>
        <p:nvSpPr>
          <p:cNvPr id="5" name="圆角矩形 4"/>
          <p:cNvSpPr/>
          <p:nvPr/>
        </p:nvSpPr>
        <p:spPr>
          <a:xfrm>
            <a:off x="5647055" y="6295390"/>
            <a:ext cx="2231390" cy="57594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tx1"/>
                </a:solidFill>
              </a:rPr>
              <a:t>定型化安全通道</a:t>
            </a:r>
          </a:p>
        </p:txBody>
      </p:sp>
    </p:spTree>
  </p:cSld>
  <p:clrMapOvr>
    <a:masterClrMapping/>
  </p:clrMapOvr>
  <p:transition advTm="17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1026" name="Picture 2" descr="D:\Program Files\Tencent\QQ\Users\292724094\FileRecv\MobileFile\IMG_20170501_08004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561975" y="1950720"/>
            <a:ext cx="7378700" cy="4848860"/>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 1"/>
          <p:cNvSpPr/>
          <p:nvPr/>
        </p:nvSpPr>
        <p:spPr>
          <a:xfrm>
            <a:off x="5955030" y="1985010"/>
            <a:ext cx="2397125" cy="842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a:t>砂浆机防护棚</a:t>
            </a:r>
          </a:p>
        </p:txBody>
      </p:sp>
    </p:spTree>
  </p:cSld>
  <p:clrMapOvr>
    <a:masterClrMapping/>
  </p:clrMapOvr>
  <p:transition advTm="17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IMG_20170524_16415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343025" y="2104390"/>
            <a:ext cx="7749540" cy="4711700"/>
          </a:xfrm>
          <a:prstGeom prst="rect">
            <a:avLst/>
          </a:prstGeom>
        </p:spPr>
      </p:pic>
      <p:sp>
        <p:nvSpPr>
          <p:cNvPr id="4" name="圆角矩形 3"/>
          <p:cNvSpPr/>
          <p:nvPr/>
        </p:nvSpPr>
        <p:spPr>
          <a:xfrm>
            <a:off x="0" y="2444750"/>
            <a:ext cx="1251585" cy="15062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临边定型化栏杆防护</a:t>
            </a:r>
          </a:p>
        </p:txBody>
      </p:sp>
    </p:spTree>
  </p:cSld>
  <p:clrMapOvr>
    <a:masterClrMapping/>
  </p:clrMapOvr>
  <p:transition advTm="17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IMG_21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523490"/>
            <a:ext cx="4504055" cy="3393440"/>
          </a:xfrm>
          <a:prstGeom prst="rect">
            <a:avLst/>
          </a:prstGeom>
          <a:solidFill>
            <a:schemeClr val="lt1"/>
          </a:solidFill>
        </p:spPr>
      </p:pic>
      <p:pic>
        <p:nvPicPr>
          <p:cNvPr id="11266" name="Picture 2" descr="G:\陈登\尚东世纪项目亮点图片\IMG_229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47310" y="1769745"/>
            <a:ext cx="3779520" cy="5039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圆角矩形 1"/>
          <p:cNvSpPr/>
          <p:nvPr/>
        </p:nvSpPr>
        <p:spPr>
          <a:xfrm>
            <a:off x="1383665" y="6015355"/>
            <a:ext cx="2466975" cy="724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塔吊基础定型化防护</a:t>
            </a:r>
          </a:p>
        </p:txBody>
      </p:sp>
      <p:sp>
        <p:nvSpPr>
          <p:cNvPr id="3" name="圆角矩形 2"/>
          <p:cNvSpPr/>
          <p:nvPr/>
        </p:nvSpPr>
        <p:spPr>
          <a:xfrm>
            <a:off x="5850255" y="6152515"/>
            <a:ext cx="2456180" cy="724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二级电箱定型化防护</a:t>
            </a:r>
          </a:p>
        </p:txBody>
      </p:sp>
    </p:spTree>
  </p:cSld>
  <p:clrMapOvr>
    <a:masterClrMapping/>
  </p:clrMapOvr>
  <p:transition advTm="17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集水井定型化防护"/>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975" y="1950085"/>
            <a:ext cx="3939540" cy="4871720"/>
          </a:xfrm>
          <a:prstGeom prst="roundRect">
            <a:avLst>
              <a:gd name="adj" fmla="val 8594"/>
            </a:avLst>
          </a:prstGeom>
          <a:solidFill>
            <a:srgbClr val="FFFFFF">
              <a:shade val="85000"/>
            </a:srgbClr>
          </a:solidFill>
          <a:ln>
            <a:noFill/>
          </a:ln>
          <a:effectLst/>
        </p:spPr>
      </p:pic>
      <p:pic>
        <p:nvPicPr>
          <p:cNvPr id="5" name="图片 4" descr="IMG_215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577080" y="1950085"/>
            <a:ext cx="4160520" cy="4905375"/>
          </a:xfrm>
          <a:prstGeom prst="roundRect">
            <a:avLst>
              <a:gd name="adj" fmla="val 8594"/>
            </a:avLst>
          </a:prstGeom>
          <a:solidFill>
            <a:srgbClr val="FFFFFF">
              <a:shade val="85000"/>
            </a:srgbClr>
          </a:solidFill>
          <a:ln>
            <a:noFill/>
          </a:ln>
          <a:effectLst/>
        </p:spPr>
      </p:pic>
      <p:sp>
        <p:nvSpPr>
          <p:cNvPr id="2" name="圆角矩形 1"/>
          <p:cNvSpPr/>
          <p:nvPr/>
        </p:nvSpPr>
        <p:spPr>
          <a:xfrm>
            <a:off x="774065" y="6097270"/>
            <a:ext cx="2291080" cy="724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集水井定型化防护</a:t>
            </a:r>
          </a:p>
        </p:txBody>
      </p:sp>
      <p:sp>
        <p:nvSpPr>
          <p:cNvPr id="3" name="圆角矩形 2"/>
          <p:cNvSpPr/>
          <p:nvPr/>
        </p:nvSpPr>
        <p:spPr>
          <a:xfrm>
            <a:off x="6852920" y="1966595"/>
            <a:ext cx="2291080" cy="724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电梯井定型化防护</a:t>
            </a:r>
          </a:p>
        </p:txBody>
      </p:sp>
    </p:spTree>
  </p:cSld>
  <p:clrMapOvr>
    <a:masterClrMapping/>
  </p:clrMapOvr>
  <p:transition advTm="17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Picture 4" descr="C:\Documents and Settings\Administrator\桌面\111\IMG_2203(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92300"/>
            <a:ext cx="3739515" cy="49860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Documents and Settings\Administrator\桌面\整改图片\新建文件夹 (2)\78562548065569211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2985" y="1901190"/>
            <a:ext cx="4058285" cy="4968875"/>
          </a:xfrm>
          <a:prstGeom prst="rect">
            <a:avLst/>
          </a:prstGeom>
          <a:noFill/>
          <a:ln w="9525">
            <a:noFill/>
          </a:ln>
        </p:spPr>
      </p:pic>
      <p:sp>
        <p:nvSpPr>
          <p:cNvPr id="3" name="圆角矩形 2"/>
          <p:cNvSpPr/>
          <p:nvPr/>
        </p:nvSpPr>
        <p:spPr>
          <a:xfrm>
            <a:off x="330835" y="6087745"/>
            <a:ext cx="2419985"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楼梯定型化防护</a:t>
            </a:r>
          </a:p>
        </p:txBody>
      </p:sp>
      <p:sp>
        <p:nvSpPr>
          <p:cNvPr id="5" name="圆角矩形 4"/>
          <p:cNvSpPr/>
          <p:nvPr/>
        </p:nvSpPr>
        <p:spPr>
          <a:xfrm>
            <a:off x="5887720" y="6087745"/>
            <a:ext cx="152019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洞口防护</a:t>
            </a:r>
          </a:p>
        </p:txBody>
      </p:sp>
    </p:spTree>
  </p:cSld>
  <p:clrMapOvr>
    <a:masterClrMapping/>
  </p:clrMapOvr>
  <p:transition advTm="17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5" name="图片 4" descr="兜网"/>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 y="2076227"/>
            <a:ext cx="3600400" cy="4801606"/>
          </a:xfrm>
          <a:prstGeom prst="rect">
            <a:avLst/>
          </a:prstGeom>
          <a:solidFill>
            <a:schemeClr val="lt1"/>
          </a:solidFill>
        </p:spPr>
      </p:pic>
      <p:pic>
        <p:nvPicPr>
          <p:cNvPr id="2" name="Picture 2" descr="C:\Documents and Settings\Administrator\桌面\整改图片\新建文件夹 (2)\64500834803435346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8065" y="2076450"/>
            <a:ext cx="3708400" cy="4772660"/>
          </a:xfrm>
          <a:prstGeom prst="rect">
            <a:avLst/>
          </a:prstGeom>
          <a:noFill/>
          <a:ln w="9525">
            <a:noFill/>
          </a:ln>
        </p:spPr>
      </p:pic>
      <p:sp>
        <p:nvSpPr>
          <p:cNvPr id="4" name="圆角矩形 3"/>
          <p:cNvSpPr/>
          <p:nvPr/>
        </p:nvSpPr>
        <p:spPr>
          <a:xfrm>
            <a:off x="1490345" y="6096000"/>
            <a:ext cx="2110105"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脚手架与结构 兜网防护</a:t>
            </a:r>
          </a:p>
        </p:txBody>
      </p:sp>
      <p:sp>
        <p:nvSpPr>
          <p:cNvPr id="6" name="圆角矩形 5"/>
          <p:cNvSpPr/>
          <p:nvPr/>
        </p:nvSpPr>
        <p:spPr>
          <a:xfrm>
            <a:off x="5464810" y="6096000"/>
            <a:ext cx="2110105"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脚手架与结构 封板防护</a:t>
            </a:r>
          </a:p>
        </p:txBody>
      </p:sp>
    </p:spTree>
  </p:cSld>
  <p:clrMapOvr>
    <a:masterClrMapping/>
  </p:clrMapOvr>
  <p:transition advTm="17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360" y="1417955"/>
            <a:ext cx="6589395" cy="5070475"/>
          </a:xfrm>
          <a:prstGeom prst="rect">
            <a:avLst/>
          </a:prstGeom>
        </p:spPr>
      </p:pic>
      <p:sp>
        <p:nvSpPr>
          <p:cNvPr id="17409" name="标题 8193"/>
          <p:cNvSpPr>
            <a:spLocks noGrp="1"/>
          </p:cNvSpPr>
          <p:nvPr>
            <p:ph type="title"/>
          </p:nvPr>
        </p:nvSpPr>
        <p:spPr>
          <a:xfrm>
            <a:off x="482600" y="180975"/>
            <a:ext cx="8229600" cy="1143000"/>
          </a:xfrm>
        </p:spPr>
        <p:txBody>
          <a:bodyPr anchor="ctr"/>
          <a:lstStyle/>
          <a:p>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                       工程概况</a:t>
            </a:r>
          </a:p>
        </p:txBody>
      </p:sp>
      <p:sp>
        <p:nvSpPr>
          <p:cNvPr id="17411" name="矩形 7"/>
          <p:cNvSpPr/>
          <p:nvPr/>
        </p:nvSpPr>
        <p:spPr>
          <a:xfrm>
            <a:off x="0" y="1203325"/>
            <a:ext cx="9144000" cy="214313"/>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wrap="square"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2" name="文本框 8198"/>
          <p:cNvSpPr txBox="1"/>
          <p:nvPr/>
        </p:nvSpPr>
        <p:spPr>
          <a:xfrm>
            <a:off x="2850198" y="6363970"/>
            <a:ext cx="2586037" cy="460375"/>
          </a:xfrm>
          <a:prstGeom prst="rect">
            <a:avLst/>
          </a:prstGeom>
          <a:solidFill>
            <a:schemeClr val="bg1"/>
          </a:solidFill>
          <a:ln w="9525">
            <a:noFill/>
          </a:ln>
          <a:effectLst>
            <a:outerShdw blurRad="50800" dist="38100" dir="2700000" algn="tl" rotWithShape="0">
              <a:prstClr val="black">
                <a:alpha val="40000"/>
              </a:prstClr>
            </a:outerShdw>
          </a:effectLst>
        </p:spPr>
        <p:txBody>
          <a:bodyPr wrap="square" anchor="t">
            <a:spAutoFit/>
            <a:scene3d>
              <a:camera prst="orthographicFront"/>
              <a:lightRig rig="threePt" dir="t"/>
            </a:scene3d>
          </a:bodyPr>
          <a:lstStyle/>
          <a:p>
            <a:r>
              <a:rPr lang="zh-CN" altLang="en-US" sz="2400" dirty="0">
                <a:solidFill>
                  <a:schemeClr val="tx1"/>
                </a:solidFill>
                <a:effectLst>
                  <a:outerShdw blurRad="38100" dist="19050" dir="2700000" algn="tl" rotWithShape="0">
                    <a:schemeClr val="dk1">
                      <a:alpha val="40000"/>
                    </a:schemeClr>
                  </a:outerShdw>
                </a:effectLst>
                <a:latin typeface="Calibri" panose="020F0502020204030204" charset="0"/>
                <a:ea typeface="宋体" panose="02010600030101010101" pitchFamily="2" charset="-122"/>
              </a:rPr>
              <a:t>尚东世纪鸟瞰图</a:t>
            </a:r>
          </a:p>
        </p:txBody>
      </p:sp>
      <p:pic>
        <p:nvPicPr>
          <p:cNvPr id="17413"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9525"/>
            <a:ext cx="1219200" cy="1193800"/>
          </a:xfrm>
          <a:prstGeom prst="rect">
            <a:avLst/>
          </a:prstGeom>
          <a:noFill/>
          <a:ln w="9525">
            <a:noFill/>
          </a:ln>
        </p:spPr>
      </p:pic>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图片 3" descr="悬挑架防护"/>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131060"/>
            <a:ext cx="4405630" cy="3533140"/>
          </a:xfrm>
          <a:prstGeom prst="rect">
            <a:avLst/>
          </a:prstGeom>
          <a:ln>
            <a:noFill/>
          </a:ln>
          <a:effectLst>
            <a:softEdge rad="112500"/>
          </a:effectLst>
        </p:spPr>
      </p:pic>
      <p:pic>
        <p:nvPicPr>
          <p:cNvPr id="2" name="图片 1" descr="IMG_20170524_16372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42815" y="2131060"/>
            <a:ext cx="4401185" cy="3700780"/>
          </a:xfrm>
          <a:prstGeom prst="rect">
            <a:avLst/>
          </a:prstGeom>
        </p:spPr>
      </p:pic>
      <p:sp>
        <p:nvSpPr>
          <p:cNvPr id="3" name="圆角矩形 2"/>
          <p:cNvSpPr/>
          <p:nvPr/>
        </p:nvSpPr>
        <p:spPr>
          <a:xfrm>
            <a:off x="2093595" y="5664200"/>
            <a:ext cx="254127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悬挑脚手架水平硬纸板防护</a:t>
            </a:r>
          </a:p>
        </p:txBody>
      </p:sp>
    </p:spTree>
  </p:cSld>
  <p:clrMapOvr>
    <a:masterClrMapping/>
  </p:clrMapOvr>
  <p:transition advTm="17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41040" y="1172845"/>
            <a:ext cx="1689100" cy="596900"/>
          </a:xfrm>
          <a:prstGeom prst="rect">
            <a:avLst/>
          </a:prstGeom>
          <a:noFill/>
          <a:ln w="9525">
            <a:noFill/>
          </a:ln>
        </p:spPr>
        <p:txBody>
          <a:bodyPr wrap="square" tIns="165048" bIns="0" anchor="ctr">
            <a:spAutoFit/>
          </a:bodyPr>
          <a:lstStyle/>
          <a:p>
            <a:pPr eaLnBrk="0" hangingPunct="0"/>
            <a:r>
              <a:rPr lang="zh-CN" altLang="en-US" sz="2800" dirty="0">
                <a:latin typeface="黑体" panose="02010600030101010101" pitchFamily="1" charset="-122"/>
                <a:ea typeface="黑体" panose="02010600030101010101" pitchFamily="1" charset="-122"/>
                <a:sym typeface="宋体" panose="02010600030101010101" pitchFamily="2" charset="-122"/>
              </a:rPr>
              <a:t>安全</a:t>
            </a:r>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防护</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7" name="Picture 2" descr="E:\PPT制作\汇报\新建文件夹\b_135841217194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029559">
            <a:off x="2186940" y="1056958"/>
            <a:ext cx="1085850" cy="663575"/>
          </a:xfrm>
          <a:prstGeom prst="rect">
            <a:avLst/>
          </a:prstGeom>
          <a:noFill/>
          <a:ln w="9525">
            <a:noFill/>
          </a:ln>
        </p:spPr>
      </p:pic>
      <p:pic>
        <p:nvPicPr>
          <p:cNvPr id="33798" name="Picture 2" descr="E:\PPT制作\汇报\新建文件夹\b_13584121719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89788" flipH="1">
            <a:off x="4841240" y="1049020"/>
            <a:ext cx="1098550" cy="663575"/>
          </a:xfrm>
          <a:prstGeom prst="rect">
            <a:avLst/>
          </a:prstGeom>
          <a:noFill/>
          <a:ln w="9525">
            <a:noFill/>
          </a:ln>
        </p:spPr>
      </p:pic>
      <p:pic>
        <p:nvPicPr>
          <p:cNvPr id="33799"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4" name="Picture 2" descr="C:\Documents and Settings\Administrator\桌面\111\IMG_20161124_10532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84320" y="1966595"/>
            <a:ext cx="5059680" cy="40551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图片 1" descr="电梯两侧防护"/>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4765" y="1966595"/>
            <a:ext cx="4109085" cy="4055110"/>
          </a:xfrm>
          <a:prstGeom prst="rect">
            <a:avLst/>
          </a:prstGeom>
          <a:solidFill>
            <a:schemeClr val="lt1"/>
          </a:solidFill>
        </p:spPr>
      </p:pic>
      <p:sp>
        <p:nvSpPr>
          <p:cNvPr id="3" name="圆角矩形 2"/>
          <p:cNvSpPr/>
          <p:nvPr/>
        </p:nvSpPr>
        <p:spPr>
          <a:xfrm>
            <a:off x="758825" y="6021705"/>
            <a:ext cx="254127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人货梯通道口用板封闭防护</a:t>
            </a:r>
          </a:p>
        </p:txBody>
      </p:sp>
      <p:sp>
        <p:nvSpPr>
          <p:cNvPr id="5" name="圆角矩形 4"/>
          <p:cNvSpPr/>
          <p:nvPr/>
        </p:nvSpPr>
        <p:spPr>
          <a:xfrm>
            <a:off x="5343525" y="6021705"/>
            <a:ext cx="254127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柱脚防撞角防护</a:t>
            </a:r>
          </a:p>
        </p:txBody>
      </p:sp>
    </p:spTree>
  </p:cSld>
  <p:clrMapOvr>
    <a:masterClrMapping/>
  </p:clrMapOvr>
  <p:transition advTm="17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5846" name="文本框 3"/>
          <p:cNvSpPr txBox="1"/>
          <p:nvPr/>
        </p:nvSpPr>
        <p:spPr>
          <a:xfrm>
            <a:off x="2164715" y="1285875"/>
            <a:ext cx="4770755" cy="521970"/>
          </a:xfrm>
          <a:prstGeom prst="rect">
            <a:avLst/>
          </a:prstGeom>
          <a:noFill/>
          <a:ln w="9525">
            <a:noFill/>
          </a:ln>
        </p:spPr>
        <p:txBody>
          <a:bodyPr wrap="square" anchor="t">
            <a:spAutoFit/>
          </a:bodyPr>
          <a:lstStyle/>
          <a:p>
            <a:r>
              <a:rPr lang="zh-CN" altLang="en-US" sz="2800" b="1">
                <a:latin typeface="宋体" panose="02010600030101010101" pitchFamily="2" charset="-122"/>
                <a:ea typeface="宋体" panose="02010600030101010101" pitchFamily="2" charset="-122"/>
              </a:rPr>
              <a:t>大型机械日常化监督检查</a:t>
            </a:r>
          </a:p>
        </p:txBody>
      </p:sp>
      <p:pic>
        <p:nvPicPr>
          <p:cNvPr id="2" name="图片 1" descr="IMG_20170426_0918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880870"/>
            <a:ext cx="3626485" cy="4032250"/>
          </a:xfrm>
          <a:prstGeom prst="rect">
            <a:avLst/>
          </a:prstGeom>
        </p:spPr>
      </p:pic>
      <p:pic>
        <p:nvPicPr>
          <p:cNvPr id="9219" name="Picture 3" descr="F:\尚东世纪\现场照片\安全文明施工\IMG_20151121_17095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4681220" y="1880870"/>
            <a:ext cx="3681095" cy="4032250"/>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739775" y="5913120"/>
            <a:ext cx="254127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人货梯日常检查</a:t>
            </a:r>
          </a:p>
        </p:txBody>
      </p:sp>
      <p:sp>
        <p:nvSpPr>
          <p:cNvPr id="4" name="圆角矩形 3"/>
          <p:cNvSpPr/>
          <p:nvPr/>
        </p:nvSpPr>
        <p:spPr>
          <a:xfrm>
            <a:off x="5323840" y="5913120"/>
            <a:ext cx="2541270" cy="78232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t>人货梯维修保养</a:t>
            </a:r>
          </a:p>
        </p:txBody>
      </p:sp>
    </p:spTree>
  </p:cSld>
  <p:clrMapOvr>
    <a:masterClrMapping/>
  </p:clrMapOvr>
  <p:transition advTm="17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5846" name="文本框 3"/>
          <p:cNvSpPr txBox="1"/>
          <p:nvPr/>
        </p:nvSpPr>
        <p:spPr>
          <a:xfrm>
            <a:off x="3273425" y="1285875"/>
            <a:ext cx="4770755" cy="521970"/>
          </a:xfrm>
          <a:prstGeom prst="rect">
            <a:avLst/>
          </a:prstGeom>
          <a:noFill/>
          <a:ln w="9525">
            <a:noFill/>
          </a:ln>
        </p:spPr>
        <p:txBody>
          <a:bodyPr wrap="square" anchor="t">
            <a:spAutoFit/>
          </a:bodyPr>
          <a:lstStyle/>
          <a:p>
            <a:r>
              <a:rPr lang="zh-CN" altLang="en-US" sz="2800" b="1">
                <a:latin typeface="宋体" panose="02010600030101010101" pitchFamily="2" charset="-122"/>
                <a:ea typeface="宋体" panose="02010600030101010101" pitchFamily="2" charset="-122"/>
              </a:rPr>
              <a:t>危险品仓库</a:t>
            </a:r>
          </a:p>
        </p:txBody>
      </p:sp>
      <p:pic>
        <p:nvPicPr>
          <p:cNvPr id="2" name="图片 1" descr="IMG_20170524_16440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5570" y="1927225"/>
            <a:ext cx="6212840" cy="4658995"/>
          </a:xfrm>
          <a:prstGeom prst="rect">
            <a:avLst/>
          </a:prstGeom>
        </p:spPr>
      </p:pic>
    </p:spTree>
  </p:cSld>
  <p:clrMapOvr>
    <a:masterClrMapping/>
  </p:clrMapOvr>
  <p:transition advTm="17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2937510" y="476568"/>
            <a:ext cx="1689100" cy="594995"/>
          </a:xfrm>
          <a:prstGeom prst="rect">
            <a:avLst/>
          </a:prstGeom>
          <a:noFill/>
          <a:ln w="9525">
            <a:noFill/>
          </a:ln>
        </p:spPr>
        <p:txBody>
          <a:bodyPr wrap="square" tIns="165048" bIns="0" anchor="ctr">
            <a:spAutoFit/>
          </a:bodyPr>
          <a:lstStyle/>
          <a:p>
            <a:pPr eaLnBrk="0" hangingPunct="0"/>
            <a:r>
              <a:rPr lang="zh-CN" altLang="en-US" sz="2800" b="1" dirty="0">
                <a:ea typeface="宋体" panose="02010600030101010101" pitchFamily="2" charset="-122"/>
              </a:rPr>
              <a:t>脚手架</a:t>
            </a: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2" name="文本框 1"/>
          <p:cNvSpPr txBox="1"/>
          <p:nvPr/>
        </p:nvSpPr>
        <p:spPr>
          <a:xfrm>
            <a:off x="354965" y="1285875"/>
            <a:ext cx="8439785" cy="2030095"/>
          </a:xfrm>
          <a:prstGeom prst="rect">
            <a:avLst/>
          </a:prstGeom>
          <a:noFill/>
        </p:spPr>
        <p:txBody>
          <a:bodyPr wrap="square" rtlCol="0">
            <a:spAutoFit/>
          </a:bodyPr>
          <a:lstStyle/>
          <a:p>
            <a:r>
              <a:rPr lang="en-US" altLang="zh-CN">
                <a:latin typeface="华文楷体" panose="02010600040101010101" pitchFamily="2" charset="-122"/>
                <a:ea typeface="华文楷体" panose="02010600040101010101" pitchFamily="2" charset="-122"/>
              </a:rPr>
              <a:t>      </a:t>
            </a:r>
            <a:r>
              <a:rPr lang="zh-CN" altLang="en-US" b="1">
                <a:latin typeface="华文楷体" panose="02010600040101010101" pitchFamily="2" charset="-122"/>
                <a:ea typeface="华文楷体" panose="02010600040101010101" pitchFamily="2" charset="-122"/>
              </a:rPr>
              <a:t>脚手架严格按照审定的施工方案进行施工。危险性较大的悬挑脚手架、超高落地式脚手架方案进行专家论证，本工程</a:t>
            </a:r>
            <a:r>
              <a:rPr lang="en-US" altLang="zh-CN" b="1">
                <a:latin typeface="华文楷体" panose="02010600040101010101" pitchFamily="2" charset="-122"/>
                <a:ea typeface="华文楷体" panose="02010600040101010101" pitchFamily="2" charset="-122"/>
              </a:rPr>
              <a:t>1#</a:t>
            </a:r>
            <a:r>
              <a:rPr lang="zh-CN" altLang="en-US" b="1">
                <a:latin typeface="华文楷体" panose="02010600040101010101" pitchFamily="2" charset="-122"/>
                <a:ea typeface="华文楷体" panose="02010600040101010101" pitchFamily="2" charset="-122"/>
              </a:rPr>
              <a:t>、</a:t>
            </a:r>
            <a:r>
              <a:rPr lang="en-US" altLang="zh-CN" b="1">
                <a:latin typeface="华文楷体" panose="02010600040101010101" pitchFamily="2" charset="-122"/>
                <a:ea typeface="华文楷体" panose="02010600040101010101" pitchFamily="2" charset="-122"/>
              </a:rPr>
              <a:t>2#</a:t>
            </a:r>
            <a:r>
              <a:rPr lang="zh-CN" altLang="en-US" b="1">
                <a:latin typeface="华文楷体" panose="02010600040101010101" pitchFamily="2" charset="-122"/>
                <a:ea typeface="华文楷体" panose="02010600040101010101" pitchFamily="2" charset="-122"/>
              </a:rPr>
              <a:t>楼脚手架为落地式脚手架，</a:t>
            </a:r>
            <a:r>
              <a:rPr lang="en-US" altLang="zh-CN" b="1">
                <a:latin typeface="华文楷体" panose="02010600040101010101" pitchFamily="2" charset="-122"/>
                <a:ea typeface="华文楷体" panose="02010600040101010101" pitchFamily="2" charset="-122"/>
              </a:rPr>
              <a:t>3#</a:t>
            </a:r>
            <a:r>
              <a:rPr lang="zh-CN" altLang="en-US" b="1">
                <a:latin typeface="华文楷体" panose="02010600040101010101" pitchFamily="2" charset="-122"/>
                <a:ea typeface="华文楷体" panose="02010600040101010101" pitchFamily="2" charset="-122"/>
              </a:rPr>
              <a:t>楼在</a:t>
            </a:r>
            <a:r>
              <a:rPr lang="en-US" altLang="zh-CN" b="1">
                <a:latin typeface="华文楷体" panose="02010600040101010101" pitchFamily="2" charset="-122"/>
                <a:ea typeface="华文楷体" panose="02010600040101010101" pitchFamily="2" charset="-122"/>
              </a:rPr>
              <a:t>5</a:t>
            </a:r>
            <a:r>
              <a:rPr lang="zh-CN" altLang="en-US" b="1">
                <a:latin typeface="华文楷体" panose="02010600040101010101" pitchFamily="2" charset="-122"/>
                <a:ea typeface="华文楷体" panose="02010600040101010101" pitchFamily="2" charset="-122"/>
              </a:rPr>
              <a:t>层设置悬挑式脚手架。悬挑层采用硬质模板水平封闭防护并涂刷黄黑相间油漆，外围设置悬挑防坠棚。外架剪刀撑及踢脚板为涂有黄黑相间的醒目的油漆，每步架均采用钢笆网片铺满，每三层设一道水平防护网，外侧采用绿色阻燃安全网围护。搭设完毕后履行验收制度，在施工过程中安全员对脚手架进行经常性检查，发现问题及时纠正。</a:t>
            </a:r>
          </a:p>
        </p:txBody>
      </p:sp>
      <p:pic>
        <p:nvPicPr>
          <p:cNvPr id="3" name="图片 2" descr="QQ图片20170109083638"/>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355185" y="3253610"/>
            <a:ext cx="2896923" cy="2936442"/>
          </a:xfrm>
          <a:prstGeom prst="rect">
            <a:avLst/>
          </a:prstGeom>
        </p:spPr>
      </p:pic>
      <p:pic>
        <p:nvPicPr>
          <p:cNvPr id="1024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3381738" y="3253967"/>
            <a:ext cx="2808312" cy="292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34"/>
          <a:stretch>
            <a:fillRect/>
          </a:stretch>
        </p:blipFill>
        <p:spPr bwMode="auto">
          <a:xfrm>
            <a:off x="6321425" y="3253740"/>
            <a:ext cx="2790825" cy="293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739775" y="6254115"/>
            <a:ext cx="219837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外架整体形象</a:t>
            </a:r>
          </a:p>
        </p:txBody>
      </p:sp>
      <p:sp>
        <p:nvSpPr>
          <p:cNvPr id="5" name="圆角矩形 4"/>
          <p:cNvSpPr/>
          <p:nvPr/>
        </p:nvSpPr>
        <p:spPr>
          <a:xfrm>
            <a:off x="3679825" y="6254115"/>
            <a:ext cx="196088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外架剪刀撑</a:t>
            </a:r>
          </a:p>
        </p:txBody>
      </p:sp>
      <p:sp>
        <p:nvSpPr>
          <p:cNvPr id="6" name="圆角矩形 5"/>
          <p:cNvSpPr/>
          <p:nvPr/>
        </p:nvSpPr>
        <p:spPr>
          <a:xfrm>
            <a:off x="6736715" y="6254115"/>
            <a:ext cx="196088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悬挑防坠棚</a:t>
            </a:r>
          </a:p>
        </p:txBody>
      </p:sp>
    </p:spTree>
  </p:cSld>
  <p:clrMapOvr>
    <a:masterClrMapping/>
  </p:clrMapOvr>
  <p:transition advTm="17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189605" y="476568"/>
            <a:ext cx="1689100" cy="594995"/>
          </a:xfrm>
          <a:prstGeom prst="rect">
            <a:avLst/>
          </a:prstGeom>
          <a:noFill/>
          <a:ln w="9525">
            <a:noFill/>
          </a:ln>
        </p:spPr>
        <p:txBody>
          <a:bodyPr wrap="square" tIns="165048" bIns="0" anchor="ctr">
            <a:spAutoFit/>
          </a:bodyPr>
          <a:lstStyle/>
          <a:p>
            <a:pPr eaLnBrk="0" hangingPunct="0"/>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施工用电</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文本框 2"/>
          <p:cNvSpPr txBox="1"/>
          <p:nvPr/>
        </p:nvSpPr>
        <p:spPr>
          <a:xfrm>
            <a:off x="253365" y="1285875"/>
            <a:ext cx="8348345" cy="2030095"/>
          </a:xfrm>
          <a:prstGeom prst="rect">
            <a:avLst/>
          </a:prstGeom>
          <a:noFill/>
        </p:spPr>
        <p:txBody>
          <a:bodyPr wrap="square" rtlCol="0">
            <a:spAutoFit/>
          </a:bodyPr>
          <a:lstStyle/>
          <a:p>
            <a:r>
              <a:rPr lang="en-US" altLang="zh-CN" b="1">
                <a:latin typeface="华文楷体" panose="02010600040101010101" pitchFamily="2" charset="-122"/>
                <a:ea typeface="华文楷体" panose="02010600040101010101" pitchFamily="2" charset="-122"/>
              </a:rPr>
              <a:t>       </a:t>
            </a:r>
            <a:r>
              <a:rPr lang="zh-CN" altLang="en-US" b="1">
                <a:latin typeface="华文楷体" panose="02010600040101010101" pitchFamily="2" charset="-122"/>
                <a:ea typeface="华文楷体" panose="02010600040101010101" pitchFamily="2" charset="-122"/>
              </a:rPr>
              <a:t>为保证施工用电安全，项目编制了临电施工组织设计专项施工方案，进行了安全技术交底并签字；电器安装完毕后，经检查验收合格后才交付使用；监理定期的检查记录和维修记录。</a:t>
            </a:r>
          </a:p>
          <a:p>
            <a:r>
              <a:rPr lang="zh-CN" altLang="en-US" b="1">
                <a:latin typeface="华文楷体" panose="02010600040101010101" pitchFamily="2" charset="-122"/>
                <a:ea typeface="华文楷体" panose="02010600040101010101" pitchFamily="2" charset="-122"/>
              </a:rPr>
              <a:t>        配电箱和开关箱按规范要求，做好三级配电两级防护，同时加装漏电保护器，漏电保护器的主要参数与现场实际情况相匹配，做到</a:t>
            </a:r>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一机一闸一漏一保护</a:t>
            </a:r>
            <a:r>
              <a:rPr lang="en-US" altLang="zh-CN" b="1">
                <a:latin typeface="华文楷体" panose="02010600040101010101" pitchFamily="2" charset="-122"/>
                <a:ea typeface="华文楷体" panose="02010600040101010101" pitchFamily="2" charset="-122"/>
              </a:rPr>
              <a:t>”</a:t>
            </a:r>
            <a:r>
              <a:rPr lang="zh-CN" altLang="en-US" b="1">
                <a:latin typeface="华文楷体" panose="02010600040101010101" pitchFamily="2" charset="-122"/>
                <a:ea typeface="华文楷体" panose="02010600040101010101" pitchFamily="2" charset="-122"/>
              </a:rPr>
              <a:t>，电箱的安装位置靠近电源，保持通风、干燥。整个现场的配电线路根据规范要求和临时用电平面布置图进行设置。</a:t>
            </a:r>
          </a:p>
        </p:txBody>
      </p:sp>
      <p:pic>
        <p:nvPicPr>
          <p:cNvPr id="4" name="图片 3" descr="IMG_20170525_00133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25120" y="3327400"/>
            <a:ext cx="2442210" cy="2585085"/>
          </a:xfrm>
          <a:prstGeom prst="rect">
            <a:avLst/>
          </a:prstGeom>
        </p:spPr>
      </p:pic>
      <p:pic>
        <p:nvPicPr>
          <p:cNvPr id="5" name="图片 4"/>
          <p:cNvPicPr>
            <a:picLocks noChangeAspect="1"/>
          </p:cNvPicPr>
          <p:nvPr/>
        </p:nvPicPr>
        <p:blipFill>
          <a:blip r:embed="rId4" cstate="print"/>
          <a:stretch>
            <a:fillRect/>
          </a:stretch>
        </p:blipFill>
        <p:spPr>
          <a:xfrm>
            <a:off x="3447415" y="3398520"/>
            <a:ext cx="2495550" cy="2442845"/>
          </a:xfrm>
          <a:prstGeom prst="rect">
            <a:avLst/>
          </a:prstGeom>
        </p:spPr>
      </p:pic>
      <p:pic>
        <p:nvPicPr>
          <p:cNvPr id="6" name="图片 5"/>
          <p:cNvPicPr>
            <a:picLocks noChangeAspect="1"/>
          </p:cNvPicPr>
          <p:nvPr/>
        </p:nvPicPr>
        <p:blipFill>
          <a:blip r:embed="rId5" cstate="print"/>
          <a:stretch>
            <a:fillRect/>
          </a:stretch>
        </p:blipFill>
        <p:spPr>
          <a:xfrm>
            <a:off x="6321425" y="3397885"/>
            <a:ext cx="2431415" cy="2442845"/>
          </a:xfrm>
          <a:prstGeom prst="rect">
            <a:avLst/>
          </a:prstGeom>
        </p:spPr>
      </p:pic>
      <p:sp>
        <p:nvSpPr>
          <p:cNvPr id="7" name="圆角矩形 6"/>
          <p:cNvSpPr/>
          <p:nvPr/>
        </p:nvSpPr>
        <p:spPr>
          <a:xfrm>
            <a:off x="497205" y="6019800"/>
            <a:ext cx="209867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建筑电工证件</a:t>
            </a:r>
          </a:p>
        </p:txBody>
      </p:sp>
      <p:sp>
        <p:nvSpPr>
          <p:cNvPr id="8" name="圆角矩形 7"/>
          <p:cNvSpPr/>
          <p:nvPr/>
        </p:nvSpPr>
        <p:spPr>
          <a:xfrm>
            <a:off x="3476625" y="6019800"/>
            <a:ext cx="246697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临时用电验收表</a:t>
            </a:r>
          </a:p>
        </p:txBody>
      </p:sp>
      <p:sp>
        <p:nvSpPr>
          <p:cNvPr id="9" name="圆角矩形 8"/>
          <p:cNvSpPr/>
          <p:nvPr/>
        </p:nvSpPr>
        <p:spPr>
          <a:xfrm>
            <a:off x="6556375" y="6019800"/>
            <a:ext cx="223901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电工日常巡视</a:t>
            </a:r>
          </a:p>
        </p:txBody>
      </p:sp>
    </p:spTree>
  </p:cSld>
  <p:clrMapOvr>
    <a:masterClrMapping/>
  </p:clrMapOvr>
  <p:transition advTm="170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3251835" y="1175068"/>
            <a:ext cx="1689100" cy="594995"/>
          </a:xfrm>
          <a:prstGeom prst="rect">
            <a:avLst/>
          </a:prstGeom>
          <a:noFill/>
          <a:ln w="9525">
            <a:noFill/>
          </a:ln>
        </p:spPr>
        <p:txBody>
          <a:bodyPr wrap="square" tIns="165048" bIns="0" anchor="ctr">
            <a:spAutoFit/>
          </a:bodyPr>
          <a:lstStyle/>
          <a:p>
            <a:pPr eaLnBrk="0" hangingPunct="0"/>
            <a:r>
              <a:rPr lang="zh-CN" altLang="en-US" sz="2800" dirty="0">
                <a:solidFill>
                  <a:srgbClr val="000000"/>
                </a:solidFill>
                <a:latin typeface="黑体" panose="02010600030101010101" pitchFamily="1" charset="-122"/>
                <a:ea typeface="黑体" panose="02010600030101010101" pitchFamily="1" charset="-122"/>
                <a:sym typeface="宋体" panose="02010600030101010101" pitchFamily="2" charset="-122"/>
              </a:rPr>
              <a:t>施工用电</a:t>
            </a:r>
            <a:endParaRPr lang="zh-CN" altLang="en-US" dirty="0">
              <a:ea typeface="宋体" panose="02010600030101010101" pitchFamily="2" charset="-122"/>
            </a:endParaRP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7" name="圆角矩形 6"/>
          <p:cNvSpPr/>
          <p:nvPr/>
        </p:nvSpPr>
        <p:spPr>
          <a:xfrm>
            <a:off x="982980" y="5668010"/>
            <a:ext cx="239839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人货梯控制电箱</a:t>
            </a:r>
          </a:p>
        </p:txBody>
      </p:sp>
      <p:sp>
        <p:nvSpPr>
          <p:cNvPr id="9" name="圆角矩形 8"/>
          <p:cNvSpPr/>
          <p:nvPr/>
        </p:nvSpPr>
        <p:spPr>
          <a:xfrm>
            <a:off x="5568315" y="5668010"/>
            <a:ext cx="169037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电箱内部</a:t>
            </a:r>
          </a:p>
        </p:txBody>
      </p:sp>
      <p:pic>
        <p:nvPicPr>
          <p:cNvPr id="1331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605" y="2026285"/>
            <a:ext cx="3433445" cy="3253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5180" y="2000885"/>
            <a:ext cx="3460750" cy="327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7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3795" name="Rectangle 1"/>
          <p:cNvSpPr/>
          <p:nvPr/>
        </p:nvSpPr>
        <p:spPr>
          <a:xfrm>
            <a:off x="2950845" y="538480"/>
            <a:ext cx="2030095" cy="533400"/>
          </a:xfrm>
          <a:prstGeom prst="rect">
            <a:avLst/>
          </a:prstGeom>
          <a:noFill/>
          <a:ln w="9525">
            <a:noFill/>
          </a:ln>
        </p:spPr>
        <p:txBody>
          <a:bodyPr wrap="square" tIns="165048" bIns="0" anchor="ctr">
            <a:spAutoFit/>
          </a:bodyPr>
          <a:lstStyle/>
          <a:p>
            <a:pPr eaLnBrk="0" hangingPunct="0"/>
            <a:r>
              <a:rPr lang="zh-CN" altLang="en-US" sz="2400" b="1" dirty="0">
                <a:ea typeface="宋体" panose="02010600030101010101" pitchFamily="2" charset="-122"/>
              </a:rPr>
              <a:t>施工机具防护</a:t>
            </a:r>
          </a:p>
        </p:txBody>
      </p:sp>
      <p:sp>
        <p:nvSpPr>
          <p:cNvPr id="33796" name="Rectangle 1"/>
          <p:cNvSpPr/>
          <p:nvPr/>
        </p:nvSpPr>
        <p:spPr>
          <a:xfrm>
            <a:off x="6321425" y="292894"/>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379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t="10231"/>
          <a:stretch>
            <a:fillRect/>
          </a:stretch>
        </p:blipFill>
        <p:spPr bwMode="auto">
          <a:xfrm>
            <a:off x="0" y="1285875"/>
            <a:ext cx="9144000" cy="568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107504" y="3903087"/>
            <a:ext cx="295695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6084168" y="3903649"/>
            <a:ext cx="2808312" cy="25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6" cstate="print"/>
          <a:stretch>
            <a:fillRect/>
          </a:stretch>
        </p:blipFill>
        <p:spPr>
          <a:xfrm>
            <a:off x="3127375" y="3903980"/>
            <a:ext cx="2955925" cy="2519680"/>
          </a:xfrm>
          <a:prstGeom prst="rect">
            <a:avLst/>
          </a:prstGeom>
        </p:spPr>
      </p:pic>
      <p:pic>
        <p:nvPicPr>
          <p:cNvPr id="3" name="图片 2"/>
          <p:cNvPicPr>
            <a:picLocks noChangeAspect="1"/>
          </p:cNvPicPr>
          <p:nvPr/>
        </p:nvPicPr>
        <p:blipFill>
          <a:blip r:embed="rId7" cstate="email">
            <a:extLst>
              <a:ext uri="{28A0092B-C50C-407E-A947-70E740481C1C}">
                <a14:useLocalDpi xmlns:a14="http://schemas.microsoft.com/office/drawing/2010/main"/>
              </a:ext>
            </a:extLst>
          </a:blip>
          <a:srcRect t="12228"/>
          <a:stretch>
            <a:fillRect/>
          </a:stretch>
        </p:blipFill>
        <p:spPr>
          <a:xfrm>
            <a:off x="5966460" y="1365250"/>
            <a:ext cx="2926080" cy="2286000"/>
          </a:xfrm>
          <a:prstGeom prst="rect">
            <a:avLst/>
          </a:prstGeom>
        </p:spPr>
      </p:pic>
      <p:sp>
        <p:nvSpPr>
          <p:cNvPr id="7" name="圆角矩形 6"/>
          <p:cNvSpPr/>
          <p:nvPr/>
        </p:nvSpPr>
        <p:spPr>
          <a:xfrm>
            <a:off x="386715" y="6423660"/>
            <a:ext cx="239839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圆盘锯防护罩</a:t>
            </a:r>
          </a:p>
        </p:txBody>
      </p:sp>
      <p:sp>
        <p:nvSpPr>
          <p:cNvPr id="4" name="圆角矩形 3"/>
          <p:cNvSpPr/>
          <p:nvPr/>
        </p:nvSpPr>
        <p:spPr>
          <a:xfrm>
            <a:off x="3372485" y="6423660"/>
            <a:ext cx="239839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切割机防护罩</a:t>
            </a:r>
          </a:p>
        </p:txBody>
      </p:sp>
      <p:sp>
        <p:nvSpPr>
          <p:cNvPr id="5" name="圆角矩形 4"/>
          <p:cNvSpPr/>
          <p:nvPr/>
        </p:nvSpPr>
        <p:spPr>
          <a:xfrm>
            <a:off x="6083935" y="6423660"/>
            <a:ext cx="2809240"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砂轮切割机保护罩</a:t>
            </a:r>
          </a:p>
        </p:txBody>
      </p:sp>
      <p:sp>
        <p:nvSpPr>
          <p:cNvPr id="6" name="圆角矩形 5"/>
          <p:cNvSpPr/>
          <p:nvPr/>
        </p:nvSpPr>
        <p:spPr>
          <a:xfrm>
            <a:off x="5966460" y="3529965"/>
            <a:ext cx="2926715" cy="44132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latin typeface="华文行楷" panose="02010800040101010101" charset="-122"/>
                <a:ea typeface="华文行楷" panose="02010800040101010101" charset="-122"/>
              </a:rPr>
              <a:t>氧气乙炔使用规范</a:t>
            </a:r>
          </a:p>
        </p:txBody>
      </p:sp>
    </p:spTree>
  </p:cSld>
  <p:clrMapOvr>
    <a:masterClrMapping/>
  </p:clrMapOvr>
  <p:transition advTm="17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5842" name="Rectangle 1"/>
          <p:cNvSpPr/>
          <p:nvPr/>
        </p:nvSpPr>
        <p:spPr>
          <a:xfrm>
            <a:off x="5899150" y="292101"/>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584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5846" name="文本框 3"/>
          <p:cNvSpPr txBox="1"/>
          <p:nvPr/>
        </p:nvSpPr>
        <p:spPr>
          <a:xfrm>
            <a:off x="3298825" y="1285875"/>
            <a:ext cx="3509010" cy="521970"/>
          </a:xfrm>
          <a:prstGeom prst="rect">
            <a:avLst/>
          </a:prstGeom>
          <a:noFill/>
          <a:ln w="9525">
            <a:noFill/>
          </a:ln>
        </p:spPr>
        <p:txBody>
          <a:bodyPr wrap="square" anchor="t">
            <a:spAutoFit/>
          </a:bodyPr>
          <a:lstStyle/>
          <a:p>
            <a:r>
              <a:rPr lang="zh-CN" altLang="en-US" sz="2800" b="1" dirty="0">
                <a:latin typeface="宋体" panose="02010600030101010101" pitchFamily="2" charset="-122"/>
                <a:ea typeface="宋体" panose="02010600030101010101" pitchFamily="2" charset="-122"/>
              </a:rPr>
              <a:t>现 场 消 防 水 泵</a:t>
            </a:r>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676" y="1865152"/>
            <a:ext cx="7989114" cy="4682769"/>
          </a:xfrm>
          <a:prstGeom prst="rect">
            <a:avLst/>
          </a:prstGeom>
          <a:noFill/>
          <a:ln w="9525">
            <a:noFill/>
            <a:miter lim="800000"/>
            <a:headEnd/>
            <a:tailEnd/>
          </a:ln>
        </p:spPr>
      </p:pic>
    </p:spTree>
  </p:cSld>
  <p:clrMapOvr>
    <a:masterClrMapping/>
  </p:clrMapOvr>
  <p:transition advTm="6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5842" name="Rectangle 1"/>
          <p:cNvSpPr/>
          <p:nvPr/>
        </p:nvSpPr>
        <p:spPr>
          <a:xfrm>
            <a:off x="5899150" y="292101"/>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584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5846" name="文本框 3"/>
          <p:cNvSpPr txBox="1"/>
          <p:nvPr/>
        </p:nvSpPr>
        <p:spPr>
          <a:xfrm>
            <a:off x="3298825" y="1285875"/>
            <a:ext cx="3509010" cy="521970"/>
          </a:xfrm>
          <a:prstGeom prst="rect">
            <a:avLst/>
          </a:prstGeom>
          <a:noFill/>
          <a:ln w="9525">
            <a:noFill/>
          </a:ln>
        </p:spPr>
        <p:txBody>
          <a:bodyPr wrap="square" anchor="t">
            <a:spAutoFit/>
          </a:bodyPr>
          <a:lstStyle/>
          <a:p>
            <a:r>
              <a:rPr lang="zh-CN" altLang="en-US" sz="2800" b="1">
                <a:latin typeface="宋体" panose="02010600030101010101" pitchFamily="2" charset="-122"/>
                <a:ea typeface="宋体" panose="02010600030101010101" pitchFamily="2" charset="-122"/>
              </a:rPr>
              <a:t>现 场 消 防 设 施</a:t>
            </a:r>
          </a:p>
        </p:txBody>
      </p:sp>
      <p:sp>
        <p:nvSpPr>
          <p:cNvPr id="5" name="矩形 4"/>
          <p:cNvSpPr/>
          <p:nvPr/>
        </p:nvSpPr>
        <p:spPr>
          <a:xfrm>
            <a:off x="863600" y="5846445"/>
            <a:ext cx="2135505" cy="5867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sz="2800" b="1" strike="noStrike" noProof="1"/>
              <a:t>现场消防栓</a:t>
            </a:r>
          </a:p>
        </p:txBody>
      </p:sp>
      <p:sp>
        <p:nvSpPr>
          <p:cNvPr id="6" name="矩形 5"/>
          <p:cNvSpPr/>
          <p:nvPr/>
        </p:nvSpPr>
        <p:spPr>
          <a:xfrm>
            <a:off x="5718175" y="6267450"/>
            <a:ext cx="2105025" cy="42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sz="2400" b="1" strike="noStrike" noProof="1"/>
              <a:t>灭火器配置</a:t>
            </a:r>
          </a:p>
        </p:txBody>
      </p:sp>
      <p:pic>
        <p:nvPicPr>
          <p:cNvPr id="2050" name="Picture 2" descr="D:\Program Files\Tencent\QQ\Users\292724094\FileRecv\MobileFile\IMG_20170501_08061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4624070" y="1893570"/>
            <a:ext cx="3989705" cy="437388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IMG_20170524_1637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3570"/>
            <a:ext cx="4295140" cy="3893820"/>
          </a:xfrm>
          <a:prstGeom prst="rect">
            <a:avLst/>
          </a:prstGeom>
        </p:spPr>
      </p:pic>
    </p:spTree>
  </p:cSld>
  <p:clrMapOvr>
    <a:masterClrMapping/>
  </p:clrMapOvr>
  <p:transition advTm="6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8436" name="TextBox 2"/>
          <p:cNvSpPr/>
          <p:nvPr/>
        </p:nvSpPr>
        <p:spPr>
          <a:xfrm>
            <a:off x="4094480" y="2188845"/>
            <a:ext cx="2533650" cy="701675"/>
          </a:xfrm>
          <a:prstGeom prst="rect">
            <a:avLst/>
          </a:prstGeom>
          <a:noFill/>
          <a:ln w="9525">
            <a:noFill/>
          </a:ln>
        </p:spPr>
        <p:txBody>
          <a:bodyPr wrap="square" anchor="t">
            <a:spAutoFit/>
          </a:bodyPr>
          <a:lstStyle/>
          <a:p>
            <a:endParaRPr lang="en-US" altLang="zh-CN" sz="2400">
              <a:solidFill>
                <a:srgbClr val="000000"/>
              </a:solidFill>
              <a:latin typeface="黑体" panose="02010600030101010101" pitchFamily="1" charset="-122"/>
              <a:ea typeface="黑体" panose="02010600030101010101" pitchFamily="1" charset="-122"/>
              <a:sym typeface="黑体" panose="02010600030101010101" pitchFamily="1" charset="-122"/>
            </a:endParaRPr>
          </a:p>
          <a:p>
            <a:endParaRPr lang="en-US" altLang="zh-CN" sz="1600">
              <a:solidFill>
                <a:srgbClr val="000000"/>
              </a:solidFill>
              <a:latin typeface="Calibri" panose="020F0502020204030204" charset="0"/>
              <a:ea typeface="宋体" panose="02010600030101010101" pitchFamily="2" charset="-122"/>
              <a:sym typeface="宋体" panose="02010600030101010101" pitchFamily="2" charset="-122"/>
            </a:endParaRPr>
          </a:p>
        </p:txBody>
      </p:sp>
      <p:sp>
        <p:nvSpPr>
          <p:cNvPr id="9224" name="矩形 8"/>
          <p:cNvSpPr/>
          <p:nvPr/>
        </p:nvSpPr>
        <p:spPr>
          <a:xfrm>
            <a:off x="6008688" y="292100"/>
            <a:ext cx="2243137" cy="708025"/>
          </a:xfrm>
          <a:prstGeom prst="rect">
            <a:avLst/>
          </a:prstGeom>
          <a:noFill/>
          <a:ln w="9525">
            <a:noFill/>
          </a:ln>
        </p:spPr>
        <p:txBody>
          <a:bodyPr wrap="none" anchor="t">
            <a:spAutoFit/>
          </a:bodyPr>
          <a:lstStyle/>
          <a:p>
            <a:pPr algn="ct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工程概况</a:t>
            </a:r>
            <a:endParaRPr lang="zh-CN" altLang="en-US" dirty="0">
              <a:ea typeface="宋体" panose="02010600030101010101" pitchFamily="2" charset="-122"/>
            </a:endParaRPr>
          </a:p>
        </p:txBody>
      </p:sp>
      <p:sp>
        <p:nvSpPr>
          <p:cNvPr id="18438" name="文本框 9224"/>
          <p:cNvSpPr txBox="1"/>
          <p:nvPr/>
        </p:nvSpPr>
        <p:spPr>
          <a:xfrm>
            <a:off x="3576955" y="1400810"/>
            <a:ext cx="1825625" cy="457200"/>
          </a:xfrm>
          <a:prstGeom prst="rect">
            <a:avLst/>
          </a:prstGeom>
          <a:noFill/>
          <a:ln w="9525">
            <a:noFill/>
          </a:ln>
        </p:spPr>
        <p:txBody>
          <a:bodyPr wrap="none" anchor="t">
            <a:spAutoFit/>
          </a:bodyPr>
          <a:lstStyle/>
          <a:p>
            <a:r>
              <a:rPr lang="en-US" altLang="x-none" sz="2400" dirty="0">
                <a:solidFill>
                  <a:srgbClr val="000000"/>
                </a:solidFill>
                <a:ea typeface="宋体" panose="02010600030101010101" pitchFamily="2" charset="-122"/>
                <a:sym typeface="黑体" panose="02010600030101010101" pitchFamily="1" charset="-122"/>
              </a:rPr>
              <a:t>2.1</a:t>
            </a:r>
            <a:r>
              <a:rPr lang="zh-CN" altLang="en-US" sz="2400" dirty="0">
                <a:solidFill>
                  <a:srgbClr val="000000"/>
                </a:solidFill>
                <a:ea typeface="宋体" panose="02010600030101010101" pitchFamily="2" charset="-122"/>
                <a:sym typeface="黑体" panose="02010600030101010101" pitchFamily="1" charset="-122"/>
              </a:rPr>
              <a:t>工程简介</a:t>
            </a:r>
            <a:endParaRPr lang="zh-CN" altLang="en-US" sz="2400" dirty="0">
              <a:ea typeface="宋体" panose="02010600030101010101" pitchFamily="2" charset="-122"/>
            </a:endParaRPr>
          </a:p>
        </p:txBody>
      </p:sp>
      <p:pic>
        <p:nvPicPr>
          <p:cNvPr id="18439"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8194" name="Rectangle 929">
            <a:hlinkClick r:id="rId3"/>
          </p:cNvPr>
          <p:cNvSpPr/>
          <p:nvPr/>
        </p:nvSpPr>
        <p:spPr>
          <a:xfrm>
            <a:off x="2408238" y="2188528"/>
            <a:ext cx="5759450" cy="417512"/>
          </a:xfrm>
          <a:prstGeom prst="rect">
            <a:avLst/>
          </a:prstGeom>
          <a:solidFill>
            <a:srgbClr val="90BAE9"/>
          </a:solidFill>
          <a:ln w="9525" cap="flat" cmpd="sng">
            <a:solidFill>
              <a:srgbClr val="C0C0C0"/>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zh-CN" sz="1800" b="1" dirty="0"/>
              <a:t>尚东世纪</a:t>
            </a:r>
            <a:r>
              <a:rPr lang="en-US" altLang="zh-CN" sz="1800" b="1" dirty="0"/>
              <a:t>-1#2#3#</a:t>
            </a:r>
            <a:r>
              <a:rPr lang="zh-CN" altLang="zh-CN" sz="1800" b="1" dirty="0"/>
              <a:t>楼及地下室</a:t>
            </a:r>
            <a:endParaRPr lang="en-US" altLang="zh-CN" sz="1800" b="1" dirty="0">
              <a:solidFill>
                <a:srgbClr val="FFFFFF"/>
              </a:solidFill>
              <a:latin typeface="宋体" panose="02010600030101010101" pitchFamily="2" charset="-122"/>
            </a:endParaRPr>
          </a:p>
        </p:txBody>
      </p:sp>
      <p:sp>
        <p:nvSpPr>
          <p:cNvPr id="8195" name="Rectangle 938">
            <a:hlinkClick r:id="rId3"/>
          </p:cNvPr>
          <p:cNvSpPr/>
          <p:nvPr/>
        </p:nvSpPr>
        <p:spPr>
          <a:xfrm>
            <a:off x="687705" y="2620328"/>
            <a:ext cx="3028950" cy="28892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工程地点</a:t>
            </a:r>
          </a:p>
        </p:txBody>
      </p:sp>
      <p:sp>
        <p:nvSpPr>
          <p:cNvPr id="8196" name="Rectangle 939">
            <a:hlinkClick r:id="rId3"/>
          </p:cNvPr>
          <p:cNvSpPr/>
          <p:nvPr/>
        </p:nvSpPr>
        <p:spPr>
          <a:xfrm>
            <a:off x="2403475" y="2620328"/>
            <a:ext cx="5764213" cy="28892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latin typeface="宋体" panose="02010600030101010101" pitchFamily="2" charset="-122"/>
              </a:rPr>
              <a:t> 云浮市云城区河口迴龙围村</a:t>
            </a:r>
          </a:p>
        </p:txBody>
      </p:sp>
      <p:sp>
        <p:nvSpPr>
          <p:cNvPr id="8197" name="Rectangle 945">
            <a:hlinkClick r:id="rId3"/>
          </p:cNvPr>
          <p:cNvSpPr/>
          <p:nvPr/>
        </p:nvSpPr>
        <p:spPr>
          <a:xfrm>
            <a:off x="687705" y="2909253"/>
            <a:ext cx="3028950" cy="288925"/>
          </a:xfrm>
          <a:prstGeom prst="rect">
            <a:avLst/>
          </a:prstGeom>
          <a:solidFill>
            <a:srgbClr val="E1E1E1"/>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建设单位</a:t>
            </a:r>
            <a:endParaRPr lang="en-US" altLang="zh-CN" sz="1800" dirty="0"/>
          </a:p>
        </p:txBody>
      </p:sp>
      <p:sp>
        <p:nvSpPr>
          <p:cNvPr id="8198" name="Rectangle 946">
            <a:hlinkClick r:id="rId3"/>
          </p:cNvPr>
          <p:cNvSpPr/>
          <p:nvPr/>
        </p:nvSpPr>
        <p:spPr>
          <a:xfrm>
            <a:off x="2403475" y="2909253"/>
            <a:ext cx="5764213" cy="288925"/>
          </a:xfrm>
          <a:prstGeom prst="rect">
            <a:avLst/>
          </a:prstGeom>
          <a:solidFill>
            <a:srgbClr val="D7D7D7"/>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t>  </a:t>
            </a:r>
            <a:r>
              <a:rPr lang="zh-CN" altLang="zh-CN" sz="1800" dirty="0"/>
              <a:t>云浮市安美达房地产开发有限公司</a:t>
            </a:r>
            <a:endParaRPr lang="zh-CN" altLang="en-US" sz="1800" dirty="0">
              <a:latin typeface="宋体" panose="02010600030101010101" pitchFamily="2" charset="-122"/>
            </a:endParaRPr>
          </a:p>
        </p:txBody>
      </p:sp>
      <p:sp>
        <p:nvSpPr>
          <p:cNvPr id="8199" name="Rectangle 952">
            <a:hlinkClick r:id="rId3"/>
          </p:cNvPr>
          <p:cNvSpPr/>
          <p:nvPr/>
        </p:nvSpPr>
        <p:spPr>
          <a:xfrm>
            <a:off x="687705" y="3198178"/>
            <a:ext cx="3028950" cy="28892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承建单位</a:t>
            </a:r>
            <a:endParaRPr lang="en-US" altLang="zh-CN" sz="1800" dirty="0"/>
          </a:p>
        </p:txBody>
      </p:sp>
      <p:sp>
        <p:nvSpPr>
          <p:cNvPr id="8200" name="Rectangle 953">
            <a:hlinkClick r:id="rId3"/>
          </p:cNvPr>
          <p:cNvSpPr/>
          <p:nvPr/>
        </p:nvSpPr>
        <p:spPr>
          <a:xfrm>
            <a:off x="2408555" y="3198178"/>
            <a:ext cx="5764213" cy="28892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latin typeface="宋体" panose="02010600030101010101" pitchFamily="2" charset="-122"/>
              </a:rPr>
              <a:t> 中大建设股份有限公司</a:t>
            </a:r>
          </a:p>
        </p:txBody>
      </p:sp>
      <p:sp>
        <p:nvSpPr>
          <p:cNvPr id="8201" name="Rectangle 959">
            <a:hlinkClick r:id="rId3"/>
          </p:cNvPr>
          <p:cNvSpPr/>
          <p:nvPr/>
        </p:nvSpPr>
        <p:spPr>
          <a:xfrm>
            <a:off x="687705" y="3487103"/>
            <a:ext cx="3028950" cy="288925"/>
          </a:xfrm>
          <a:prstGeom prst="rect">
            <a:avLst/>
          </a:prstGeom>
          <a:solidFill>
            <a:srgbClr val="E1E1E1"/>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监理单位</a:t>
            </a:r>
            <a:endParaRPr lang="en-US" altLang="zh-CN" sz="1800" dirty="0"/>
          </a:p>
        </p:txBody>
      </p:sp>
      <p:sp>
        <p:nvSpPr>
          <p:cNvPr id="8202" name="Rectangle 960">
            <a:hlinkClick r:id="rId3"/>
          </p:cNvPr>
          <p:cNvSpPr/>
          <p:nvPr/>
        </p:nvSpPr>
        <p:spPr>
          <a:xfrm>
            <a:off x="2408555" y="3487103"/>
            <a:ext cx="5764213" cy="288925"/>
          </a:xfrm>
          <a:prstGeom prst="rect">
            <a:avLst/>
          </a:prstGeom>
          <a:solidFill>
            <a:srgbClr val="D7D7D7"/>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t>  </a:t>
            </a:r>
            <a:r>
              <a:rPr lang="zh-CN" altLang="zh-CN" sz="1800" dirty="0"/>
              <a:t>广州穗科建设管理有限公司</a:t>
            </a:r>
            <a:endParaRPr lang="zh-CN" altLang="en-US" sz="1800" dirty="0">
              <a:latin typeface="宋体" panose="02010600030101010101" pitchFamily="2" charset="-122"/>
            </a:endParaRPr>
          </a:p>
        </p:txBody>
      </p:sp>
      <p:sp>
        <p:nvSpPr>
          <p:cNvPr id="8203" name="Rectangle 966">
            <a:hlinkClick r:id="rId3"/>
          </p:cNvPr>
          <p:cNvSpPr/>
          <p:nvPr/>
        </p:nvSpPr>
        <p:spPr>
          <a:xfrm>
            <a:off x="687705" y="3776028"/>
            <a:ext cx="3028950" cy="28892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建筑面积</a:t>
            </a:r>
            <a:endParaRPr lang="en-US" altLang="zh-CN" sz="1800" dirty="0"/>
          </a:p>
        </p:txBody>
      </p:sp>
      <p:sp>
        <p:nvSpPr>
          <p:cNvPr id="8204" name="Rectangle 967">
            <a:hlinkClick r:id="rId3"/>
          </p:cNvPr>
          <p:cNvSpPr/>
          <p:nvPr/>
        </p:nvSpPr>
        <p:spPr>
          <a:xfrm>
            <a:off x="2408555" y="3776028"/>
            <a:ext cx="5764213" cy="28892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latin typeface="宋体" panose="02010600030101010101" pitchFamily="2" charset="-122"/>
              </a:rPr>
              <a:t> 44602.34</a:t>
            </a:r>
            <a:r>
              <a:rPr lang="zh-CN" altLang="en-US" sz="1800" dirty="0">
                <a:latin typeface="宋体" panose="02010600030101010101" pitchFamily="2" charset="-122"/>
              </a:rPr>
              <a:t>㎡</a:t>
            </a:r>
          </a:p>
        </p:txBody>
      </p:sp>
      <p:sp>
        <p:nvSpPr>
          <p:cNvPr id="8205" name="Rectangle 973">
            <a:hlinkClick r:id="rId3"/>
          </p:cNvPr>
          <p:cNvSpPr/>
          <p:nvPr/>
        </p:nvSpPr>
        <p:spPr>
          <a:xfrm>
            <a:off x="687705" y="4064953"/>
            <a:ext cx="3028950" cy="288925"/>
          </a:xfrm>
          <a:prstGeom prst="rect">
            <a:avLst/>
          </a:prstGeom>
          <a:solidFill>
            <a:srgbClr val="E1E1E1"/>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结 构 类 型</a:t>
            </a:r>
            <a:endParaRPr lang="en-US" altLang="zh-CN" sz="1800" dirty="0"/>
          </a:p>
        </p:txBody>
      </p:sp>
      <p:sp>
        <p:nvSpPr>
          <p:cNvPr id="8206" name="Rectangle 974">
            <a:hlinkClick r:id="rId3"/>
          </p:cNvPr>
          <p:cNvSpPr/>
          <p:nvPr/>
        </p:nvSpPr>
        <p:spPr>
          <a:xfrm>
            <a:off x="2408555" y="4064953"/>
            <a:ext cx="5764213" cy="288925"/>
          </a:xfrm>
          <a:prstGeom prst="rect">
            <a:avLst/>
          </a:prstGeom>
          <a:solidFill>
            <a:srgbClr val="D7D7D7"/>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latin typeface="宋体" panose="02010600030101010101" pitchFamily="2" charset="-122"/>
              </a:rPr>
              <a:t> 框架剪力墙</a:t>
            </a:r>
          </a:p>
        </p:txBody>
      </p:sp>
      <p:sp>
        <p:nvSpPr>
          <p:cNvPr id="8207" name="Rectangle 980">
            <a:hlinkClick r:id="rId3"/>
          </p:cNvPr>
          <p:cNvSpPr/>
          <p:nvPr/>
        </p:nvSpPr>
        <p:spPr>
          <a:xfrm>
            <a:off x="687705" y="4353878"/>
            <a:ext cx="3028950" cy="28892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工程总造价</a:t>
            </a:r>
            <a:endParaRPr lang="en-US" altLang="zh-CN" sz="1800" dirty="0"/>
          </a:p>
        </p:txBody>
      </p:sp>
      <p:sp>
        <p:nvSpPr>
          <p:cNvPr id="8208" name="Rectangle 981">
            <a:hlinkClick r:id="rId3"/>
          </p:cNvPr>
          <p:cNvSpPr/>
          <p:nvPr/>
        </p:nvSpPr>
        <p:spPr>
          <a:xfrm>
            <a:off x="2408555" y="4353878"/>
            <a:ext cx="5764213" cy="28892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latin typeface="宋体" panose="02010600030101010101" pitchFamily="2" charset="-122"/>
              </a:rPr>
              <a:t> 8005.4095</a:t>
            </a:r>
            <a:r>
              <a:rPr lang="zh-CN" altLang="en-US" sz="1800" dirty="0">
                <a:latin typeface="宋体" panose="02010600030101010101" pitchFamily="2" charset="-122"/>
              </a:rPr>
              <a:t>元</a:t>
            </a:r>
          </a:p>
        </p:txBody>
      </p:sp>
      <p:sp>
        <p:nvSpPr>
          <p:cNvPr id="8209" name="Rectangle 987">
            <a:hlinkClick r:id="rId3"/>
          </p:cNvPr>
          <p:cNvSpPr/>
          <p:nvPr/>
        </p:nvSpPr>
        <p:spPr>
          <a:xfrm>
            <a:off x="687705" y="4642803"/>
            <a:ext cx="3028950" cy="288925"/>
          </a:xfrm>
          <a:prstGeom prst="rect">
            <a:avLst/>
          </a:prstGeom>
          <a:solidFill>
            <a:srgbClr val="E1E1E1"/>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层数</a:t>
            </a:r>
            <a:endParaRPr lang="en-US" altLang="zh-CN" sz="1800" dirty="0"/>
          </a:p>
        </p:txBody>
      </p:sp>
      <p:sp>
        <p:nvSpPr>
          <p:cNvPr id="8210" name="Rectangle 988">
            <a:hlinkClick r:id="rId3"/>
          </p:cNvPr>
          <p:cNvSpPr/>
          <p:nvPr/>
        </p:nvSpPr>
        <p:spPr>
          <a:xfrm>
            <a:off x="2408555" y="4642803"/>
            <a:ext cx="5764213" cy="288925"/>
          </a:xfrm>
          <a:prstGeom prst="rect">
            <a:avLst/>
          </a:prstGeom>
          <a:solidFill>
            <a:srgbClr val="D7D7D7"/>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latin typeface="宋体" panose="02010600030101010101" pitchFamily="2" charset="-122"/>
              </a:rPr>
              <a:t> 地下</a:t>
            </a:r>
            <a:r>
              <a:rPr lang="en-US" altLang="zh-CN" sz="1800" dirty="0">
                <a:latin typeface="宋体" panose="02010600030101010101" pitchFamily="2" charset="-122"/>
              </a:rPr>
              <a:t>2</a:t>
            </a:r>
            <a:r>
              <a:rPr lang="zh-CN" altLang="en-US" sz="1800" dirty="0">
                <a:latin typeface="宋体" panose="02010600030101010101" pitchFamily="2" charset="-122"/>
              </a:rPr>
              <a:t>层</a:t>
            </a:r>
            <a:r>
              <a:rPr lang="en-US" altLang="zh-CN" sz="1800" dirty="0">
                <a:latin typeface="宋体" panose="02010600030101010101" pitchFamily="2" charset="-122"/>
              </a:rPr>
              <a:t>/</a:t>
            </a:r>
            <a:r>
              <a:rPr lang="zh-CN" altLang="en-US" sz="1800" dirty="0">
                <a:latin typeface="宋体" panose="02010600030101010101" pitchFamily="2" charset="-122"/>
              </a:rPr>
              <a:t>地上</a:t>
            </a:r>
            <a:r>
              <a:rPr lang="en-US" altLang="zh-CN" sz="1800" dirty="0">
                <a:latin typeface="宋体" panose="02010600030101010101" pitchFamily="2" charset="-122"/>
              </a:rPr>
              <a:t>27-30</a:t>
            </a:r>
            <a:r>
              <a:rPr lang="zh-CN" altLang="en-US" sz="1800" dirty="0">
                <a:latin typeface="宋体" panose="02010600030101010101" pitchFamily="2" charset="-122"/>
              </a:rPr>
              <a:t>层</a:t>
            </a:r>
          </a:p>
        </p:txBody>
      </p:sp>
      <p:sp>
        <p:nvSpPr>
          <p:cNvPr id="8211" name="Rectangle 994">
            <a:hlinkClick r:id="rId3"/>
          </p:cNvPr>
          <p:cNvSpPr/>
          <p:nvPr/>
        </p:nvSpPr>
        <p:spPr>
          <a:xfrm>
            <a:off x="687705" y="4931728"/>
            <a:ext cx="3028950" cy="28892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开工日期</a:t>
            </a:r>
            <a:endParaRPr lang="en-US" altLang="zh-CN" sz="1800" dirty="0"/>
          </a:p>
        </p:txBody>
      </p:sp>
      <p:sp>
        <p:nvSpPr>
          <p:cNvPr id="8212" name="Rectangle 995">
            <a:hlinkClick r:id="rId3"/>
          </p:cNvPr>
          <p:cNvSpPr/>
          <p:nvPr/>
        </p:nvSpPr>
        <p:spPr>
          <a:xfrm>
            <a:off x="2408555" y="4931728"/>
            <a:ext cx="5764213" cy="28892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latin typeface="宋体" panose="02010600030101010101" pitchFamily="2" charset="-122"/>
              </a:rPr>
              <a:t> 2016</a:t>
            </a:r>
            <a:r>
              <a:rPr lang="zh-CN" altLang="en-US" sz="1800" dirty="0">
                <a:latin typeface="宋体" panose="02010600030101010101" pitchFamily="2" charset="-122"/>
              </a:rPr>
              <a:t>年</a:t>
            </a:r>
            <a:r>
              <a:rPr lang="en-US" altLang="zh-CN" sz="1800" dirty="0">
                <a:latin typeface="宋体" panose="02010600030101010101" pitchFamily="2" charset="-122"/>
              </a:rPr>
              <a:t>5</a:t>
            </a:r>
            <a:r>
              <a:rPr lang="zh-CN" altLang="en-US" sz="1800" dirty="0">
                <a:latin typeface="宋体" panose="02010600030101010101" pitchFamily="2" charset="-122"/>
              </a:rPr>
              <a:t>月</a:t>
            </a:r>
            <a:r>
              <a:rPr lang="en-US" altLang="zh-CN" sz="1800" dirty="0">
                <a:latin typeface="宋体" panose="02010600030101010101" pitchFamily="2" charset="-122"/>
              </a:rPr>
              <a:t>19</a:t>
            </a:r>
            <a:r>
              <a:rPr lang="zh-CN" altLang="en-US" sz="1800" dirty="0">
                <a:latin typeface="宋体" panose="02010600030101010101" pitchFamily="2" charset="-122"/>
              </a:rPr>
              <a:t>日</a:t>
            </a:r>
          </a:p>
        </p:txBody>
      </p:sp>
      <p:sp>
        <p:nvSpPr>
          <p:cNvPr id="8213" name="Rectangle 1008">
            <a:hlinkClick r:id="rId3"/>
          </p:cNvPr>
          <p:cNvSpPr/>
          <p:nvPr/>
        </p:nvSpPr>
        <p:spPr>
          <a:xfrm>
            <a:off x="687705" y="5220653"/>
            <a:ext cx="3028950" cy="288925"/>
          </a:xfrm>
          <a:prstGeom prst="rect">
            <a:avLst/>
          </a:prstGeom>
          <a:solidFill>
            <a:srgbClr val="E1E1E1"/>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t> 计划竣工日期</a:t>
            </a:r>
            <a:endParaRPr lang="en-US" altLang="zh-CN" sz="1800" dirty="0"/>
          </a:p>
        </p:txBody>
      </p:sp>
      <p:sp>
        <p:nvSpPr>
          <p:cNvPr id="8214" name="Rectangle 1009">
            <a:hlinkClick r:id="rId3"/>
          </p:cNvPr>
          <p:cNvSpPr/>
          <p:nvPr/>
        </p:nvSpPr>
        <p:spPr>
          <a:xfrm>
            <a:off x="2408555" y="5220653"/>
            <a:ext cx="5764213" cy="288925"/>
          </a:xfrm>
          <a:prstGeom prst="rect">
            <a:avLst/>
          </a:prstGeom>
          <a:solidFill>
            <a:srgbClr val="D7D7D7"/>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en-US" altLang="zh-CN" sz="1800" dirty="0">
                <a:latin typeface="宋体" panose="02010600030101010101" pitchFamily="2" charset="-122"/>
              </a:rPr>
              <a:t> 2017</a:t>
            </a:r>
            <a:r>
              <a:rPr lang="zh-CN" altLang="en-US" sz="1800" dirty="0">
                <a:latin typeface="宋体" panose="02010600030101010101" pitchFamily="2" charset="-122"/>
              </a:rPr>
              <a:t>年</a:t>
            </a:r>
            <a:r>
              <a:rPr lang="en-US" altLang="zh-CN" sz="1800" dirty="0">
                <a:latin typeface="宋体" panose="02010600030101010101" pitchFamily="2" charset="-122"/>
              </a:rPr>
              <a:t>10</a:t>
            </a:r>
            <a:r>
              <a:rPr lang="zh-CN" altLang="en-US" sz="1800" dirty="0">
                <a:latin typeface="宋体" panose="02010600030101010101" pitchFamily="2" charset="-122"/>
              </a:rPr>
              <a:t>月</a:t>
            </a:r>
            <a:r>
              <a:rPr lang="en-US" altLang="zh-CN" sz="1800" dirty="0">
                <a:latin typeface="宋体" panose="02010600030101010101" pitchFamily="2" charset="-122"/>
              </a:rPr>
              <a:t>31</a:t>
            </a:r>
            <a:r>
              <a:rPr lang="zh-CN" altLang="en-US" sz="1800" dirty="0">
                <a:latin typeface="宋体" panose="02010600030101010101" pitchFamily="2" charset="-122"/>
              </a:rPr>
              <a:t>日</a:t>
            </a:r>
          </a:p>
        </p:txBody>
      </p:sp>
      <p:sp>
        <p:nvSpPr>
          <p:cNvPr id="8215" name="Rectangle 1015">
            <a:hlinkClick r:id="rId3"/>
          </p:cNvPr>
          <p:cNvSpPr/>
          <p:nvPr/>
        </p:nvSpPr>
        <p:spPr>
          <a:xfrm>
            <a:off x="687705" y="5509895"/>
            <a:ext cx="3028950" cy="351155"/>
          </a:xfrm>
          <a:prstGeom prst="rect">
            <a:avLst/>
          </a:prstGeom>
          <a:solidFill>
            <a:srgbClr val="F5F5F5"/>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400" dirty="0">
                <a:solidFill>
                  <a:srgbClr val="333333"/>
                </a:solidFill>
              </a:rPr>
              <a:t> </a:t>
            </a:r>
            <a:r>
              <a:rPr lang="zh-CN" altLang="en-US" sz="1800" dirty="0"/>
              <a:t>形象进度</a:t>
            </a:r>
          </a:p>
        </p:txBody>
      </p:sp>
      <p:sp>
        <p:nvSpPr>
          <p:cNvPr id="8216" name="Rectangle 1016">
            <a:hlinkClick r:id="rId3"/>
          </p:cNvPr>
          <p:cNvSpPr/>
          <p:nvPr/>
        </p:nvSpPr>
        <p:spPr>
          <a:xfrm>
            <a:off x="2408555" y="5509895"/>
            <a:ext cx="5764530" cy="351155"/>
          </a:xfrm>
          <a:prstGeom prst="rect">
            <a:avLst/>
          </a:prstGeom>
          <a:solidFill>
            <a:srgbClr val="EBEBEB"/>
          </a:solidFill>
          <a:ln w="9525" cap="flat" cmpd="sng">
            <a:solidFill>
              <a:srgbClr val="C0C0C0"/>
            </a:solidFill>
            <a:prstDash val="solid"/>
            <a:miter/>
            <a:headEnd type="none" w="med" len="med"/>
            <a:tailEnd type="none" w="med" len="med"/>
          </a:ln>
          <a:effectLst>
            <a:outerShdw dist="35921" dir="2699999" algn="ctr" rotWithShape="0">
              <a:schemeClr val="bg2">
                <a:alpha val="50000"/>
              </a:schemeClr>
            </a:outerShdw>
          </a:effectLst>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dirty="0">
                <a:latin typeface="宋体" panose="02010600030101010101" pitchFamily="2" charset="-122"/>
              </a:rPr>
              <a:t> 装饰装修阶段</a:t>
            </a:r>
          </a:p>
        </p:txBody>
      </p:sp>
      <p:sp>
        <p:nvSpPr>
          <p:cNvPr id="8218" name="Rectangle 929">
            <a:hlinkClick r:id="rId3"/>
          </p:cNvPr>
          <p:cNvSpPr/>
          <p:nvPr/>
        </p:nvSpPr>
        <p:spPr>
          <a:xfrm>
            <a:off x="684530" y="2188528"/>
            <a:ext cx="1728788" cy="417512"/>
          </a:xfrm>
          <a:prstGeom prst="rect">
            <a:avLst/>
          </a:prstGeom>
          <a:solidFill>
            <a:srgbClr val="90BAE9"/>
          </a:solidFill>
          <a:ln w="9525" cap="flat" cmpd="sng">
            <a:solidFill>
              <a:srgbClr val="C0C0C0"/>
            </a:solidFill>
            <a:prstDash val="solid"/>
            <a:miter/>
            <a:headEnd type="none" w="med" len="med"/>
            <a:tailEnd type="none" w="med" len="med"/>
          </a:ln>
        </p:spPr>
        <p:txBody>
          <a:bodyPr wrap="none"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hangingPunct="1">
              <a:spcBef>
                <a:spcPct val="0"/>
              </a:spcBef>
              <a:buNone/>
            </a:pPr>
            <a:r>
              <a:rPr lang="zh-CN" altLang="en-US" sz="1800" b="1" dirty="0"/>
              <a:t> 工程名称</a:t>
            </a:r>
            <a:endParaRPr lang="en-US" altLang="zh-CN" sz="1600" b="1" dirty="0">
              <a:solidFill>
                <a:srgbClr val="FFFFFF"/>
              </a:solidFill>
            </a:endParaRPr>
          </a:p>
        </p:txBody>
      </p:sp>
    </p:spTree>
  </p:cSld>
  <p:clrMapOvr>
    <a:masterClrMapping/>
  </p:clrMapOvr>
  <p:transition advTm="6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224"/>
                                        </p:tgtEl>
                                        <p:attrNameLst>
                                          <p:attrName>style.visibility</p:attrName>
                                        </p:attrNameLst>
                                      </p:cBhvr>
                                      <p:to>
                                        <p:strVal val="visible"/>
                                      </p:to>
                                    </p:set>
                                    <p:animEffect filter="fade">
                                      <p:cBhvr>
                                        <p:cTn id="7" dur="800" decel="100000"/>
                                        <p:tgtEl>
                                          <p:spTgt spid="9224"/>
                                        </p:tgtEl>
                                      </p:cBhvr>
                                    </p:animEffect>
                                    <p:anim calcmode="lin" valueType="num">
                                      <p:cBhvr>
                                        <p:cTn id="8" dur="800" decel="100000" fill="hold"/>
                                        <p:tgtEl>
                                          <p:spTgt spid="9224"/>
                                        </p:tgtEl>
                                        <p:attrNameLst>
                                          <p:attrName>style.rotation</p:attrName>
                                        </p:attrNameLst>
                                      </p:cBhvr>
                                      <p:tavLst>
                                        <p:tav tm="0">
                                          <p:val>
                                            <p:fltVal val="-90"/>
                                          </p:val>
                                        </p:tav>
                                        <p:tav tm="100000">
                                          <p:val>
                                            <p:fltVal val="0"/>
                                          </p:val>
                                        </p:tav>
                                      </p:tavLst>
                                    </p:anim>
                                    <p:anim calcmode="lin" valueType="num">
                                      <p:cBhvr>
                                        <p:cTn id="9" dur="800" decel="100000" fill="hold"/>
                                        <p:tgtEl>
                                          <p:spTgt spid="9224"/>
                                        </p:tgtEl>
                                        <p:attrNameLst>
                                          <p:attrName>ppt_x</p:attrName>
                                        </p:attrNameLst>
                                      </p:cBhvr>
                                      <p:tavLst>
                                        <p:tav tm="0">
                                          <p:val>
                                            <p:strVal val="#ppt_x+0.4"/>
                                          </p:val>
                                        </p:tav>
                                        <p:tav tm="100000">
                                          <p:val>
                                            <p:strVal val="#ppt_x-0.05"/>
                                          </p:val>
                                        </p:tav>
                                      </p:tavLst>
                                    </p:anim>
                                    <p:anim calcmode="lin" valueType="num">
                                      <p:cBhvr>
                                        <p:cTn id="10" dur="800" decel="100000" fill="hold"/>
                                        <p:tgtEl>
                                          <p:spTgt spid="92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2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5842" name="Rectangle 1"/>
          <p:cNvSpPr/>
          <p:nvPr/>
        </p:nvSpPr>
        <p:spPr>
          <a:xfrm>
            <a:off x="5899150" y="292101"/>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584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35844" name="Picture 2" descr="E:\消防演练\消防灭火 (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4100" y="1806575"/>
            <a:ext cx="3541713" cy="4722813"/>
          </a:xfrm>
          <a:prstGeom prst="rect">
            <a:avLst/>
          </a:prstGeom>
          <a:noFill/>
          <a:ln w="9525">
            <a:noFill/>
          </a:ln>
        </p:spPr>
      </p:pic>
      <p:pic>
        <p:nvPicPr>
          <p:cNvPr id="35845" name="图片 2" descr="消防演练讲解总结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875" y="1806575"/>
            <a:ext cx="4195763" cy="4460875"/>
          </a:xfrm>
          <a:prstGeom prst="rect">
            <a:avLst/>
          </a:prstGeom>
          <a:noFill/>
          <a:ln w="9525">
            <a:noFill/>
          </a:ln>
        </p:spPr>
      </p:pic>
      <p:sp>
        <p:nvSpPr>
          <p:cNvPr id="35846" name="文本框 3"/>
          <p:cNvSpPr txBox="1"/>
          <p:nvPr/>
        </p:nvSpPr>
        <p:spPr>
          <a:xfrm>
            <a:off x="3743325" y="1285875"/>
            <a:ext cx="2360613" cy="517525"/>
          </a:xfrm>
          <a:prstGeom prst="rect">
            <a:avLst/>
          </a:prstGeom>
          <a:noFill/>
          <a:ln w="9525">
            <a:noFill/>
          </a:ln>
        </p:spPr>
        <p:txBody>
          <a:bodyPr wrap="square" anchor="t">
            <a:spAutoFit/>
          </a:bodyPr>
          <a:lstStyle/>
          <a:p>
            <a:r>
              <a:rPr lang="zh-CN" altLang="en-US" sz="2800" b="1">
                <a:latin typeface="宋体" panose="02010600030101010101" pitchFamily="2" charset="-122"/>
                <a:ea typeface="宋体" panose="02010600030101010101" pitchFamily="2" charset="-122"/>
              </a:rPr>
              <a:t>现 场 防 火</a:t>
            </a:r>
          </a:p>
        </p:txBody>
      </p:sp>
      <p:sp>
        <p:nvSpPr>
          <p:cNvPr id="5" name="矩形 4"/>
          <p:cNvSpPr/>
          <p:nvPr/>
        </p:nvSpPr>
        <p:spPr>
          <a:xfrm>
            <a:off x="1504950" y="6256338"/>
            <a:ext cx="2105025" cy="42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b="1" strike="noStrike" noProof="1"/>
              <a:t>防火安全知识宣讲</a:t>
            </a:r>
          </a:p>
        </p:txBody>
      </p:sp>
      <p:sp>
        <p:nvSpPr>
          <p:cNvPr id="6" name="矩形 5"/>
          <p:cNvSpPr/>
          <p:nvPr/>
        </p:nvSpPr>
        <p:spPr>
          <a:xfrm>
            <a:off x="5718175" y="6256655"/>
            <a:ext cx="2105025" cy="42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b="1" strike="noStrike" noProof="1"/>
              <a:t>现场防火演练</a:t>
            </a:r>
          </a:p>
        </p:txBody>
      </p:sp>
    </p:spTree>
  </p:cSld>
  <p:clrMapOvr>
    <a:masterClrMapping/>
  </p:clrMapOvr>
  <p:transition advTm="6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6866" name="Rectangle 1"/>
          <p:cNvSpPr/>
          <p:nvPr/>
        </p:nvSpPr>
        <p:spPr>
          <a:xfrm>
            <a:off x="5899150" y="292101"/>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6867"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6868" name="文本框 3"/>
          <p:cNvSpPr txBox="1"/>
          <p:nvPr/>
        </p:nvSpPr>
        <p:spPr>
          <a:xfrm>
            <a:off x="3454400" y="1285875"/>
            <a:ext cx="2360613" cy="517525"/>
          </a:xfrm>
          <a:prstGeom prst="rect">
            <a:avLst/>
          </a:prstGeom>
          <a:noFill/>
          <a:ln w="9525">
            <a:noFill/>
          </a:ln>
        </p:spPr>
        <p:txBody>
          <a:bodyPr wrap="square" anchor="t">
            <a:spAutoFit/>
          </a:bodyPr>
          <a:lstStyle/>
          <a:p>
            <a:r>
              <a:rPr lang="zh-CN" altLang="en-US" sz="2800" b="1">
                <a:latin typeface="宋体" panose="02010600030101010101" pitchFamily="2" charset="-122"/>
                <a:ea typeface="宋体" panose="02010600030101010101" pitchFamily="2" charset="-122"/>
              </a:rPr>
              <a:t>消 防 演 练</a:t>
            </a:r>
          </a:p>
        </p:txBody>
      </p:sp>
      <p:sp>
        <p:nvSpPr>
          <p:cNvPr id="5" name="矩形 4"/>
          <p:cNvSpPr/>
          <p:nvPr/>
        </p:nvSpPr>
        <p:spPr>
          <a:xfrm>
            <a:off x="1504950" y="6256338"/>
            <a:ext cx="2105025" cy="42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strike="noStrike" noProof="1"/>
              <a:t>紧急疏散演练</a:t>
            </a:r>
          </a:p>
        </p:txBody>
      </p:sp>
      <p:sp>
        <p:nvSpPr>
          <p:cNvPr id="6" name="矩形 5"/>
          <p:cNvSpPr/>
          <p:nvPr/>
        </p:nvSpPr>
        <p:spPr>
          <a:xfrm>
            <a:off x="5718175" y="6267450"/>
            <a:ext cx="2105025" cy="4206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r>
              <a:rPr lang="zh-CN" altLang="en-US" strike="noStrike" noProof="1"/>
              <a:t>应急救援演练</a:t>
            </a:r>
          </a:p>
        </p:txBody>
      </p:sp>
      <p:pic>
        <p:nvPicPr>
          <p:cNvPr id="36871" name="Picture 4" descr="E:\消防演练\紧急疏散 (3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8763" y="1803400"/>
            <a:ext cx="3744912" cy="4343400"/>
          </a:xfrm>
          <a:prstGeom prst="rect">
            <a:avLst/>
          </a:prstGeom>
          <a:noFill/>
          <a:ln w="9525">
            <a:noFill/>
          </a:ln>
        </p:spPr>
      </p:pic>
      <p:pic>
        <p:nvPicPr>
          <p:cNvPr id="36872" name="Picture 3" descr="E:\消防演练\紧急疏散 (2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48263" y="1803400"/>
            <a:ext cx="3732212" cy="4343400"/>
          </a:xfrm>
          <a:prstGeom prst="rect">
            <a:avLst/>
          </a:prstGeom>
          <a:noFill/>
          <a:ln w="9525">
            <a:noFill/>
          </a:ln>
        </p:spPr>
      </p:pic>
    </p:spTree>
  </p:cSld>
  <p:clrMapOvr>
    <a:masterClrMapping/>
  </p:clrMapOvr>
  <p:transition advTm="6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1746" name="Rectangle 1"/>
          <p:cNvSpPr/>
          <p:nvPr/>
        </p:nvSpPr>
        <p:spPr>
          <a:xfrm>
            <a:off x="6321425" y="288131"/>
            <a:ext cx="2473325"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7.1</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安全管理</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31747" name="TextBox 6"/>
          <p:cNvSpPr/>
          <p:nvPr/>
        </p:nvSpPr>
        <p:spPr>
          <a:xfrm>
            <a:off x="0" y="1285875"/>
            <a:ext cx="1857375" cy="584200"/>
          </a:xfrm>
          <a:prstGeom prst="rect">
            <a:avLst/>
          </a:prstGeom>
          <a:solidFill>
            <a:srgbClr val="03489B">
              <a:alpha val="64999"/>
            </a:srgbClr>
          </a:solidFill>
          <a:ln w="9525">
            <a:noFill/>
          </a:ln>
        </p:spPr>
        <p:txBody>
          <a:bodyPr wrap="square" anchor="t">
            <a:spAutoFit/>
          </a:bodyPr>
          <a:lstStyle/>
          <a:p>
            <a:pPr algn="ctr"/>
            <a:r>
              <a:rPr lang="zh-CN" altLang="en-US" sz="3200" dirty="0">
                <a:solidFill>
                  <a:schemeClr val="bg1"/>
                </a:solidFill>
                <a:latin typeface="黑体" panose="02010600030101010101" pitchFamily="1" charset="-122"/>
                <a:ea typeface="黑体" panose="02010600030101010101" pitchFamily="1" charset="-122"/>
                <a:sym typeface="黑体" panose="02010600030101010101" pitchFamily="1" charset="-122"/>
              </a:rPr>
              <a:t>应急救援</a:t>
            </a:r>
            <a:endParaRPr lang="zh-CN" altLang="en-US" dirty="0">
              <a:ea typeface="宋体" panose="02010600030101010101" pitchFamily="2" charset="-122"/>
            </a:endParaRPr>
          </a:p>
        </p:txBody>
      </p:sp>
      <p:grpSp>
        <p:nvGrpSpPr>
          <p:cNvPr id="26632" name="组合 26631"/>
          <p:cNvGrpSpPr/>
          <p:nvPr/>
        </p:nvGrpSpPr>
        <p:grpSpPr>
          <a:xfrm>
            <a:off x="5641340" y="1558290"/>
            <a:ext cx="2755900" cy="2305050"/>
            <a:chOff x="0" y="0"/>
            <a:chExt cx="3438527" cy="2645632"/>
          </a:xfrm>
        </p:grpSpPr>
        <p:pic>
          <p:nvPicPr>
            <p:cNvPr id="31749" name="Picture 2" descr="G:\汇报\安全教育\医务室.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045636" cy="2645632"/>
            </a:xfrm>
            <a:prstGeom prst="rect">
              <a:avLst/>
            </a:prstGeom>
            <a:solidFill>
              <a:srgbClr val="03489B">
                <a:alpha val="64999"/>
              </a:srgbClr>
            </a:solidFill>
            <a:ln w="9525">
              <a:noFill/>
            </a:ln>
          </p:spPr>
        </p:pic>
        <p:sp>
          <p:nvSpPr>
            <p:cNvPr id="31750" name="矩形 7"/>
            <p:cNvSpPr/>
            <p:nvPr/>
          </p:nvSpPr>
          <p:spPr>
            <a:xfrm>
              <a:off x="2955927" y="117105"/>
              <a:ext cx="482600" cy="1164661"/>
            </a:xfrm>
            <a:prstGeom prst="rect">
              <a:avLst/>
            </a:prstGeom>
            <a:noFill/>
            <a:ln w="9525">
              <a:noFill/>
            </a:ln>
          </p:spPr>
          <p:txBody>
            <a:bodyPr wrap="square" anchor="t">
              <a:spAutoFit/>
            </a:bodyPr>
            <a:lstStyle/>
            <a:p>
              <a:pPr algn="ctr"/>
              <a:r>
                <a:rPr lang="zh-CN" altLang="en-US" sz="2000" dirty="0">
                  <a:solidFill>
                    <a:srgbClr val="000000"/>
                  </a:solidFill>
                  <a:latin typeface="Calibri" panose="020F0502020204030204" charset="0"/>
                  <a:ea typeface="宋体" panose="02010600030101010101" pitchFamily="2" charset="-122"/>
                  <a:sym typeface="宋体" panose="02010600030101010101" pitchFamily="2" charset="-122"/>
                </a:rPr>
                <a:t>医药箱</a:t>
              </a:r>
              <a:endParaRPr lang="zh-CN" altLang="en-US" dirty="0">
                <a:ea typeface="宋体" panose="02010600030101010101" pitchFamily="2" charset="-122"/>
              </a:endParaRPr>
            </a:p>
          </p:txBody>
        </p:sp>
      </p:grpSp>
      <p:grpSp>
        <p:nvGrpSpPr>
          <p:cNvPr id="26635" name="组合 26634"/>
          <p:cNvGrpSpPr/>
          <p:nvPr/>
        </p:nvGrpSpPr>
        <p:grpSpPr>
          <a:xfrm>
            <a:off x="5433695" y="3983355"/>
            <a:ext cx="2895600" cy="2646045"/>
            <a:chOff x="0" y="0"/>
            <a:chExt cx="3536172" cy="3427296"/>
          </a:xfrm>
        </p:grpSpPr>
        <p:pic>
          <p:nvPicPr>
            <p:cNvPr id="31752" name="Picture 3" descr="G:\汇报\安全教育\急救箱.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81024"/>
              <a:ext cx="3536172" cy="2946272"/>
            </a:xfrm>
            <a:prstGeom prst="rect">
              <a:avLst/>
            </a:prstGeom>
            <a:solidFill>
              <a:srgbClr val="03489B">
                <a:alpha val="64999"/>
              </a:srgbClr>
            </a:solidFill>
            <a:ln w="9525">
              <a:noFill/>
            </a:ln>
          </p:spPr>
        </p:pic>
        <p:sp>
          <p:nvSpPr>
            <p:cNvPr id="31753" name="矩形 9"/>
            <p:cNvSpPr/>
            <p:nvPr/>
          </p:nvSpPr>
          <p:spPr>
            <a:xfrm>
              <a:off x="728710" y="0"/>
              <a:ext cx="2031325" cy="596302"/>
            </a:xfrm>
            <a:prstGeom prst="rect">
              <a:avLst/>
            </a:prstGeom>
            <a:noFill/>
            <a:ln w="9525">
              <a:noFill/>
            </a:ln>
          </p:spPr>
          <p:txBody>
            <a:bodyPr wrap="square" anchor="t">
              <a:spAutoFit/>
            </a:bodyPr>
            <a:lstStyle/>
            <a:p>
              <a:pPr algn="ctr"/>
              <a:r>
                <a:rPr lang="zh-CN" altLang="en-US" sz="2400" dirty="0">
                  <a:solidFill>
                    <a:srgbClr val="000000"/>
                  </a:solidFill>
                  <a:latin typeface="黑体" panose="02010600030101010101" pitchFamily="1" charset="-122"/>
                  <a:ea typeface="黑体" panose="02010600030101010101" pitchFamily="1" charset="-122"/>
                  <a:sym typeface="黑体" panose="02010600030101010101" pitchFamily="1" charset="-122"/>
                </a:rPr>
                <a:t>配备急救药品</a:t>
              </a:r>
              <a:endParaRPr lang="en-US" altLang="x-none" dirty="0">
                <a:ea typeface="宋体" panose="02010600030101010101" pitchFamily="2" charset="-122"/>
              </a:endParaRPr>
            </a:p>
          </p:txBody>
        </p:sp>
      </p:grpSp>
      <p:pic>
        <p:nvPicPr>
          <p:cNvPr id="31754"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14339" name="Picture 3" descr="C:\Documents and Settings\Administrator\桌面\111\IMG_20161124_12153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56665" y="1949450"/>
            <a:ext cx="3993515" cy="467995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55575" y="5512435"/>
            <a:ext cx="1101090" cy="460375"/>
          </a:xfrm>
          <a:prstGeom prst="rect">
            <a:avLst/>
          </a:prstGeom>
          <a:noFill/>
        </p:spPr>
        <p:txBody>
          <a:bodyPr wrap="none" rtlCol="0">
            <a:spAutoFit/>
          </a:bodyPr>
          <a:lstStyle/>
          <a:p>
            <a:r>
              <a:rPr lang="zh-CN" altLang="en-US" sz="2400" b="1"/>
              <a:t>医务室</a:t>
            </a:r>
          </a:p>
        </p:txBody>
      </p:sp>
    </p:spTree>
  </p:cSld>
  <p:clrMapOvr>
    <a:masterClrMapping/>
  </p:clrMapOvr>
  <p:transition advTm="6068">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7890" name="Picture 2" descr="E:\PPT制作\汇报\新建文件夹\b_13578070674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12825" y="1287463"/>
            <a:ext cx="7226300" cy="5570537"/>
          </a:xfrm>
          <a:prstGeom prst="rect">
            <a:avLst/>
          </a:prstGeom>
          <a:noFill/>
          <a:ln w="9525">
            <a:noFill/>
          </a:ln>
        </p:spPr>
      </p:pic>
      <p:sp>
        <p:nvSpPr>
          <p:cNvPr id="30726" name="Rectangle 1"/>
          <p:cNvSpPr/>
          <p:nvPr/>
        </p:nvSpPr>
        <p:spPr>
          <a:xfrm>
            <a:off x="5838825"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grpSp>
        <p:nvGrpSpPr>
          <p:cNvPr id="30727" name="组合 30726"/>
          <p:cNvGrpSpPr/>
          <p:nvPr/>
        </p:nvGrpSpPr>
        <p:grpSpPr>
          <a:xfrm>
            <a:off x="0" y="2705100"/>
            <a:ext cx="9144000" cy="2520950"/>
            <a:chOff x="0" y="0"/>
            <a:chExt cx="9143999" cy="2521307"/>
          </a:xfrm>
        </p:grpSpPr>
        <p:sp>
          <p:nvSpPr>
            <p:cNvPr id="37893" name="矩形 7"/>
            <p:cNvSpPr/>
            <p:nvPr/>
          </p:nvSpPr>
          <p:spPr>
            <a:xfrm>
              <a:off x="0" y="0"/>
              <a:ext cx="9143999" cy="2232025"/>
            </a:xfrm>
            <a:prstGeom prst="rect">
              <a:avLst/>
            </a:prstGeom>
            <a:solidFill>
              <a:srgbClr val="00B050">
                <a:alpha val="73999"/>
              </a:srgbClr>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7894" name="矩形 2"/>
            <p:cNvSpPr/>
            <p:nvPr/>
          </p:nvSpPr>
          <p:spPr>
            <a:xfrm>
              <a:off x="409575" y="120650"/>
              <a:ext cx="8445500" cy="2400657"/>
            </a:xfrm>
            <a:prstGeom prst="rect">
              <a:avLst/>
            </a:prstGeom>
            <a:noFill/>
            <a:ln w="9525">
              <a:noFill/>
            </a:ln>
          </p:spPr>
          <p:txBody>
            <a:bodyPr wrap="square" anchor="t">
              <a:spAutoFit/>
            </a:bodyPr>
            <a:lstStyle/>
            <a:p>
              <a:pPr>
                <a:lnSpc>
                  <a:spcPct val="150000"/>
                </a:lnSpc>
              </a:pPr>
              <a:r>
                <a:rPr lang="zh-CN" altLang="en-US" sz="2000" dirty="0">
                  <a:solidFill>
                    <a:schemeClr val="bg1"/>
                  </a:solidFill>
                  <a:latin typeface="黑体" panose="02010600030101010101" pitchFamily="1" charset="-122"/>
                  <a:ea typeface="黑体" panose="02010600030101010101" pitchFamily="1" charset="-122"/>
                  <a:sym typeface="黑体" panose="02010600030101010101" pitchFamily="1" charset="-122"/>
                </a:rPr>
                <a:t>    项目部非常重视文明施工的工作，进场初期就在公司各级部门的指导下进行了周密的策划，在施工过程中更是增加了文明施工的力度。在安全施工的前提下既能保证各级施工人员的生活质量，又能为社会贡献一份力量。达到了安全文明生产的目的，促进了社会的和谐。</a:t>
              </a:r>
            </a:p>
            <a:p>
              <a:pPr>
                <a:lnSpc>
                  <a:spcPct val="150000"/>
                </a:lnSpc>
              </a:pPr>
              <a:r>
                <a:rPr lang="zh-CN" altLang="en-US" sz="2000" dirty="0">
                  <a:solidFill>
                    <a:schemeClr val="bg1"/>
                  </a:solidFill>
                  <a:latin typeface="黑体" panose="02010600030101010101" pitchFamily="1" charset="-122"/>
                  <a:ea typeface="黑体" panose="02010600030101010101" pitchFamily="1" charset="-122"/>
                  <a:sym typeface="黑体" panose="02010600030101010101" pitchFamily="1" charset="-122"/>
                </a:rPr>
                <a:t>    </a:t>
              </a:r>
              <a:endParaRPr lang="zh-CN" altLang="en-US" dirty="0">
                <a:ea typeface="宋体" panose="02010600030101010101" pitchFamily="2" charset="-122"/>
              </a:endParaRPr>
            </a:p>
          </p:txBody>
        </p:sp>
      </p:grpSp>
      <p:pic>
        <p:nvPicPr>
          <p:cNvPr id="37895"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Tree>
  </p:cSld>
  <p:clrMapOvr>
    <a:masterClrMapping/>
  </p:clrMapOvr>
  <p:transition advTm="371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strVal val="#ppt_w*0.05"/>
                                          </p:val>
                                        </p:tav>
                                        <p:tav tm="100000">
                                          <p:val>
                                            <p:strVal val="#ppt_w"/>
                                          </p:val>
                                        </p:tav>
                                      </p:tavLst>
                                    </p:anim>
                                    <p:anim calcmode="lin" valueType="num">
                                      <p:cBhvr>
                                        <p:cTn id="8" dur="500" fill="hold"/>
                                        <p:tgtEl>
                                          <p:spTgt spid="30726"/>
                                        </p:tgtEl>
                                        <p:attrNameLst>
                                          <p:attrName>ppt_h</p:attrName>
                                        </p:attrNameLst>
                                      </p:cBhvr>
                                      <p:tavLst>
                                        <p:tav tm="0">
                                          <p:val>
                                            <p:strVal val="#ppt_h"/>
                                          </p:val>
                                        </p:tav>
                                        <p:tav tm="100000">
                                          <p:val>
                                            <p:strVal val="#ppt_h"/>
                                          </p:val>
                                        </p:tav>
                                      </p:tavLst>
                                    </p:anim>
                                    <p:anim calcmode="lin" valueType="num">
                                      <p:cBhvr>
                                        <p:cTn id="9" dur="500" fill="hold"/>
                                        <p:tgtEl>
                                          <p:spTgt spid="30726"/>
                                        </p:tgtEl>
                                        <p:attrNameLst>
                                          <p:attrName>ppt_x</p:attrName>
                                        </p:attrNameLst>
                                      </p:cBhvr>
                                      <p:tavLst>
                                        <p:tav tm="0">
                                          <p:val>
                                            <p:strVal val="#ppt_x-.2"/>
                                          </p:val>
                                        </p:tav>
                                        <p:tav tm="100000">
                                          <p:val>
                                            <p:strVal val="#ppt_x"/>
                                          </p:val>
                                        </p:tav>
                                      </p:tavLst>
                                    </p:anim>
                                    <p:anim calcmode="lin" valueType="num">
                                      <p:cBhvr>
                                        <p:cTn id="10" dur="500" fill="hold"/>
                                        <p:tgtEl>
                                          <p:spTgt spid="30726"/>
                                        </p:tgtEl>
                                        <p:attrNameLst>
                                          <p:attrName>ppt_y</p:attrName>
                                        </p:attrNameLst>
                                      </p:cBhvr>
                                      <p:tavLst>
                                        <p:tav tm="0">
                                          <p:val>
                                            <p:strVal val="#ppt_y"/>
                                          </p:val>
                                        </p:tav>
                                        <p:tav tm="100000">
                                          <p:val>
                                            <p:strVal val="#ppt_y"/>
                                          </p:val>
                                        </p:tav>
                                      </p:tavLst>
                                    </p:anim>
                                    <p:animEffect filter="fade">
                                      <p:cBhvr>
                                        <p:cTn id="11" dur="500"/>
                                        <p:tgtEl>
                                          <p:spTgt spid="30726"/>
                                        </p:tgtEl>
                                      </p:cBhvr>
                                    </p:animEffect>
                                  </p:childTnLst>
                                </p:cTn>
                              </p:par>
                              <p:par>
                                <p:cTn id="12" presetID="12" presetClass="entr" presetSubtype="4" fill="hold" nodeType="withEffect">
                                  <p:stCondLst>
                                    <p:cond delay="0"/>
                                  </p:stCondLst>
                                  <p:childTnLst>
                                    <p:set>
                                      <p:cBhvr>
                                        <p:cTn id="13" dur="1" fill="hold">
                                          <p:stCondLst>
                                            <p:cond delay="0"/>
                                          </p:stCondLst>
                                        </p:cTn>
                                        <p:tgtEl>
                                          <p:spTgt spid="30727"/>
                                        </p:tgtEl>
                                        <p:attrNameLst>
                                          <p:attrName>style.visibility</p:attrName>
                                        </p:attrNameLst>
                                      </p:cBhvr>
                                      <p:to>
                                        <p:strVal val="visible"/>
                                      </p:to>
                                    </p:set>
                                    <p:animEffect filter="slide(fromBottom)">
                                      <p:cBhvr>
                                        <p:cTn id="14"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ldLvl="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8915" name="Rectangle 1"/>
          <p:cNvSpPr/>
          <p:nvPr/>
        </p:nvSpPr>
        <p:spPr>
          <a:xfrm>
            <a:off x="601980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38927"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5846" name="文本框 3"/>
          <p:cNvSpPr txBox="1"/>
          <p:nvPr/>
        </p:nvSpPr>
        <p:spPr>
          <a:xfrm>
            <a:off x="3128449" y="1285875"/>
            <a:ext cx="2975490" cy="523220"/>
          </a:xfrm>
          <a:prstGeom prst="rect">
            <a:avLst/>
          </a:prstGeom>
          <a:noFill/>
          <a:ln w="9525">
            <a:noFill/>
          </a:ln>
        </p:spPr>
        <p:txBody>
          <a:bodyPr wrap="square" anchor="t">
            <a:spAutoFit/>
          </a:bodyPr>
          <a:lstStyle/>
          <a:p>
            <a:r>
              <a:rPr lang="zh-CN" altLang="en-US" sz="2800" b="1" dirty="0">
                <a:latin typeface="宋体" panose="02010600030101010101" pitchFamily="2" charset="-122"/>
                <a:ea typeface="宋体" panose="02010600030101010101" pitchFamily="2" charset="-122"/>
              </a:rPr>
              <a:t>施 工 区 大 门</a:t>
            </a:r>
          </a:p>
        </p:txBody>
      </p:sp>
      <p:pic>
        <p:nvPicPr>
          <p:cNvPr id="153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3120" y="1985448"/>
            <a:ext cx="7429281" cy="4450952"/>
          </a:xfrm>
          <a:prstGeom prst="rect">
            <a:avLst/>
          </a:prstGeom>
          <a:noFill/>
          <a:ln w="9525">
            <a:noFill/>
            <a:miter lim="800000"/>
            <a:headEnd/>
            <a:tailEnd/>
          </a:ln>
        </p:spPr>
      </p:pic>
    </p:spTree>
  </p:cSld>
  <p:clrMapOvr>
    <a:masterClrMapping/>
  </p:clrMapOvr>
  <p:transition advTm="600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939" name="Rectangle 1"/>
          <p:cNvSpPr/>
          <p:nvPr/>
        </p:nvSpPr>
        <p:spPr>
          <a:xfrm>
            <a:off x="5899150" y="292100"/>
            <a:ext cx="3136900" cy="1150938"/>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grpSp>
        <p:nvGrpSpPr>
          <p:cNvPr id="32780" name="组合 32779"/>
          <p:cNvGrpSpPr/>
          <p:nvPr/>
        </p:nvGrpSpPr>
        <p:grpSpPr>
          <a:xfrm>
            <a:off x="0" y="5712413"/>
            <a:ext cx="7946064" cy="520483"/>
            <a:chOff x="0" y="3788064"/>
            <a:chExt cx="7948821" cy="520660"/>
          </a:xfrm>
        </p:grpSpPr>
        <p:sp>
          <p:nvSpPr>
            <p:cNvPr id="39949" name="TextBox 14"/>
            <p:cNvSpPr/>
            <p:nvPr/>
          </p:nvSpPr>
          <p:spPr>
            <a:xfrm>
              <a:off x="0" y="3788064"/>
              <a:ext cx="2352675" cy="460532"/>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latin typeface="黑体" panose="02010600030101010101" pitchFamily="1" charset="-122"/>
                  <a:ea typeface="黑体" panose="02010600030101010101" pitchFamily="1" charset="-122"/>
                  <a:sym typeface="黑体" panose="02010600030101010101" pitchFamily="1" charset="-122"/>
                </a:rPr>
                <a:t>办公区</a:t>
              </a:r>
            </a:p>
          </p:txBody>
        </p:sp>
        <p:sp>
          <p:nvSpPr>
            <p:cNvPr id="39950" name="TextBox 15"/>
            <p:cNvSpPr/>
            <p:nvPr/>
          </p:nvSpPr>
          <p:spPr>
            <a:xfrm>
              <a:off x="4992896" y="3848192"/>
              <a:ext cx="2955925" cy="460532"/>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latin typeface="黑体" panose="02010600030101010101" pitchFamily="1" charset="-122"/>
                  <a:ea typeface="黑体" panose="02010600030101010101" pitchFamily="1" charset="-122"/>
                  <a:sym typeface="黑体" panose="02010600030101010101" pitchFamily="1" charset="-122"/>
                </a:rPr>
                <a:t>优美的生活工作环境</a:t>
              </a:r>
            </a:p>
          </p:txBody>
        </p:sp>
      </p:grpSp>
      <p:pic>
        <p:nvPicPr>
          <p:cNvPr id="3995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0" y="1557655"/>
            <a:ext cx="3992245" cy="404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Documents and Settings\Administrator\桌面\11.7照片\IMG_20161107_08532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3440" y="1557655"/>
            <a:ext cx="4022090" cy="4041775"/>
          </a:xfrm>
          <a:prstGeom prst="rect">
            <a:avLst/>
          </a:prstGeom>
          <a:noFill/>
          <a:ln w="9525">
            <a:noFill/>
          </a:ln>
        </p:spPr>
      </p:pic>
    </p:spTree>
  </p:cSld>
  <p:clrMapOvr>
    <a:masterClrMapping/>
  </p:clrMapOvr>
  <p:transition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_215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38650" y="1443355"/>
            <a:ext cx="4597400" cy="4665345"/>
          </a:xfrm>
          <a:prstGeom prst="rect">
            <a:avLst/>
          </a:prstGeom>
        </p:spPr>
      </p:pic>
      <p:sp>
        <p:nvSpPr>
          <p:cNvPr id="3993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39939"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grpSp>
        <p:nvGrpSpPr>
          <p:cNvPr id="32780" name="组合 32779"/>
          <p:cNvGrpSpPr/>
          <p:nvPr/>
        </p:nvGrpSpPr>
        <p:grpSpPr>
          <a:xfrm>
            <a:off x="124460" y="6250258"/>
            <a:ext cx="7946064" cy="520482"/>
            <a:chOff x="0" y="3788064"/>
            <a:chExt cx="7948821" cy="520660"/>
          </a:xfrm>
        </p:grpSpPr>
        <p:sp>
          <p:nvSpPr>
            <p:cNvPr id="39949" name="TextBox 14"/>
            <p:cNvSpPr/>
            <p:nvPr/>
          </p:nvSpPr>
          <p:spPr>
            <a:xfrm>
              <a:off x="0" y="3788064"/>
              <a:ext cx="3106863" cy="460532"/>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latin typeface="黑体" panose="02010600030101010101" pitchFamily="1" charset="-122"/>
                  <a:ea typeface="黑体" panose="02010600030101010101" pitchFamily="1" charset="-122"/>
                  <a:sym typeface="黑体" panose="02010600030101010101" pitchFamily="1" charset="-122"/>
                </a:rPr>
                <a:t>施工区场地清洁干净</a:t>
              </a:r>
            </a:p>
          </p:txBody>
        </p:sp>
        <p:sp>
          <p:nvSpPr>
            <p:cNvPr id="39950" name="TextBox 15"/>
            <p:cNvSpPr/>
            <p:nvPr/>
          </p:nvSpPr>
          <p:spPr>
            <a:xfrm>
              <a:off x="4992896" y="3848192"/>
              <a:ext cx="2955925" cy="460532"/>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latin typeface="黑体" panose="02010600030101010101" pitchFamily="1" charset="-122"/>
                  <a:ea typeface="黑体" panose="02010600030101010101" pitchFamily="1" charset="-122"/>
                  <a:sym typeface="黑体" panose="02010600030101010101" pitchFamily="1" charset="-122"/>
                </a:rPr>
                <a:t>楼层内工完场清</a:t>
              </a:r>
            </a:p>
          </p:txBody>
        </p:sp>
      </p:grpSp>
      <p:pic>
        <p:nvPicPr>
          <p:cNvPr id="3995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13" name="Picture 2" descr="C:\Documents and Settings\Administrator\桌面\111\IMG_20161124_10514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1295" y="1443355"/>
            <a:ext cx="3846830" cy="38982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780"/>
                                        </p:tgtEl>
                                        <p:attrNameLst>
                                          <p:attrName>style.visibility</p:attrName>
                                        </p:attrNameLst>
                                      </p:cBhvr>
                                      <p:to>
                                        <p:strVal val="visible"/>
                                      </p:to>
                                    </p:set>
                                    <p:anim calcmode="lin" valueType="num">
                                      <p:cBhvr>
                                        <p:cTn id="7" dur="500" fill="hold"/>
                                        <p:tgtEl>
                                          <p:spTgt spid="32780"/>
                                        </p:tgtEl>
                                        <p:attrNameLst>
                                          <p:attrName>ppt_x</p:attrName>
                                        </p:attrNameLst>
                                      </p:cBhvr>
                                      <p:tavLst>
                                        <p:tav tm="0">
                                          <p:val>
                                            <p:strVal val="#ppt_x"/>
                                          </p:val>
                                        </p:tav>
                                        <p:tav tm="100000">
                                          <p:val>
                                            <p:strVal val="#ppt_x"/>
                                          </p:val>
                                        </p:tav>
                                      </p:tavLst>
                                    </p:anim>
                                    <p:anim calcmode="lin" valueType="num">
                                      <p:cBhvr>
                                        <p:cTn id="8" dur="500" fill="hold"/>
                                        <p:tgtEl>
                                          <p:spTgt spid="32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2"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3" name="标题 1"/>
          <p:cNvSpPr>
            <a:spLocks noGrp="1"/>
          </p:cNvSpPr>
          <p:nvPr>
            <p:ph type="ctrTitle"/>
          </p:nvPr>
        </p:nvSpPr>
        <p:spPr>
          <a:xfrm>
            <a:off x="1623695" y="974725"/>
            <a:ext cx="3416300" cy="1143000"/>
          </a:xfrm>
        </p:spPr>
        <p:txBody>
          <a:bodyPr anchor="ctr"/>
          <a:lstStyle/>
          <a:p>
            <a:r>
              <a:rPr lang="zh-CN" altLang="en-US" sz="2800" kern="1200">
                <a:latin typeface="黑体" panose="02010600030101010101" pitchFamily="1" charset="-122"/>
                <a:ea typeface="黑体" panose="02010600030101010101" pitchFamily="1" charset="-122"/>
                <a:cs typeface="+mj-cs"/>
                <a:sym typeface="黑体" panose="02010600030101010101" pitchFamily="1" charset="-122"/>
              </a:rPr>
              <a:t>材料管理</a:t>
            </a:r>
            <a:endParaRPr lang="zh-CN" altLang="en-US" sz="4400" kern="1200">
              <a:latin typeface="+mj-lt"/>
              <a:ea typeface="+mj-ea"/>
              <a:cs typeface="+mj-cs"/>
              <a:sym typeface="Calibri" panose="020F0502020204030204" charset="0"/>
            </a:endParaRPr>
          </a:p>
        </p:txBody>
      </p:sp>
      <p:sp>
        <p:nvSpPr>
          <p:cNvPr id="40974"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40976"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54940" y="1959610"/>
            <a:ext cx="3836670" cy="390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IMG_20170524_16350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81195" y="1959610"/>
            <a:ext cx="4035425" cy="3947795"/>
          </a:xfrm>
          <a:prstGeom prst="rect">
            <a:avLst/>
          </a:prstGeom>
        </p:spPr>
      </p:pic>
      <p:sp>
        <p:nvSpPr>
          <p:cNvPr id="39950" name="TextBox 15"/>
          <p:cNvSpPr/>
          <p:nvPr/>
        </p:nvSpPr>
        <p:spPr>
          <a:xfrm>
            <a:off x="3202305" y="6196965"/>
            <a:ext cx="2954655" cy="460375"/>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dirty="0">
                <a:solidFill>
                  <a:schemeClr val="tx1"/>
                </a:solidFill>
                <a:latin typeface="黑体" panose="02010600030101010101" pitchFamily="1" charset="-122"/>
                <a:ea typeface="黑体" panose="02010600030101010101" pitchFamily="1" charset="-122"/>
                <a:sym typeface="黑体" panose="02010600030101010101" pitchFamily="1" charset="-122"/>
              </a:rPr>
              <a:t>材料堆放整齐</a:t>
            </a:r>
          </a:p>
        </p:txBody>
      </p:sp>
    </p:spTree>
  </p:cSld>
  <p:clrMapOvr>
    <a:masterClrMapping/>
  </p:clrMapOvr>
  <p:transition advTm="6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2"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0963" name="标题 1"/>
          <p:cNvSpPr>
            <a:spLocks noGrp="1"/>
          </p:cNvSpPr>
          <p:nvPr>
            <p:ph type="ctrTitle"/>
          </p:nvPr>
        </p:nvSpPr>
        <p:spPr>
          <a:xfrm>
            <a:off x="1189355" y="1203325"/>
            <a:ext cx="2889885" cy="626110"/>
          </a:xfrm>
        </p:spPr>
        <p:txBody>
          <a:bodyPr anchor="ctr"/>
          <a:lstStyle/>
          <a:p>
            <a:r>
              <a:rPr lang="zh-CN" altLang="en-US" sz="2400" kern="1200">
                <a:latin typeface="+mj-lt"/>
                <a:ea typeface="+mj-ea"/>
                <a:cs typeface="+mj-cs"/>
                <a:sym typeface="Calibri" panose="020F0502020204030204" charset="0"/>
              </a:rPr>
              <a:t>施工样板先行</a:t>
            </a:r>
          </a:p>
        </p:txBody>
      </p:sp>
      <p:sp>
        <p:nvSpPr>
          <p:cNvPr id="40974"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pic>
        <p:nvPicPr>
          <p:cNvPr id="40976"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3" name="图片 2" descr="mmexport14956751914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7695" y="4179570"/>
            <a:ext cx="3728720" cy="2625090"/>
          </a:xfrm>
          <a:prstGeom prst="rect">
            <a:avLst/>
          </a:prstGeom>
        </p:spPr>
      </p:pic>
      <p:pic>
        <p:nvPicPr>
          <p:cNvPr id="4" name="图片 3" descr="mmexport149567519857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1737995"/>
            <a:ext cx="4010025" cy="4750435"/>
          </a:xfrm>
          <a:prstGeom prst="rect">
            <a:avLst/>
          </a:prstGeom>
        </p:spPr>
      </p:pic>
      <p:pic>
        <p:nvPicPr>
          <p:cNvPr id="2052" name="Picture 4" descr="G:\尚东世纪项目亮点图片\样板引路.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7695" y="1442085"/>
            <a:ext cx="3728085" cy="2585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600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1986"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41992" name="Rectangle 7"/>
          <p:cNvSpPr/>
          <p:nvPr/>
        </p:nvSpPr>
        <p:spPr>
          <a:xfrm>
            <a:off x="0" y="1384300"/>
            <a:ext cx="1676400" cy="461963"/>
          </a:xfrm>
          <a:prstGeom prst="rect">
            <a:avLst/>
          </a:prstGeom>
          <a:noFill/>
          <a:ln w="9525">
            <a:noFill/>
          </a:ln>
        </p:spPr>
        <p:txBody>
          <a:bodyPr wrap="square" anchor="ctr">
            <a:spAutoFit/>
          </a:bodyPr>
          <a:lstStyle/>
          <a:p>
            <a:r>
              <a:rPr lang="zh-CN" altLang="en-US" sz="2400" dirty="0">
                <a:solidFill>
                  <a:srgbClr val="000000"/>
                </a:solidFill>
                <a:latin typeface="黑体" panose="02010600030101010101" pitchFamily="1" charset="-122"/>
                <a:ea typeface="黑体" panose="02010600030101010101" pitchFamily="1" charset="-122"/>
                <a:sym typeface="宋体" panose="02010600030101010101" pitchFamily="2" charset="-122"/>
              </a:rPr>
              <a:t>生活设施</a:t>
            </a:r>
            <a:endParaRPr lang="zh-CN" altLang="en-US" dirty="0">
              <a:ea typeface="宋体" panose="02010600030101010101" pitchFamily="2" charset="-122"/>
            </a:endParaRPr>
          </a:p>
        </p:txBody>
      </p:sp>
      <p:pic>
        <p:nvPicPr>
          <p:cNvPr id="41998"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9" name="Picture 2" descr="C:\Documents and Settings\Administrator\桌面\111\IMG_219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596" y="1908964"/>
            <a:ext cx="2883600" cy="3844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Documents and Settings\Administrator\桌面\111\QQ图片201611241200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4581740" y="2134803"/>
            <a:ext cx="3844801" cy="3268662"/>
          </a:xfrm>
          <a:prstGeom prst="rect">
            <a:avLst/>
          </a:prstGeom>
          <a:noFill/>
          <a:extLst>
            <a:ext uri="{909E8E84-426E-40DD-AFC4-6F175D3DCCD1}">
              <a14:hiddenFill xmlns:a14="http://schemas.microsoft.com/office/drawing/2010/main">
                <a:solidFill>
                  <a:srgbClr val="FFFFFF"/>
                </a:solidFill>
              </a14:hiddenFill>
            </a:ext>
          </a:extLst>
        </p:spPr>
      </p:pic>
      <p:sp>
        <p:nvSpPr>
          <p:cNvPr id="39950" name="TextBox 15"/>
          <p:cNvSpPr/>
          <p:nvPr/>
        </p:nvSpPr>
        <p:spPr>
          <a:xfrm>
            <a:off x="1122680" y="5990590"/>
            <a:ext cx="1878965" cy="460375"/>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ea typeface="宋体" panose="02010600030101010101" pitchFamily="2" charset="-122"/>
                <a:sym typeface="+mn-ea"/>
              </a:rPr>
              <a:t>乒乓球场</a:t>
            </a:r>
          </a:p>
        </p:txBody>
      </p:sp>
      <p:sp>
        <p:nvSpPr>
          <p:cNvPr id="2" name="TextBox 15"/>
          <p:cNvSpPr/>
          <p:nvPr/>
        </p:nvSpPr>
        <p:spPr>
          <a:xfrm>
            <a:off x="5564505" y="6107430"/>
            <a:ext cx="1878965" cy="460375"/>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ea typeface="宋体" panose="02010600030101010101" pitchFamily="2" charset="-122"/>
                <a:sym typeface="+mn-ea"/>
              </a:rPr>
              <a:t>羽毛球场</a:t>
            </a:r>
          </a:p>
        </p:txBody>
      </p:sp>
    </p:spTree>
  </p:cSld>
  <p:clrMapOvr>
    <a:masterClrMapping/>
  </p:clrMapOvr>
  <p:transition advTm="4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6"/>
          <p:cNvSpPr/>
          <p:nvPr/>
        </p:nvSpPr>
        <p:spPr>
          <a:xfrm rot="10800000">
            <a:off x="0" y="1558925"/>
            <a:ext cx="4029075" cy="844550"/>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458" name="矩形 2"/>
          <p:cNvSpPr/>
          <p:nvPr/>
        </p:nvSpPr>
        <p:spPr>
          <a:xfrm>
            <a:off x="892175" y="1739900"/>
            <a:ext cx="2468563" cy="457200"/>
          </a:xfrm>
          <a:prstGeom prst="rect">
            <a:avLst/>
          </a:prstGeom>
          <a:noFill/>
          <a:ln w="9525">
            <a:noFill/>
          </a:ln>
        </p:spPr>
        <p:txBody>
          <a:bodyPr wrap="none" anchor="t">
            <a:spAutoFit/>
          </a:bodyPr>
          <a:lstStyle/>
          <a:p>
            <a:r>
              <a:rPr lang="en-US" altLang="x-none" sz="2400" dirty="0">
                <a:solidFill>
                  <a:schemeClr val="bg1"/>
                </a:solidFill>
                <a:latin typeface="黑体" panose="02010600030101010101" pitchFamily="1" charset="-122"/>
                <a:ea typeface="黑体" panose="02010600030101010101" pitchFamily="1" charset="-122"/>
                <a:sym typeface="黑体" panose="02010600030101010101" pitchFamily="1" charset="-122"/>
              </a:rPr>
              <a:t>2.2</a:t>
            </a:r>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项目整体形象</a:t>
            </a:r>
          </a:p>
        </p:txBody>
      </p:sp>
      <p:sp>
        <p:nvSpPr>
          <p:cNvPr id="19459" name="矩形 4"/>
          <p:cNvSpPr/>
          <p:nvPr/>
        </p:nvSpPr>
        <p:spPr>
          <a:xfrm>
            <a:off x="0" y="955675"/>
            <a:ext cx="4029075" cy="663575"/>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9460" name="矩形 5"/>
          <p:cNvSpPr/>
          <p:nvPr/>
        </p:nvSpPr>
        <p:spPr>
          <a:xfrm rot="5400000">
            <a:off x="539750" y="3368675"/>
            <a:ext cx="6858000" cy="120650"/>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19461"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913"/>
            <a:ext cx="1044575" cy="1022350"/>
          </a:xfrm>
          <a:prstGeom prst="rect">
            <a:avLst/>
          </a:prstGeom>
          <a:noFill/>
          <a:ln w="9525">
            <a:noFill/>
          </a:ln>
        </p:spPr>
      </p:pic>
      <p:pic>
        <p:nvPicPr>
          <p:cNvPr id="19463" name="图片 3" descr="QQ图片2017010908363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403475"/>
            <a:ext cx="3908425" cy="3892550"/>
          </a:xfrm>
          <a:prstGeom prst="rect">
            <a:avLst/>
          </a:prstGeom>
          <a:noFill/>
          <a:ln w="9525">
            <a:noFill/>
          </a:ln>
        </p:spPr>
      </p:pic>
      <p:pic>
        <p:nvPicPr>
          <p:cNvPr id="2" name="图片 1" descr="mmexport14956799365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029075" y="62230"/>
            <a:ext cx="5052695" cy="6589395"/>
          </a:xfrm>
          <a:prstGeom prst="rect">
            <a:avLst/>
          </a:prstGeom>
        </p:spPr>
      </p:pic>
    </p:spTree>
  </p:cSld>
  <p:clrMapOvr>
    <a:masterClrMapping/>
  </p:clrMapOvr>
  <p:transition advTm="3000">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1986"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41992" name="Rectangle 7"/>
          <p:cNvSpPr/>
          <p:nvPr/>
        </p:nvSpPr>
        <p:spPr>
          <a:xfrm>
            <a:off x="0" y="1385094"/>
            <a:ext cx="1676400" cy="460375"/>
          </a:xfrm>
          <a:prstGeom prst="rect">
            <a:avLst/>
          </a:prstGeom>
          <a:noFill/>
          <a:ln w="9525">
            <a:noFill/>
          </a:ln>
        </p:spPr>
        <p:txBody>
          <a:bodyPr wrap="square" anchor="ctr">
            <a:spAutoFit/>
          </a:bodyPr>
          <a:lstStyle/>
          <a:p>
            <a:pPr algn="ctr"/>
            <a:r>
              <a:rPr lang="zh-CN" altLang="en-US" sz="2400" b="1" dirty="0">
                <a:ea typeface="宋体" panose="02010600030101010101" pitchFamily="2" charset="-122"/>
              </a:rPr>
              <a:t>灭蚊消毒</a:t>
            </a:r>
          </a:p>
        </p:txBody>
      </p:sp>
      <p:pic>
        <p:nvPicPr>
          <p:cNvPr id="41998"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9950" name="TextBox 15"/>
          <p:cNvSpPr/>
          <p:nvPr/>
        </p:nvSpPr>
        <p:spPr>
          <a:xfrm>
            <a:off x="1122680" y="6015355"/>
            <a:ext cx="2571750" cy="829945"/>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ea typeface="宋体" panose="02010600030101010101" pitchFamily="2" charset="-122"/>
                <a:sym typeface="+mn-ea"/>
              </a:rPr>
              <a:t>施工区定期进行消毒灭蚊</a:t>
            </a:r>
          </a:p>
        </p:txBody>
      </p:sp>
      <p:sp>
        <p:nvSpPr>
          <p:cNvPr id="2" name="TextBox 15"/>
          <p:cNvSpPr/>
          <p:nvPr/>
        </p:nvSpPr>
        <p:spPr>
          <a:xfrm>
            <a:off x="5564505" y="6107430"/>
            <a:ext cx="1878965" cy="460375"/>
          </a:xfrm>
          <a:prstGeom prst="rect">
            <a:avLst/>
          </a:prstGeom>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400" b="1" dirty="0">
                <a:solidFill>
                  <a:schemeClr val="tx1"/>
                </a:solidFill>
                <a:ea typeface="宋体" panose="02010600030101010101" pitchFamily="2" charset="-122"/>
                <a:sym typeface="+mn-ea"/>
              </a:rPr>
              <a:t>卫生间消毒</a:t>
            </a:r>
          </a:p>
        </p:txBody>
      </p:sp>
      <p:pic>
        <p:nvPicPr>
          <p:cNvPr id="3" name="图片 2" descr="2653449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215" y="1845310"/>
            <a:ext cx="3127375" cy="4170045"/>
          </a:xfrm>
          <a:prstGeom prst="rect">
            <a:avLst/>
          </a:prstGeom>
        </p:spPr>
      </p:pic>
      <p:pic>
        <p:nvPicPr>
          <p:cNvPr id="4" name="图片 3" descr="IMG201611231408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5310" y="1845310"/>
            <a:ext cx="4474210" cy="4169410"/>
          </a:xfrm>
          <a:prstGeom prst="rect">
            <a:avLst/>
          </a:prstGeom>
          <a:solidFill>
            <a:schemeClr val="lt1"/>
          </a:solidFill>
        </p:spPr>
      </p:pic>
    </p:spTree>
  </p:cSld>
  <p:clrMapOvr>
    <a:masterClrMapping/>
  </p:clrMapOvr>
  <p:transition advTm="4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1986" name="Rectangle 1"/>
          <p:cNvSpPr/>
          <p:nvPr/>
        </p:nvSpPr>
        <p:spPr>
          <a:xfrm>
            <a:off x="5899150" y="292894"/>
            <a:ext cx="3136900" cy="1149350"/>
          </a:xfrm>
          <a:prstGeom prst="rect">
            <a:avLst/>
          </a:prstGeom>
          <a:noFill/>
          <a:ln w="9525">
            <a:noFill/>
          </a:ln>
        </p:spPr>
        <p:txBody>
          <a:bodyPr wrap="square" tIns="165048" bIns="0" anchor="ctr">
            <a:spAutoFit/>
          </a:bodyPr>
          <a:lstStyle/>
          <a:p>
            <a:r>
              <a:rPr lang="en-US" altLang="x-none"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7.2 </a:t>
            </a:r>
            <a:r>
              <a:rPr lang="zh-CN" altLang="en-US" sz="3200" b="1" dirty="0">
                <a:solidFill>
                  <a:srgbClr val="000000"/>
                </a:solidFill>
                <a:latin typeface="黑体" panose="02010600030101010101" pitchFamily="1" charset="-122"/>
                <a:ea typeface="黑体" panose="02010600030101010101" pitchFamily="1" charset="-122"/>
                <a:sym typeface="Times New Roman" panose="02020603050405020304" pitchFamily="2" charset="0"/>
              </a:rPr>
              <a:t>文明施工</a:t>
            </a:r>
          </a:p>
          <a:p>
            <a:pPr eaLnBrk="0" hangingPunct="0"/>
            <a:endParaRPr lang="zh-CN" altLang="en-US" sz="3200" dirty="0">
              <a:latin typeface="黑体" panose="02010600030101010101" pitchFamily="1" charset="-122"/>
              <a:ea typeface="黑体" panose="02010600030101010101" pitchFamily="1" charset="-122"/>
              <a:sym typeface="宋体" panose="02010600030101010101" pitchFamily="2" charset="-122"/>
            </a:endParaRPr>
          </a:p>
        </p:txBody>
      </p:sp>
      <p:sp>
        <p:nvSpPr>
          <p:cNvPr id="41992" name="Rectangle 7"/>
          <p:cNvSpPr/>
          <p:nvPr/>
        </p:nvSpPr>
        <p:spPr>
          <a:xfrm>
            <a:off x="0" y="1385570"/>
            <a:ext cx="3568700" cy="460375"/>
          </a:xfrm>
          <a:prstGeom prst="rect">
            <a:avLst/>
          </a:prstGeom>
          <a:noFill/>
          <a:ln w="9525">
            <a:noFill/>
          </a:ln>
        </p:spPr>
        <p:txBody>
          <a:bodyPr wrap="square" anchor="ctr">
            <a:spAutoFit/>
          </a:bodyPr>
          <a:lstStyle/>
          <a:p>
            <a:pPr algn="ctr"/>
            <a:r>
              <a:rPr lang="zh-CN" altLang="en-US" sz="2400" b="1" dirty="0">
                <a:ea typeface="宋体" panose="02010600030101010101" pitchFamily="2" charset="-122"/>
              </a:rPr>
              <a:t>施工现场配置卫生间</a:t>
            </a:r>
          </a:p>
        </p:txBody>
      </p:sp>
      <p:pic>
        <p:nvPicPr>
          <p:cNvPr id="41998"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5" name="图片 4" descr="mmexport149568132855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83740" y="2053590"/>
            <a:ext cx="4244340" cy="4618990"/>
          </a:xfrm>
          <a:prstGeom prst="rect">
            <a:avLst/>
          </a:prstGeom>
        </p:spPr>
      </p:pic>
    </p:spTree>
  </p:cSld>
  <p:clrMapOvr>
    <a:masterClrMapping/>
  </p:clrMapOvr>
  <p:transition advTm="4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39941" name="Picture 2" descr="G:\汇报\b_1332232374639.jpg"/>
          <p:cNvPicPr>
            <a:picLocks noChangeAspect="1"/>
          </p:cNvPicPr>
          <p:nvPr/>
        </p:nvPicPr>
        <p:blipFill>
          <a:blip r:embed="rId2" cstate="print"/>
          <a:stretch>
            <a:fillRect/>
          </a:stretch>
        </p:blipFill>
        <p:spPr>
          <a:xfrm>
            <a:off x="1023268" y="1624560"/>
            <a:ext cx="7605713" cy="5057775"/>
          </a:xfrm>
          <a:prstGeom prst="rect">
            <a:avLst/>
          </a:prstGeom>
          <a:noFill/>
          <a:ln w="9525">
            <a:noFill/>
          </a:ln>
        </p:spPr>
      </p:pic>
      <p:sp>
        <p:nvSpPr>
          <p:cNvPr id="39942" name="矩形 2"/>
          <p:cNvSpPr/>
          <p:nvPr/>
        </p:nvSpPr>
        <p:spPr>
          <a:xfrm>
            <a:off x="1023938" y="1804988"/>
            <a:ext cx="7600950" cy="1477962"/>
          </a:xfrm>
          <a:prstGeom prst="rect">
            <a:avLst/>
          </a:prstGeom>
          <a:noFill/>
          <a:ln w="9525">
            <a:noFill/>
          </a:ln>
        </p:spPr>
        <p:txBody>
          <a:bodyPr wrap="square" anchor="t">
            <a:spAutoFit/>
          </a:bodyPr>
          <a:lstStyle/>
          <a:p>
            <a:pPr>
              <a:lnSpc>
                <a:spcPct val="150000"/>
              </a:lnSpc>
            </a:pPr>
            <a:r>
              <a:rPr lang="zh-CN" altLang="en-US" sz="2000" dirty="0">
                <a:solidFill>
                  <a:srgbClr val="000000"/>
                </a:solidFill>
                <a:latin typeface="黑体" panose="02010600030101010101" pitchFamily="1" charset="-122"/>
                <a:ea typeface="黑体" panose="02010600030101010101" pitchFamily="1" charset="-122"/>
                <a:sym typeface="黑体" panose="02010600030101010101" pitchFamily="1" charset="-122"/>
              </a:rPr>
              <a:t>    项目部始终以高度的社会责任感关心民工生活，不仅保证了他们的劳动权益不受侵害，也积极创造条件为农民工兄弟提供一个安全和谐的生产、生活环境，为构建和谐社会奠定基础。</a:t>
            </a:r>
            <a:endParaRPr lang="zh-CN" altLang="en-US" dirty="0">
              <a:ea typeface="宋体" panose="02010600030101010101" pitchFamily="2" charset="-122"/>
            </a:endParaRPr>
          </a:p>
        </p:txBody>
      </p:sp>
      <p:sp>
        <p:nvSpPr>
          <p:cNvPr id="45061" name="矩形 3"/>
          <p:cNvSpPr/>
          <p:nvPr/>
        </p:nvSpPr>
        <p:spPr>
          <a:xfrm>
            <a:off x="6562725" y="412750"/>
            <a:ext cx="2226310" cy="583565"/>
          </a:xfrm>
          <a:prstGeom prst="rect">
            <a:avLst/>
          </a:prstGeom>
          <a:noFill/>
          <a:ln w="9525">
            <a:noFill/>
          </a:ln>
        </p:spPr>
        <p:txBody>
          <a:bodyPr wrap="none" anchor="t">
            <a:spAutoFit/>
          </a:bodyPr>
          <a:lstStyle/>
          <a:p>
            <a:r>
              <a:rPr lang="en-US" altLang="zh-CN"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8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劳动保护</a:t>
            </a:r>
            <a:endParaRPr lang="zh-CN" altLang="en-US" dirty="0">
              <a:ea typeface="宋体" panose="02010600030101010101" pitchFamily="2" charset="-122"/>
            </a:endParaRPr>
          </a:p>
        </p:txBody>
      </p:sp>
      <p:pic>
        <p:nvPicPr>
          <p:cNvPr id="4506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Tree>
  </p:cSld>
  <p:clrMapOvr>
    <a:masterClrMapping/>
  </p:clrMapOvr>
  <p:transition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942"/>
                                        </p:tgtEl>
                                        <p:attrNameLst>
                                          <p:attrName>style.visibility</p:attrName>
                                        </p:attrNameLst>
                                      </p:cBhvr>
                                      <p:to>
                                        <p:strVal val="visible"/>
                                      </p:to>
                                    </p:set>
                                    <p:animEffect filter="wipe(up)">
                                      <p:cBhvr>
                                        <p:cTn id="7" dur="1000"/>
                                        <p:tgtEl>
                                          <p:spTgt spid="39942"/>
                                        </p:tgtEl>
                                      </p:cBhvr>
                                    </p:animEffect>
                                  </p:childTnLst>
                                </p:cTn>
                              </p:par>
                              <p:par>
                                <p:cTn id="8" presetID="8" presetClass="entr" presetSubtype="16" fill="hold" nodeType="withEffect">
                                  <p:stCondLst>
                                    <p:cond delay="0"/>
                                  </p:stCondLst>
                                  <p:childTnLst>
                                    <p:set>
                                      <p:cBhvr>
                                        <p:cTn id="9" dur="1" fill="hold">
                                          <p:stCondLst>
                                            <p:cond delay="0"/>
                                          </p:stCondLst>
                                        </p:cTn>
                                        <p:tgtEl>
                                          <p:spTgt spid="39941"/>
                                        </p:tgtEl>
                                        <p:attrNameLst>
                                          <p:attrName>style.visibility</p:attrName>
                                        </p:attrNameLst>
                                      </p:cBhvr>
                                      <p:to>
                                        <p:strVal val="visible"/>
                                      </p:to>
                                    </p:set>
                                    <p:animEffect filter="diamond(in)">
                                      <p:cBhvr>
                                        <p:cTn id="10" dur="1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bldLvl="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9154" name="Rectangle 1"/>
          <p:cNvSpPr/>
          <p:nvPr/>
        </p:nvSpPr>
        <p:spPr>
          <a:xfrm>
            <a:off x="5959475" y="353378"/>
            <a:ext cx="3136900" cy="594995"/>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9.1</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环境保护</a:t>
            </a:r>
            <a:endParaRPr lang="zh-CN" altLang="en-US" dirty="0">
              <a:ea typeface="宋体" panose="02010600030101010101" pitchFamily="2" charset="-122"/>
            </a:endParaRPr>
          </a:p>
        </p:txBody>
      </p:sp>
      <p:pic>
        <p:nvPicPr>
          <p:cNvPr id="49166"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9" name="Picture 2" descr="G:\汇报\b_136436453933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426579"/>
            <a:ext cx="9144000" cy="5431421"/>
          </a:xfrm>
          <a:prstGeom prst="rect">
            <a:avLst/>
          </a:prstGeom>
          <a:noFill/>
          <a:ln w="9525">
            <a:noFill/>
          </a:ln>
        </p:spPr>
      </p:pic>
      <p:sp>
        <p:nvSpPr>
          <p:cNvPr id="10" name="矩形 9"/>
          <p:cNvSpPr/>
          <p:nvPr/>
        </p:nvSpPr>
        <p:spPr>
          <a:xfrm>
            <a:off x="241344" y="3368852"/>
            <a:ext cx="8445501" cy="1750971"/>
          </a:xfrm>
          <a:prstGeom prst="rect">
            <a:avLst/>
          </a:prstGeom>
          <a:noFill/>
          <a:ln w="9525">
            <a:noFill/>
          </a:ln>
        </p:spPr>
        <p:txBody>
          <a:bodyPr wrap="square" anchor="t">
            <a:spAutoFit/>
          </a:bodyPr>
          <a:lstStyle/>
          <a:p>
            <a:pPr>
              <a:lnSpc>
                <a:spcPct val="150000"/>
              </a:lnSpc>
            </a:pP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    项目部按照广东省及公司绿色施工的相关规定，组织编制绿色施工方案，制定各项规章制度，通过科学管理和一系列措施，最大限度地节约资源和减少对环境的负面影响，实现节水、节材、节能、节地和环境保护</a:t>
            </a:r>
            <a:r>
              <a:rPr lang="en-US" altLang="x-none" dirty="0">
                <a:solidFill>
                  <a:schemeClr val="bg1"/>
                </a:solidFill>
                <a:latin typeface="黑体" panose="02010600030101010101" pitchFamily="1" charset="-122"/>
                <a:ea typeface="黑体" panose="02010600030101010101" pitchFamily="1" charset="-122"/>
                <a:sym typeface="黑体" panose="02010600030101010101" pitchFamily="1" charset="-122"/>
              </a:rPr>
              <a:t>(</a:t>
            </a: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四节一环保</a:t>
            </a:r>
            <a:r>
              <a:rPr lang="en-US" altLang="x-none" dirty="0">
                <a:solidFill>
                  <a:schemeClr val="bg1"/>
                </a:solidFill>
                <a:latin typeface="黑体" panose="02010600030101010101" pitchFamily="1" charset="-122"/>
                <a:ea typeface="黑体" panose="02010600030101010101" pitchFamily="1" charset="-122"/>
                <a:sym typeface="黑体" panose="02010600030101010101" pitchFamily="1" charset="-122"/>
              </a:rPr>
              <a:t>)</a:t>
            </a: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的“绿色施工”工作。</a:t>
            </a:r>
            <a:endParaRPr lang="zh-CN" altLang="en-US" dirty="0">
              <a:ea typeface="宋体" panose="02010600030101010101" pitchFamily="2" charset="-122"/>
            </a:endParaRPr>
          </a:p>
        </p:txBody>
      </p:sp>
    </p:spTree>
  </p:cSld>
  <p:clrMapOvr>
    <a:masterClrMapping/>
  </p:clrMapOvr>
  <p:transition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9154" name="Rectangle 1"/>
          <p:cNvSpPr/>
          <p:nvPr/>
        </p:nvSpPr>
        <p:spPr>
          <a:xfrm>
            <a:off x="5959475" y="353378"/>
            <a:ext cx="3136900" cy="594995"/>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9.1</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环境保护</a:t>
            </a:r>
            <a:endParaRPr lang="zh-CN" altLang="en-US" dirty="0">
              <a:ea typeface="宋体" panose="02010600030101010101" pitchFamily="2" charset="-122"/>
            </a:endParaRPr>
          </a:p>
        </p:txBody>
      </p:sp>
      <p:pic>
        <p:nvPicPr>
          <p:cNvPr id="49166"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喷淋"/>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5575"/>
            <a:ext cx="3406140" cy="4541520"/>
          </a:xfrm>
          <a:prstGeom prst="rect">
            <a:avLst/>
          </a:prstGeom>
        </p:spPr>
      </p:pic>
      <p:pic>
        <p:nvPicPr>
          <p:cNvPr id="63492" name="Picture 2" descr="F:\尚东世纪\创优\小徐那边的创优资料\IMG_20161031_09254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4795" y="2653030"/>
            <a:ext cx="4783455" cy="2687320"/>
          </a:xfrm>
          <a:prstGeom prst="rect">
            <a:avLst/>
          </a:prstGeom>
          <a:noFill/>
          <a:ln w="9525">
            <a:noFill/>
          </a:ln>
        </p:spPr>
      </p:pic>
      <p:sp>
        <p:nvSpPr>
          <p:cNvPr id="47109" name="矩形 2"/>
          <p:cNvSpPr/>
          <p:nvPr/>
        </p:nvSpPr>
        <p:spPr>
          <a:xfrm>
            <a:off x="279400" y="5967095"/>
            <a:ext cx="2981960" cy="39878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000" dirty="0">
                <a:solidFill>
                  <a:schemeClr val="tx1"/>
                </a:solidFill>
                <a:latin typeface="黑体" panose="02010600030101010101" pitchFamily="1" charset="-122"/>
                <a:ea typeface="黑体" panose="02010600030101010101" pitchFamily="1" charset="-122"/>
                <a:sym typeface="黑体" panose="02010600030101010101" pitchFamily="1" charset="-122"/>
              </a:rPr>
              <a:t>施工区采用旋转喷雾防尘</a:t>
            </a:r>
          </a:p>
        </p:txBody>
      </p:sp>
      <p:sp>
        <p:nvSpPr>
          <p:cNvPr id="3" name="矩形 2"/>
          <p:cNvSpPr/>
          <p:nvPr/>
        </p:nvSpPr>
        <p:spPr>
          <a:xfrm>
            <a:off x="4802505" y="5340350"/>
            <a:ext cx="3374390" cy="39878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000" dirty="0">
                <a:solidFill>
                  <a:schemeClr val="tx1"/>
                </a:solidFill>
                <a:latin typeface="黑体" panose="02010600030101010101" pitchFamily="1" charset="-122"/>
                <a:ea typeface="黑体" panose="02010600030101010101" pitchFamily="1" charset="-122"/>
                <a:sym typeface="黑体" panose="02010600030101010101" pitchFamily="1" charset="-122"/>
              </a:rPr>
              <a:t>施工现场裸露土方进行覆盖</a:t>
            </a:r>
          </a:p>
        </p:txBody>
      </p:sp>
    </p:spTree>
  </p:cSld>
  <p:clrMapOvr>
    <a:masterClrMapping/>
  </p:clrMapOvr>
  <p:transition advTm="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0178" name="Rectangle 1"/>
          <p:cNvSpPr/>
          <p:nvPr/>
        </p:nvSpPr>
        <p:spPr>
          <a:xfrm>
            <a:off x="4511675" y="353854"/>
            <a:ext cx="4222750" cy="871855"/>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9.2 </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节材与材料资料利用</a:t>
            </a:r>
          </a:p>
          <a:p>
            <a:pPr eaLnBrk="0" hangingPunct="0"/>
            <a:endParaRPr lang="zh-CN" altLang="en-US" dirty="0">
              <a:latin typeface="Arial" panose="020B0604020202020204" pitchFamily="34" charset="0"/>
              <a:ea typeface="宋体" panose="02010600030101010101" pitchFamily="2" charset="-122"/>
              <a:sym typeface="Arial" panose="020B0604020202020204" pitchFamily="34" charset="0"/>
            </a:endParaRPr>
          </a:p>
        </p:txBody>
      </p:sp>
      <p:sp>
        <p:nvSpPr>
          <p:cNvPr id="50183" name="矩形 10"/>
          <p:cNvSpPr/>
          <p:nvPr/>
        </p:nvSpPr>
        <p:spPr>
          <a:xfrm flipH="1">
            <a:off x="2249805" y="1692910"/>
            <a:ext cx="6629400" cy="700405"/>
          </a:xfrm>
          <a:prstGeom prst="rect">
            <a:avLst/>
          </a:prstGeom>
          <a:gradFill rotWithShape="1">
            <a:gsLst>
              <a:gs pos="0">
                <a:srgbClr val="03489B">
                  <a:alpha val="100000"/>
                </a:srgbClr>
              </a:gs>
              <a:gs pos="28000">
                <a:srgbClr val="03489B">
                  <a:alpha val="100000"/>
                </a:srgbClr>
              </a:gs>
              <a:gs pos="59000">
                <a:srgbClr val="C5D8F1">
                  <a:alpha val="100000"/>
                </a:srgbClr>
              </a:gs>
              <a:gs pos="70000">
                <a:srgbClr val="FFFFFF">
                  <a:alpha val="100000"/>
                </a:srgbClr>
              </a:gs>
              <a:gs pos="100000">
                <a:srgbClr val="FFFFFF">
                  <a:alpha val="100000"/>
                </a:srgbClr>
              </a:gs>
            </a:gsLst>
            <a:lin ang="0" scaled="1"/>
            <a:tileRect/>
          </a:gradFill>
          <a:ln w="9525">
            <a:noFill/>
          </a:ln>
        </p:spPr>
        <p:txBody>
          <a:bodyPr anchor="ctr"/>
          <a:lstStyle/>
          <a:p>
            <a:pPr algn="ctr"/>
            <a:r>
              <a:rPr lang="zh-CN" altLang="en-US" sz="2000" b="1" dirty="0">
                <a:latin typeface="黑体" panose="02010600030101010101" pitchFamily="1" charset="-122"/>
                <a:ea typeface="黑体" panose="02010600030101010101" pitchFamily="1" charset="-122"/>
                <a:sym typeface="黑体" panose="02010600030101010101" pitchFamily="1" charset="-122"/>
              </a:rPr>
              <a:t>废料用来加工</a:t>
            </a:r>
          </a:p>
          <a:p>
            <a:pPr algn="ctr"/>
            <a:r>
              <a:rPr lang="zh-CN" altLang="en-US" sz="2000" b="1" dirty="0">
                <a:latin typeface="黑体" panose="02010600030101010101" pitchFamily="1" charset="-122"/>
                <a:ea typeface="黑体" panose="02010600030101010101" pitchFamily="1" charset="-122"/>
                <a:sym typeface="黑体" panose="02010600030101010101" pitchFamily="1" charset="-122"/>
              </a:rPr>
              <a:t>马蹬、定位框、试块笼子等</a:t>
            </a:r>
            <a:endParaRPr lang="zh-CN" altLang="en-US" dirty="0">
              <a:ea typeface="宋体" panose="02010600030101010101" pitchFamily="2" charset="-122"/>
            </a:endParaRPr>
          </a:p>
        </p:txBody>
      </p:sp>
      <p:pic>
        <p:nvPicPr>
          <p:cNvPr id="50184"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9619cb42bb0d0d0182fad867e786e982"/>
          <p:cNvPicPr>
            <a:picLocks noChangeAspect="1"/>
          </p:cNvPicPr>
          <p:nvPr/>
        </p:nvPicPr>
        <p:blipFill>
          <a:blip r:embed="rId3" cstate="print"/>
          <a:stretch>
            <a:fillRect/>
          </a:stretch>
        </p:blipFill>
        <p:spPr>
          <a:xfrm>
            <a:off x="2673350" y="2393315"/>
            <a:ext cx="6205855" cy="3402330"/>
          </a:xfrm>
          <a:prstGeom prst="rect">
            <a:avLst/>
          </a:prstGeom>
        </p:spPr>
      </p:pic>
      <p:sp>
        <p:nvSpPr>
          <p:cNvPr id="3" name="文本框 2"/>
          <p:cNvSpPr txBox="1"/>
          <p:nvPr/>
        </p:nvSpPr>
        <p:spPr>
          <a:xfrm>
            <a:off x="0" y="1692910"/>
            <a:ext cx="2602230" cy="4554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b="100000"/>
            </a:path>
            <a:tileRect t="-100000" r="-100000"/>
          </a:gradFill>
        </p:spPr>
        <p:txBody>
          <a:bodyPr wrap="square" rtlCol="0">
            <a:spAutoFit/>
            <a:scene3d>
              <a:camera prst="orthographicFront"/>
              <a:lightRig rig="threePt" dir="t"/>
            </a:scene3d>
          </a:bodyPr>
          <a:lstStyle/>
          <a:p>
            <a:r>
              <a:rPr lang="en-US" altLang="zh-CN" sz="1600">
                <a:solidFill>
                  <a:schemeClr val="tx1"/>
                </a:solidFill>
                <a:effectLst>
                  <a:outerShdw blurRad="38100" dist="19050" dir="2700000" algn="tl" rotWithShape="0">
                    <a:schemeClr val="dk1">
                      <a:alpha val="40000"/>
                    </a:schemeClr>
                  </a:outerShdw>
                </a:effectLst>
                <a:latin typeface="+mn-ea"/>
                <a:ea typeface="+mn-ea"/>
              </a:rPr>
              <a:t>  </a:t>
            </a:r>
            <a:r>
              <a:rPr lang="zh-CN" altLang="en-US" sz="1600">
                <a:solidFill>
                  <a:schemeClr val="tx1"/>
                </a:solidFill>
                <a:effectLst>
                  <a:outerShdw blurRad="38100" dist="19050" dir="2700000" algn="tl" rotWithShape="0">
                    <a:schemeClr val="dk1">
                      <a:alpha val="40000"/>
                    </a:schemeClr>
                  </a:outerShdw>
                </a:effectLst>
                <a:latin typeface="+mn-ea"/>
                <a:ea typeface="+mn-ea"/>
              </a:rPr>
              <a:t>项目重视材料的计量工作和计量器具的管理，对各种材料加强验收、保管，减少材料的缺方亏吨，最大限度地减少材料的人为和自然耗损。</a:t>
            </a:r>
          </a:p>
          <a:p>
            <a:r>
              <a:rPr lang="zh-CN" altLang="en-US" sz="1600">
                <a:solidFill>
                  <a:schemeClr val="tx1"/>
                </a:solidFill>
                <a:effectLst>
                  <a:outerShdw blurRad="38100" dist="19050" dir="2700000" algn="tl" rotWithShape="0">
                    <a:schemeClr val="dk1">
                      <a:alpha val="40000"/>
                    </a:schemeClr>
                  </a:outerShdw>
                </a:effectLst>
                <a:latin typeface="+mn-ea"/>
                <a:ea typeface="+mn-ea"/>
              </a:rPr>
              <a:t>   加强材料的平面布置及合理码放，防止因堆放不合理造成的损坏和浪费。</a:t>
            </a:r>
          </a:p>
          <a:p>
            <a:r>
              <a:rPr lang="zh-CN" altLang="en-US" sz="1600">
                <a:solidFill>
                  <a:schemeClr val="tx1"/>
                </a:solidFill>
                <a:effectLst>
                  <a:outerShdw blurRad="38100" dist="19050" dir="2700000" algn="tl" rotWithShape="0">
                    <a:schemeClr val="dk1">
                      <a:alpha val="40000"/>
                    </a:schemeClr>
                  </a:outerShdw>
                </a:effectLst>
                <a:latin typeface="+mn-ea"/>
                <a:ea typeface="+mn-ea"/>
              </a:rPr>
              <a:t>   施工过程中严禁优材劣用、长材短用、大材小用，合理使用木材。拆模后及时将木模板、木支撑等清点、整修、堆码整齐，防止车轧土埋，尽量减少模板和支撑物的损坏。不准用木制周转料铺路搭桥。</a:t>
            </a:r>
          </a:p>
          <a:p>
            <a:r>
              <a:rPr lang="zh-CN" altLang="en-US">
                <a:solidFill>
                  <a:schemeClr val="tx1"/>
                </a:solidFill>
                <a:effectLst>
                  <a:outerShdw blurRad="38100" dist="19050" dir="2700000" algn="tl" rotWithShape="0">
                    <a:schemeClr val="dk1">
                      <a:alpha val="40000"/>
                    </a:schemeClr>
                  </a:outerShdw>
                </a:effectLst>
              </a:rPr>
              <a:t>        </a:t>
            </a:r>
          </a:p>
        </p:txBody>
      </p:sp>
    </p:spTree>
  </p:cSld>
  <p:clrMapOvr>
    <a:masterClrMapping/>
  </p:clrMapOvr>
  <p:transition advTm="3666">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1203" name="Rectangle 1"/>
          <p:cNvSpPr/>
          <p:nvPr/>
        </p:nvSpPr>
        <p:spPr>
          <a:xfrm>
            <a:off x="4752975" y="353854"/>
            <a:ext cx="4283075" cy="871855"/>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9.3 </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节水与水资源利用</a:t>
            </a:r>
          </a:p>
          <a:p>
            <a:pPr eaLnBrk="0" hangingPunct="0"/>
            <a:endParaRPr lang="zh-CN" altLang="en-US" dirty="0">
              <a:latin typeface="Arial" panose="020B0604020202020204" pitchFamily="34" charset="0"/>
              <a:ea typeface="宋体" panose="02010600030101010101" pitchFamily="2" charset="-122"/>
              <a:sym typeface="Arial" panose="020B0604020202020204" pitchFamily="34" charset="0"/>
            </a:endParaRPr>
          </a:p>
        </p:txBody>
      </p:sp>
      <p:pic>
        <p:nvPicPr>
          <p:cNvPr id="51208"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IMG_20170525_0925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015" y="2065655"/>
            <a:ext cx="3929380" cy="3474720"/>
          </a:xfrm>
          <a:prstGeom prst="rect">
            <a:avLst/>
          </a:prstGeom>
        </p:spPr>
      </p:pic>
      <p:pic>
        <p:nvPicPr>
          <p:cNvPr id="3" name="图片 2" descr="IMG_20170525_0746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3235" y="1916430"/>
            <a:ext cx="4742815" cy="3773805"/>
          </a:xfrm>
          <a:prstGeom prst="rect">
            <a:avLst/>
          </a:prstGeom>
        </p:spPr>
      </p:pic>
      <p:sp>
        <p:nvSpPr>
          <p:cNvPr id="47109" name="矩形 2"/>
          <p:cNvSpPr/>
          <p:nvPr/>
        </p:nvSpPr>
        <p:spPr>
          <a:xfrm>
            <a:off x="403860" y="5690235"/>
            <a:ext cx="2981960" cy="58356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1600" dirty="0">
                <a:solidFill>
                  <a:schemeClr val="tx1"/>
                </a:solidFill>
                <a:latin typeface="黑体" panose="02010600030101010101" pitchFamily="1" charset="-122"/>
                <a:ea typeface="黑体" panose="02010600030101010101" pitchFamily="1" charset="-122"/>
                <a:sym typeface="黑体" panose="02010600030101010101" pitchFamily="1" charset="-122"/>
              </a:rPr>
              <a:t>办公区、生活区通过采取悬挂节水宣传牌</a:t>
            </a:r>
          </a:p>
        </p:txBody>
      </p:sp>
      <p:sp>
        <p:nvSpPr>
          <p:cNvPr id="5" name="矩形 2"/>
          <p:cNvSpPr/>
          <p:nvPr/>
        </p:nvSpPr>
        <p:spPr>
          <a:xfrm>
            <a:off x="4906010" y="5690235"/>
            <a:ext cx="2981960" cy="64516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b="1" dirty="0">
                <a:latin typeface="华文细黑" panose="02010600040101010101" charset="-122"/>
                <a:ea typeface="华文细黑" panose="02010600040101010101" charset="-122"/>
              </a:rPr>
              <a:t>生活区采用雨水收集、房顶夏季喷淋水回收再利用</a:t>
            </a:r>
          </a:p>
        </p:txBody>
      </p:sp>
    </p:spTree>
  </p:cSld>
  <p:clrMapOvr>
    <a:masterClrMapping/>
  </p:clrMapOvr>
  <p:transition advTm="12000">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2226" name="Rectangle 1"/>
          <p:cNvSpPr/>
          <p:nvPr/>
        </p:nvSpPr>
        <p:spPr>
          <a:xfrm>
            <a:off x="5295900" y="353854"/>
            <a:ext cx="3740150" cy="871855"/>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9.4 </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节能与能源利用</a:t>
            </a:r>
          </a:p>
          <a:p>
            <a:pPr eaLnBrk="0" hangingPunct="0"/>
            <a:endParaRPr lang="zh-CN" altLang="en-US" dirty="0">
              <a:latin typeface="Arial" panose="020B0604020202020204" pitchFamily="34" charset="0"/>
              <a:ea typeface="宋体" panose="02010600030101010101" pitchFamily="2" charset="-122"/>
              <a:sym typeface="Arial" panose="020B0604020202020204" pitchFamily="34" charset="0"/>
            </a:endParaRPr>
          </a:p>
        </p:txBody>
      </p:sp>
      <p:sp>
        <p:nvSpPr>
          <p:cNvPr id="52227" name="任意多边形 25"/>
          <p:cNvSpPr/>
          <p:nvPr/>
        </p:nvSpPr>
        <p:spPr>
          <a:xfrm>
            <a:off x="7578725" y="1685925"/>
            <a:ext cx="12700" cy="204788"/>
          </a:xfrm>
          <a:custGeom>
            <a:avLst/>
            <a:gdLst/>
            <a:ahLst/>
            <a:cxnLst>
              <a:cxn ang="0">
                <a:pos x="0" y="0"/>
              </a:cxn>
              <a:cxn ang="0">
                <a:pos x="34128" y="206156"/>
              </a:cxn>
            </a:cxnLst>
            <a:rect l="0" t="0" r="0" b="0"/>
            <a:pathLst>
              <a:path w="13647" h="204716">
                <a:moveTo>
                  <a:pt x="0" y="0"/>
                </a:moveTo>
                <a:lnTo>
                  <a:pt x="13647" y="204716"/>
                </a:lnTo>
              </a:path>
            </a:pathLst>
          </a:custGeom>
          <a:solidFill>
            <a:srgbClr val="FF0000"/>
          </a:solidFill>
          <a:ln w="9525" cap="flat" cmpd="sng">
            <a:solidFill>
              <a:srgbClr val="92D050"/>
            </a:solidFill>
            <a:prstDash val="solid"/>
            <a:miter/>
            <a:headEnd type="none" w="med" len="med"/>
            <a:tailEnd type="none" w="med" len="med"/>
          </a:ln>
        </p:spPr>
        <p:txBody>
          <a:bodyPr/>
          <a:lstStyle/>
          <a:p>
            <a:endParaRPr lang="zh-CN" altLang="en-US"/>
          </a:p>
        </p:txBody>
      </p:sp>
      <p:pic>
        <p:nvPicPr>
          <p:cNvPr id="52240"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Picture 5" descr="IMG_06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845" y="1685925"/>
            <a:ext cx="3660140" cy="4093845"/>
          </a:xfrm>
          <a:prstGeom prst="rect">
            <a:avLst/>
          </a:prstGeom>
          <a:solidFill>
            <a:srgbClr val="EDEDED"/>
          </a:solidFill>
          <a:ln w="88900" cap="sq" cmpd="sng">
            <a:solidFill>
              <a:srgbClr val="92D050"/>
            </a:solidFill>
            <a:prstDash val="solid"/>
            <a:miter/>
            <a:headEnd type="none" w="med" len="med"/>
            <a:tailEnd type="none" w="med" len="med"/>
          </a:ln>
        </p:spPr>
      </p:pic>
      <p:pic>
        <p:nvPicPr>
          <p:cNvPr id="4" name="图片 3" descr="楼梯节能灯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76910" y="1686560"/>
            <a:ext cx="3648075" cy="4093210"/>
          </a:xfrm>
          <a:prstGeom prst="rect">
            <a:avLst/>
          </a:prstGeom>
        </p:spPr>
      </p:pic>
      <p:sp>
        <p:nvSpPr>
          <p:cNvPr id="5" name="TextBox 35"/>
          <p:cNvSpPr/>
          <p:nvPr/>
        </p:nvSpPr>
        <p:spPr>
          <a:xfrm>
            <a:off x="1044575" y="5974715"/>
            <a:ext cx="2792095" cy="70675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000" b="1" dirty="0">
                <a:solidFill>
                  <a:schemeClr val="tx1"/>
                </a:solidFill>
                <a:latin typeface="+mn-ea"/>
                <a:sym typeface="黑体" panose="02010600030101010101" pitchFamily="1" charset="-122"/>
              </a:rPr>
              <a:t>施工区楼道采用感光、声控节能灯</a:t>
            </a:r>
          </a:p>
        </p:txBody>
      </p:sp>
      <p:pic>
        <p:nvPicPr>
          <p:cNvPr id="7" name="Picture 5" descr="IMG_06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6945" y="1781175"/>
            <a:ext cx="3660140" cy="3998595"/>
          </a:xfrm>
          <a:prstGeom prst="rect">
            <a:avLst/>
          </a:prstGeom>
          <a:solidFill>
            <a:srgbClr val="EDEDED"/>
          </a:solidFill>
          <a:ln w="88900" cap="sq" cmpd="sng">
            <a:solidFill>
              <a:srgbClr val="92D050"/>
            </a:solidFill>
            <a:prstDash val="solid"/>
            <a:miter/>
            <a:headEnd type="none" w="med" len="med"/>
            <a:tailEnd type="none" w="med" len="med"/>
          </a:ln>
        </p:spPr>
      </p:pic>
      <p:pic>
        <p:nvPicPr>
          <p:cNvPr id="3" name="图片 2" descr="IMG_20170525_09243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66945" y="1781175"/>
            <a:ext cx="3660775" cy="3997960"/>
          </a:xfrm>
          <a:prstGeom prst="rect">
            <a:avLst/>
          </a:prstGeom>
        </p:spPr>
      </p:pic>
      <p:sp>
        <p:nvSpPr>
          <p:cNvPr id="8" name="TextBox 35"/>
          <p:cNvSpPr/>
          <p:nvPr/>
        </p:nvSpPr>
        <p:spPr>
          <a:xfrm>
            <a:off x="5295900" y="5974715"/>
            <a:ext cx="2792095" cy="39878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nchor="t">
            <a:spAutoFit/>
          </a:bodyPr>
          <a:lstStyle/>
          <a:p>
            <a:pPr algn="ctr"/>
            <a:r>
              <a:rPr lang="zh-CN" altLang="en-US" sz="2000" b="1" dirty="0">
                <a:solidFill>
                  <a:schemeClr val="tx1"/>
                </a:solidFill>
                <a:ea typeface="宋体" panose="02010600030101010101" pitchFamily="2" charset="-122"/>
              </a:rPr>
              <a:t>办公生活区采用节能灯</a:t>
            </a:r>
          </a:p>
        </p:txBody>
      </p:sp>
    </p:spTree>
  </p:cSld>
  <p:clrMapOvr>
    <a:masterClrMapping/>
  </p:clrMapOvr>
  <p:transition advTm="3000">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3252" name="Rectangle 1"/>
          <p:cNvSpPr/>
          <p:nvPr/>
        </p:nvSpPr>
        <p:spPr>
          <a:xfrm>
            <a:off x="4511675" y="350520"/>
            <a:ext cx="4524375" cy="1026160"/>
          </a:xfrm>
          <a:prstGeom prst="rect">
            <a:avLst/>
          </a:prstGeom>
          <a:noFill/>
          <a:ln w="9525">
            <a:noFill/>
          </a:ln>
        </p:spPr>
        <p:txBody>
          <a:bodyPr wrap="square" tIns="165048" bIns="0" anchor="ctr">
            <a:spAutoFit/>
          </a:bodyPr>
          <a:lstStyle/>
          <a:p>
            <a:r>
              <a:rPr lang="en-US" altLang="x-none"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9.5</a:t>
            </a:r>
            <a:r>
              <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rPr>
              <a:t>节地与土地资源保护</a:t>
            </a:r>
          </a:p>
          <a:p>
            <a:pPr eaLnBrk="0" hangingPunct="0"/>
            <a:endParaRPr lang="zh-CN" altLang="en-US" sz="2800" b="1" dirty="0">
              <a:solidFill>
                <a:srgbClr val="000000"/>
              </a:solidFill>
              <a:latin typeface="黑体" panose="02010600030101010101" pitchFamily="1" charset="-122"/>
              <a:ea typeface="黑体" panose="02010600030101010101" pitchFamily="1" charset="-122"/>
              <a:sym typeface="黑体" panose="02010600030101010101" pitchFamily="1" charset="-122"/>
            </a:endParaRPr>
          </a:p>
        </p:txBody>
      </p:sp>
      <p:sp>
        <p:nvSpPr>
          <p:cNvPr id="49159" name="TextBox 9"/>
          <p:cNvSpPr/>
          <p:nvPr/>
        </p:nvSpPr>
        <p:spPr>
          <a:xfrm>
            <a:off x="116840" y="3360420"/>
            <a:ext cx="3080385" cy="1630045"/>
          </a:xfrm>
          <a:prstGeom prst="rect">
            <a:avLst/>
          </a:prstGeom>
          <a:solidFill>
            <a:srgbClr val="03489B">
              <a:alpha val="64999"/>
            </a:srgbClr>
          </a:solidFill>
          <a:ln w="9525">
            <a:noFill/>
          </a:ln>
        </p:spPr>
        <p:txBody>
          <a:bodyPr wrap="square" anchor="t">
            <a:spAutoFit/>
          </a:bodyPr>
          <a:lstStyle/>
          <a:p>
            <a:pPr algn="r"/>
            <a:endParaRPr lang="zh-CN" altLang="en-US" sz="2000" b="1"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r>
              <a:rPr lang="zh-CN" altLang="en-US" sz="2000" b="1" dirty="0">
                <a:solidFill>
                  <a:schemeClr val="bg1"/>
                </a:solidFill>
                <a:latin typeface="黑体" panose="02010600030101010101" pitchFamily="1" charset="-122"/>
                <a:ea typeface="黑体" panose="02010600030101010101" pitchFamily="1" charset="-122"/>
                <a:sym typeface="黑体" panose="02010600030101010101" pitchFamily="1" charset="-122"/>
              </a:rPr>
              <a:t>项目部采用搭设双层轻钢活动板房的方法减少占地面积</a:t>
            </a:r>
          </a:p>
          <a:p>
            <a:pPr algn="r"/>
            <a:endParaRPr lang="en-US" altLang="x-none" sz="2000" b="1"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pic>
        <p:nvPicPr>
          <p:cNvPr id="51208"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IMG_20170525_07420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97225" y="1285875"/>
            <a:ext cx="5273040" cy="5473065"/>
          </a:xfrm>
          <a:prstGeom prst="rect">
            <a:avLst/>
          </a:prstGeom>
        </p:spPr>
      </p:pic>
    </p:spTree>
  </p:cSld>
  <p:clrMapOvr>
    <a:masterClrMapping/>
  </p:clrMapOvr>
  <p:transition advTm="6411">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56322" name="Picture 2" descr="D:\总经办\2011年述职报告用图ppt\美图\微博插图，PPT背景必备武器--商业图片背景234张\background_1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1456055"/>
            <a:ext cx="9144000" cy="5029200"/>
          </a:xfrm>
          <a:prstGeom prst="rect">
            <a:avLst/>
          </a:prstGeom>
          <a:noFill/>
          <a:ln w="9525">
            <a:noFill/>
          </a:ln>
        </p:spPr>
      </p:pic>
      <p:sp>
        <p:nvSpPr>
          <p:cNvPr id="56323" name="矩形 2"/>
          <p:cNvSpPr/>
          <p:nvPr/>
        </p:nvSpPr>
        <p:spPr>
          <a:xfrm>
            <a:off x="247650" y="1757680"/>
            <a:ext cx="6092825" cy="4425950"/>
          </a:xfrm>
          <a:prstGeom prst="rect">
            <a:avLst/>
          </a:prstGeom>
          <a:noFill/>
          <a:ln w="9525">
            <a:noFill/>
          </a:ln>
        </p:spPr>
        <p:txBody>
          <a:bodyPr wrap="square" anchor="t">
            <a:spAutoFit/>
          </a:bodyPr>
          <a:lstStyle/>
          <a:p>
            <a:pPr>
              <a:lnSpc>
                <a:spcPts val="2600"/>
              </a:lnSpc>
            </a:pPr>
            <a:r>
              <a:rPr lang="zh-CN" altLang="en-US" sz="2000" dirty="0">
                <a:solidFill>
                  <a:schemeClr val="bg1"/>
                </a:solidFill>
                <a:latin typeface="黑体" panose="02010600030101010101" pitchFamily="1" charset="-122"/>
                <a:ea typeface="黑体" panose="02010600030101010101" pitchFamily="1" charset="-122"/>
                <a:sym typeface="黑体" panose="02010600030101010101" pitchFamily="1" charset="-122"/>
              </a:rPr>
              <a:t>   </a:t>
            </a:r>
            <a:r>
              <a:rPr lang="zh-CN" altLang="en-US" sz="2000" dirty="0">
                <a:solidFill>
                  <a:schemeClr val="bg1"/>
                </a:solidFill>
                <a:latin typeface="华文行楷" panose="02010800040101010101" charset="-122"/>
                <a:ea typeface="华文行楷" panose="02010800040101010101" charset="-122"/>
                <a:sym typeface="黑体" panose="02010600030101010101" pitchFamily="1" charset="-122"/>
              </a:rPr>
              <a:t> 在争创“安全文明工地”实施过程中，我们取得了良好的经济效益和社会效益，提高了我公司在建筑市场的核心竞争力。但在实施过程中也暴露出了我们自身发展的不足和存在的问题，敬请各位专家提出宝贵意见。</a:t>
            </a:r>
          </a:p>
          <a:p>
            <a:pPr>
              <a:lnSpc>
                <a:spcPts val="2600"/>
              </a:lnSpc>
            </a:pPr>
            <a:r>
              <a:rPr lang="zh-CN" altLang="en-US" sz="2000" dirty="0">
                <a:solidFill>
                  <a:schemeClr val="bg1"/>
                </a:solidFill>
                <a:latin typeface="华文行楷" panose="02010800040101010101" charset="-122"/>
                <a:ea typeface="华文行楷" panose="02010800040101010101" charset="-122"/>
                <a:sym typeface="黑体" panose="02010600030101010101" pitchFamily="1" charset="-122"/>
              </a:rPr>
              <a:t>    在以后施工过程中我们将不断总结，继续深入学习相关文件精神，贯彻落实有关规范规程，规范现场施工管理，确保安全生产、文明施工，保障建筑职工生命安全与健康。</a:t>
            </a:r>
          </a:p>
          <a:p>
            <a:pPr>
              <a:lnSpc>
                <a:spcPts val="2600"/>
              </a:lnSpc>
            </a:pPr>
            <a:r>
              <a:rPr lang="zh-CN" altLang="en-US" sz="2000" dirty="0">
                <a:solidFill>
                  <a:schemeClr val="bg1"/>
                </a:solidFill>
                <a:latin typeface="华文行楷" panose="02010800040101010101" charset="-122"/>
                <a:ea typeface="华文行楷" panose="02010800040101010101" charset="-122"/>
                <a:sym typeface="黑体" panose="02010600030101010101" pitchFamily="1" charset="-122"/>
              </a:rPr>
              <a:t>      同时，我们将更加注重实效，强化落实，保持创建“安全文明工地” 工作的持续开展。按照安全文明施工的目标、措施及要求，加强现场检查和管理，再次把项目部的安全文明施工标准化推向新的高潮。</a:t>
            </a:r>
            <a:endParaRPr lang="zh-CN" altLang="en-US" sz="2000" dirty="0">
              <a:latin typeface="华文行楷" panose="02010800040101010101" charset="-122"/>
              <a:ea typeface="华文行楷" panose="02010800040101010101" charset="-122"/>
            </a:endParaRPr>
          </a:p>
        </p:txBody>
      </p:sp>
      <p:sp>
        <p:nvSpPr>
          <p:cNvPr id="54279" name="矩形 3"/>
          <p:cNvSpPr/>
          <p:nvPr/>
        </p:nvSpPr>
        <p:spPr>
          <a:xfrm>
            <a:off x="6140450" y="309563"/>
            <a:ext cx="2533650" cy="706755"/>
          </a:xfrm>
          <a:prstGeom prst="rect">
            <a:avLst/>
          </a:prstGeom>
          <a:noFill/>
          <a:ln w="9525">
            <a:noFill/>
          </a:ln>
        </p:spPr>
        <p:txBody>
          <a:bodyPr wrap="square" anchor="t">
            <a:spAutoFit/>
          </a:bodyPr>
          <a:lstStyle/>
          <a:p>
            <a:pPr algn="ctr"/>
            <a:r>
              <a:rPr lang="en-US" altLang="zh-CN"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10 </a:t>
            </a:r>
            <a:r>
              <a:rPr lang="zh-CN" altLang="en-US" sz="4000" b="1" dirty="0">
                <a:solidFill>
                  <a:srgbClr val="000000"/>
                </a:solidFill>
                <a:latin typeface="黑体" panose="02010600030101010101" pitchFamily="1" charset="-122"/>
                <a:ea typeface="黑体" panose="02010600030101010101" pitchFamily="1" charset="-122"/>
                <a:sym typeface="黑体" panose="02010600030101010101" pitchFamily="1" charset="-122"/>
              </a:rPr>
              <a:t>结束语</a:t>
            </a:r>
            <a:endParaRPr lang="zh-CN" altLang="en-US" dirty="0">
              <a:ea typeface="宋体" panose="02010600030101010101" pitchFamily="2" charset="-122"/>
            </a:endParaRPr>
          </a:p>
        </p:txBody>
      </p:sp>
      <p:pic>
        <p:nvPicPr>
          <p:cNvPr id="56325"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Tree>
  </p:cSld>
  <p:clrMapOvr>
    <a:masterClrMapping/>
  </p:clrMapOvr>
  <p:transition spd="med" advClick="0" advTm="379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4279"/>
                                        </p:tgtEl>
                                        <p:attrNameLst>
                                          <p:attrName>style.visibility</p:attrName>
                                        </p:attrNameLst>
                                      </p:cBhvr>
                                      <p:to>
                                        <p:strVal val="visible"/>
                                      </p:to>
                                    </p:set>
                                    <p:animEffect filter="fade">
                                      <p:cBhvr>
                                        <p:cTn id="7" dur="800" decel="100000"/>
                                        <p:tgtEl>
                                          <p:spTgt spid="54279"/>
                                        </p:tgtEl>
                                      </p:cBhvr>
                                    </p:animEffect>
                                    <p:anim calcmode="lin" valueType="num">
                                      <p:cBhvr>
                                        <p:cTn id="8" dur="800" decel="100000" fill="hold"/>
                                        <p:tgtEl>
                                          <p:spTgt spid="54279"/>
                                        </p:tgtEl>
                                        <p:attrNameLst>
                                          <p:attrName>style.rotation</p:attrName>
                                        </p:attrNameLst>
                                      </p:cBhvr>
                                      <p:tavLst>
                                        <p:tav tm="0">
                                          <p:val>
                                            <p:fltVal val="-90"/>
                                          </p:val>
                                        </p:tav>
                                        <p:tav tm="100000">
                                          <p:val>
                                            <p:fltVal val="0"/>
                                          </p:val>
                                        </p:tav>
                                      </p:tavLst>
                                    </p:anim>
                                    <p:anim calcmode="lin" valueType="num">
                                      <p:cBhvr>
                                        <p:cTn id="9" dur="800" decel="100000" fill="hold"/>
                                        <p:tgtEl>
                                          <p:spTgt spid="54279"/>
                                        </p:tgtEl>
                                        <p:attrNameLst>
                                          <p:attrName>ppt_x</p:attrName>
                                        </p:attrNameLst>
                                      </p:cBhvr>
                                      <p:tavLst>
                                        <p:tav tm="0">
                                          <p:val>
                                            <p:strVal val="#ppt_x+0.4"/>
                                          </p:val>
                                        </p:tav>
                                        <p:tav tm="100000">
                                          <p:val>
                                            <p:strVal val="#ppt_x-0.05"/>
                                          </p:val>
                                        </p:tav>
                                      </p:tavLst>
                                    </p:anim>
                                    <p:anim calcmode="lin" valueType="num">
                                      <p:cBhvr>
                                        <p:cTn id="10" dur="800" decel="100000" fill="hold"/>
                                        <p:tgtEl>
                                          <p:spTgt spid="5427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427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427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96850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① 施工电梯的独立外架连墙件和外排栅的连墙件连在同一连墙件上，不符合要求。</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pic>
        <p:nvPicPr>
          <p:cNvPr id="2" name="图片 1" descr="mmexport149562431325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52950" y="1587500"/>
            <a:ext cx="4483100" cy="4676775"/>
          </a:xfrm>
          <a:prstGeom prst="rect">
            <a:avLst/>
          </a:prstGeom>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119888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rPr>
              <a:t>针对专家组提出的关于人货梯独立外架连墙件不符合要求的，项目部立即组织对外架的检查整改，将连墙件不符合要求的进行整改，排除隐患</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753235"/>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sz="2000" dirty="0">
                <a:solidFill>
                  <a:schemeClr val="bg1"/>
                </a:solidFill>
                <a:latin typeface="黑体" panose="02010600030101010101" pitchFamily="1" charset="-122"/>
                <a:ea typeface="黑体" panose="02010600030101010101" pitchFamily="1" charset="-122"/>
                <a:sym typeface="黑体" panose="02010600030101010101" pitchFamily="1" charset="-122"/>
              </a:rPr>
              <a:t>② </a:t>
            </a:r>
            <a:r>
              <a:rPr lang="en-US" altLang="zh-CN" sz="2000" dirty="0">
                <a:solidFill>
                  <a:schemeClr val="bg1"/>
                </a:solidFill>
                <a:latin typeface="黑体" panose="02010600030101010101" pitchFamily="1" charset="-122"/>
                <a:ea typeface="黑体" panose="02010600030101010101" pitchFamily="1" charset="-122"/>
                <a:sym typeface="黑体" panose="02010600030101010101" pitchFamily="1" charset="-122"/>
              </a:rPr>
              <a:t>2#</a:t>
            </a:r>
            <a:r>
              <a:rPr lang="zh-CN" altLang="en-US" sz="2000" dirty="0">
                <a:solidFill>
                  <a:schemeClr val="bg1"/>
                </a:solidFill>
                <a:latin typeface="黑体" panose="02010600030101010101" pitchFamily="1" charset="-122"/>
                <a:ea typeface="黑体" panose="02010600030101010101" pitchFamily="1" charset="-122"/>
                <a:sym typeface="黑体" panose="02010600030101010101" pitchFamily="1" charset="-122"/>
              </a:rPr>
              <a:t>施工升降机与外架的缝隙过大，存在安全隐患</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119888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rPr>
              <a:t>针对专家组提出的关于人货梯与外架缝隙过大的情况，项目部在人货梯与外架间隙大的地方设置了防护挡板。</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8" name="图片 7" descr="19738318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3945" y="1346200"/>
            <a:ext cx="3721100" cy="5053330"/>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7"/>
          <p:cNvSpPr/>
          <p:nvPr/>
        </p:nvSpPr>
        <p:spPr>
          <a:xfrm>
            <a:off x="0" y="1071563"/>
            <a:ext cx="9144000" cy="214312"/>
          </a:xfrm>
          <a:prstGeom prst="rect">
            <a:avLst/>
          </a:prstGeom>
          <a:gradFill rotWithShape="1">
            <a:gsLst>
              <a:gs pos="0">
                <a:srgbClr val="03489B">
                  <a:alpha val="100000"/>
                </a:srgbClr>
              </a:gs>
              <a:gs pos="50000">
                <a:srgbClr val="2889F4">
                  <a:alpha val="100000"/>
                </a:srgbClr>
              </a:gs>
              <a:gs pos="100000">
                <a:srgbClr val="FFFFFF">
                  <a:alpha val="100000"/>
                </a:srgbClr>
              </a:gs>
              <a:gs pos="100000">
                <a:srgbClr val="E1E7F5">
                  <a:alpha val="100000"/>
                </a:srgbClr>
              </a:gs>
            </a:gsLst>
            <a:lin ang="0" scaled="1"/>
            <a:tileRect/>
          </a:gradFill>
          <a:ln w="9525">
            <a:noFill/>
          </a:ln>
        </p:spPr>
        <p:txBody>
          <a:bodyPr anchor="ctr"/>
          <a:lstStyle/>
          <a:p>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4" name="TextBox 8"/>
          <p:cNvSpPr/>
          <p:nvPr/>
        </p:nvSpPr>
        <p:spPr>
          <a:xfrm>
            <a:off x="6442075" y="6264275"/>
            <a:ext cx="2533650" cy="369888"/>
          </a:xfrm>
          <a:prstGeom prst="rect">
            <a:avLst/>
          </a:prstGeom>
          <a:noFill/>
          <a:ln w="9525">
            <a:noFill/>
          </a:ln>
        </p:spPr>
        <p:txBody>
          <a:bodyPr wrap="square" anchor="t">
            <a:spAutoFit/>
          </a:bodyPr>
          <a:lstStyle/>
          <a:p>
            <a:r>
              <a:rPr lang="en-US" altLang="zh-CN">
                <a:solidFill>
                  <a:srgbClr val="595959"/>
                </a:solidFill>
                <a:latin typeface="Calibri" panose="020F0502020204030204" charset="0"/>
                <a:ea typeface="Calibri" panose="020F0502020204030204" charset="0"/>
                <a:sym typeface="Calibri" panose="020F0502020204030204" charset="0"/>
              </a:rPr>
              <a:t>www.zgxxbx.com</a:t>
            </a:r>
            <a:endParaRPr lang="en-US" altLang="zh-CN">
              <a:ea typeface="宋体" panose="02010600030101010101" pitchFamily="2" charset="-122"/>
            </a:endParaRPr>
          </a:p>
        </p:txBody>
      </p:sp>
      <p:sp>
        <p:nvSpPr>
          <p:cNvPr id="23555" name="矩形 44"/>
          <p:cNvSpPr/>
          <p:nvPr/>
        </p:nvSpPr>
        <p:spPr>
          <a:xfrm>
            <a:off x="5657850" y="6022975"/>
            <a:ext cx="3378200" cy="723900"/>
          </a:xfrm>
          <a:prstGeom prst="rect">
            <a:avLst/>
          </a:prstGeom>
          <a:solidFill>
            <a:schemeClr val="bg1"/>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414" name="矩形 40"/>
          <p:cNvSpPr/>
          <p:nvPr/>
        </p:nvSpPr>
        <p:spPr>
          <a:xfrm>
            <a:off x="120650" y="158750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57" name="矩形 23"/>
          <p:cNvSpPr/>
          <p:nvPr/>
        </p:nvSpPr>
        <p:spPr>
          <a:xfrm>
            <a:off x="176530" y="1659890"/>
            <a:ext cx="4102100" cy="1968500"/>
          </a:xfrm>
          <a:prstGeom prst="rect">
            <a:avLst/>
          </a:prstGeom>
          <a:noFill/>
          <a:ln w="9525">
            <a:noFill/>
          </a:ln>
        </p:spPr>
        <p:txBody>
          <a:bodyPr wrap="square" anchor="t">
            <a:spAutoFit/>
          </a:bodyPr>
          <a:lstStyle/>
          <a:p>
            <a:pPr indent="304800" algn="l"/>
            <a:r>
              <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rPr>
              <a:t>专家组初评提出的问题：</a:t>
            </a:r>
          </a:p>
          <a:p>
            <a:pPr indent="304800" algn="l"/>
            <a:endParaRPr lang="zh-CN" altLang="en-US" sz="2400" dirty="0">
              <a:solidFill>
                <a:schemeClr val="bg1"/>
              </a:solidFill>
              <a:latin typeface="黑体" panose="02010600030101010101" pitchFamily="1" charset="-122"/>
              <a:ea typeface="黑体" panose="02010600030101010101" pitchFamily="1" charset="-122"/>
              <a:sym typeface="黑体" panose="02010600030101010101" pitchFamily="1" charset="-122"/>
            </a:endParaRPr>
          </a:p>
          <a:p>
            <a:pPr indent="304800" algn="l"/>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③ </a:t>
            </a:r>
            <a:r>
              <a:rPr lang="en-US" altLang="zh-CN" dirty="0">
                <a:solidFill>
                  <a:schemeClr val="bg1"/>
                </a:solidFill>
                <a:latin typeface="黑体" panose="02010600030101010101" pitchFamily="1" charset="-122"/>
                <a:ea typeface="黑体" panose="02010600030101010101" pitchFamily="1" charset="-122"/>
                <a:sym typeface="黑体" panose="02010600030101010101" pitchFamily="1" charset="-122"/>
              </a:rPr>
              <a:t>2#</a:t>
            </a:r>
            <a:r>
              <a:rPr lang="zh-CN" altLang="en-US" dirty="0">
                <a:solidFill>
                  <a:schemeClr val="bg1"/>
                </a:solidFill>
                <a:latin typeface="黑体" panose="02010600030101010101" pitchFamily="1" charset="-122"/>
                <a:ea typeface="黑体" panose="02010600030101010101" pitchFamily="1" charset="-122"/>
                <a:sym typeface="黑体" panose="02010600030101010101" pitchFamily="1" charset="-122"/>
              </a:rPr>
              <a:t>施工升降机的控制电箱离施工升降机的出入口路程较远，不方便施工升降机的故障排除。</a:t>
            </a:r>
          </a:p>
          <a:p>
            <a:pPr indent="304800" algn="l"/>
            <a:endParaRPr lang="en-US" altLang="x-none" sz="2000" dirty="0">
              <a:solidFill>
                <a:schemeClr val="bg1"/>
              </a:solidFill>
              <a:latin typeface="黑体" panose="02010600030101010101" pitchFamily="1" charset="-122"/>
              <a:ea typeface="黑体" panose="02010600030101010101" pitchFamily="1" charset="-122"/>
              <a:sym typeface="黑体" panose="02010600030101010101" pitchFamily="1" charset="-122"/>
            </a:endParaRPr>
          </a:p>
        </p:txBody>
      </p:sp>
      <p:sp>
        <p:nvSpPr>
          <p:cNvPr id="23558" name="矩形 39"/>
          <p:cNvSpPr/>
          <p:nvPr/>
        </p:nvSpPr>
        <p:spPr>
          <a:xfrm>
            <a:off x="3980021" y="403860"/>
            <a:ext cx="5084445" cy="583565"/>
          </a:xfrm>
          <a:prstGeom prst="rect">
            <a:avLst/>
          </a:prstGeom>
          <a:noFill/>
          <a:ln w="9525">
            <a:noFill/>
          </a:ln>
        </p:spPr>
        <p:txBody>
          <a:bodyPr wrap="none" anchor="t">
            <a:spAutoFit/>
          </a:bodyPr>
          <a:lstStyle/>
          <a:p>
            <a:pPr algn="ctr"/>
            <a:r>
              <a:rPr lang="en-US" altLang="x-none"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3 </a:t>
            </a:r>
            <a:r>
              <a:rPr lang="zh-CN" altLang="en-US" sz="3200" b="1" dirty="0">
                <a:solidFill>
                  <a:srgbClr val="000000"/>
                </a:solidFill>
                <a:latin typeface="黑体" panose="02010600030101010101" pitchFamily="1" charset="-122"/>
                <a:ea typeface="黑体" panose="02010600030101010101" pitchFamily="1" charset="-122"/>
                <a:sym typeface="黑体" panose="02010600030101010101" pitchFamily="1" charset="-122"/>
              </a:rPr>
              <a:t>针对初评意见的整改回复</a:t>
            </a:r>
          </a:p>
        </p:txBody>
      </p:sp>
      <p:grpSp>
        <p:nvGrpSpPr>
          <p:cNvPr id="17417" name="组合 17416"/>
          <p:cNvGrpSpPr/>
          <p:nvPr/>
        </p:nvGrpSpPr>
        <p:grpSpPr>
          <a:xfrm>
            <a:off x="4403725" y="1257300"/>
            <a:ext cx="4740275" cy="5600700"/>
            <a:chOff x="0" y="0"/>
            <a:chExt cx="4740274" cy="5600700"/>
          </a:xfrm>
        </p:grpSpPr>
        <p:sp>
          <p:nvSpPr>
            <p:cNvPr id="23560" name="矩形 41"/>
            <p:cNvSpPr/>
            <p:nvPr/>
          </p:nvSpPr>
          <p:spPr>
            <a:xfrm>
              <a:off x="0" y="0"/>
              <a:ext cx="107950" cy="56007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1" name="矩形 42"/>
            <p:cNvSpPr/>
            <p:nvPr/>
          </p:nvSpPr>
          <p:spPr>
            <a:xfrm>
              <a:off x="19050" y="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562" name="矩形 43"/>
            <p:cNvSpPr/>
            <p:nvPr/>
          </p:nvSpPr>
          <p:spPr>
            <a:xfrm>
              <a:off x="19050" y="5511800"/>
              <a:ext cx="4721224" cy="88900"/>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pic>
        <p:nvPicPr>
          <p:cNvPr id="23563"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13"/>
            <a:ext cx="1044575" cy="1022350"/>
          </a:xfrm>
          <a:prstGeom prst="rect">
            <a:avLst/>
          </a:prstGeom>
          <a:noFill/>
          <a:ln w="9525">
            <a:noFill/>
          </a:ln>
        </p:spPr>
      </p:pic>
      <p:sp>
        <p:nvSpPr>
          <p:cNvPr id="3" name="矩形 40"/>
          <p:cNvSpPr/>
          <p:nvPr/>
        </p:nvSpPr>
        <p:spPr>
          <a:xfrm>
            <a:off x="31750" y="4151630"/>
            <a:ext cx="4391025" cy="2112645"/>
          </a:xfrm>
          <a:prstGeom prst="rect">
            <a:avLst/>
          </a:prstGeom>
          <a:solidFill>
            <a:srgbClr val="00B050"/>
          </a:solidFill>
          <a:ln w="9525">
            <a:noFill/>
          </a:ln>
        </p:spPr>
        <p:txBody>
          <a:bodyPr anchor="ctr"/>
          <a:lstStyle/>
          <a:p>
            <a:pPr algn="ctr"/>
            <a:endParaRPr lang="zh-CN" altLang="en-US">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4" name="文本框 3"/>
          <p:cNvSpPr txBox="1"/>
          <p:nvPr/>
        </p:nvSpPr>
        <p:spPr>
          <a:xfrm>
            <a:off x="60960" y="4219575"/>
            <a:ext cx="2419985" cy="460375"/>
          </a:xfrm>
          <a:prstGeom prst="rect">
            <a:avLst/>
          </a:prstGeom>
          <a:noFill/>
        </p:spPr>
        <p:txBody>
          <a:bodyPr wrap="square" rtlCol="0">
            <a:spAutoFit/>
          </a:bodyPr>
          <a:lstStyle/>
          <a:p>
            <a:r>
              <a:rPr lang="zh-CN" altLang="en-US" sz="2400" b="1">
                <a:solidFill>
                  <a:schemeClr val="bg1">
                    <a:lumMod val="95000"/>
                  </a:schemeClr>
                </a:solidFill>
                <a:latin typeface="+mn-ea"/>
                <a:ea typeface="+mn-ea"/>
              </a:rPr>
              <a:t>整改落实情况：</a:t>
            </a:r>
          </a:p>
        </p:txBody>
      </p:sp>
      <p:sp>
        <p:nvSpPr>
          <p:cNvPr id="5" name="文本框 4"/>
          <p:cNvSpPr txBox="1"/>
          <p:nvPr/>
        </p:nvSpPr>
        <p:spPr>
          <a:xfrm>
            <a:off x="177165" y="4768215"/>
            <a:ext cx="3853180" cy="645160"/>
          </a:xfrm>
          <a:prstGeom prst="rect">
            <a:avLst/>
          </a:prstGeom>
          <a:noFill/>
        </p:spPr>
        <p:txBody>
          <a:bodyPr wrap="square" rtlCol="0">
            <a:spAutoFit/>
          </a:bodyPr>
          <a:lstStyle/>
          <a:p>
            <a:r>
              <a:rPr lang="en-US" altLang="zh-CN">
                <a:solidFill>
                  <a:schemeClr val="bg1">
                    <a:lumMod val="95000"/>
                  </a:schemeClr>
                </a:solidFill>
              </a:rPr>
              <a:t>      </a:t>
            </a:r>
            <a:r>
              <a:rPr lang="zh-CN" altLang="en-US">
                <a:solidFill>
                  <a:schemeClr val="bg1">
                    <a:lumMod val="95000"/>
                  </a:schemeClr>
                </a:solidFill>
                <a:ea typeface="宋体" panose="02010600030101010101" pitchFamily="2" charset="-122"/>
              </a:rPr>
              <a:t>已经将</a:t>
            </a:r>
            <a:r>
              <a:rPr lang="en-US" altLang="zh-CN">
                <a:solidFill>
                  <a:schemeClr val="bg1">
                    <a:lumMod val="95000"/>
                  </a:schemeClr>
                </a:solidFill>
                <a:ea typeface="宋体" panose="02010600030101010101" pitchFamily="2" charset="-122"/>
              </a:rPr>
              <a:t>2#</a:t>
            </a:r>
            <a:r>
              <a:rPr lang="zh-CN" altLang="en-US">
                <a:solidFill>
                  <a:schemeClr val="bg1">
                    <a:lumMod val="95000"/>
                  </a:schemeClr>
                </a:solidFill>
                <a:ea typeface="宋体" panose="02010600030101010101" pitchFamily="2" charset="-122"/>
              </a:rPr>
              <a:t>施工升降机的控制电箱迁移至施工升降机的右面，符合要求</a:t>
            </a:r>
          </a:p>
        </p:txBody>
      </p:sp>
      <p:cxnSp>
        <p:nvCxnSpPr>
          <p:cNvPr id="6" name="直接箭头连接符 5"/>
          <p:cNvCxnSpPr/>
          <p:nvPr/>
        </p:nvCxnSpPr>
        <p:spPr>
          <a:xfrm flipV="1">
            <a:off x="3248660" y="4445000"/>
            <a:ext cx="1304290" cy="9525"/>
          </a:xfrm>
          <a:prstGeom prst="straightConnector1">
            <a:avLst/>
          </a:prstGeom>
          <a:ln w="92075" cmpd="sng">
            <a:solidFill>
              <a:schemeClr val="accent1">
                <a:shade val="50000"/>
              </a:schemeClr>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355340" y="4086225"/>
            <a:ext cx="675005" cy="368300"/>
          </a:xfrm>
          <a:prstGeom prst="rect">
            <a:avLst/>
          </a:prstGeom>
          <a:noFill/>
        </p:spPr>
        <p:txBody>
          <a:bodyPr wrap="square" rtlCol="0">
            <a:spAutoFit/>
          </a:bodyPr>
          <a:lstStyle/>
          <a:p>
            <a:r>
              <a:rPr lang="zh-CN" altLang="en-US" b="1"/>
              <a:t>附图</a:t>
            </a:r>
          </a:p>
        </p:txBody>
      </p:sp>
      <p:pic>
        <p:nvPicPr>
          <p:cNvPr id="8" name="图片 7" descr="mmexport14955338223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8665" y="1395095"/>
            <a:ext cx="3928110" cy="5239385"/>
          </a:xfrm>
          <a:prstGeom prst="rect">
            <a:avLst/>
          </a:prstGeom>
        </p:spPr>
      </p:pic>
    </p:spTree>
  </p:cSld>
  <p:clrMapOvr>
    <a:masterClrMapping/>
  </p:clrMapOvr>
  <p:transition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filter="wipe(up)">
                                      <p:cBhvr>
                                        <p:cTn id="7" dur="500"/>
                                        <p:tgtEl>
                                          <p:spTgt spid="17414"/>
                                        </p:tgtEl>
                                      </p:cBhvr>
                                    </p:animEffect>
                                  </p:childTnLst>
                                </p:cTn>
                              </p:par>
                              <p:par>
                                <p:cTn id="8" presetID="22" presetClass="entr" presetSubtype="8" fill="hold"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filter="wipe(left)">
                                      <p:cBhvr>
                                        <p:cTn id="10" dur="500"/>
                                        <p:tgtEl>
                                          <p:spTgt spid="174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ldLvl="0" animBg="1"/>
      <p:bldP spid="3" grpId="0" bldLvl="0" animBg="1"/>
    </p:bld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2622</Words>
  <Application>Microsoft Office PowerPoint</Application>
  <PresentationFormat>全屏显示(4:3)</PresentationFormat>
  <Paragraphs>347</Paragraphs>
  <Slides>69</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0</vt:i4>
      </vt:variant>
      <vt:variant>
        <vt:lpstr>幻灯片标题</vt:lpstr>
      </vt:variant>
      <vt:variant>
        <vt:i4>69</vt:i4>
      </vt:variant>
    </vt:vector>
  </HeadingPairs>
  <TitlesOfParts>
    <vt:vector size="79" baseType="lpstr">
      <vt:lpstr>黑体</vt:lpstr>
      <vt:lpstr>华文行楷</vt:lpstr>
      <vt:lpstr>华文楷体</vt:lpstr>
      <vt:lpstr>华文细黑</vt:lpstr>
      <vt:lpstr>宋体</vt:lpstr>
      <vt:lpstr>微软雅黑</vt:lpstr>
      <vt:lpstr>Arial</vt:lpstr>
      <vt:lpstr>Calibri</vt:lpstr>
      <vt:lpstr>Times New Roman</vt:lpstr>
      <vt:lpstr>Office 主题</vt:lpstr>
      <vt:lpstr>PowerPoint 演示文稿</vt:lpstr>
      <vt:lpstr>PowerPoint 演示文稿</vt:lpstr>
      <vt:lpstr>PowerPoint 演示文稿</vt:lpstr>
      <vt:lpstr>                       工程概况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材料管理</vt:lpstr>
      <vt:lpstr>施工样板先行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XX(项目部名称)</dc:title>
  <dc:creator>abcdef</dc:creator>
  <cp:lastModifiedBy>A00024</cp:lastModifiedBy>
  <cp:revision>370</cp:revision>
  <dcterms:created xsi:type="dcterms:W3CDTF">2012-10-21T22:29:00Z</dcterms:created>
  <dcterms:modified xsi:type="dcterms:W3CDTF">2020-12-24T00:43:31Z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