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61"/>
  </p:handoutMasterIdLst>
  <p:sldIdLst>
    <p:sldId id="806" r:id="rId3"/>
    <p:sldId id="1616" r:id="rId5"/>
    <p:sldId id="971" r:id="rId6"/>
    <p:sldId id="1555" r:id="rId7"/>
    <p:sldId id="1620" r:id="rId8"/>
    <p:sldId id="1621" r:id="rId9"/>
    <p:sldId id="1622" r:id="rId10"/>
    <p:sldId id="1623" r:id="rId11"/>
    <p:sldId id="1624" r:id="rId12"/>
    <p:sldId id="1625" r:id="rId13"/>
    <p:sldId id="1626" r:id="rId14"/>
    <p:sldId id="1627" r:id="rId15"/>
    <p:sldId id="1628" r:id="rId16"/>
    <p:sldId id="1629" r:id="rId17"/>
    <p:sldId id="1630" r:id="rId18"/>
    <p:sldId id="1631" r:id="rId19"/>
    <p:sldId id="1632" r:id="rId20"/>
    <p:sldId id="1634" r:id="rId21"/>
    <p:sldId id="1633" r:id="rId22"/>
    <p:sldId id="1635" r:id="rId23"/>
    <p:sldId id="1636" r:id="rId24"/>
    <p:sldId id="1637" r:id="rId25"/>
    <p:sldId id="1638" r:id="rId26"/>
    <p:sldId id="1639" r:id="rId27"/>
    <p:sldId id="1640" r:id="rId28"/>
    <p:sldId id="1641" r:id="rId29"/>
    <p:sldId id="1642" r:id="rId30"/>
    <p:sldId id="1643" r:id="rId31"/>
    <p:sldId id="1644" r:id="rId32"/>
    <p:sldId id="1645" r:id="rId33"/>
    <p:sldId id="1646" r:id="rId34"/>
    <p:sldId id="1647" r:id="rId35"/>
    <p:sldId id="1648" r:id="rId36"/>
    <p:sldId id="1651" r:id="rId37"/>
    <p:sldId id="1649" r:id="rId38"/>
    <p:sldId id="1650" r:id="rId39"/>
    <p:sldId id="1652" r:id="rId40"/>
    <p:sldId id="1653" r:id="rId41"/>
    <p:sldId id="1654" r:id="rId42"/>
    <p:sldId id="1660" r:id="rId43"/>
    <p:sldId id="1655" r:id="rId44"/>
    <p:sldId id="1656" r:id="rId45"/>
    <p:sldId id="1659" r:id="rId46"/>
    <p:sldId id="1657" r:id="rId47"/>
    <p:sldId id="1658" r:id="rId48"/>
    <p:sldId id="1661" r:id="rId49"/>
    <p:sldId id="1662" r:id="rId50"/>
    <p:sldId id="1664" r:id="rId51"/>
    <p:sldId id="1663" r:id="rId52"/>
    <p:sldId id="1665" r:id="rId53"/>
    <p:sldId id="1666" r:id="rId54"/>
    <p:sldId id="1667" r:id="rId55"/>
    <p:sldId id="1668" r:id="rId56"/>
    <p:sldId id="1669" r:id="rId57"/>
    <p:sldId id="1671" r:id="rId58"/>
    <p:sldId id="1673" r:id="rId59"/>
    <p:sldId id="1619" r:id="rId60"/>
  </p:sldIdLst>
  <p:sldSz cx="9144000" cy="6858000" type="screen4x3"/>
  <p:notesSz cx="6858000" cy="9144000"/>
  <p:custDataLst>
    <p:tags r:id="rId6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2D2F"/>
    <a:srgbClr val="FFFFFF"/>
    <a:srgbClr val="1F3434"/>
    <a:srgbClr val="182D2D"/>
    <a:srgbClr val="4C4746"/>
    <a:srgbClr val="BDA818"/>
    <a:srgbClr val="CA2045"/>
    <a:srgbClr val="F6F6F6"/>
    <a:srgbClr val="2EB0DE"/>
    <a:srgbClr val="1F95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135" autoAdjust="0"/>
  </p:normalViewPr>
  <p:slideViewPr>
    <p:cSldViewPr snapToObjects="1">
      <p:cViewPr>
        <p:scale>
          <a:sx n="75" d="100"/>
          <a:sy n="75" d="100"/>
        </p:scale>
        <p:origin x="1896" y="612"/>
      </p:cViewPr>
      <p:guideLst>
        <p:guide orient="horz" pos="159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990"/>
    </p:cViewPr>
  </p:sorterViewPr>
  <p:notesViewPr>
    <p:cSldViewPr snapToObjects="1">
      <p:cViewPr varScale="1">
        <p:scale>
          <a:sx n="81" d="100"/>
          <a:sy n="81" d="100"/>
        </p:scale>
        <p:origin x="-2088" y="-102"/>
      </p:cViewPr>
      <p:guideLst>
        <p:guide orient="horz" pos="2745"/>
        <p:guide pos="215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5" Type="http://schemas.openxmlformats.org/officeDocument/2006/relationships/tags" Target="tags/tag7.xml"/><Relationship Id="rId64" Type="http://schemas.openxmlformats.org/officeDocument/2006/relationships/tableStyles" Target="tableStyles.xml"/><Relationship Id="rId63" Type="http://schemas.openxmlformats.org/officeDocument/2006/relationships/viewProps" Target="viewProps.xml"/><Relationship Id="rId62" Type="http://schemas.openxmlformats.org/officeDocument/2006/relationships/presProps" Target="presProps.xml"/><Relationship Id="rId61" Type="http://schemas.openxmlformats.org/officeDocument/2006/relationships/handoutMaster" Target="handoutMasters/handoutMaster1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FEDC60-7942-4E1E-8545-2BDC433F19CA}" type="doc">
      <dgm:prSet loTypeId="urn:microsoft.com/office/officeart/2005/8/layout/vList2#1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20B9F316-66FA-49AB-BD59-BA0C85096625}">
      <dgm:prSet/>
      <dgm:spPr>
        <a:noFill/>
        <a:ln>
          <a:noFill/>
        </a:ln>
        <a:scene3d>
          <a:camera prst="orthographicFront"/>
          <a:lightRig rig="threePt" dir="t"/>
        </a:scene3d>
      </dgm:spPr>
      <dgm:t>
        <a:bodyPr vert="vert"/>
        <a:lstStyle/>
        <a:p>
          <a:pPr rtl="0"/>
          <a:r>
            <a:rPr kumimoji="1" lang="en-US" b="0" baseline="0" dirty="0">
              <a:solidFill>
                <a:srgbClr val="CC0000"/>
              </a:solidFill>
            </a:rPr>
            <a:t>120cm</a:t>
          </a:r>
          <a:endParaRPr lang="zh-CN" baseline="0" dirty="0">
            <a:solidFill>
              <a:srgbClr val="CC0000"/>
            </a:solidFill>
          </a:endParaRPr>
        </a:p>
      </dgm:t>
    </dgm:pt>
    <dgm:pt modelId="{5F500D1E-DAEC-4A3A-973C-5E33AFC4EC70}" cxnId="{C8FCBC18-A55F-43CF-8F14-F33BA3D2FA42}" type="parTrans">
      <dgm:prSet/>
      <dgm:spPr/>
      <dgm:t>
        <a:bodyPr/>
        <a:lstStyle/>
        <a:p>
          <a:endParaRPr lang="zh-CN" altLang="en-US"/>
        </a:p>
      </dgm:t>
    </dgm:pt>
    <dgm:pt modelId="{C5439A77-B0CB-4D98-93BD-A053DE962D0E}" cxnId="{C8FCBC18-A55F-43CF-8F14-F33BA3D2FA42}" type="sibTrans">
      <dgm:prSet/>
      <dgm:spPr/>
      <dgm:t>
        <a:bodyPr/>
        <a:lstStyle/>
        <a:p>
          <a:endParaRPr lang="zh-CN" altLang="en-US"/>
        </a:p>
      </dgm:t>
    </dgm:pt>
    <dgm:pt modelId="{A46B1FA3-8857-4FE4-958D-168BD5DEFB8D}" type="pres">
      <dgm:prSet presAssocID="{AFFEDC60-7942-4E1E-8545-2BDC433F19CA}" presName="linear" presStyleCnt="0">
        <dgm:presLayoutVars>
          <dgm:animLvl val="lvl"/>
          <dgm:resizeHandles val="exact"/>
        </dgm:presLayoutVars>
      </dgm:prSet>
      <dgm:spPr/>
    </dgm:pt>
    <dgm:pt modelId="{9E28F969-64F5-400E-AF95-3E1FAEB4BCD9}" type="pres">
      <dgm:prSet presAssocID="{20B9F316-66FA-49AB-BD59-BA0C85096625}" presName="parentText" presStyleLbl="node1" presStyleIdx="0" presStyleCnt="1" custLinFactNeighborX="59719" custLinFactNeighborY="-18689">
        <dgm:presLayoutVars>
          <dgm:chMax val="0"/>
          <dgm:bulletEnabled val="1"/>
        </dgm:presLayoutVars>
      </dgm:prSet>
      <dgm:spPr/>
    </dgm:pt>
  </dgm:ptLst>
  <dgm:cxnLst>
    <dgm:cxn modelId="{C8FCBC18-A55F-43CF-8F14-F33BA3D2FA42}" srcId="{AFFEDC60-7942-4E1E-8545-2BDC433F19CA}" destId="{20B9F316-66FA-49AB-BD59-BA0C85096625}" srcOrd="0" destOrd="0" parTransId="{5F500D1E-DAEC-4A3A-973C-5E33AFC4EC70}" sibTransId="{C5439A77-B0CB-4D98-93BD-A053DE962D0E}"/>
    <dgm:cxn modelId="{FE57B29E-0D63-41BC-9926-89E8AB876EDF}" type="presOf" srcId="{20B9F316-66FA-49AB-BD59-BA0C85096625}" destId="{9E28F969-64F5-400E-AF95-3E1FAEB4BCD9}" srcOrd="0" destOrd="0" presId="urn:microsoft.com/office/officeart/2005/8/layout/vList2#1"/>
    <dgm:cxn modelId="{7F37F7D8-630E-43F3-9BF4-223CAC829CFB}" type="presOf" srcId="{AFFEDC60-7942-4E1E-8545-2BDC433F19CA}" destId="{A46B1FA3-8857-4FE4-958D-168BD5DEFB8D}" srcOrd="0" destOrd="0" presId="urn:microsoft.com/office/officeart/2005/8/layout/vList2#1"/>
    <dgm:cxn modelId="{35F81362-D94D-48F3-8F4C-24AA49B88880}" type="presParOf" srcId="{A46B1FA3-8857-4FE4-958D-168BD5DEFB8D}" destId="{9E28F969-64F5-400E-AF95-3E1FAEB4BCD9}" srcOrd="0" destOrd="0" presId="urn:microsoft.com/office/officeart/2005/8/layout/vList2#1"/>
  </dgm:cxnLst>
  <dgm:bg>
    <a:noFill/>
  </dgm:bg>
  <dgm:whole>
    <a:ln w="0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28F969-64F5-400E-AF95-3E1FAEB4BCD9}">
      <dsp:nvSpPr>
        <dsp:cNvPr id="0" name=""/>
        <dsp:cNvSpPr/>
      </dsp:nvSpPr>
      <dsp:spPr>
        <a:xfrm>
          <a:off x="0" y="0"/>
          <a:ext cx="437616" cy="608400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  <a:scene3d>
          <a:camera prst="orthographicFron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49530" tIns="49530" rIns="49530" bIns="4953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1300" b="0" kern="1200" baseline="0" dirty="0">
              <a:solidFill>
                <a:srgbClr val="CC0000"/>
              </a:solidFill>
            </a:rPr>
            <a:t>120cm</a:t>
          </a:r>
          <a:endParaRPr lang="zh-CN" sz="1300" kern="1200" baseline="0" dirty="0">
            <a:solidFill>
              <a:srgbClr val="CC0000"/>
            </a:solidFill>
          </a:endParaRPr>
        </a:p>
      </dsp:txBody>
      <dsp:txXfrm>
        <a:off x="21363" y="21363"/>
        <a:ext cx="394890" cy="565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#1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66804-583B-42BE-962B-441699487C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0FDFD-A5D4-42F3-BCC8-12887DAA73C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endParaRPr lang="zh-CN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fld id="{B9EEDA17-7CE7-49CA-897E-A1888A19DA62}" type="datetimeFigureOut">
              <a:rPr lang="zh-CN" altLang="en-US"/>
            </a:fld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0" hangingPunct="0">
              <a:defRPr sz="1200"/>
            </a:lvl1pPr>
          </a:lstStyle>
          <a:p>
            <a:fld id="{CE1689F0-D8FB-450F-A36F-553F26501FEE}" type="slidenum">
              <a:rPr lang="zh-CN" alt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5" Type="http://schemas.openxmlformats.org/officeDocument/2006/relationships/image" Target="../media/image14.png"/><Relationship Id="rId14" Type="http://schemas.openxmlformats.org/officeDocument/2006/relationships/image" Target="../media/image13.png"/><Relationship Id="rId13" Type="http://schemas.openxmlformats.org/officeDocument/2006/relationships/image" Target="../media/image12.pn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5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ECLOGO-eff-0-1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108972" y="2886612"/>
            <a:ext cx="794951" cy="79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PPECLOGO-eff-0-2"/>
          <p:cNvPicPr>
            <a:picLocks noChangeAspect="1" noChangeArrowheads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320378" y="2758268"/>
            <a:ext cx="822289" cy="83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PECLOGO-eff-0-3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80035" y="1447782"/>
            <a:ext cx="2259415" cy="237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PPECLOGO-eff-0-1"/>
          <p:cNvPicPr>
            <a:picLocks noChangeAspect="1" noChangeArrowheads="1"/>
          </p:cNvPicPr>
          <p:nvPr userDrawn="1"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349269" y="3771071"/>
            <a:ext cx="392942" cy="39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PPECLOGO-eff-0-1"/>
          <p:cNvPicPr>
            <a:picLocks noChangeAspect="1" noChangeArrowheads="1"/>
          </p:cNvPicPr>
          <p:nvPr userDrawn="1"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530095" y="2904249"/>
            <a:ext cx="300751" cy="30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PECLOGO-eff-0-2"/>
          <p:cNvPicPr>
            <a:picLocks noChangeAspect="1" noChangeArrowheads="1"/>
          </p:cNvPicPr>
          <p:nvPr userDrawn="1"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956817" y="2574152"/>
            <a:ext cx="736011" cy="75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PPECLOGO-eff-5-4"/>
          <p:cNvPicPr>
            <a:picLocks noChangeAspect="1" noChangeArrowheads="1"/>
          </p:cNvPicPr>
          <p:nvPr userDrawn="1"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445502" y="3206628"/>
            <a:ext cx="1107795" cy="112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PPECLOGO-eff-5-2"/>
          <p:cNvPicPr>
            <a:picLocks noChangeAspect="1" noChangeArrowheads="1"/>
          </p:cNvPicPr>
          <p:nvPr userDrawn="1"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012736" y="3446017"/>
            <a:ext cx="1375296" cy="143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PPECLOGO-eff-5-4"/>
          <p:cNvPicPr>
            <a:picLocks noChangeAspect="1" noChangeArrowheads="1"/>
          </p:cNvPicPr>
          <p:nvPr userDrawn="1"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411681" y="2725341"/>
            <a:ext cx="837269" cy="85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PPECLOGO-eff-0-1"/>
          <p:cNvPicPr>
            <a:picLocks noChangeAspect="1" noChangeArrowheads="1"/>
          </p:cNvPicPr>
          <p:nvPr userDrawn="1"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5954774" y="3624921"/>
            <a:ext cx="391431" cy="3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PPECLOGO-eff-0-1"/>
          <p:cNvPicPr>
            <a:picLocks noChangeAspect="1" noChangeArrowheads="1"/>
          </p:cNvPicPr>
          <p:nvPr userDrawn="1"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8437864" y="2365003"/>
            <a:ext cx="391430" cy="3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PPECLOGO-eff2-1-2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1540226" y="2795897"/>
            <a:ext cx="1272527" cy="142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PPECLOGO-eff2-1-3"/>
          <p:cNvPicPr>
            <a:picLocks noChangeAspect="1" noChangeArrowheads="1"/>
          </p:cNvPicPr>
          <p:nvPr userDrawn="1"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2986554" y="2785815"/>
            <a:ext cx="327956" cy="3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PPECLOGO-eff2-1-4"/>
          <p:cNvPicPr>
            <a:picLocks noChangeAspect="1" noChangeArrowheads="1"/>
          </p:cNvPicPr>
          <p:nvPr userDrawn="1"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6387010" y="3325064"/>
            <a:ext cx="527449" cy="58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PPECLOGO-eff2-1-3"/>
          <p:cNvPicPr>
            <a:picLocks noChangeAspect="1" noChangeArrowheads="1"/>
          </p:cNvPicPr>
          <p:nvPr userDrawn="1"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6926550" y="2909288"/>
            <a:ext cx="270525" cy="30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PPECLOGO-eff2-1-3"/>
          <p:cNvPicPr>
            <a:picLocks noChangeAspect="1" noChangeArrowheads="1"/>
          </p:cNvPicPr>
          <p:nvPr userDrawn="1"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7305889" y="3446016"/>
            <a:ext cx="211584" cy="23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rAng="0" ptsTypes="">
                                      <p:cBhvr>
                                        <p:cTn id="3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31632 3.33333E-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16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4 -1.85185E-6 L -0.46684 -1.85185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94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111E-6 L -0.19531 1.11111E-6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-0.43594 2.59259E-6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06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-0.33577 -1.85185E-6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88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57188 -1.85185E-6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94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57188 -1.85185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94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0.43906 2.59259E-6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4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L 0.62813 2.96296E-6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06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0.42465 -2.96296E-6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33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xit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16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2.jpeg"/><Relationship Id="rId1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4.jpeg"/><Relationship Id="rId1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6.jpeg"/><Relationship Id="rId1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8.jpeg"/><Relationship Id="rId1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0.jpeg"/><Relationship Id="rId1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2.jpeg"/><Relationship Id="rId1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44.png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6.jpeg"/><Relationship Id="rId1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0.jpeg"/><Relationship Id="rId1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56.jpeg"/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8.jpeg"/><Relationship Id="rId1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themeOverride" Target="../theme/themeOverride1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5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0.jpe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92.emf"/><Relationship Id="rId1" Type="http://schemas.openxmlformats.org/officeDocument/2006/relationships/image" Target="../media/image91.jpeg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4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8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image" Target="../media/image9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9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0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03.jpeg"/><Relationship Id="rId1" Type="http://schemas.openxmlformats.org/officeDocument/2006/relationships/image" Target="../media/image10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05.jpeg"/><Relationship Id="rId1" Type="http://schemas.openxmlformats.org/officeDocument/2006/relationships/image" Target="../media/image10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6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image" Target="../media/image17.jpeg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5.jpeg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7.jpeg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箭头: 五边形 2"/>
          <p:cNvSpPr/>
          <p:nvPr/>
        </p:nvSpPr>
        <p:spPr>
          <a:xfrm>
            <a:off x="1904" y="1945657"/>
            <a:ext cx="6493620" cy="2401431"/>
          </a:xfrm>
          <a:prstGeom prst="homePlate">
            <a:avLst>
              <a:gd name="adj" fmla="val 30228"/>
            </a:avLst>
          </a:prstGeom>
          <a:solidFill>
            <a:srgbClr val="182D2D">
              <a:alpha val="9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/>
          <p:cNvSpPr txBox="1"/>
          <p:nvPr/>
        </p:nvSpPr>
        <p:spPr>
          <a:xfrm>
            <a:off x="234193" y="2595875"/>
            <a:ext cx="5536382" cy="101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995" b="1" dirty="0">
                <a:solidFill>
                  <a:schemeClr val="bg1"/>
                </a:solidFill>
                <a:latin typeface="思源黑体" panose="020B0500000000090000" charset="-122"/>
                <a:ea typeface="思源黑体" panose="020B0500000000090000" charset="-122"/>
                <a:cs typeface="思源黑体" panose="020B0500000000090000" charset="-122"/>
              </a:rPr>
              <a:t>目视化手册</a:t>
            </a:r>
            <a:endParaRPr sz="5995" b="1" dirty="0">
              <a:solidFill>
                <a:schemeClr val="bg1"/>
              </a:solidFill>
              <a:latin typeface="思源黑体" panose="020B0500000000090000" charset="-122"/>
              <a:ea typeface="思源黑体" panose="020B0500000000090000" charset="-122"/>
              <a:cs typeface="思源黑体" panose="020B0500000000090000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33195" y="4598058"/>
            <a:ext cx="2547098" cy="8528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945" b="1" dirty="0">
                <a:ln w="28575">
                  <a:noFill/>
                </a:ln>
                <a:solidFill>
                  <a:srgbClr val="1F34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202X</a:t>
            </a:r>
            <a:endParaRPr lang="en-US" altLang="zh-CN" sz="4945" b="1" dirty="0">
              <a:ln w="28575">
                <a:noFill/>
              </a:ln>
              <a:solidFill>
                <a:srgbClr val="1F343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355734" y="4878305"/>
            <a:ext cx="1732648" cy="377946"/>
            <a:chOff x="4949" y="8821"/>
            <a:chExt cx="3640" cy="794"/>
          </a:xfrm>
        </p:grpSpPr>
        <p:sp>
          <p:nvSpPr>
            <p:cNvPr id="32" name="椭圆 31"/>
            <p:cNvSpPr/>
            <p:nvPr/>
          </p:nvSpPr>
          <p:spPr>
            <a:xfrm>
              <a:off x="4949" y="8821"/>
              <a:ext cx="794" cy="794"/>
            </a:xfrm>
            <a:prstGeom prst="ellipse">
              <a:avLst/>
            </a:prstGeom>
            <a:solidFill>
              <a:srgbClr val="182D2D"/>
            </a:solidFill>
            <a:ln w="50800" cap="flat" cmpd="sng" algn="ctr">
              <a:noFill/>
              <a:prstDash val="solid"/>
              <a:miter lim="800000"/>
            </a:ln>
            <a:effectLst>
              <a:outerShdw blurRad="1143000" dist="127000" dir="5400000" algn="t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kern="0" dirty="0">
                <a:solidFill>
                  <a:srgbClr val="171616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372" y="8821"/>
              <a:ext cx="794" cy="794"/>
            </a:xfrm>
            <a:prstGeom prst="ellipse">
              <a:avLst/>
            </a:prstGeom>
            <a:solidFill>
              <a:srgbClr val="182D2D"/>
            </a:solidFill>
            <a:ln w="50800" cap="flat" cmpd="sng" algn="ctr">
              <a:noFill/>
              <a:prstDash val="solid"/>
              <a:miter lim="800000"/>
            </a:ln>
            <a:effectLst>
              <a:outerShdw blurRad="1143000" dist="127000" dir="5400000" algn="t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kern="0" dirty="0">
                <a:solidFill>
                  <a:srgbClr val="171616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7795" y="8821"/>
              <a:ext cx="794" cy="794"/>
            </a:xfrm>
            <a:prstGeom prst="ellipse">
              <a:avLst/>
            </a:prstGeom>
            <a:solidFill>
              <a:srgbClr val="182D2D"/>
            </a:solidFill>
            <a:ln w="50800" cap="flat" cmpd="sng" algn="ctr">
              <a:noFill/>
              <a:prstDash val="solid"/>
              <a:miter lim="800000"/>
            </a:ln>
            <a:effectLst>
              <a:outerShdw blurRad="1143000" dist="127000" dir="5400000" algn="t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kern="0" dirty="0">
                <a:solidFill>
                  <a:srgbClr val="171616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" name="iconfont-1187-868319"/>
            <p:cNvSpPr/>
            <p:nvPr/>
          </p:nvSpPr>
          <p:spPr>
            <a:xfrm>
              <a:off x="5115" y="9019"/>
              <a:ext cx="431" cy="431"/>
            </a:xfrm>
            <a:custGeom>
              <a:avLst/>
              <a:gdLst>
                <a:gd name="T0" fmla="*/ 11212 w 12607"/>
                <a:gd name="T1" fmla="*/ 4855 h 12594"/>
                <a:gd name="T2" fmla="*/ 11019 w 12607"/>
                <a:gd name="T3" fmla="*/ 4855 h 12594"/>
                <a:gd name="T4" fmla="*/ 10644 w 12607"/>
                <a:gd name="T5" fmla="*/ 3981 h 12594"/>
                <a:gd name="T6" fmla="*/ 10796 w 12607"/>
                <a:gd name="T7" fmla="*/ 3830 h 12594"/>
                <a:gd name="T8" fmla="*/ 10796 w 12607"/>
                <a:gd name="T9" fmla="*/ 1864 h 12594"/>
                <a:gd name="T10" fmla="*/ 10755 w 12607"/>
                <a:gd name="T11" fmla="*/ 1823 h 12594"/>
                <a:gd name="T12" fmla="*/ 8781 w 12607"/>
                <a:gd name="T13" fmla="*/ 1823 h 12594"/>
                <a:gd name="T14" fmla="*/ 8611 w 12607"/>
                <a:gd name="T15" fmla="*/ 1992 h 12594"/>
                <a:gd name="T16" fmla="*/ 7729 w 12607"/>
                <a:gd name="T17" fmla="*/ 1634 h 12594"/>
                <a:gd name="T18" fmla="*/ 7729 w 12607"/>
                <a:gd name="T19" fmla="*/ 1390 h 12594"/>
                <a:gd name="T20" fmla="*/ 6333 w 12607"/>
                <a:gd name="T21" fmla="*/ 0 h 12594"/>
                <a:gd name="T22" fmla="*/ 6274 w 12607"/>
                <a:gd name="T23" fmla="*/ 0 h 12594"/>
                <a:gd name="T24" fmla="*/ 4878 w 12607"/>
                <a:gd name="T25" fmla="*/ 1390 h 12594"/>
                <a:gd name="T26" fmla="*/ 4878 w 12607"/>
                <a:gd name="T27" fmla="*/ 1652 h 12594"/>
                <a:gd name="T28" fmla="*/ 4033 w 12607"/>
                <a:gd name="T29" fmla="*/ 2003 h 12594"/>
                <a:gd name="T30" fmla="*/ 3852 w 12607"/>
                <a:gd name="T31" fmla="*/ 1823 h 12594"/>
                <a:gd name="T32" fmla="*/ 1878 w 12607"/>
                <a:gd name="T33" fmla="*/ 1823 h 12594"/>
                <a:gd name="T34" fmla="*/ 1837 w 12607"/>
                <a:gd name="T35" fmla="*/ 1864 h 12594"/>
                <a:gd name="T36" fmla="*/ 1837 w 12607"/>
                <a:gd name="T37" fmla="*/ 3830 h 12594"/>
                <a:gd name="T38" fmla="*/ 2012 w 12607"/>
                <a:gd name="T39" fmla="*/ 4004 h 12594"/>
                <a:gd name="T40" fmla="*/ 1650 w 12607"/>
                <a:gd name="T41" fmla="*/ 4855 h 12594"/>
                <a:gd name="T42" fmla="*/ 1396 w 12607"/>
                <a:gd name="T43" fmla="*/ 4855 h 12594"/>
                <a:gd name="T44" fmla="*/ 0 w 12607"/>
                <a:gd name="T45" fmla="*/ 6245 h 12594"/>
                <a:gd name="T46" fmla="*/ 0 w 12607"/>
                <a:gd name="T47" fmla="*/ 6304 h 12594"/>
                <a:gd name="T48" fmla="*/ 1396 w 12607"/>
                <a:gd name="T49" fmla="*/ 7694 h 12594"/>
                <a:gd name="T50" fmla="*/ 1618 w 12607"/>
                <a:gd name="T51" fmla="*/ 7694 h 12594"/>
                <a:gd name="T52" fmla="*/ 1983 w 12607"/>
                <a:gd name="T53" fmla="*/ 8593 h 12594"/>
                <a:gd name="T54" fmla="*/ 1814 w 12607"/>
                <a:gd name="T55" fmla="*/ 8761 h 12594"/>
                <a:gd name="T56" fmla="*/ 1814 w 12607"/>
                <a:gd name="T57" fmla="*/ 10728 h 12594"/>
                <a:gd name="T58" fmla="*/ 1855 w 12607"/>
                <a:gd name="T59" fmla="*/ 10769 h 12594"/>
                <a:gd name="T60" fmla="*/ 3829 w 12607"/>
                <a:gd name="T61" fmla="*/ 10769 h 12594"/>
                <a:gd name="T62" fmla="*/ 3981 w 12607"/>
                <a:gd name="T63" fmla="*/ 10618 h 12594"/>
                <a:gd name="T64" fmla="*/ 4878 w 12607"/>
                <a:gd name="T65" fmla="*/ 10999 h 12594"/>
                <a:gd name="T66" fmla="*/ 4878 w 12607"/>
                <a:gd name="T67" fmla="*/ 11204 h 12594"/>
                <a:gd name="T68" fmla="*/ 6274 w 12607"/>
                <a:gd name="T69" fmla="*/ 12594 h 12594"/>
                <a:gd name="T70" fmla="*/ 6333 w 12607"/>
                <a:gd name="T71" fmla="*/ 12594 h 12594"/>
                <a:gd name="T72" fmla="*/ 7729 w 12607"/>
                <a:gd name="T73" fmla="*/ 11204 h 12594"/>
                <a:gd name="T74" fmla="*/ 7729 w 12607"/>
                <a:gd name="T75" fmla="*/ 11016 h 12594"/>
                <a:gd name="T76" fmla="*/ 8664 w 12607"/>
                <a:gd name="T77" fmla="*/ 10630 h 12594"/>
                <a:gd name="T78" fmla="*/ 8803 w 12607"/>
                <a:gd name="T79" fmla="*/ 10769 h 12594"/>
                <a:gd name="T80" fmla="*/ 10777 w 12607"/>
                <a:gd name="T81" fmla="*/ 10769 h 12594"/>
                <a:gd name="T82" fmla="*/ 10819 w 12607"/>
                <a:gd name="T83" fmla="*/ 10728 h 12594"/>
                <a:gd name="T84" fmla="*/ 10819 w 12607"/>
                <a:gd name="T85" fmla="*/ 8761 h 12594"/>
                <a:gd name="T86" fmla="*/ 10673 w 12607"/>
                <a:gd name="T87" fmla="*/ 8616 h 12594"/>
                <a:gd name="T88" fmla="*/ 11051 w 12607"/>
                <a:gd name="T89" fmla="*/ 7694 h 12594"/>
                <a:gd name="T90" fmla="*/ 11211 w 12607"/>
                <a:gd name="T91" fmla="*/ 7694 h 12594"/>
                <a:gd name="T92" fmla="*/ 12607 w 12607"/>
                <a:gd name="T93" fmla="*/ 6304 h 12594"/>
                <a:gd name="T94" fmla="*/ 12607 w 12607"/>
                <a:gd name="T95" fmla="*/ 6245 h 12594"/>
                <a:gd name="T96" fmla="*/ 11212 w 12607"/>
                <a:gd name="T97" fmla="*/ 4855 h 12594"/>
                <a:gd name="T98" fmla="*/ 6337 w 12607"/>
                <a:gd name="T99" fmla="*/ 8498 h 12594"/>
                <a:gd name="T100" fmla="*/ 4152 w 12607"/>
                <a:gd name="T101" fmla="*/ 6323 h 12594"/>
                <a:gd name="T102" fmla="*/ 6337 w 12607"/>
                <a:gd name="T103" fmla="*/ 4146 h 12594"/>
                <a:gd name="T104" fmla="*/ 8521 w 12607"/>
                <a:gd name="T105" fmla="*/ 6323 h 12594"/>
                <a:gd name="T106" fmla="*/ 6337 w 12607"/>
                <a:gd name="T107" fmla="*/ 8498 h 12594"/>
                <a:gd name="T108" fmla="*/ 6337 w 12607"/>
                <a:gd name="T109" fmla="*/ 8498 h 12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607" h="12594">
                  <a:moveTo>
                    <a:pt x="11212" y="4855"/>
                  </a:moveTo>
                  <a:lnTo>
                    <a:pt x="11019" y="4855"/>
                  </a:lnTo>
                  <a:cubicBezTo>
                    <a:pt x="10923" y="4550"/>
                    <a:pt x="10796" y="4258"/>
                    <a:pt x="10644" y="3981"/>
                  </a:cubicBezTo>
                  <a:lnTo>
                    <a:pt x="10796" y="3830"/>
                  </a:lnTo>
                  <a:cubicBezTo>
                    <a:pt x="11341" y="3287"/>
                    <a:pt x="11341" y="2407"/>
                    <a:pt x="10796" y="1864"/>
                  </a:cubicBezTo>
                  <a:lnTo>
                    <a:pt x="10755" y="1823"/>
                  </a:lnTo>
                  <a:cubicBezTo>
                    <a:pt x="10209" y="1279"/>
                    <a:pt x="9326" y="1279"/>
                    <a:pt x="8781" y="1823"/>
                  </a:cubicBezTo>
                  <a:lnTo>
                    <a:pt x="8611" y="1992"/>
                  </a:lnTo>
                  <a:cubicBezTo>
                    <a:pt x="8332" y="1846"/>
                    <a:pt x="8037" y="1725"/>
                    <a:pt x="7729" y="1634"/>
                  </a:cubicBezTo>
                  <a:lnTo>
                    <a:pt x="7729" y="1390"/>
                  </a:lnTo>
                  <a:cubicBezTo>
                    <a:pt x="7729" y="622"/>
                    <a:pt x="7104" y="0"/>
                    <a:pt x="6333" y="0"/>
                  </a:cubicBezTo>
                  <a:lnTo>
                    <a:pt x="6274" y="0"/>
                  </a:lnTo>
                  <a:cubicBezTo>
                    <a:pt x="5503" y="0"/>
                    <a:pt x="4878" y="622"/>
                    <a:pt x="4878" y="1390"/>
                  </a:cubicBezTo>
                  <a:lnTo>
                    <a:pt x="4878" y="1652"/>
                  </a:lnTo>
                  <a:cubicBezTo>
                    <a:pt x="4584" y="1742"/>
                    <a:pt x="4301" y="1861"/>
                    <a:pt x="4033" y="2003"/>
                  </a:cubicBezTo>
                  <a:lnTo>
                    <a:pt x="3852" y="1823"/>
                  </a:lnTo>
                  <a:cubicBezTo>
                    <a:pt x="3307" y="1280"/>
                    <a:pt x="2423" y="1280"/>
                    <a:pt x="1878" y="1823"/>
                  </a:cubicBezTo>
                  <a:lnTo>
                    <a:pt x="1837" y="1864"/>
                  </a:lnTo>
                  <a:cubicBezTo>
                    <a:pt x="1292" y="2407"/>
                    <a:pt x="1292" y="3287"/>
                    <a:pt x="1837" y="3830"/>
                  </a:cubicBezTo>
                  <a:lnTo>
                    <a:pt x="2012" y="4004"/>
                  </a:lnTo>
                  <a:cubicBezTo>
                    <a:pt x="1865" y="4274"/>
                    <a:pt x="1743" y="4558"/>
                    <a:pt x="1650" y="4855"/>
                  </a:cubicBezTo>
                  <a:lnTo>
                    <a:pt x="1396" y="4855"/>
                  </a:lnTo>
                  <a:cubicBezTo>
                    <a:pt x="625" y="4855"/>
                    <a:pt x="0" y="5478"/>
                    <a:pt x="0" y="6245"/>
                  </a:cubicBezTo>
                  <a:lnTo>
                    <a:pt x="0" y="6304"/>
                  </a:lnTo>
                  <a:cubicBezTo>
                    <a:pt x="0" y="7072"/>
                    <a:pt x="625" y="7694"/>
                    <a:pt x="1396" y="7694"/>
                  </a:cubicBezTo>
                  <a:lnTo>
                    <a:pt x="1618" y="7694"/>
                  </a:lnTo>
                  <a:cubicBezTo>
                    <a:pt x="1710" y="8008"/>
                    <a:pt x="1833" y="8308"/>
                    <a:pt x="1983" y="8593"/>
                  </a:cubicBezTo>
                  <a:lnTo>
                    <a:pt x="1814" y="8761"/>
                  </a:lnTo>
                  <a:cubicBezTo>
                    <a:pt x="1269" y="9304"/>
                    <a:pt x="1269" y="10185"/>
                    <a:pt x="1814" y="10728"/>
                  </a:cubicBezTo>
                  <a:lnTo>
                    <a:pt x="1855" y="10769"/>
                  </a:lnTo>
                  <a:cubicBezTo>
                    <a:pt x="2400" y="11312"/>
                    <a:pt x="3284" y="11312"/>
                    <a:pt x="3829" y="10769"/>
                  </a:cubicBezTo>
                  <a:lnTo>
                    <a:pt x="3981" y="10618"/>
                  </a:lnTo>
                  <a:cubicBezTo>
                    <a:pt x="4264" y="10773"/>
                    <a:pt x="4564" y="10902"/>
                    <a:pt x="4878" y="10999"/>
                  </a:cubicBezTo>
                  <a:lnTo>
                    <a:pt x="4878" y="11204"/>
                  </a:lnTo>
                  <a:cubicBezTo>
                    <a:pt x="4878" y="11972"/>
                    <a:pt x="5503" y="12594"/>
                    <a:pt x="6274" y="12594"/>
                  </a:cubicBezTo>
                  <a:lnTo>
                    <a:pt x="6333" y="12594"/>
                  </a:lnTo>
                  <a:cubicBezTo>
                    <a:pt x="7104" y="12594"/>
                    <a:pt x="7729" y="11972"/>
                    <a:pt x="7729" y="11204"/>
                  </a:cubicBezTo>
                  <a:lnTo>
                    <a:pt x="7729" y="11016"/>
                  </a:lnTo>
                  <a:cubicBezTo>
                    <a:pt x="8056" y="10920"/>
                    <a:pt x="8368" y="10788"/>
                    <a:pt x="8664" y="10630"/>
                  </a:cubicBezTo>
                  <a:lnTo>
                    <a:pt x="8803" y="10769"/>
                  </a:lnTo>
                  <a:cubicBezTo>
                    <a:pt x="9348" y="11312"/>
                    <a:pt x="10233" y="11312"/>
                    <a:pt x="10777" y="10769"/>
                  </a:cubicBezTo>
                  <a:lnTo>
                    <a:pt x="10819" y="10728"/>
                  </a:lnTo>
                  <a:cubicBezTo>
                    <a:pt x="11364" y="10185"/>
                    <a:pt x="11364" y="9304"/>
                    <a:pt x="10819" y="8761"/>
                  </a:cubicBezTo>
                  <a:lnTo>
                    <a:pt x="10673" y="8616"/>
                  </a:lnTo>
                  <a:cubicBezTo>
                    <a:pt x="10828" y="8324"/>
                    <a:pt x="10956" y="8017"/>
                    <a:pt x="11051" y="7694"/>
                  </a:cubicBezTo>
                  <a:lnTo>
                    <a:pt x="11211" y="7694"/>
                  </a:lnTo>
                  <a:cubicBezTo>
                    <a:pt x="11982" y="7694"/>
                    <a:pt x="12607" y="7071"/>
                    <a:pt x="12607" y="6304"/>
                  </a:cubicBezTo>
                  <a:lnTo>
                    <a:pt x="12607" y="6245"/>
                  </a:lnTo>
                  <a:cubicBezTo>
                    <a:pt x="12607" y="5477"/>
                    <a:pt x="11982" y="4855"/>
                    <a:pt x="11212" y="4855"/>
                  </a:cubicBezTo>
                  <a:close/>
                  <a:moveTo>
                    <a:pt x="6337" y="8498"/>
                  </a:moveTo>
                  <a:cubicBezTo>
                    <a:pt x="5130" y="8498"/>
                    <a:pt x="4152" y="7524"/>
                    <a:pt x="4152" y="6323"/>
                  </a:cubicBezTo>
                  <a:cubicBezTo>
                    <a:pt x="4152" y="5120"/>
                    <a:pt x="5130" y="4146"/>
                    <a:pt x="6337" y="4146"/>
                  </a:cubicBezTo>
                  <a:cubicBezTo>
                    <a:pt x="7544" y="4146"/>
                    <a:pt x="8521" y="5120"/>
                    <a:pt x="8521" y="6323"/>
                  </a:cubicBezTo>
                  <a:cubicBezTo>
                    <a:pt x="8521" y="7524"/>
                    <a:pt x="7544" y="8498"/>
                    <a:pt x="6337" y="8498"/>
                  </a:cubicBezTo>
                  <a:close/>
                  <a:moveTo>
                    <a:pt x="6337" y="8498"/>
                  </a:move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iconfont-1191-801510"/>
            <p:cNvSpPr/>
            <p:nvPr/>
          </p:nvSpPr>
          <p:spPr>
            <a:xfrm>
              <a:off x="6545" y="9038"/>
              <a:ext cx="468" cy="416"/>
            </a:xfrm>
            <a:custGeom>
              <a:avLst/>
              <a:gdLst>
                <a:gd name="T0" fmla="*/ 7727 w 8478"/>
                <a:gd name="T1" fmla="*/ 1215 h 7536"/>
                <a:gd name="T2" fmla="*/ 727 w 8478"/>
                <a:gd name="T3" fmla="*/ 1215 h 7536"/>
                <a:gd name="T4" fmla="*/ 0 w 8478"/>
                <a:gd name="T5" fmla="*/ 3124 h 7536"/>
                <a:gd name="T6" fmla="*/ 1054 w 8478"/>
                <a:gd name="T7" fmla="*/ 4169 h 7536"/>
                <a:gd name="T8" fmla="*/ 2119 w 8478"/>
                <a:gd name="T9" fmla="*/ 3124 h 7536"/>
                <a:gd name="T10" fmla="*/ 3173 w 8478"/>
                <a:gd name="T11" fmla="*/ 4169 h 7536"/>
                <a:gd name="T12" fmla="*/ 4239 w 8478"/>
                <a:gd name="T13" fmla="*/ 3124 h 7536"/>
                <a:gd name="T14" fmla="*/ 5293 w 8478"/>
                <a:gd name="T15" fmla="*/ 4169 h 7536"/>
                <a:gd name="T16" fmla="*/ 6346 w 8478"/>
                <a:gd name="T17" fmla="*/ 3124 h 7536"/>
                <a:gd name="T18" fmla="*/ 7412 w 8478"/>
                <a:gd name="T19" fmla="*/ 4169 h 7536"/>
                <a:gd name="T20" fmla="*/ 8478 w 8478"/>
                <a:gd name="T21" fmla="*/ 3124 h 7536"/>
                <a:gd name="T22" fmla="*/ 7727 w 8478"/>
                <a:gd name="T23" fmla="*/ 1215 h 7536"/>
                <a:gd name="T24" fmla="*/ 7146 w 8478"/>
                <a:gd name="T25" fmla="*/ 4497 h 7536"/>
                <a:gd name="T26" fmla="*/ 7146 w 8478"/>
                <a:gd name="T27" fmla="*/ 6928 h 7536"/>
                <a:gd name="T28" fmla="*/ 1332 w 8478"/>
                <a:gd name="T29" fmla="*/ 6928 h 7536"/>
                <a:gd name="T30" fmla="*/ 1332 w 8478"/>
                <a:gd name="T31" fmla="*/ 4497 h 7536"/>
                <a:gd name="T32" fmla="*/ 727 w 8478"/>
                <a:gd name="T33" fmla="*/ 4497 h 7536"/>
                <a:gd name="T34" fmla="*/ 727 w 8478"/>
                <a:gd name="T35" fmla="*/ 7050 h 7536"/>
                <a:gd name="T36" fmla="*/ 1187 w 8478"/>
                <a:gd name="T37" fmla="*/ 7536 h 7536"/>
                <a:gd name="T38" fmla="*/ 7279 w 8478"/>
                <a:gd name="T39" fmla="*/ 7536 h 7536"/>
                <a:gd name="T40" fmla="*/ 7739 w 8478"/>
                <a:gd name="T41" fmla="*/ 7050 h 7536"/>
                <a:gd name="T42" fmla="*/ 7739 w 8478"/>
                <a:gd name="T43" fmla="*/ 4497 h 7536"/>
                <a:gd name="T44" fmla="*/ 7146 w 8478"/>
                <a:gd name="T45" fmla="*/ 4497 h 7536"/>
                <a:gd name="T46" fmla="*/ 7727 w 8478"/>
                <a:gd name="T47" fmla="*/ 1203 h 7536"/>
                <a:gd name="T48" fmla="*/ 1211 w 8478"/>
                <a:gd name="T49" fmla="*/ 729 h 7536"/>
                <a:gd name="T50" fmla="*/ 7267 w 8478"/>
                <a:gd name="T51" fmla="*/ 729 h 7536"/>
                <a:gd name="T52" fmla="*/ 7630 w 8478"/>
                <a:gd name="T53" fmla="*/ 365 h 7536"/>
                <a:gd name="T54" fmla="*/ 7267 w 8478"/>
                <a:gd name="T55" fmla="*/ 0 h 7536"/>
                <a:gd name="T56" fmla="*/ 1211 w 8478"/>
                <a:gd name="T57" fmla="*/ 0 h 7536"/>
                <a:gd name="T58" fmla="*/ 848 w 8478"/>
                <a:gd name="T59" fmla="*/ 365 h 7536"/>
                <a:gd name="T60" fmla="*/ 1211 w 8478"/>
                <a:gd name="T61" fmla="*/ 729 h 7536"/>
                <a:gd name="T62" fmla="*/ 1211 w 8478"/>
                <a:gd name="T63" fmla="*/ 729 h 7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478" h="7536">
                  <a:moveTo>
                    <a:pt x="7727" y="1215"/>
                  </a:moveTo>
                  <a:lnTo>
                    <a:pt x="727" y="1215"/>
                  </a:lnTo>
                  <a:lnTo>
                    <a:pt x="0" y="3124"/>
                  </a:lnTo>
                  <a:cubicBezTo>
                    <a:pt x="0" y="3695"/>
                    <a:pt x="472" y="4169"/>
                    <a:pt x="1054" y="4169"/>
                  </a:cubicBezTo>
                  <a:cubicBezTo>
                    <a:pt x="1635" y="4169"/>
                    <a:pt x="2119" y="3707"/>
                    <a:pt x="2119" y="3124"/>
                  </a:cubicBezTo>
                  <a:cubicBezTo>
                    <a:pt x="2119" y="3695"/>
                    <a:pt x="2592" y="4169"/>
                    <a:pt x="3173" y="4169"/>
                  </a:cubicBezTo>
                  <a:cubicBezTo>
                    <a:pt x="3755" y="4169"/>
                    <a:pt x="4239" y="3707"/>
                    <a:pt x="4239" y="3124"/>
                  </a:cubicBezTo>
                  <a:cubicBezTo>
                    <a:pt x="4239" y="3695"/>
                    <a:pt x="4711" y="4169"/>
                    <a:pt x="5293" y="4169"/>
                  </a:cubicBezTo>
                  <a:cubicBezTo>
                    <a:pt x="5874" y="4169"/>
                    <a:pt x="6346" y="3707"/>
                    <a:pt x="6346" y="3124"/>
                  </a:cubicBezTo>
                  <a:cubicBezTo>
                    <a:pt x="6346" y="3695"/>
                    <a:pt x="6819" y="4169"/>
                    <a:pt x="7412" y="4169"/>
                  </a:cubicBezTo>
                  <a:cubicBezTo>
                    <a:pt x="7994" y="4169"/>
                    <a:pt x="8478" y="3707"/>
                    <a:pt x="8478" y="3124"/>
                  </a:cubicBezTo>
                  <a:lnTo>
                    <a:pt x="7727" y="1215"/>
                  </a:lnTo>
                  <a:close/>
                  <a:moveTo>
                    <a:pt x="7146" y="4497"/>
                  </a:moveTo>
                  <a:lnTo>
                    <a:pt x="7146" y="6928"/>
                  </a:lnTo>
                  <a:lnTo>
                    <a:pt x="1332" y="6928"/>
                  </a:lnTo>
                  <a:lnTo>
                    <a:pt x="1332" y="4497"/>
                  </a:lnTo>
                  <a:lnTo>
                    <a:pt x="727" y="4497"/>
                  </a:lnTo>
                  <a:lnTo>
                    <a:pt x="727" y="7050"/>
                  </a:lnTo>
                  <a:cubicBezTo>
                    <a:pt x="727" y="7269"/>
                    <a:pt x="969" y="7536"/>
                    <a:pt x="1187" y="7536"/>
                  </a:cubicBezTo>
                  <a:lnTo>
                    <a:pt x="7279" y="7536"/>
                  </a:lnTo>
                  <a:cubicBezTo>
                    <a:pt x="7497" y="7536"/>
                    <a:pt x="7739" y="7269"/>
                    <a:pt x="7739" y="7050"/>
                  </a:cubicBezTo>
                  <a:lnTo>
                    <a:pt x="7739" y="4497"/>
                  </a:lnTo>
                  <a:lnTo>
                    <a:pt x="7146" y="4497"/>
                  </a:lnTo>
                  <a:close/>
                  <a:moveTo>
                    <a:pt x="7727" y="1203"/>
                  </a:moveTo>
                  <a:close/>
                  <a:moveTo>
                    <a:pt x="1211" y="729"/>
                  </a:moveTo>
                  <a:lnTo>
                    <a:pt x="7267" y="729"/>
                  </a:lnTo>
                  <a:cubicBezTo>
                    <a:pt x="7473" y="729"/>
                    <a:pt x="7630" y="571"/>
                    <a:pt x="7630" y="365"/>
                  </a:cubicBezTo>
                  <a:cubicBezTo>
                    <a:pt x="7630" y="158"/>
                    <a:pt x="7473" y="0"/>
                    <a:pt x="7267" y="0"/>
                  </a:cubicBezTo>
                  <a:lnTo>
                    <a:pt x="1211" y="0"/>
                  </a:lnTo>
                  <a:cubicBezTo>
                    <a:pt x="1005" y="0"/>
                    <a:pt x="848" y="158"/>
                    <a:pt x="848" y="365"/>
                  </a:cubicBezTo>
                  <a:cubicBezTo>
                    <a:pt x="848" y="571"/>
                    <a:pt x="1005" y="729"/>
                    <a:pt x="1211" y="729"/>
                  </a:cubicBezTo>
                  <a:close/>
                  <a:moveTo>
                    <a:pt x="1211" y="729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confont-1191-866889"/>
            <p:cNvSpPr/>
            <p:nvPr/>
          </p:nvSpPr>
          <p:spPr>
            <a:xfrm>
              <a:off x="7963" y="8954"/>
              <a:ext cx="465" cy="465"/>
            </a:xfrm>
            <a:custGeom>
              <a:avLst/>
              <a:gdLst>
                <a:gd name="T0" fmla="*/ 648 w 7768"/>
                <a:gd name="T1" fmla="*/ 2589 h 7768"/>
                <a:gd name="T2" fmla="*/ 0 w 7768"/>
                <a:gd name="T3" fmla="*/ 3237 h 7768"/>
                <a:gd name="T4" fmla="*/ 0 w 7768"/>
                <a:gd name="T5" fmla="*/ 7120 h 7768"/>
                <a:gd name="T6" fmla="*/ 648 w 7768"/>
                <a:gd name="T7" fmla="*/ 7768 h 7768"/>
                <a:gd name="T8" fmla="*/ 1295 w 7768"/>
                <a:gd name="T9" fmla="*/ 7120 h 7768"/>
                <a:gd name="T10" fmla="*/ 1295 w 7768"/>
                <a:gd name="T11" fmla="*/ 3237 h 7768"/>
                <a:gd name="T12" fmla="*/ 648 w 7768"/>
                <a:gd name="T13" fmla="*/ 2589 h 7768"/>
                <a:gd name="T14" fmla="*/ 2805 w 7768"/>
                <a:gd name="T15" fmla="*/ 0 h 7768"/>
                <a:gd name="T16" fmla="*/ 2158 w 7768"/>
                <a:gd name="T17" fmla="*/ 648 h 7768"/>
                <a:gd name="T18" fmla="*/ 2158 w 7768"/>
                <a:gd name="T19" fmla="*/ 7120 h 7768"/>
                <a:gd name="T20" fmla="*/ 2805 w 7768"/>
                <a:gd name="T21" fmla="*/ 7768 h 7768"/>
                <a:gd name="T22" fmla="*/ 3453 w 7768"/>
                <a:gd name="T23" fmla="*/ 7120 h 7768"/>
                <a:gd name="T24" fmla="*/ 3453 w 7768"/>
                <a:gd name="T25" fmla="*/ 648 h 7768"/>
                <a:gd name="T26" fmla="*/ 2805 w 7768"/>
                <a:gd name="T27" fmla="*/ 0 h 7768"/>
                <a:gd name="T28" fmla="*/ 4963 w 7768"/>
                <a:gd name="T29" fmla="*/ 3884 h 7768"/>
                <a:gd name="T30" fmla="*/ 4316 w 7768"/>
                <a:gd name="T31" fmla="*/ 4531 h 7768"/>
                <a:gd name="T32" fmla="*/ 4316 w 7768"/>
                <a:gd name="T33" fmla="*/ 7120 h 7768"/>
                <a:gd name="T34" fmla="*/ 4963 w 7768"/>
                <a:gd name="T35" fmla="*/ 7768 h 7768"/>
                <a:gd name="T36" fmla="*/ 5610 w 7768"/>
                <a:gd name="T37" fmla="*/ 7120 h 7768"/>
                <a:gd name="T38" fmla="*/ 5610 w 7768"/>
                <a:gd name="T39" fmla="*/ 4531 h 7768"/>
                <a:gd name="T40" fmla="*/ 4963 w 7768"/>
                <a:gd name="T41" fmla="*/ 3884 h 7768"/>
                <a:gd name="T42" fmla="*/ 7121 w 7768"/>
                <a:gd name="T43" fmla="*/ 1942 h 7768"/>
                <a:gd name="T44" fmla="*/ 6473 w 7768"/>
                <a:gd name="T45" fmla="*/ 2589 h 7768"/>
                <a:gd name="T46" fmla="*/ 6473 w 7768"/>
                <a:gd name="T47" fmla="*/ 7120 h 7768"/>
                <a:gd name="T48" fmla="*/ 7121 w 7768"/>
                <a:gd name="T49" fmla="*/ 7768 h 7768"/>
                <a:gd name="T50" fmla="*/ 7768 w 7768"/>
                <a:gd name="T51" fmla="*/ 7120 h 7768"/>
                <a:gd name="T52" fmla="*/ 7768 w 7768"/>
                <a:gd name="T53" fmla="*/ 2589 h 7768"/>
                <a:gd name="T54" fmla="*/ 7121 w 7768"/>
                <a:gd name="T55" fmla="*/ 1942 h 7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768" h="7768">
                  <a:moveTo>
                    <a:pt x="648" y="2589"/>
                  </a:moveTo>
                  <a:cubicBezTo>
                    <a:pt x="292" y="2589"/>
                    <a:pt x="0" y="2881"/>
                    <a:pt x="0" y="3237"/>
                  </a:cubicBezTo>
                  <a:lnTo>
                    <a:pt x="0" y="7120"/>
                  </a:lnTo>
                  <a:cubicBezTo>
                    <a:pt x="0" y="7476"/>
                    <a:pt x="292" y="7768"/>
                    <a:pt x="648" y="7768"/>
                  </a:cubicBezTo>
                  <a:cubicBezTo>
                    <a:pt x="1004" y="7768"/>
                    <a:pt x="1295" y="7476"/>
                    <a:pt x="1295" y="7120"/>
                  </a:cubicBezTo>
                  <a:lnTo>
                    <a:pt x="1295" y="3237"/>
                  </a:lnTo>
                  <a:cubicBezTo>
                    <a:pt x="1295" y="2881"/>
                    <a:pt x="1004" y="2589"/>
                    <a:pt x="648" y="2589"/>
                  </a:cubicBezTo>
                  <a:close/>
                  <a:moveTo>
                    <a:pt x="2805" y="0"/>
                  </a:moveTo>
                  <a:cubicBezTo>
                    <a:pt x="2449" y="0"/>
                    <a:pt x="2158" y="292"/>
                    <a:pt x="2158" y="648"/>
                  </a:cubicBezTo>
                  <a:lnTo>
                    <a:pt x="2158" y="7120"/>
                  </a:lnTo>
                  <a:cubicBezTo>
                    <a:pt x="2158" y="7476"/>
                    <a:pt x="2449" y="7768"/>
                    <a:pt x="2805" y="7768"/>
                  </a:cubicBezTo>
                  <a:cubicBezTo>
                    <a:pt x="3161" y="7768"/>
                    <a:pt x="3453" y="7476"/>
                    <a:pt x="3453" y="7120"/>
                  </a:cubicBezTo>
                  <a:lnTo>
                    <a:pt x="3453" y="648"/>
                  </a:lnTo>
                  <a:cubicBezTo>
                    <a:pt x="3453" y="292"/>
                    <a:pt x="3161" y="0"/>
                    <a:pt x="2805" y="0"/>
                  </a:cubicBezTo>
                  <a:close/>
                  <a:moveTo>
                    <a:pt x="4963" y="3884"/>
                  </a:moveTo>
                  <a:cubicBezTo>
                    <a:pt x="4607" y="3884"/>
                    <a:pt x="4316" y="4175"/>
                    <a:pt x="4316" y="4531"/>
                  </a:cubicBezTo>
                  <a:lnTo>
                    <a:pt x="4316" y="7120"/>
                  </a:lnTo>
                  <a:cubicBezTo>
                    <a:pt x="4316" y="7476"/>
                    <a:pt x="4607" y="7768"/>
                    <a:pt x="4963" y="7768"/>
                  </a:cubicBezTo>
                  <a:cubicBezTo>
                    <a:pt x="5319" y="7768"/>
                    <a:pt x="5610" y="7476"/>
                    <a:pt x="5610" y="7120"/>
                  </a:cubicBezTo>
                  <a:lnTo>
                    <a:pt x="5610" y="4531"/>
                  </a:lnTo>
                  <a:cubicBezTo>
                    <a:pt x="5610" y="4175"/>
                    <a:pt x="5319" y="3884"/>
                    <a:pt x="4963" y="3884"/>
                  </a:cubicBezTo>
                  <a:close/>
                  <a:moveTo>
                    <a:pt x="7121" y="1942"/>
                  </a:moveTo>
                  <a:cubicBezTo>
                    <a:pt x="6765" y="1942"/>
                    <a:pt x="6473" y="2234"/>
                    <a:pt x="6473" y="2589"/>
                  </a:cubicBezTo>
                  <a:lnTo>
                    <a:pt x="6473" y="7120"/>
                  </a:lnTo>
                  <a:cubicBezTo>
                    <a:pt x="6473" y="7476"/>
                    <a:pt x="6765" y="7768"/>
                    <a:pt x="7121" y="7768"/>
                  </a:cubicBezTo>
                  <a:cubicBezTo>
                    <a:pt x="7476" y="7768"/>
                    <a:pt x="7768" y="7476"/>
                    <a:pt x="7768" y="7120"/>
                  </a:cubicBezTo>
                  <a:lnTo>
                    <a:pt x="7768" y="2589"/>
                  </a:lnTo>
                  <a:cubicBezTo>
                    <a:pt x="7768" y="2234"/>
                    <a:pt x="7476" y="1942"/>
                    <a:pt x="7121" y="1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7283572" y="4775338"/>
            <a:ext cx="1803995" cy="1121864"/>
            <a:chOff x="-11713" y="5675430"/>
            <a:chExt cx="2406580" cy="1496598"/>
          </a:xfrm>
        </p:grpSpPr>
        <p:grpSp>
          <p:nvGrpSpPr>
            <p:cNvPr id="57" name="组合 56"/>
            <p:cNvGrpSpPr/>
            <p:nvPr/>
          </p:nvGrpSpPr>
          <p:grpSpPr>
            <a:xfrm>
              <a:off x="901146" y="5675430"/>
              <a:ext cx="580862" cy="500743"/>
              <a:chOff x="7990115" y="631756"/>
              <a:chExt cx="580862" cy="500743"/>
            </a:xfrm>
          </p:grpSpPr>
          <p:sp>
            <p:nvSpPr>
              <p:cNvPr id="58" name="六边形 57"/>
              <p:cNvSpPr/>
              <p:nvPr/>
            </p:nvSpPr>
            <p:spPr>
              <a:xfrm>
                <a:off x="7990115" y="631756"/>
                <a:ext cx="580862" cy="500743"/>
              </a:xfrm>
              <a:prstGeom prst="hexagon">
                <a:avLst/>
              </a:prstGeom>
              <a:noFill/>
              <a:ln w="38100">
                <a:solidFill>
                  <a:srgbClr val="1F34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F3434"/>
                  </a:solidFill>
                </a:endParaRPr>
              </a:p>
            </p:txBody>
          </p:sp>
          <p:sp>
            <p:nvSpPr>
              <p:cNvPr id="59" name="六边形 58"/>
              <p:cNvSpPr/>
              <p:nvPr/>
            </p:nvSpPr>
            <p:spPr>
              <a:xfrm>
                <a:off x="8071751" y="702132"/>
                <a:ext cx="417590" cy="359991"/>
              </a:xfrm>
              <a:prstGeom prst="hexagon">
                <a:avLst/>
              </a:prstGeom>
              <a:noFill/>
              <a:ln w="38100">
                <a:solidFill>
                  <a:srgbClr val="1F34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F3434"/>
                  </a:solidFill>
                </a:endParaRPr>
              </a:p>
            </p:txBody>
          </p:sp>
        </p:grpSp>
        <p:sp>
          <p:nvSpPr>
            <p:cNvPr id="60" name="文本框 59"/>
            <p:cNvSpPr txBox="1"/>
            <p:nvPr/>
          </p:nvSpPr>
          <p:spPr>
            <a:xfrm>
              <a:off x="-11713" y="6309804"/>
              <a:ext cx="2406580" cy="862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b="1" spc="450" dirty="0">
                  <a:solidFill>
                    <a:srgbClr val="1F3434"/>
                  </a:solidFill>
                  <a:latin typeface="思源黑体" panose="020B0500000000090000" charset="-122"/>
                  <a:ea typeface="思源黑体" panose="020B0500000000090000" charset="-122"/>
                  <a:cs typeface="+mn-ea"/>
                  <a:sym typeface="+mn-lt"/>
                </a:rPr>
                <a:t>YOUR LOGO</a:t>
              </a:r>
              <a:endParaRPr lang="en-US" altLang="zh-CN" b="1" spc="450" dirty="0">
                <a:solidFill>
                  <a:srgbClr val="1F3434"/>
                </a:solidFill>
                <a:latin typeface="思源黑体" panose="020B0500000000090000" charset="-122"/>
                <a:ea typeface="思源黑体" panose="020B0500000000090000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222085" y="1479622"/>
            <a:ext cx="3613940" cy="3408927"/>
            <a:chOff x="4105289" y="4508954"/>
            <a:chExt cx="3613940" cy="3408927"/>
          </a:xfrm>
        </p:grpSpPr>
        <p:pic>
          <p:nvPicPr>
            <p:cNvPr id="24" name="图片 2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17" t="20865" r="22717" b="8576"/>
            <a:stretch>
              <a:fillRect/>
            </a:stretch>
          </p:blipFill>
          <p:spPr bwMode="auto">
            <a:xfrm>
              <a:off x="4105291" y="6279381"/>
              <a:ext cx="1900660" cy="1638500"/>
            </a:xfrm>
            <a:custGeom>
              <a:avLst/>
              <a:gdLst>
                <a:gd name="connsiteX0" fmla="*/ 504056 w 2338820"/>
                <a:gd name="connsiteY0" fmla="*/ 0 h 2016224"/>
                <a:gd name="connsiteX1" fmla="*/ 1834764 w 2338820"/>
                <a:gd name="connsiteY1" fmla="*/ 0 h 2016224"/>
                <a:gd name="connsiteX2" fmla="*/ 2338820 w 2338820"/>
                <a:gd name="connsiteY2" fmla="*/ 1008112 h 2016224"/>
                <a:gd name="connsiteX3" fmla="*/ 1834764 w 2338820"/>
                <a:gd name="connsiteY3" fmla="*/ 2016224 h 2016224"/>
                <a:gd name="connsiteX4" fmla="*/ 504056 w 2338820"/>
                <a:gd name="connsiteY4" fmla="*/ 2016224 h 2016224"/>
                <a:gd name="connsiteX5" fmla="*/ 0 w 2338820"/>
                <a:gd name="connsiteY5" fmla="*/ 1008112 h 201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38820" h="2016224">
                  <a:moveTo>
                    <a:pt x="504056" y="0"/>
                  </a:moveTo>
                  <a:lnTo>
                    <a:pt x="1834764" y="0"/>
                  </a:lnTo>
                  <a:lnTo>
                    <a:pt x="2338820" y="1008112"/>
                  </a:lnTo>
                  <a:lnTo>
                    <a:pt x="1834764" y="2016224"/>
                  </a:lnTo>
                  <a:lnTo>
                    <a:pt x="504056" y="2016224"/>
                  </a:lnTo>
                  <a:lnTo>
                    <a:pt x="0" y="1008112"/>
                  </a:lnTo>
                  <a:close/>
                </a:path>
              </a:pathLst>
            </a:custGeom>
            <a:blipFill dpi="0" rotWithShape="0">
              <a:blip r:embed="rId2"/>
              <a:srcRect/>
              <a:stretch>
                <a:fillRect l="-79000" t="-218000" r="-238000" b="-324000"/>
              </a:stretch>
            </a:blipFill>
            <a:ln w="9525">
              <a:solidFill>
                <a:schemeClr val="bg1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图片 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98" t="13077" r="33737" b="2432"/>
            <a:stretch>
              <a:fillRect/>
            </a:stretch>
          </p:blipFill>
          <p:spPr bwMode="auto">
            <a:xfrm>
              <a:off x="4105289" y="4508954"/>
              <a:ext cx="1900662" cy="1638500"/>
            </a:xfrm>
            <a:custGeom>
              <a:avLst/>
              <a:gdLst>
                <a:gd name="connsiteX0" fmla="*/ 504056 w 2338820"/>
                <a:gd name="connsiteY0" fmla="*/ 0 h 2016224"/>
                <a:gd name="connsiteX1" fmla="*/ 1834764 w 2338820"/>
                <a:gd name="connsiteY1" fmla="*/ 0 h 2016224"/>
                <a:gd name="connsiteX2" fmla="*/ 2338820 w 2338820"/>
                <a:gd name="connsiteY2" fmla="*/ 1008112 h 2016224"/>
                <a:gd name="connsiteX3" fmla="*/ 1834764 w 2338820"/>
                <a:gd name="connsiteY3" fmla="*/ 2016224 h 2016224"/>
                <a:gd name="connsiteX4" fmla="*/ 504056 w 2338820"/>
                <a:gd name="connsiteY4" fmla="*/ 2016224 h 2016224"/>
                <a:gd name="connsiteX5" fmla="*/ 0 w 2338820"/>
                <a:gd name="connsiteY5" fmla="*/ 1008112 h 201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38820" h="2016224">
                  <a:moveTo>
                    <a:pt x="504056" y="0"/>
                  </a:moveTo>
                  <a:lnTo>
                    <a:pt x="1834764" y="0"/>
                  </a:lnTo>
                  <a:lnTo>
                    <a:pt x="2338820" y="1008112"/>
                  </a:lnTo>
                  <a:lnTo>
                    <a:pt x="1834764" y="2016224"/>
                  </a:lnTo>
                  <a:lnTo>
                    <a:pt x="504056" y="2016224"/>
                  </a:lnTo>
                  <a:lnTo>
                    <a:pt x="0" y="1008112"/>
                  </a:lnTo>
                  <a:close/>
                </a:path>
              </a:pathLst>
            </a:custGeom>
            <a:blipFill dpi="0" rotWithShape="0">
              <a:blip r:embed="rId2"/>
              <a:srcRect/>
              <a:stretch>
                <a:fillRect l="-79000" t="-218000" r="-238000" b="-324000"/>
              </a:stretch>
            </a:blipFill>
            <a:ln w="9525">
              <a:solidFill>
                <a:schemeClr val="bg1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六边形 26"/>
            <p:cNvSpPr/>
            <p:nvPr/>
          </p:nvSpPr>
          <p:spPr>
            <a:xfrm>
              <a:off x="5681189" y="5325214"/>
              <a:ext cx="2038040" cy="1796648"/>
            </a:xfrm>
            <a:prstGeom prst="hexagon">
              <a:avLst/>
            </a:prstGeom>
            <a:blipFill rotWithShape="1">
              <a:blip r:embed="rId4"/>
              <a:stretch>
                <a:fillRect/>
              </a:stretch>
            </a:blip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44" tIns="34272" rIns="68544" bIns="34272" numCol="1" anchor="t" anchorCtr="0" compatLnSpc="1"/>
            <a:lstStyle/>
            <a:p>
              <a:pPr defTabSz="685165"/>
              <a:endParaRPr lang="zh-CN" altLang="en-US" sz="1350"/>
            </a:p>
          </p:txBody>
        </p:sp>
      </p:grpSp>
    </p:spTree>
    <p:custDataLst>
      <p:tags r:id="rId5"/>
    </p:custData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2" y="513214"/>
            <a:ext cx="3744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管道颜色标识方法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/>
        </p:nvGraphicFramePr>
        <p:xfrm>
          <a:off x="386752" y="1340768"/>
          <a:ext cx="4033252" cy="5112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96450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管道内流体可视化，预知管道危险性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,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预防事故发生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,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提高管道维护的效率。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641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公司所有管道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,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包括气体和液体管道。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0126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、压缩空气管道涂刷成天蓝色；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、氮气管道涂刷成黄色；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、消防管道涂刷成红色；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、冷凝水管道涂刷成黑色；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、水管涂刷成银色；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、详细管道颜色标识见国家标准。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圆角矩形 6"/>
          <p:cNvSpPr/>
          <p:nvPr/>
        </p:nvSpPr>
        <p:spPr bwMode="auto">
          <a:xfrm>
            <a:off x="4723998" y="1340769"/>
            <a:ext cx="4033250" cy="2442948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梯形 19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6"/>
          <p:cNvSpPr/>
          <p:nvPr/>
        </p:nvSpPr>
        <p:spPr bwMode="auto">
          <a:xfrm>
            <a:off x="4723998" y="3933056"/>
            <a:ext cx="4033250" cy="2519896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2" name="梯形 21"/>
          <p:cNvSpPr/>
          <p:nvPr/>
        </p:nvSpPr>
        <p:spPr bwMode="auto">
          <a:xfrm rot="10800000">
            <a:off x="5517617" y="3933056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890411" y="3954709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实物效果图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836532" y="1834515"/>
            <a:ext cx="1831812" cy="1842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 descr="C:\Users\sst\Desktop\目视图片\Resized\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09428" y="4430248"/>
            <a:ext cx="2886020" cy="1921007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2" y="513214"/>
            <a:ext cx="29523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平推门轨迹警示线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/>
        </p:nvGraphicFramePr>
        <p:xfrm>
          <a:off x="386752" y="1340768"/>
          <a:ext cx="4033252" cy="5112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96450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左右平推门开门轨迹斑马线警示，防止开闭门时发生危险。</a:t>
                      </a:r>
                      <a:endParaRPr lang="zh-CN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641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经常开闭的左右平推门，自动门除外。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0126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、黄黑斑马线宽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200mm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，从门外沿向外延伸；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、黄黑线倾角为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45°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、黄黑条纹宽度为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50mm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、斑马线画法为：先刷黄漆，贴付透明胶带后涂黑漆。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圆角矩形 6"/>
          <p:cNvSpPr/>
          <p:nvPr/>
        </p:nvSpPr>
        <p:spPr bwMode="auto">
          <a:xfrm>
            <a:off x="4723998" y="1340769"/>
            <a:ext cx="4033250" cy="2088228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梯形 19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6"/>
          <p:cNvSpPr/>
          <p:nvPr/>
        </p:nvSpPr>
        <p:spPr bwMode="auto">
          <a:xfrm>
            <a:off x="4723998" y="3626992"/>
            <a:ext cx="4033250" cy="2825960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2" name="梯形 21"/>
          <p:cNvSpPr/>
          <p:nvPr/>
        </p:nvSpPr>
        <p:spPr bwMode="auto">
          <a:xfrm rot="10800000">
            <a:off x="5517617" y="3645025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890411" y="3666678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实物效果图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297584" y="1936193"/>
            <a:ext cx="28860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" descr="C:\Users\sst\Desktop\目视图片\Resized\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5313" y="4234005"/>
            <a:ext cx="3101103" cy="2064172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2" y="513214"/>
            <a:ext cx="29523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管道流向标识方法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/>
        </p:nvGraphicFramePr>
        <p:xfrm>
          <a:off x="386752" y="1340768"/>
          <a:ext cx="4033252" cy="5112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96450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使排管的流体、方向、压力等可视化，提高管道维护的效率。</a:t>
                      </a:r>
                      <a:endParaRPr lang="zh-CN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641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公司所有的管道，包括气体和液体管道。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0126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、制作防水不干胶标签，标签上箭头颜色为流体的标准色样；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、箭头颜色分为黄色和红色，黄色张贴在消防管道上，红色张贴在其它管道上；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、规格：长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150mmX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宽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25mm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、依据管道大小来选择使用；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、制作防水不干胶标识，宋体  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80#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。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圆角矩形 6"/>
          <p:cNvSpPr/>
          <p:nvPr/>
        </p:nvSpPr>
        <p:spPr bwMode="auto">
          <a:xfrm>
            <a:off x="4723998" y="1340768"/>
            <a:ext cx="4033250" cy="2592285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梯形 19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6"/>
          <p:cNvSpPr/>
          <p:nvPr/>
        </p:nvSpPr>
        <p:spPr bwMode="auto">
          <a:xfrm>
            <a:off x="4723998" y="4036010"/>
            <a:ext cx="4033250" cy="2416942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2" name="梯形 21"/>
          <p:cNvSpPr/>
          <p:nvPr/>
        </p:nvSpPr>
        <p:spPr bwMode="auto">
          <a:xfrm rot="10800000">
            <a:off x="5517617" y="4024471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890411" y="4046124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实物效果图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652813" y="1844827"/>
            <a:ext cx="2161578" cy="1958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519415"/>
            <a:ext cx="3053842" cy="180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2" y="513214"/>
            <a:ext cx="29523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运输车辆放置标识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/>
        </p:nvGraphicFramePr>
        <p:xfrm>
          <a:off x="386752" y="1340768"/>
          <a:ext cx="4033252" cy="5112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96450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明确规划所有运输车辆摆放的区域，确保运输车辆定点放置，使得车间整齐有序。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641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所有运输车辆。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0126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、运输车辆区域线采用半封闭实线绘制，出入口绘制箭头指示（如图所示）；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、区域线规格：线宽： 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50mm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，颜色：黄色；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、黄线范围进口处用不同颜色字体标注“车位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”（车位排序根据实际车辆数量），明确此作业区域为车辆停放处，确保作业现场整齐有致（如右图所示）；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、区域内的车辆定位采用四角定位，车辆区域线距车辆距离如图所示。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圆角矩形 6"/>
          <p:cNvSpPr/>
          <p:nvPr/>
        </p:nvSpPr>
        <p:spPr bwMode="auto">
          <a:xfrm>
            <a:off x="4723998" y="1340768"/>
            <a:ext cx="4033250" cy="2592285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梯形 19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6"/>
          <p:cNvSpPr/>
          <p:nvPr/>
        </p:nvSpPr>
        <p:spPr bwMode="auto">
          <a:xfrm>
            <a:off x="4723998" y="4036010"/>
            <a:ext cx="4033250" cy="2416942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2" name="梯形 21"/>
          <p:cNvSpPr/>
          <p:nvPr/>
        </p:nvSpPr>
        <p:spPr bwMode="auto">
          <a:xfrm rot="10800000">
            <a:off x="5517617" y="4024471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890411" y="4046124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实物效果图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082" y="1852225"/>
            <a:ext cx="2587080" cy="2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8" descr="IMG_20130408_14515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4"/>
          <a:stretch>
            <a:fillRect/>
          </a:stretch>
        </p:blipFill>
        <p:spPr bwMode="auto">
          <a:xfrm>
            <a:off x="5594744" y="4572645"/>
            <a:ext cx="2291755" cy="178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2" y="513214"/>
            <a:ext cx="4320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配电柜、消防器材警示区域线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/>
        </p:nvGraphicFramePr>
        <p:xfrm>
          <a:off x="386752" y="1340768"/>
          <a:ext cx="4033252" cy="5112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96450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4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消防用品及电柜的警示区域明显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641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defTabSz="957580"/>
                      <a:r>
                        <a:rPr kumimoji="0" lang="zh-CN" altLang="en-US" sz="14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所有的电柜和消防栓等消防用品区。</a:t>
                      </a:r>
                      <a:endParaRPr kumimoji="0" lang="zh-CN" altLang="en-US" sz="14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0126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defTabSz="957580" eaLnBrk="0" hangingPunct="0">
                        <a:lnSpc>
                          <a:spcPct val="150000"/>
                        </a:lnSpc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、电柜、消防栓等区域线使用斑马线绘制，线宽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100mm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defTabSz="957580" eaLnBrk="0" hangingPunct="0">
                        <a:lnSpc>
                          <a:spcPct val="150000"/>
                        </a:lnSpc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、各区域线的大小以摆放物品大小而定，物品摆放与区域线距离为：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30mm≤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距离≤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50mm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。</a:t>
                      </a:r>
                      <a:endParaRPr lang="en-US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圆角矩形 6"/>
          <p:cNvSpPr/>
          <p:nvPr/>
        </p:nvSpPr>
        <p:spPr bwMode="auto">
          <a:xfrm>
            <a:off x="4723998" y="1340768"/>
            <a:ext cx="4033250" cy="2592285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梯形 19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6"/>
          <p:cNvSpPr/>
          <p:nvPr/>
        </p:nvSpPr>
        <p:spPr bwMode="auto">
          <a:xfrm>
            <a:off x="4723998" y="4036010"/>
            <a:ext cx="4033250" cy="2416942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2" name="梯形 21"/>
          <p:cNvSpPr/>
          <p:nvPr/>
        </p:nvSpPr>
        <p:spPr bwMode="auto">
          <a:xfrm rot="10800000">
            <a:off x="5517617" y="4024471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890411" y="4046124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实物效果图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183" y="1856366"/>
            <a:ext cx="2010722" cy="190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35" r="57889" b="33881"/>
          <a:stretch>
            <a:fillRect/>
          </a:stretch>
        </p:blipFill>
        <p:spPr bwMode="auto">
          <a:xfrm>
            <a:off x="5436096" y="4540069"/>
            <a:ext cx="2620553" cy="171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2" y="513214"/>
            <a:ext cx="2540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消防疏散图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/>
        </p:nvGraphicFramePr>
        <p:xfrm>
          <a:off x="386752" y="1340768"/>
          <a:ext cx="4033252" cy="5112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96450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57580" rtl="0" eaLnBrk="0" latinLnBrk="0" hangingPunct="0">
                        <a:lnSpc>
                          <a:spcPct val="150000"/>
                        </a:lnSpc>
                        <a:spcBef>
                          <a:spcPct val="50000"/>
                        </a:spcBef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在发生意外的时候，为确保人员安全迅速的撤离。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641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zh-CN" altLang="en-US" sz="14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车间、办公楼、厂区公共区域等。</a:t>
                      </a:r>
                      <a:endParaRPr lang="zh-CN" altLang="en-US" sz="14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0126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57580" rtl="0" eaLnBrk="0" latinLnBrk="0" hangingPunct="0">
                        <a:lnSpc>
                          <a:spcPct val="150000"/>
                        </a:lnSpc>
                        <a:spcBef>
                          <a:spcPct val="50000"/>
                        </a:spcBef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、每栋楼每层主要进出口都必需有消防疏散平面指示图。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l" defTabSz="957580" rtl="0" eaLnBrk="0" latinLnBrk="0" hangingPunct="0">
                        <a:lnSpc>
                          <a:spcPct val="150000"/>
                        </a:lnSpc>
                        <a:spcBef>
                          <a:spcPct val="50000"/>
                        </a:spcBef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、消防疏散平面指示图包括：楼层、所在位置、消防通道、安全出口标识用绿色指示，消防设施、器材用红色指示。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圆角矩形 6"/>
          <p:cNvSpPr/>
          <p:nvPr/>
        </p:nvSpPr>
        <p:spPr bwMode="auto">
          <a:xfrm>
            <a:off x="4723998" y="1340768"/>
            <a:ext cx="4033250" cy="2592285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梯形 19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6"/>
          <p:cNvSpPr/>
          <p:nvPr/>
        </p:nvSpPr>
        <p:spPr bwMode="auto">
          <a:xfrm>
            <a:off x="4723998" y="4036010"/>
            <a:ext cx="4033250" cy="2416942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2" name="梯形 21"/>
          <p:cNvSpPr/>
          <p:nvPr/>
        </p:nvSpPr>
        <p:spPr bwMode="auto">
          <a:xfrm rot="10800000">
            <a:off x="5517617" y="4024471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890411" y="4046124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实物效果图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图片 6" descr="2012-10-18_111538.png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912645" y="2051536"/>
            <a:ext cx="3655954" cy="1562746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" t="9218" r="4330" b="9218"/>
          <a:stretch>
            <a:fillRect/>
          </a:stretch>
        </p:blipFill>
        <p:spPr>
          <a:xfrm>
            <a:off x="5197182" y="4518413"/>
            <a:ext cx="3086880" cy="1840254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2" y="513214"/>
            <a:ext cx="4258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载货电梯目视化标准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/>
        </p:nvGraphicFramePr>
        <p:xfrm>
          <a:off x="386752" y="1340768"/>
          <a:ext cx="4033252" cy="5112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96450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明确公司内部所有载货电梯的外观标准</a:t>
                      </a:r>
                      <a:r>
                        <a:rPr lang="zh-CN" altLang="en-US" sz="14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。</a:t>
                      </a:r>
                      <a:endParaRPr lang="zh-CN" altLang="en-US" sz="14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641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公司内所有的载货电梯</a:t>
                      </a:r>
                      <a:r>
                        <a:rPr lang="zh-CN" altLang="en-US" sz="14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。</a:t>
                      </a:r>
                      <a:endParaRPr lang="zh-CN" altLang="en-US" sz="14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0126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57580" rtl="0" eaLnBrk="0" latin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、货梯整体的外观颜色采用苹果绿色；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l" defTabSz="957580" rtl="0" eaLnBrk="0" latin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、货梯门的两侧都需要装上防撞栏，高度为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120cm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，宽度为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25cm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，且表面刷上黄黑斑马线；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l" defTabSz="957580" rtl="0" eaLnBrk="0" latin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、货梯编号贴于货梯的正上方；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l" defTabSz="957580" rtl="0" eaLnBrk="0" latin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、货梯警告标示贴在控制板的上方；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l" defTabSz="957580" rtl="0" eaLnBrk="0" latin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、货梯内部张贴标识牌，内容包括电梯维护责任人和故障电话。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圆角矩形 6"/>
          <p:cNvSpPr/>
          <p:nvPr/>
        </p:nvSpPr>
        <p:spPr bwMode="auto">
          <a:xfrm>
            <a:off x="4723998" y="1340768"/>
            <a:ext cx="4033250" cy="5112177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梯形 19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Picture 46" descr="货梯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650029" y="2696088"/>
            <a:ext cx="1881609" cy="2078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Line 30"/>
          <p:cNvSpPr>
            <a:spLocks noChangeShapeType="1"/>
          </p:cNvSpPr>
          <p:nvPr/>
        </p:nvSpPr>
        <p:spPr bwMode="auto">
          <a:xfrm>
            <a:off x="8323626" y="4077937"/>
            <a:ext cx="209402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" name="Line 31"/>
          <p:cNvSpPr>
            <a:spLocks noChangeShapeType="1"/>
          </p:cNvSpPr>
          <p:nvPr/>
        </p:nvSpPr>
        <p:spPr bwMode="auto">
          <a:xfrm>
            <a:off x="8355376" y="4736675"/>
            <a:ext cx="20652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" name="Line 32"/>
          <p:cNvSpPr>
            <a:spLocks noChangeShapeType="1"/>
          </p:cNvSpPr>
          <p:nvPr/>
        </p:nvSpPr>
        <p:spPr bwMode="auto">
          <a:xfrm flipH="1">
            <a:off x="8421456" y="4077938"/>
            <a:ext cx="0" cy="689592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 type="triangle" w="lg" len="lg"/>
            <a:tailEnd type="triangle" w="lg" len="lg"/>
          </a:ln>
        </p:spPr>
        <p:txBody>
          <a:bodyPr/>
          <a:lstStyle/>
          <a:p>
            <a:endParaRPr lang="zh-CN" altLang="en-US"/>
          </a:p>
        </p:txBody>
      </p:sp>
      <p:graphicFrame>
        <p:nvGraphicFramePr>
          <p:cNvPr id="29" name="图示 28"/>
          <p:cNvGraphicFramePr/>
          <p:nvPr/>
        </p:nvGraphicFramePr>
        <p:xfrm>
          <a:off x="8320216" y="4095846"/>
          <a:ext cx="437616" cy="628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" name="Line 34"/>
          <p:cNvSpPr>
            <a:spLocks noChangeShapeType="1"/>
          </p:cNvSpPr>
          <p:nvPr/>
        </p:nvSpPr>
        <p:spPr bwMode="auto">
          <a:xfrm>
            <a:off x="8192434" y="4750392"/>
            <a:ext cx="0" cy="10795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" name="Line 35"/>
          <p:cNvSpPr>
            <a:spLocks noChangeShapeType="1"/>
          </p:cNvSpPr>
          <p:nvPr/>
        </p:nvSpPr>
        <p:spPr bwMode="auto">
          <a:xfrm>
            <a:off x="8380776" y="4753567"/>
            <a:ext cx="0" cy="10477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" name="Line 36"/>
          <p:cNvSpPr>
            <a:spLocks noChangeShapeType="1"/>
          </p:cNvSpPr>
          <p:nvPr/>
        </p:nvSpPr>
        <p:spPr bwMode="auto">
          <a:xfrm>
            <a:off x="8187101" y="4817067"/>
            <a:ext cx="193675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" name="Rectangle 45"/>
          <p:cNvSpPr>
            <a:spLocks noChangeArrowheads="1"/>
          </p:cNvSpPr>
          <p:nvPr/>
        </p:nvSpPr>
        <p:spPr bwMode="auto">
          <a:xfrm>
            <a:off x="7639198" y="4646901"/>
            <a:ext cx="666200" cy="3317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1100" b="0" dirty="0">
                <a:solidFill>
                  <a:srgbClr val="CC0000"/>
                </a:solidFill>
              </a:rPr>
              <a:t>25cm</a:t>
            </a:r>
            <a:endParaRPr lang="en-US" altLang="zh-CN" sz="1100" b="0" dirty="0">
              <a:solidFill>
                <a:srgbClr val="CC0000"/>
              </a:solidFill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29" y="2958576"/>
            <a:ext cx="1647825" cy="182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2" y="513214"/>
            <a:ext cx="1964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晨会定置线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/>
        </p:nvGraphicFramePr>
        <p:xfrm>
          <a:off x="386752" y="1340768"/>
          <a:ext cx="4033252" cy="5112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96450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ct val="50000"/>
                        </a:spcBef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思源黑体"/>
                          <a:ea typeface="华文细黑" panose="02010600040101010101" pitchFamily="2" charset="-122"/>
                        </a:rPr>
                        <a:t>定点规范员工会议区域。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思源黑体"/>
                        <a:ea typeface="华文细黑" panose="02010600040101010101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641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ct val="50000"/>
                        </a:spcBef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车间员工晨会。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0126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57580" rtl="0" eaLnBrk="0" latin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、员工必须站在黄色警戒线内整齐列队。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l" defTabSz="957580" rtl="0" eaLnBrk="0" latin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、地点、大小根据车间现场定制。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圆角矩形 6"/>
          <p:cNvSpPr/>
          <p:nvPr/>
        </p:nvSpPr>
        <p:spPr bwMode="auto">
          <a:xfrm>
            <a:off x="4723998" y="1340768"/>
            <a:ext cx="4033250" cy="5112175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梯形 19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5076056" y="3480534"/>
            <a:ext cx="3373299" cy="1512168"/>
          </a:xfrm>
          <a:prstGeom prst="rect">
            <a:avLst/>
          </a:prstGeom>
          <a:noFill/>
          <a:ln w="88900">
            <a:solidFill>
              <a:srgbClr val="FFCC00"/>
            </a:solidFill>
            <a:miter lim="800000"/>
          </a:ln>
          <a:effectLst>
            <a:prstShdw prst="shdw17" dist="17961" dir="2700000">
              <a:srgbClr val="997A00"/>
            </a:prstShdw>
          </a:effectLst>
        </p:spPr>
        <p:txBody>
          <a:bodyPr wrap="none" anchor="ctr"/>
          <a:lstStyle/>
          <a:p>
            <a:pPr algn="ctr"/>
            <a:r>
              <a:rPr lang="zh-CN" altLang="en-US" sz="1600">
                <a:solidFill>
                  <a:schemeClr val="tx1"/>
                </a:solidFill>
              </a:rPr>
              <a:t>员工</a:t>
            </a: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5" name="Oval 7"/>
          <p:cNvSpPr>
            <a:spLocks noChangeArrowheads="1"/>
          </p:cNvSpPr>
          <p:nvPr/>
        </p:nvSpPr>
        <p:spPr bwMode="auto">
          <a:xfrm>
            <a:off x="6228184" y="2564968"/>
            <a:ext cx="951542" cy="60448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</a:ln>
          <a:effectLst>
            <a:prstShdw prst="shdw17" dist="17961" dir="2700000">
              <a:srgbClr val="000000"/>
            </a:prstShdw>
          </a:effectLst>
        </p:spPr>
        <p:txBody>
          <a:bodyPr wrap="none" anchor="ctr"/>
          <a:lstStyle/>
          <a:p>
            <a:pPr algn="ctr"/>
            <a:r>
              <a:rPr lang="zh-CN" altLang="en-US" b="0" dirty="0">
                <a:solidFill>
                  <a:schemeClr val="tx1"/>
                </a:solidFill>
              </a:rPr>
              <a:t>主持人</a:t>
            </a:r>
            <a:endParaRPr lang="zh-CN" altLang="en-US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1308062" y="3012362"/>
            <a:ext cx="4378006" cy="833276"/>
          </a:xfrm>
          <a:prstGeom prst="rect">
            <a:avLst/>
          </a:prstGeom>
        </p:spPr>
        <p:txBody>
          <a:bodyPr vert="horz" wrap="square" lIns="67592" tIns="35224" rIns="67592" bIns="35224" rtlCol="0" anchor="ctr" anchorCtr="0">
            <a:normAutofit/>
          </a:bodyPr>
          <a:lstStyle>
            <a:defPPr>
              <a:defRPr lang="en-US"/>
            </a:defPPr>
            <a:lvl1pPr algn="ctr" defTabSz="685800" fontAlgn="auto">
              <a:lnSpc>
                <a:spcPct val="100000"/>
              </a:lnSpc>
              <a:spcBef>
                <a:spcPct val="0"/>
              </a:spcBef>
              <a:buNone/>
              <a:defRPr sz="4165" b="1" u="none" strike="noStrike" cap="none" spc="500" normalizeH="0" baseline="0">
                <a:ln>
                  <a:noFill/>
                </a:ln>
                <a:solidFill>
                  <a:srgbClr val="1F343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dirty="0"/>
              <a:t>目视化标识</a:t>
            </a:r>
            <a:endParaRPr lang="zh-CN" altLang="en-US" dirty="0"/>
          </a:p>
        </p:txBody>
      </p:sp>
      <p:sp>
        <p:nvSpPr>
          <p:cNvPr id="10" name="标题 1"/>
          <p:cNvSpPr txBox="1"/>
          <p:nvPr/>
        </p:nvSpPr>
        <p:spPr>
          <a:xfrm>
            <a:off x="1330831" y="1747380"/>
            <a:ext cx="4096474" cy="1383913"/>
          </a:xfrm>
          <a:prstGeom prst="rect">
            <a:avLst/>
          </a:prstGeom>
        </p:spPr>
        <p:txBody>
          <a:bodyPr vert="horz" wrap="square" lIns="67592" tIns="35224" rIns="67592" bIns="35224" rtlCol="0" anchor="ctr" anchorCtr="0">
            <a:normAutofit/>
          </a:bodyPr>
          <a:lstStyle>
            <a:lvl1pPr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lang="zh-CN" altLang="en-US" sz="3600" b="0" u="none" strike="noStrike" kern="1200" cap="none" spc="500" normalizeH="0" baseline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n-ea"/>
              </a:defRPr>
            </a:lvl1pPr>
          </a:lstStyle>
          <a:p>
            <a:r>
              <a:rPr lang="en-US" altLang="zh-CN" sz="4165" b="1" dirty="0">
                <a:solidFill>
                  <a:srgbClr val="1F343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PART 02</a:t>
            </a:r>
            <a:endParaRPr lang="en-US" altLang="zh-CN" sz="4165" b="1" dirty="0">
              <a:solidFill>
                <a:srgbClr val="1F3434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14" name="矩形: 圆角 11"/>
          <p:cNvSpPr/>
          <p:nvPr/>
        </p:nvSpPr>
        <p:spPr>
          <a:xfrm>
            <a:off x="1330831" y="4320410"/>
            <a:ext cx="1753662" cy="396062"/>
          </a:xfrm>
          <a:prstGeom prst="roundRect">
            <a:avLst>
              <a:gd name="adj" fmla="val 50000"/>
            </a:avLst>
          </a:prstGeom>
          <a:solidFill>
            <a:srgbClr val="182D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dist"/>
            <a:r>
              <a:rPr lang="en-US" altLang="zh-CN" sz="1200" b="1" dirty="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SIMPLE&amp;MODERN</a:t>
            </a:r>
            <a:endParaRPr lang="en-US" altLang="zh-CN" sz="1200" b="1" dirty="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35" name="六边形 34"/>
          <p:cNvSpPr/>
          <p:nvPr/>
        </p:nvSpPr>
        <p:spPr>
          <a:xfrm>
            <a:off x="-403650" y="438279"/>
            <a:ext cx="1725032" cy="1524159"/>
          </a:xfrm>
          <a:prstGeom prst="hexagon">
            <a:avLst/>
          </a:prstGeom>
          <a:solidFill>
            <a:srgbClr val="182D2D"/>
          </a:solidFill>
          <a:ln w="9525" cap="flat" cmpd="sng" algn="ctr">
            <a:solidFill>
              <a:srgbClr val="1F3434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44" tIns="34272" rIns="68544" bIns="34272" numCol="1" anchor="t" anchorCtr="0" compatLnSpc="1"/>
          <a:lstStyle/>
          <a:p>
            <a:pPr defTabSz="685165"/>
            <a:endParaRPr lang="zh-CN" altLang="en-US" sz="1350"/>
          </a:p>
        </p:txBody>
      </p:sp>
      <p:sp>
        <p:nvSpPr>
          <p:cNvPr id="36" name="六边形 35"/>
          <p:cNvSpPr/>
          <p:nvPr/>
        </p:nvSpPr>
        <p:spPr>
          <a:xfrm>
            <a:off x="-308450" y="533479"/>
            <a:ext cx="1498455" cy="1324238"/>
          </a:xfrm>
          <a:prstGeom prst="hexagon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44" tIns="34272" rIns="68544" bIns="34272" numCol="1" anchor="t" anchorCtr="0" compatLnSpc="1"/>
          <a:lstStyle/>
          <a:p>
            <a:pPr defTabSz="685165"/>
            <a:endParaRPr lang="zh-CN" altLang="en-US" sz="1350"/>
          </a:p>
        </p:txBody>
      </p:sp>
      <p:grpSp>
        <p:nvGrpSpPr>
          <p:cNvPr id="39" name="组合 38"/>
          <p:cNvGrpSpPr/>
          <p:nvPr/>
        </p:nvGrpSpPr>
        <p:grpSpPr>
          <a:xfrm>
            <a:off x="-708290" y="1247483"/>
            <a:ext cx="1477986" cy="1305674"/>
            <a:chOff x="-1548" y="697"/>
            <a:chExt cx="3624" cy="3202"/>
          </a:xfrm>
        </p:grpSpPr>
        <p:sp>
          <p:nvSpPr>
            <p:cNvPr id="37" name="六边形 36"/>
            <p:cNvSpPr/>
            <p:nvPr/>
          </p:nvSpPr>
          <p:spPr>
            <a:xfrm>
              <a:off x="-1548" y="697"/>
              <a:ext cx="3624" cy="3202"/>
            </a:xfrm>
            <a:prstGeom prst="hexagon">
              <a:avLst/>
            </a:prstGeom>
            <a:solidFill>
              <a:srgbClr val="182D2D"/>
            </a:solidFill>
            <a:ln w="9525" cap="flat" cmpd="sng" algn="ctr">
              <a:solidFill>
                <a:srgbClr val="1F343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8544" tIns="34272" rIns="68544" bIns="34272" numCol="1" anchor="t" anchorCtr="0" compatLnSpc="1"/>
            <a:lstStyle/>
            <a:p>
              <a:pPr defTabSz="685165"/>
              <a:endParaRPr lang="zh-CN" altLang="en-US" sz="1350"/>
            </a:p>
          </p:txBody>
        </p:sp>
        <p:sp>
          <p:nvSpPr>
            <p:cNvPr id="38" name="六边形 37"/>
            <p:cNvSpPr/>
            <p:nvPr/>
          </p:nvSpPr>
          <p:spPr>
            <a:xfrm>
              <a:off x="-1348" y="897"/>
              <a:ext cx="3148" cy="2782"/>
            </a:xfrm>
            <a:prstGeom prst="hexagon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8544" tIns="34272" rIns="68544" bIns="34272" numCol="1" anchor="t" anchorCtr="0" compatLnSpc="1"/>
            <a:lstStyle/>
            <a:p>
              <a:pPr defTabSz="685165"/>
              <a:endParaRPr lang="zh-CN" altLang="en-US" sz="1350"/>
            </a:p>
          </p:txBody>
        </p:sp>
      </p:grpSp>
      <p:sp>
        <p:nvSpPr>
          <p:cNvPr id="40" name="六边形 39"/>
          <p:cNvSpPr/>
          <p:nvPr/>
        </p:nvSpPr>
        <p:spPr>
          <a:xfrm>
            <a:off x="8231028" y="4398616"/>
            <a:ext cx="1725032" cy="1524159"/>
          </a:xfrm>
          <a:prstGeom prst="hexagon">
            <a:avLst/>
          </a:prstGeom>
          <a:solidFill>
            <a:srgbClr val="182D2D"/>
          </a:solidFill>
          <a:ln w="9525" cap="flat" cmpd="sng" algn="ctr">
            <a:solidFill>
              <a:srgbClr val="1F3434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44" tIns="34272" rIns="68544" bIns="34272" numCol="1" anchor="t" anchorCtr="0" compatLnSpc="1"/>
          <a:lstStyle/>
          <a:p>
            <a:pPr defTabSz="685165"/>
            <a:endParaRPr lang="zh-CN" altLang="en-US" sz="1350"/>
          </a:p>
        </p:txBody>
      </p:sp>
      <p:sp>
        <p:nvSpPr>
          <p:cNvPr id="41" name="六边形 40"/>
          <p:cNvSpPr/>
          <p:nvPr/>
        </p:nvSpPr>
        <p:spPr>
          <a:xfrm>
            <a:off x="8326228" y="4493817"/>
            <a:ext cx="1498455" cy="1324238"/>
          </a:xfrm>
          <a:prstGeom prst="hexagon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44" tIns="34272" rIns="68544" bIns="34272" numCol="1" anchor="t" anchorCtr="0" compatLnSpc="1"/>
          <a:lstStyle/>
          <a:p>
            <a:pPr defTabSz="685165"/>
            <a:endParaRPr lang="zh-CN" altLang="en-US" sz="1350"/>
          </a:p>
        </p:txBody>
      </p:sp>
      <p:grpSp>
        <p:nvGrpSpPr>
          <p:cNvPr id="42" name="组合 41"/>
          <p:cNvGrpSpPr/>
          <p:nvPr/>
        </p:nvGrpSpPr>
        <p:grpSpPr>
          <a:xfrm>
            <a:off x="7926387" y="5207820"/>
            <a:ext cx="1477986" cy="1305674"/>
            <a:chOff x="-1548" y="697"/>
            <a:chExt cx="3624" cy="3202"/>
          </a:xfrm>
        </p:grpSpPr>
        <p:sp>
          <p:nvSpPr>
            <p:cNvPr id="43" name="六边形 42"/>
            <p:cNvSpPr/>
            <p:nvPr/>
          </p:nvSpPr>
          <p:spPr>
            <a:xfrm>
              <a:off x="-1548" y="697"/>
              <a:ext cx="3624" cy="3202"/>
            </a:xfrm>
            <a:prstGeom prst="hexagon">
              <a:avLst/>
            </a:prstGeom>
            <a:solidFill>
              <a:srgbClr val="182D2D"/>
            </a:solidFill>
            <a:ln w="9525" cap="flat" cmpd="sng" algn="ctr">
              <a:solidFill>
                <a:srgbClr val="1F343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8544" tIns="34272" rIns="68544" bIns="34272" numCol="1" anchor="t" anchorCtr="0" compatLnSpc="1"/>
            <a:lstStyle/>
            <a:p>
              <a:pPr defTabSz="685165"/>
              <a:endParaRPr lang="zh-CN" altLang="en-US" sz="1350"/>
            </a:p>
          </p:txBody>
        </p:sp>
        <p:sp>
          <p:nvSpPr>
            <p:cNvPr id="44" name="六边形 43"/>
            <p:cNvSpPr/>
            <p:nvPr/>
          </p:nvSpPr>
          <p:spPr>
            <a:xfrm>
              <a:off x="-1348" y="897"/>
              <a:ext cx="3148" cy="2782"/>
            </a:xfrm>
            <a:prstGeom prst="hexagon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8544" tIns="34272" rIns="68544" bIns="34272" numCol="1" anchor="t" anchorCtr="0" compatLnSpc="1"/>
            <a:lstStyle/>
            <a:p>
              <a:pPr defTabSz="685165"/>
              <a:endParaRPr lang="zh-CN" altLang="en-US" sz="1350"/>
            </a:p>
          </p:txBody>
        </p:sp>
      </p:grpSp>
      <p:pic>
        <p:nvPicPr>
          <p:cNvPr id="16" name="图片 1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7" t="20865" r="22717" b="8576"/>
          <a:stretch>
            <a:fillRect/>
          </a:stretch>
        </p:blipFill>
        <p:spPr bwMode="auto">
          <a:xfrm>
            <a:off x="5871897" y="1993291"/>
            <a:ext cx="2454369" cy="2115835"/>
          </a:xfrm>
          <a:custGeom>
            <a:avLst/>
            <a:gdLst>
              <a:gd name="connsiteX0" fmla="*/ 504056 w 2338820"/>
              <a:gd name="connsiteY0" fmla="*/ 0 h 2016224"/>
              <a:gd name="connsiteX1" fmla="*/ 1834764 w 2338820"/>
              <a:gd name="connsiteY1" fmla="*/ 0 h 2016224"/>
              <a:gd name="connsiteX2" fmla="*/ 2338820 w 2338820"/>
              <a:gd name="connsiteY2" fmla="*/ 1008112 h 2016224"/>
              <a:gd name="connsiteX3" fmla="*/ 1834764 w 2338820"/>
              <a:gd name="connsiteY3" fmla="*/ 2016224 h 2016224"/>
              <a:gd name="connsiteX4" fmla="*/ 504056 w 2338820"/>
              <a:gd name="connsiteY4" fmla="*/ 2016224 h 2016224"/>
              <a:gd name="connsiteX5" fmla="*/ 0 w 2338820"/>
              <a:gd name="connsiteY5" fmla="*/ 1008112 h 201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820" h="2016224">
                <a:moveTo>
                  <a:pt x="504056" y="0"/>
                </a:moveTo>
                <a:lnTo>
                  <a:pt x="1834764" y="0"/>
                </a:lnTo>
                <a:lnTo>
                  <a:pt x="2338820" y="1008112"/>
                </a:lnTo>
                <a:lnTo>
                  <a:pt x="1834764" y="2016224"/>
                </a:lnTo>
                <a:lnTo>
                  <a:pt x="504056" y="2016224"/>
                </a:lnTo>
                <a:lnTo>
                  <a:pt x="0" y="1008112"/>
                </a:lnTo>
                <a:close/>
              </a:path>
            </a:pathLst>
          </a:custGeom>
          <a:blipFill dpi="0" rotWithShape="0">
            <a:blip r:embed="rId2"/>
            <a:srcRect/>
            <a:stretch>
              <a:fillRect l="-79000" t="-218000" r="-238000" b="-324000"/>
            </a:stretch>
          </a:blipFill>
          <a:ln w="9525">
            <a:solidFill>
              <a:schemeClr val="bg1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2" y="513214"/>
            <a:ext cx="27464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 err="1">
                <a:sym typeface="Arial" panose="020B0604020202020204" pitchFamily="34" charset="0"/>
              </a:rPr>
              <a:t>电力安全警示标识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/>
        </p:nvGraphicFramePr>
        <p:xfrm>
          <a:off x="386752" y="1340768"/>
          <a:ext cx="4033252" cy="5112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96450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580" rtl="0" eaLnBrk="0" fontAlgn="base" latin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在电力设施上悬挂或张贴相应的安全标语牌，以示提醒和警告，确保安全。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641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控制柜、高压设备、各种电力设施。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0126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57580" rtl="0" eaLnBrk="0" latin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1.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制作长方形标示牌，明确电子安全内容及图案（如右图所示）。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l" defTabSz="957580" rtl="0" eaLnBrk="0" latin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2.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电力安全标示牌悬挂在危险源正前方，或粘贴在电柜的正面，高度参照人员视角，建议下边缘离地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1600mm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l" defTabSz="957580" rtl="0" eaLnBrk="0" latin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3.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参考规格：长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300mm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，宽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250mm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l" defTabSz="957580" rtl="0" eaLnBrk="0" latin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4.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材料：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PVC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，单面印刷。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圆角矩形 6"/>
          <p:cNvSpPr/>
          <p:nvPr/>
        </p:nvSpPr>
        <p:spPr bwMode="auto">
          <a:xfrm>
            <a:off x="4723998" y="1340768"/>
            <a:ext cx="4033250" cy="2592285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梯形 19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6"/>
          <p:cNvSpPr/>
          <p:nvPr/>
        </p:nvSpPr>
        <p:spPr bwMode="auto">
          <a:xfrm>
            <a:off x="4723998" y="4036010"/>
            <a:ext cx="4033250" cy="2416942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2" name="梯形 21"/>
          <p:cNvSpPr/>
          <p:nvPr/>
        </p:nvSpPr>
        <p:spPr bwMode="auto">
          <a:xfrm rot="10800000">
            <a:off x="5517617" y="4024471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890411" y="4046124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实物效果图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Picture 26" descr="1"/>
          <p:cNvPicPr>
            <a:picLocks noChangeAspect="1" noChangeArrowheads="1"/>
          </p:cNvPicPr>
          <p:nvPr/>
        </p:nvPicPr>
        <p:blipFill>
          <a:blip r:embed="rId1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806" y="1913799"/>
            <a:ext cx="1800200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07968" y="4518413"/>
            <a:ext cx="1451560" cy="184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380" y="858589"/>
            <a:ext cx="2284810" cy="5140822"/>
          </a:xfrm>
          <a:prstGeom prst="rect">
            <a:avLst/>
          </a:prstGeom>
          <a:solidFill>
            <a:srgbClr val="182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六边形 7"/>
          <p:cNvSpPr/>
          <p:nvPr/>
        </p:nvSpPr>
        <p:spPr>
          <a:xfrm>
            <a:off x="2546635" y="1913294"/>
            <a:ext cx="799683" cy="714004"/>
          </a:xfrm>
          <a:prstGeom prst="hexagon">
            <a:avLst/>
          </a:prstGeom>
          <a:solidFill>
            <a:srgbClr val="182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en-US" altLang="zh-CN" sz="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346318" y="2064600"/>
            <a:ext cx="2281049" cy="4153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defTabSz="685165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 sz="21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/>
              <a:t>颜色、线条标准</a:t>
            </a:r>
            <a:endParaRPr lang="zh-CN" altLang="en-US" dirty="0"/>
          </a:p>
        </p:txBody>
      </p:sp>
      <p:sp>
        <p:nvSpPr>
          <p:cNvPr id="13" name="六边形 12"/>
          <p:cNvSpPr/>
          <p:nvPr/>
        </p:nvSpPr>
        <p:spPr>
          <a:xfrm>
            <a:off x="2546635" y="3076648"/>
            <a:ext cx="799683" cy="694963"/>
          </a:xfrm>
          <a:prstGeom prst="hexagon">
            <a:avLst/>
          </a:prstGeom>
          <a:solidFill>
            <a:srgbClr val="182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en-US" altLang="zh-CN" sz="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六边形 15"/>
          <p:cNvSpPr/>
          <p:nvPr/>
        </p:nvSpPr>
        <p:spPr>
          <a:xfrm>
            <a:off x="2546635" y="4221205"/>
            <a:ext cx="799683" cy="694963"/>
          </a:xfrm>
          <a:prstGeom prst="hexagon">
            <a:avLst/>
          </a:prstGeom>
          <a:solidFill>
            <a:srgbClr val="182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en-US" altLang="zh-CN" sz="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61667" y="1423139"/>
            <a:ext cx="1015214" cy="172404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5395" b="1" dirty="0">
                <a:solidFill>
                  <a:schemeClr val="bg1"/>
                </a:solidFill>
                <a:latin typeface="思源黑体" panose="020B0500000000090000" charset="-122"/>
                <a:ea typeface="思源黑体" panose="020B0500000000090000" charset="-122"/>
              </a:rPr>
              <a:t>目录</a:t>
            </a:r>
            <a:endParaRPr lang="zh-CN" altLang="en-US" sz="5395" b="1" dirty="0">
              <a:solidFill>
                <a:schemeClr val="bg1"/>
              </a:solidFill>
              <a:latin typeface="思源黑体" panose="020B0500000000090000" charset="-122"/>
              <a:ea typeface="思源黑体" panose="020B0500000000090000" charset="-122"/>
            </a:endParaRPr>
          </a:p>
        </p:txBody>
      </p:sp>
      <p:pic>
        <p:nvPicPr>
          <p:cNvPr id="25" name="图片 24" descr="D:\素材\51miz-P712914-IDVQY4CM-3840x2438.jpg51miz-P712914-IDVQY4CM-3840x2438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89267" y="4133335"/>
            <a:ext cx="1952669" cy="1239509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316416" y="5630985"/>
            <a:ext cx="639747" cy="368426"/>
            <a:chOff x="10898048" y="5331658"/>
            <a:chExt cx="726373" cy="491664"/>
          </a:xfrm>
          <a:solidFill>
            <a:srgbClr val="1F3434"/>
          </a:solidFill>
        </p:grpSpPr>
        <p:sp>
          <p:nvSpPr>
            <p:cNvPr id="26" name="六边形 25"/>
            <p:cNvSpPr/>
            <p:nvPr/>
          </p:nvSpPr>
          <p:spPr>
            <a:xfrm>
              <a:off x="10898048" y="5331658"/>
              <a:ext cx="373201" cy="393224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六边形 26"/>
            <p:cNvSpPr/>
            <p:nvPr/>
          </p:nvSpPr>
          <p:spPr>
            <a:xfrm>
              <a:off x="11401425" y="5588362"/>
              <a:ext cx="222996" cy="23496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3343287" y="3239463"/>
            <a:ext cx="2187709" cy="4153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defTabSz="6851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 sz="21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/>
              <a:t>目视化标识</a:t>
            </a:r>
            <a:endParaRPr lang="zh-CN" altLang="en-US" dirty="0"/>
          </a:p>
        </p:txBody>
      </p:sp>
      <p:sp>
        <p:nvSpPr>
          <p:cNvPr id="30" name="文本框 29"/>
          <p:cNvSpPr txBox="1"/>
          <p:nvPr/>
        </p:nvSpPr>
        <p:spPr>
          <a:xfrm>
            <a:off x="3346318" y="4365104"/>
            <a:ext cx="2574032" cy="4153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defTabSz="6851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 sz="21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/>
              <a:t>设备目视化</a:t>
            </a:r>
            <a:endParaRPr lang="zh-CN" altLang="en-US" dirty="0"/>
          </a:p>
        </p:txBody>
      </p:sp>
      <p:sp>
        <p:nvSpPr>
          <p:cNvPr id="31" name="六边形 30"/>
          <p:cNvSpPr/>
          <p:nvPr/>
        </p:nvSpPr>
        <p:spPr>
          <a:xfrm>
            <a:off x="5848023" y="1913294"/>
            <a:ext cx="799683" cy="714004"/>
          </a:xfrm>
          <a:prstGeom prst="hexagon">
            <a:avLst/>
          </a:prstGeom>
          <a:solidFill>
            <a:srgbClr val="182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en-US" altLang="zh-CN" sz="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六边形 31"/>
          <p:cNvSpPr/>
          <p:nvPr/>
        </p:nvSpPr>
        <p:spPr>
          <a:xfrm>
            <a:off x="5848023" y="3076648"/>
            <a:ext cx="799683" cy="694963"/>
          </a:xfrm>
          <a:prstGeom prst="hexagon">
            <a:avLst/>
          </a:prstGeom>
          <a:solidFill>
            <a:srgbClr val="182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en-US" altLang="zh-CN" sz="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六边形 32"/>
          <p:cNvSpPr/>
          <p:nvPr/>
        </p:nvSpPr>
        <p:spPr>
          <a:xfrm>
            <a:off x="5848023" y="4221205"/>
            <a:ext cx="799683" cy="694963"/>
          </a:xfrm>
          <a:prstGeom prst="hexagon">
            <a:avLst/>
          </a:prstGeom>
          <a:solidFill>
            <a:srgbClr val="182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en-US" altLang="zh-CN" sz="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649566" y="2062611"/>
            <a:ext cx="1564906" cy="4153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defTabSz="6851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 sz="21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/>
              <a:t>物料管理</a:t>
            </a:r>
            <a:endParaRPr lang="zh-CN" altLang="en-US" dirty="0"/>
          </a:p>
        </p:txBody>
      </p:sp>
      <p:sp>
        <p:nvSpPr>
          <p:cNvPr id="35" name="文本框 34"/>
          <p:cNvSpPr txBox="1"/>
          <p:nvPr/>
        </p:nvSpPr>
        <p:spPr>
          <a:xfrm>
            <a:off x="6649566" y="3216444"/>
            <a:ext cx="1392549" cy="4153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defTabSz="6851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 sz="21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/>
              <a:t>安全管理</a:t>
            </a:r>
            <a:endParaRPr lang="zh-CN" altLang="en-US" dirty="0"/>
          </a:p>
        </p:txBody>
      </p:sp>
      <p:sp>
        <p:nvSpPr>
          <p:cNvPr id="36" name="文本框 35"/>
          <p:cNvSpPr txBox="1"/>
          <p:nvPr/>
        </p:nvSpPr>
        <p:spPr>
          <a:xfrm>
            <a:off x="6691187" y="4361001"/>
            <a:ext cx="2384201" cy="4153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defTabSz="6851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 sz="21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/>
              <a:t>办公室目视管理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1" y="513214"/>
            <a:ext cx="38804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电器控制开关标识方法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/>
        </p:nvGraphicFramePr>
        <p:xfrm>
          <a:off x="386752" y="1340768"/>
          <a:ext cx="4033252" cy="5112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96450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通过贴标识，确定开关控制什么物品（如电扇、灯等）。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641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工作现场所有小电器盒。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0126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电器盒内控制开关标识：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、确定各标识控制什么；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、量好区域大小，根据区域确定标识大小，将标识塑封；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、将制作完毕的标识用双面胶或海绵胶附着在控制开关下方。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圆角矩形 6"/>
          <p:cNvSpPr/>
          <p:nvPr/>
        </p:nvSpPr>
        <p:spPr bwMode="auto">
          <a:xfrm>
            <a:off x="4723998" y="1340768"/>
            <a:ext cx="4033250" cy="2592285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梯形 19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6"/>
          <p:cNvSpPr/>
          <p:nvPr/>
        </p:nvSpPr>
        <p:spPr bwMode="auto">
          <a:xfrm>
            <a:off x="4723998" y="4036010"/>
            <a:ext cx="4033250" cy="2416942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2" name="梯形 21"/>
          <p:cNvSpPr/>
          <p:nvPr/>
        </p:nvSpPr>
        <p:spPr bwMode="auto">
          <a:xfrm rot="10800000">
            <a:off x="5517617" y="4024471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890411" y="4046124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实物效果图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671392" y="1868942"/>
            <a:ext cx="2222736" cy="196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9664" y="4550065"/>
            <a:ext cx="2352437" cy="180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1" y="513214"/>
            <a:ext cx="31683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开关标识方法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/>
        </p:nvGraphicFramePr>
        <p:xfrm>
          <a:off x="386752" y="1340768"/>
          <a:ext cx="4033252" cy="5112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96450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通过贴标识，目视化不同门把手开关的方法，便于设备的日常管理。 </a:t>
                      </a:r>
                      <a:endParaRPr lang="zh-CN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641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工作现场所有电器箱。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0126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、按推行办提供的模板制作，若本单位电器箱开关无须“按”，可不贴“按”字标识；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、将使用方法标识塑封；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、将制作完毕的标识用双面胶或海绵胶附着在电器箱门上。 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圆角矩形 6"/>
          <p:cNvSpPr/>
          <p:nvPr/>
        </p:nvSpPr>
        <p:spPr bwMode="auto">
          <a:xfrm>
            <a:off x="4723998" y="1340768"/>
            <a:ext cx="4033250" cy="2592285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梯形 19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6"/>
          <p:cNvSpPr/>
          <p:nvPr/>
        </p:nvSpPr>
        <p:spPr bwMode="auto">
          <a:xfrm>
            <a:off x="4723998" y="4036010"/>
            <a:ext cx="4033250" cy="2416942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2" name="梯形 21"/>
          <p:cNvSpPr/>
          <p:nvPr/>
        </p:nvSpPr>
        <p:spPr bwMode="auto">
          <a:xfrm rot="10800000">
            <a:off x="5517617" y="4024471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890411" y="4046124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实物效果图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866612" y="1868041"/>
            <a:ext cx="1831215" cy="1992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17" descr="DSC008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3771" y="4550935"/>
            <a:ext cx="1934056" cy="1783097"/>
          </a:xfrm>
          <a:prstGeom prst="rect">
            <a:avLst/>
          </a:prstGeom>
          <a:noFill/>
          <a:ln w="28575" algn="ctr">
            <a:solidFill>
              <a:srgbClr val="1EA0AE"/>
            </a:solidFill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1" y="513214"/>
            <a:ext cx="31683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阀门开关标识方法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/>
        </p:nvGraphicFramePr>
        <p:xfrm>
          <a:off x="386752" y="1340768"/>
          <a:ext cx="4033252" cy="5112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96450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通过贴标识使气阀开关使用方法、管理规定和责任人目视化。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641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工作现场所有气阀开关。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0126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、确定气阀开关方向、管理规定及责任人；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、制作标识并塑封；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   规格：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9cm*12cm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、将制作完毕的标识用双面胶或海绵胶附着在泡沫板上，然后悬挂在气阀开关</a:t>
                      </a:r>
                      <a:r>
                        <a:rPr kumimoji="0" lang="zh-CN" altLang="en-US" sz="1400" b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上。</a:t>
                      </a:r>
                      <a:endParaRPr kumimoji="0" lang="en-US" altLang="zh-CN" sz="1400" b="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圆角矩形 6"/>
          <p:cNvSpPr/>
          <p:nvPr/>
        </p:nvSpPr>
        <p:spPr bwMode="auto">
          <a:xfrm>
            <a:off x="4723998" y="1340769"/>
            <a:ext cx="4033250" cy="2304256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梯形 19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6"/>
          <p:cNvSpPr/>
          <p:nvPr/>
        </p:nvSpPr>
        <p:spPr bwMode="auto">
          <a:xfrm>
            <a:off x="4723998" y="3758848"/>
            <a:ext cx="4033250" cy="2694104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2" name="梯形 21"/>
          <p:cNvSpPr/>
          <p:nvPr/>
        </p:nvSpPr>
        <p:spPr bwMode="auto">
          <a:xfrm rot="10800000">
            <a:off x="5523446" y="3758848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897369" y="3767385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实物效果图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67232"/>
            <a:ext cx="2190924" cy="162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270" y="4293848"/>
            <a:ext cx="2139033" cy="203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1" y="513214"/>
            <a:ext cx="31683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清扫工具保管方法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/>
        </p:nvGraphicFramePr>
        <p:xfrm>
          <a:off x="386752" y="1340768"/>
          <a:ext cx="4033252" cy="5121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100415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明确清扫工具的放置位置，集中管理，缩短查找时间，避免乱丢乱放现象，提高工作效率。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023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各种清扫用具扫把、拖布等。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6779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、基本清扫工具保管原则是离地吊挂管理；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、制作适合的清洁用具架；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、在每个工具的位置上标明名称；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、在保管架的上面标明管理者。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圆角矩形 6"/>
          <p:cNvSpPr/>
          <p:nvPr/>
        </p:nvSpPr>
        <p:spPr bwMode="auto">
          <a:xfrm>
            <a:off x="4723998" y="1340769"/>
            <a:ext cx="4033250" cy="2304256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梯形 19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6"/>
          <p:cNvSpPr/>
          <p:nvPr/>
        </p:nvSpPr>
        <p:spPr bwMode="auto">
          <a:xfrm>
            <a:off x="4723998" y="3758848"/>
            <a:ext cx="4033250" cy="2694104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2" name="梯形 21"/>
          <p:cNvSpPr/>
          <p:nvPr/>
        </p:nvSpPr>
        <p:spPr bwMode="auto">
          <a:xfrm rot="10800000">
            <a:off x="5523446" y="3758848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897369" y="3767385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实物效果图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732240" y="1843694"/>
            <a:ext cx="1484586" cy="1709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3582" y="2091794"/>
            <a:ext cx="1498658" cy="28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9" t="10442" b="19379"/>
          <a:stretch>
            <a:fillRect/>
          </a:stretch>
        </p:blipFill>
        <p:spPr bwMode="auto">
          <a:xfrm>
            <a:off x="4799785" y="4517858"/>
            <a:ext cx="1875197" cy="147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517858"/>
            <a:ext cx="1969146" cy="147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1" y="513214"/>
            <a:ext cx="3880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垃圾分类回收标识方法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/>
        </p:nvGraphicFramePr>
        <p:xfrm>
          <a:off x="386752" y="1340768"/>
          <a:ext cx="4033252" cy="5121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100415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把垃圾进行区分，对物资的流出进行把关，提高环保意识，提倡回收再利用，降低成本。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023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公司内所有的垃圾及其分类回收箱。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6779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、垃圾分为六种：燃烧类、不燃类、废罐玻璃类、抹布类、金属类；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、匪类标识为不干胶贴纸（长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100mmx 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宽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60mm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），并附着在分类箱上部；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、区域线的线宽：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50mm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、区域线油漆颜色：白色；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、公司关于垃圾的分类可以自行决定。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圆角矩形 6"/>
          <p:cNvSpPr/>
          <p:nvPr/>
        </p:nvSpPr>
        <p:spPr bwMode="auto">
          <a:xfrm>
            <a:off x="4723998" y="1340769"/>
            <a:ext cx="4033250" cy="2304256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梯形 19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6"/>
          <p:cNvSpPr/>
          <p:nvPr/>
        </p:nvSpPr>
        <p:spPr bwMode="auto">
          <a:xfrm>
            <a:off x="4723998" y="3758848"/>
            <a:ext cx="4033250" cy="2694104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2" name="梯形 21"/>
          <p:cNvSpPr/>
          <p:nvPr/>
        </p:nvSpPr>
        <p:spPr bwMode="auto">
          <a:xfrm rot="10800000">
            <a:off x="5523446" y="3758848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897369" y="3767385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实物效果图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143504" y="2143116"/>
            <a:ext cx="30765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46" descr="OA9P~K1}3KF0@90TR]Q5WW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4" r="5353"/>
          <a:stretch>
            <a:fillRect/>
          </a:stretch>
        </p:blipFill>
        <p:spPr bwMode="auto">
          <a:xfrm>
            <a:off x="5523443" y="4295076"/>
            <a:ext cx="2448274" cy="2071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1" y="513214"/>
            <a:ext cx="3880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区域清扫责任表编制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/>
        </p:nvGraphicFramePr>
        <p:xfrm>
          <a:off x="386752" y="1340768"/>
          <a:ext cx="4033252" cy="5121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100415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通过制作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5S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管理规范使现场物料摆放、工具定置、员工操作等规范化、制度化、目视化。</a:t>
                      </a:r>
                      <a:endParaRPr lang="zh-CN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023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工作现场所有岗位。 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6779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 明确设备日常点检项目和点检标准、方法、工具及周期；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、制作标识并打印，规格：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A4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、将制作完毕的标识用硬胶套装上悬挂。（如右图） 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圆角矩形 6"/>
          <p:cNvSpPr/>
          <p:nvPr/>
        </p:nvSpPr>
        <p:spPr bwMode="auto">
          <a:xfrm>
            <a:off x="4723998" y="1340768"/>
            <a:ext cx="4033250" cy="2340355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梯形 19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6"/>
          <p:cNvSpPr/>
          <p:nvPr/>
        </p:nvSpPr>
        <p:spPr bwMode="auto">
          <a:xfrm>
            <a:off x="4723998" y="3861048"/>
            <a:ext cx="4033250" cy="2591904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2" name="梯形 21"/>
          <p:cNvSpPr/>
          <p:nvPr/>
        </p:nvSpPr>
        <p:spPr bwMode="auto">
          <a:xfrm rot="10800000">
            <a:off x="5523446" y="3872733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897369" y="3872733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实物效果图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465458" y="1849988"/>
            <a:ext cx="2653438" cy="17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3152" y="4481648"/>
            <a:ext cx="2668856" cy="1799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1" y="513214"/>
            <a:ext cx="3880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危险品（化学品）标识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/>
        </p:nvGraphicFramePr>
        <p:xfrm>
          <a:off x="386752" y="1340768"/>
          <a:ext cx="4033252" cy="5121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100415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让所有员工都能熟悉掌握化学危险品的警示标识的制作规格 ，使化学危险品警示标准化。</a:t>
                      </a:r>
                      <a:endParaRPr lang="zh-CN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023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所有化学危险品区域。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6779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、标识名称：化学危险品警示标识；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、标识颜色规格：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A4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复印纸；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   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a: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主体背景颜色：白色；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   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b: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文字颜色及规格：见图例。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圆角矩形 6"/>
          <p:cNvSpPr/>
          <p:nvPr/>
        </p:nvSpPr>
        <p:spPr bwMode="auto">
          <a:xfrm>
            <a:off x="4723998" y="1340768"/>
            <a:ext cx="4033250" cy="2340355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梯形 19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6"/>
          <p:cNvSpPr/>
          <p:nvPr/>
        </p:nvSpPr>
        <p:spPr bwMode="auto">
          <a:xfrm>
            <a:off x="4723998" y="3861048"/>
            <a:ext cx="4033250" cy="2591904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2" name="梯形 21"/>
          <p:cNvSpPr/>
          <p:nvPr/>
        </p:nvSpPr>
        <p:spPr bwMode="auto">
          <a:xfrm rot="10800000">
            <a:off x="5523446" y="3872733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897369" y="3872733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实物效果图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Picture 38" descr="SAM_104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517" y="4598815"/>
            <a:ext cx="1690571" cy="144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7" descr="IMG_1118"/>
          <p:cNvPicPr>
            <a:picLocks noChangeAspect="1" noChangeArrowheads="1"/>
          </p:cNvPicPr>
          <p:nvPr/>
        </p:nvPicPr>
        <p:blipFill>
          <a:blip r:embed="rId2" cstate="print">
            <a:lum bright="12000" contrast="24000"/>
          </a:blip>
          <a:srcRect/>
          <a:stretch>
            <a:fillRect/>
          </a:stretch>
        </p:blipFill>
        <p:spPr bwMode="auto">
          <a:xfrm>
            <a:off x="6695349" y="4598817"/>
            <a:ext cx="1887432" cy="1440159"/>
          </a:xfrm>
          <a:prstGeom prst="rect">
            <a:avLst/>
          </a:prstGeom>
          <a:noFill/>
          <a:ln w="28575" algn="ctr">
            <a:solidFill>
              <a:srgbClr val="1EA0AE"/>
            </a:solidFill>
            <a:miter lim="800000"/>
            <a:headEnd/>
            <a:tailEnd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596" y="1788047"/>
            <a:ext cx="1197595" cy="1796394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6157" y="1952495"/>
            <a:ext cx="963270" cy="1563202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1" y="513214"/>
            <a:ext cx="3880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危险品（化学品）管理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/>
        </p:nvGraphicFramePr>
        <p:xfrm>
          <a:off x="386752" y="1340768"/>
          <a:ext cx="4033252" cy="5165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100415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1.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让所有人员了解化学危险品的管理方法；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2.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明确化学危险品的管理标准及责任人等。</a:t>
                      </a:r>
                      <a:endParaRPr lang="zh-CN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023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酒精、液氮、清洗剂、油墨、油等化学危险品。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6779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、危险品有明确的摆放区域，分类定位，标识明确（区域线使用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50mm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宽红色胶带，危险品标识字体为黑体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100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号字）；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、危险品在非使用时应放在指定区域内；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、危险容器（如电解液、液氮等）有安全搬运办法；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、危险品存放现场要悬挂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MSDS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文件；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、危险品隔离堆放，远离火源，并有专人管理；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、定位线的宽度为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50mm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。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圆角矩形 6"/>
          <p:cNvSpPr/>
          <p:nvPr/>
        </p:nvSpPr>
        <p:spPr bwMode="auto">
          <a:xfrm>
            <a:off x="4723998" y="1340768"/>
            <a:ext cx="4033250" cy="5165747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梯形 19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277771" y="2428868"/>
            <a:ext cx="2815861" cy="308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1" y="513214"/>
            <a:ext cx="3880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工具行迹管理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386752" y="1340768"/>
          <a:ext cx="4033252" cy="5112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100415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1.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让常用工具定点定位，便于工具管理；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2.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方便使用人员迅速找到所需工具 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023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车间内各种作业工具。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6779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、工具箱要有明确的定位，定位线的宽度为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50mm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，长度据工具箱大小而定；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、常用工具有明确的摆放区域，分类定位，标识；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、工具在非使用时应放在指定区域内；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、工具和物品标识如模板所示，大小根据工具大小而定。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圆角矩形 6"/>
          <p:cNvSpPr/>
          <p:nvPr/>
        </p:nvSpPr>
        <p:spPr bwMode="auto">
          <a:xfrm>
            <a:off x="4723998" y="1340768"/>
            <a:ext cx="4033250" cy="2340355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7" name="梯形 16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圆角矩形 6"/>
          <p:cNvSpPr/>
          <p:nvPr/>
        </p:nvSpPr>
        <p:spPr bwMode="auto">
          <a:xfrm>
            <a:off x="4723998" y="3861048"/>
            <a:ext cx="4033250" cy="2591904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5" name="梯形 24"/>
          <p:cNvSpPr/>
          <p:nvPr/>
        </p:nvSpPr>
        <p:spPr bwMode="auto">
          <a:xfrm rot="10800000">
            <a:off x="5523446" y="3872733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897369" y="3872733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实物效果图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102" y="1847684"/>
            <a:ext cx="2946326" cy="168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1" descr="SAM_10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931" y="4399715"/>
            <a:ext cx="1387721" cy="1938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9" descr="SAM_06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102" y="4399716"/>
            <a:ext cx="1454071" cy="193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1" y="513214"/>
            <a:ext cx="18823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电压标识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386752" y="1340768"/>
          <a:ext cx="4033252" cy="5112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100415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为防止不同电源接错而造成设备的损坏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023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所有的电源插头、插座。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6779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、制作不干胶电压标签，如图所示（常用为  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   两种）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、规格：长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30mmX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宽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20mm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、材料：单面绿色、黑字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/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红色、黄字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、在各插座及插头上张贴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圆角矩形 6"/>
          <p:cNvSpPr/>
          <p:nvPr/>
        </p:nvSpPr>
        <p:spPr bwMode="auto">
          <a:xfrm>
            <a:off x="4723998" y="1340768"/>
            <a:ext cx="4033250" cy="2340355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7" name="梯形 16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圆角矩形 6"/>
          <p:cNvSpPr/>
          <p:nvPr/>
        </p:nvSpPr>
        <p:spPr bwMode="auto">
          <a:xfrm>
            <a:off x="4723998" y="3861048"/>
            <a:ext cx="4033250" cy="2591904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5" name="梯形 24"/>
          <p:cNvSpPr/>
          <p:nvPr/>
        </p:nvSpPr>
        <p:spPr bwMode="auto">
          <a:xfrm rot="10800000">
            <a:off x="5523446" y="3872733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897369" y="3872733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实物效果图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896764" y="1978647"/>
            <a:ext cx="1788127" cy="144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3931" y="1937410"/>
            <a:ext cx="1668918" cy="1491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0" descr="IMG_1786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5033007" y="4465298"/>
            <a:ext cx="3427425" cy="158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1308062" y="3012362"/>
            <a:ext cx="4378006" cy="833276"/>
          </a:xfrm>
          <a:prstGeom prst="rect">
            <a:avLst/>
          </a:prstGeom>
        </p:spPr>
        <p:txBody>
          <a:bodyPr vert="horz" wrap="square" lIns="67592" tIns="35224" rIns="67592" bIns="35224" rtlCol="0" anchor="ctr" anchorCtr="0">
            <a:normAutofit/>
          </a:bodyPr>
          <a:lstStyle>
            <a:defPPr>
              <a:defRPr lang="en-US"/>
            </a:defPPr>
            <a:lvl1pPr algn="ctr" defTabSz="685800" fontAlgn="auto">
              <a:lnSpc>
                <a:spcPct val="100000"/>
              </a:lnSpc>
              <a:spcBef>
                <a:spcPct val="0"/>
              </a:spcBef>
              <a:buNone/>
              <a:defRPr sz="4165" b="1" u="none" strike="noStrike" cap="none" spc="500" normalizeH="0" baseline="0">
                <a:ln>
                  <a:noFill/>
                </a:ln>
                <a:solidFill>
                  <a:srgbClr val="1F343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dirty="0"/>
              <a:t>颜色、线条标准</a:t>
            </a:r>
            <a:endParaRPr lang="zh-CN" altLang="en-US" dirty="0"/>
          </a:p>
        </p:txBody>
      </p:sp>
      <p:sp>
        <p:nvSpPr>
          <p:cNvPr id="10" name="标题 1"/>
          <p:cNvSpPr txBox="1"/>
          <p:nvPr/>
        </p:nvSpPr>
        <p:spPr>
          <a:xfrm>
            <a:off x="1330831" y="1747380"/>
            <a:ext cx="4096474" cy="1383913"/>
          </a:xfrm>
          <a:prstGeom prst="rect">
            <a:avLst/>
          </a:prstGeom>
        </p:spPr>
        <p:txBody>
          <a:bodyPr vert="horz" wrap="square" lIns="67592" tIns="35224" rIns="67592" bIns="35224" rtlCol="0" anchor="ctr" anchorCtr="0">
            <a:normAutofit/>
          </a:bodyPr>
          <a:lstStyle>
            <a:lvl1pPr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lang="zh-CN" altLang="en-US" sz="3600" b="0" u="none" strike="noStrike" kern="1200" cap="none" spc="500" normalizeH="0" baseline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n-ea"/>
              </a:defRPr>
            </a:lvl1pPr>
          </a:lstStyle>
          <a:p>
            <a:r>
              <a:rPr lang="en-US" altLang="zh-CN" sz="4165" b="1" dirty="0">
                <a:solidFill>
                  <a:srgbClr val="1F343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PART 01</a:t>
            </a:r>
            <a:endParaRPr lang="en-US" altLang="zh-CN" sz="4165" b="1" dirty="0">
              <a:solidFill>
                <a:srgbClr val="1F3434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14" name="矩形: 圆角 11"/>
          <p:cNvSpPr/>
          <p:nvPr/>
        </p:nvSpPr>
        <p:spPr>
          <a:xfrm>
            <a:off x="1330831" y="4320410"/>
            <a:ext cx="1753662" cy="396062"/>
          </a:xfrm>
          <a:prstGeom prst="roundRect">
            <a:avLst>
              <a:gd name="adj" fmla="val 50000"/>
            </a:avLst>
          </a:prstGeom>
          <a:solidFill>
            <a:srgbClr val="182D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dist"/>
            <a:r>
              <a:rPr lang="en-US" altLang="zh-CN" sz="1200" b="1" dirty="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SIMPLE&amp;MODERN</a:t>
            </a:r>
            <a:endParaRPr lang="en-US" altLang="zh-CN" sz="1200" b="1" dirty="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35" name="六边形 34"/>
          <p:cNvSpPr/>
          <p:nvPr/>
        </p:nvSpPr>
        <p:spPr>
          <a:xfrm>
            <a:off x="-403650" y="438279"/>
            <a:ext cx="1725032" cy="1524159"/>
          </a:xfrm>
          <a:prstGeom prst="hexagon">
            <a:avLst/>
          </a:prstGeom>
          <a:solidFill>
            <a:srgbClr val="182D2D"/>
          </a:solidFill>
          <a:ln w="9525" cap="flat" cmpd="sng" algn="ctr">
            <a:solidFill>
              <a:srgbClr val="1F3434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44" tIns="34272" rIns="68544" bIns="34272" numCol="1" anchor="t" anchorCtr="0" compatLnSpc="1"/>
          <a:lstStyle/>
          <a:p>
            <a:pPr defTabSz="685165"/>
            <a:endParaRPr lang="zh-CN" altLang="en-US" sz="1350"/>
          </a:p>
        </p:txBody>
      </p:sp>
      <p:sp>
        <p:nvSpPr>
          <p:cNvPr id="36" name="六边形 35"/>
          <p:cNvSpPr/>
          <p:nvPr/>
        </p:nvSpPr>
        <p:spPr>
          <a:xfrm>
            <a:off x="-308450" y="533479"/>
            <a:ext cx="1498455" cy="1324238"/>
          </a:xfrm>
          <a:prstGeom prst="hexagon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44" tIns="34272" rIns="68544" bIns="34272" numCol="1" anchor="t" anchorCtr="0" compatLnSpc="1"/>
          <a:lstStyle/>
          <a:p>
            <a:pPr defTabSz="685165"/>
            <a:endParaRPr lang="zh-CN" altLang="en-US" sz="1350"/>
          </a:p>
        </p:txBody>
      </p:sp>
      <p:grpSp>
        <p:nvGrpSpPr>
          <p:cNvPr id="39" name="组合 38"/>
          <p:cNvGrpSpPr/>
          <p:nvPr/>
        </p:nvGrpSpPr>
        <p:grpSpPr>
          <a:xfrm>
            <a:off x="-708290" y="1247483"/>
            <a:ext cx="1477986" cy="1305674"/>
            <a:chOff x="-1548" y="697"/>
            <a:chExt cx="3624" cy="3202"/>
          </a:xfrm>
        </p:grpSpPr>
        <p:sp>
          <p:nvSpPr>
            <p:cNvPr id="37" name="六边形 36"/>
            <p:cNvSpPr/>
            <p:nvPr/>
          </p:nvSpPr>
          <p:spPr>
            <a:xfrm>
              <a:off x="-1548" y="697"/>
              <a:ext cx="3624" cy="3202"/>
            </a:xfrm>
            <a:prstGeom prst="hexagon">
              <a:avLst/>
            </a:prstGeom>
            <a:solidFill>
              <a:srgbClr val="182D2D"/>
            </a:solidFill>
            <a:ln w="9525" cap="flat" cmpd="sng" algn="ctr">
              <a:solidFill>
                <a:srgbClr val="1F343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8544" tIns="34272" rIns="68544" bIns="34272" numCol="1" anchor="t" anchorCtr="0" compatLnSpc="1"/>
            <a:lstStyle/>
            <a:p>
              <a:pPr defTabSz="685165"/>
              <a:endParaRPr lang="zh-CN" altLang="en-US" sz="1350"/>
            </a:p>
          </p:txBody>
        </p:sp>
        <p:sp>
          <p:nvSpPr>
            <p:cNvPr id="38" name="六边形 37"/>
            <p:cNvSpPr/>
            <p:nvPr/>
          </p:nvSpPr>
          <p:spPr>
            <a:xfrm>
              <a:off x="-1348" y="897"/>
              <a:ext cx="3148" cy="2782"/>
            </a:xfrm>
            <a:prstGeom prst="hexagon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8544" tIns="34272" rIns="68544" bIns="34272" numCol="1" anchor="t" anchorCtr="0" compatLnSpc="1"/>
            <a:lstStyle/>
            <a:p>
              <a:pPr defTabSz="685165"/>
              <a:endParaRPr lang="zh-CN" altLang="en-US" sz="1350"/>
            </a:p>
          </p:txBody>
        </p:sp>
      </p:grpSp>
      <p:sp>
        <p:nvSpPr>
          <p:cNvPr id="40" name="六边形 39"/>
          <p:cNvSpPr/>
          <p:nvPr/>
        </p:nvSpPr>
        <p:spPr>
          <a:xfrm>
            <a:off x="8231028" y="4398616"/>
            <a:ext cx="1725032" cy="1524159"/>
          </a:xfrm>
          <a:prstGeom prst="hexagon">
            <a:avLst/>
          </a:prstGeom>
          <a:solidFill>
            <a:srgbClr val="182D2D"/>
          </a:solidFill>
          <a:ln w="9525" cap="flat" cmpd="sng" algn="ctr">
            <a:solidFill>
              <a:srgbClr val="1F3434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44" tIns="34272" rIns="68544" bIns="34272" numCol="1" anchor="t" anchorCtr="0" compatLnSpc="1"/>
          <a:lstStyle/>
          <a:p>
            <a:pPr defTabSz="685165"/>
            <a:endParaRPr lang="zh-CN" altLang="en-US" sz="1350"/>
          </a:p>
        </p:txBody>
      </p:sp>
      <p:sp>
        <p:nvSpPr>
          <p:cNvPr id="41" name="六边形 40"/>
          <p:cNvSpPr/>
          <p:nvPr/>
        </p:nvSpPr>
        <p:spPr>
          <a:xfrm>
            <a:off x="8326228" y="4493817"/>
            <a:ext cx="1498455" cy="1324238"/>
          </a:xfrm>
          <a:prstGeom prst="hexagon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44" tIns="34272" rIns="68544" bIns="34272" numCol="1" anchor="t" anchorCtr="0" compatLnSpc="1"/>
          <a:lstStyle/>
          <a:p>
            <a:pPr defTabSz="685165"/>
            <a:endParaRPr lang="zh-CN" altLang="en-US" sz="1350"/>
          </a:p>
        </p:txBody>
      </p:sp>
      <p:grpSp>
        <p:nvGrpSpPr>
          <p:cNvPr id="42" name="组合 41"/>
          <p:cNvGrpSpPr/>
          <p:nvPr/>
        </p:nvGrpSpPr>
        <p:grpSpPr>
          <a:xfrm>
            <a:off x="7926387" y="5207820"/>
            <a:ext cx="1477986" cy="1305674"/>
            <a:chOff x="-1548" y="697"/>
            <a:chExt cx="3624" cy="3202"/>
          </a:xfrm>
        </p:grpSpPr>
        <p:sp>
          <p:nvSpPr>
            <p:cNvPr id="43" name="六边形 42"/>
            <p:cNvSpPr/>
            <p:nvPr/>
          </p:nvSpPr>
          <p:spPr>
            <a:xfrm>
              <a:off x="-1548" y="697"/>
              <a:ext cx="3624" cy="3202"/>
            </a:xfrm>
            <a:prstGeom prst="hexagon">
              <a:avLst/>
            </a:prstGeom>
            <a:solidFill>
              <a:srgbClr val="182D2D"/>
            </a:solidFill>
            <a:ln w="9525" cap="flat" cmpd="sng" algn="ctr">
              <a:solidFill>
                <a:srgbClr val="1F343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8544" tIns="34272" rIns="68544" bIns="34272" numCol="1" anchor="t" anchorCtr="0" compatLnSpc="1"/>
            <a:lstStyle/>
            <a:p>
              <a:pPr defTabSz="685165"/>
              <a:endParaRPr lang="zh-CN" altLang="en-US" sz="1350"/>
            </a:p>
          </p:txBody>
        </p:sp>
        <p:sp>
          <p:nvSpPr>
            <p:cNvPr id="44" name="六边形 43"/>
            <p:cNvSpPr/>
            <p:nvPr/>
          </p:nvSpPr>
          <p:spPr>
            <a:xfrm>
              <a:off x="-1348" y="897"/>
              <a:ext cx="3148" cy="2782"/>
            </a:xfrm>
            <a:prstGeom prst="hexagon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8544" tIns="34272" rIns="68544" bIns="34272" numCol="1" anchor="t" anchorCtr="0" compatLnSpc="1"/>
            <a:lstStyle/>
            <a:p>
              <a:pPr defTabSz="685165"/>
              <a:endParaRPr lang="zh-CN" altLang="en-US" sz="1350"/>
            </a:p>
          </p:txBody>
        </p:sp>
      </p:grpSp>
      <p:pic>
        <p:nvPicPr>
          <p:cNvPr id="16" name="图片 1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7" t="20865" r="22717" b="8576"/>
          <a:stretch>
            <a:fillRect/>
          </a:stretch>
        </p:blipFill>
        <p:spPr bwMode="auto">
          <a:xfrm>
            <a:off x="5871897" y="1993291"/>
            <a:ext cx="2454369" cy="2115835"/>
          </a:xfrm>
          <a:custGeom>
            <a:avLst/>
            <a:gdLst>
              <a:gd name="connsiteX0" fmla="*/ 504056 w 2338820"/>
              <a:gd name="connsiteY0" fmla="*/ 0 h 2016224"/>
              <a:gd name="connsiteX1" fmla="*/ 1834764 w 2338820"/>
              <a:gd name="connsiteY1" fmla="*/ 0 h 2016224"/>
              <a:gd name="connsiteX2" fmla="*/ 2338820 w 2338820"/>
              <a:gd name="connsiteY2" fmla="*/ 1008112 h 2016224"/>
              <a:gd name="connsiteX3" fmla="*/ 1834764 w 2338820"/>
              <a:gd name="connsiteY3" fmla="*/ 2016224 h 2016224"/>
              <a:gd name="connsiteX4" fmla="*/ 504056 w 2338820"/>
              <a:gd name="connsiteY4" fmla="*/ 2016224 h 2016224"/>
              <a:gd name="connsiteX5" fmla="*/ 0 w 2338820"/>
              <a:gd name="connsiteY5" fmla="*/ 1008112 h 201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820" h="2016224">
                <a:moveTo>
                  <a:pt x="504056" y="0"/>
                </a:moveTo>
                <a:lnTo>
                  <a:pt x="1834764" y="0"/>
                </a:lnTo>
                <a:lnTo>
                  <a:pt x="2338820" y="1008112"/>
                </a:lnTo>
                <a:lnTo>
                  <a:pt x="1834764" y="2016224"/>
                </a:lnTo>
                <a:lnTo>
                  <a:pt x="504056" y="2016224"/>
                </a:lnTo>
                <a:lnTo>
                  <a:pt x="0" y="1008112"/>
                </a:lnTo>
                <a:close/>
              </a:path>
            </a:pathLst>
          </a:custGeom>
          <a:blipFill dpi="0" rotWithShape="0">
            <a:blip r:embed="rId2"/>
            <a:srcRect/>
            <a:stretch>
              <a:fillRect l="-79000" t="-218000" r="-238000" b="-324000"/>
            </a:stretch>
          </a:blipFill>
          <a:ln w="9525">
            <a:solidFill>
              <a:schemeClr val="bg1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1" y="513214"/>
            <a:ext cx="33930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私人鞋柜</a:t>
            </a:r>
            <a:r>
              <a:rPr lang="en-US" altLang="zh-CN" dirty="0">
                <a:sym typeface="Arial" panose="020B0604020202020204" pitchFamily="34" charset="0"/>
              </a:rPr>
              <a:t>/</a:t>
            </a:r>
            <a:r>
              <a:rPr lang="zh-CN" altLang="en-US" dirty="0">
                <a:sym typeface="Arial" panose="020B0604020202020204" pitchFamily="34" charset="0"/>
              </a:rPr>
              <a:t>衣柜标识方法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386752" y="1340768"/>
          <a:ext cx="4033252" cy="5112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100415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使现场私人用鞋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/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衣柜标识统一，责任明确</a:t>
                      </a:r>
                      <a:endParaRPr lang="zh-CN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023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现场鞋柜、更衣柜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6779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  制作不干胶标识，如图所示。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 规格：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60*58mm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 使用不同颜色的标签表示不同的部门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 根据需要制作无人使用标识  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 张贴在鞋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/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衣柜门右上角位置，与门边缘对齐 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圆角矩形 6"/>
          <p:cNvSpPr/>
          <p:nvPr/>
        </p:nvSpPr>
        <p:spPr bwMode="auto">
          <a:xfrm>
            <a:off x="4723998" y="1340768"/>
            <a:ext cx="4033250" cy="2340355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7" name="梯形 16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圆角矩形 6"/>
          <p:cNvSpPr/>
          <p:nvPr/>
        </p:nvSpPr>
        <p:spPr bwMode="auto">
          <a:xfrm>
            <a:off x="4723998" y="3861048"/>
            <a:ext cx="4033250" cy="2591904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5" name="梯形 24"/>
          <p:cNvSpPr/>
          <p:nvPr/>
        </p:nvSpPr>
        <p:spPr bwMode="auto">
          <a:xfrm rot="10800000">
            <a:off x="5523446" y="3872733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897369" y="3872733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实物效果图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237576" y="4465298"/>
            <a:ext cx="3049200" cy="180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" name="表格 2"/>
          <p:cNvGraphicFramePr>
            <a:graphicFrameLocks noGrp="1"/>
          </p:cNvGraphicFramePr>
          <p:nvPr/>
        </p:nvGraphicFramePr>
        <p:xfrm>
          <a:off x="5306598" y="1945002"/>
          <a:ext cx="2911156" cy="148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1586"/>
                <a:gridCol w="1989570"/>
              </a:tblGrid>
              <a:tr h="247333">
                <a:tc gridSpan="2">
                  <a:txBody>
                    <a:bodyPr/>
                    <a:lstStyle/>
                    <a:p>
                      <a:r>
                        <a:rPr lang="en-US" altLang="zh-CN" sz="1200" dirty="0"/>
                        <a:t>LOGO             </a:t>
                      </a:r>
                      <a:r>
                        <a:rPr lang="zh-CN" altLang="en-US" sz="1200" dirty="0"/>
                        <a:t>物品柜</a:t>
                      </a:r>
                      <a:endParaRPr lang="zh-CN" altLang="en-US" sz="1200" dirty="0"/>
                    </a:p>
                  </a:txBody>
                  <a:tcPr marL="61833" marR="61833" marT="30917" marB="309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cPr marL="61833" marR="61833" marT="30917" marB="30917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247333">
                <a:tc>
                  <a:txBody>
                    <a:bodyPr/>
                    <a:lstStyle/>
                    <a:p>
                      <a:r>
                        <a:rPr lang="zh-CN" altLang="en-US" sz="105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编号</a:t>
                      </a:r>
                      <a:endParaRPr lang="zh-CN" altLang="en-US" sz="105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833" marR="61833" marT="30917" marB="309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 marL="61833" marR="61833" marT="30917" marB="30917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7333">
                <a:tc>
                  <a:txBody>
                    <a:bodyPr/>
                    <a:lstStyle/>
                    <a:p>
                      <a:r>
                        <a:rPr lang="zh-CN" altLang="en-US" sz="105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车间</a:t>
                      </a:r>
                      <a:r>
                        <a:rPr lang="en-US" altLang="zh-CN" sz="105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5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部门</a:t>
                      </a:r>
                      <a:endParaRPr lang="zh-CN" altLang="en-US" sz="105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833" marR="61833" marT="30917" marB="309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 marL="61833" marR="61833" marT="30917" marB="30917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7333">
                <a:tc>
                  <a:txBody>
                    <a:bodyPr/>
                    <a:lstStyle/>
                    <a:p>
                      <a:r>
                        <a:rPr lang="zh-CN" altLang="en-US" sz="105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责任人</a:t>
                      </a:r>
                      <a:endParaRPr lang="zh-CN" altLang="en-US" sz="105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833" marR="61833" marT="30917" marB="309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 marL="61833" marR="61833" marT="30917" marB="30917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7333">
                <a:tc>
                  <a:txBody>
                    <a:bodyPr/>
                    <a:lstStyle/>
                    <a:p>
                      <a:r>
                        <a:rPr lang="zh-CN" altLang="en-US" sz="105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检查人</a:t>
                      </a:r>
                      <a:endParaRPr lang="zh-CN" altLang="en-US" sz="105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833" marR="61833" marT="30917" marB="309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 marL="61833" marR="61833" marT="30917" marB="30917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7333">
                <a:tc gridSpan="2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 marL="61833" marR="61833" marT="30917" marB="309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cPr marL="61833" marR="61833" marT="30917" marB="3091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1" y="513214"/>
            <a:ext cx="33930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计量器界限标识方法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386752" y="1340769"/>
          <a:ext cx="4033252" cy="5119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99373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任何人看计量器的指针都能立判断设备状态正常与否，有利于发现异常及时处理。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8660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电流表、电压表、压力表、温度计、油量计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/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等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183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、大范围计量器以中央为中心、以箭头符号进行标识，标识管理范围时用颜色来区分，最大值：红色；最小值：绿色。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、小范围计量器以扇形标识，标识方法：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正常范围贴附绿色荧光胶带；需要采取对策的指针最大值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/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最小值用红色荧光纸贴示；可以开启的计量器原则上是把胶带直接贴切在里面刻度标板上，根据情况也可把胶带贴在玻璃外面；计量器要接受定期的校正检查。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圆角矩形 6"/>
          <p:cNvSpPr/>
          <p:nvPr/>
        </p:nvSpPr>
        <p:spPr bwMode="auto">
          <a:xfrm>
            <a:off x="4723998" y="1340768"/>
            <a:ext cx="4033250" cy="2340355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7" name="梯形 16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圆角矩形 6"/>
          <p:cNvSpPr/>
          <p:nvPr/>
        </p:nvSpPr>
        <p:spPr bwMode="auto">
          <a:xfrm>
            <a:off x="4723998" y="3861048"/>
            <a:ext cx="4033250" cy="2591904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5" name="梯形 24"/>
          <p:cNvSpPr/>
          <p:nvPr/>
        </p:nvSpPr>
        <p:spPr bwMode="auto">
          <a:xfrm rot="10800000">
            <a:off x="5523446" y="3872733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897369" y="3872733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实物效果图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932040" y="2302327"/>
            <a:ext cx="1647500" cy="1225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67526" y="2352714"/>
            <a:ext cx="1480367" cy="1172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26"/>
          <p:cNvSpPr txBox="1"/>
          <p:nvPr/>
        </p:nvSpPr>
        <p:spPr>
          <a:xfrm>
            <a:off x="4932040" y="1880986"/>
            <a:ext cx="1380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华文细黑" panose="02010600040101010101" pitchFamily="2" charset="-122"/>
                <a:ea typeface="华文细黑" panose="02010600040101010101" pitchFamily="2" charset="-122"/>
              </a:rPr>
              <a:t>A</a:t>
            </a:r>
            <a:r>
              <a:rPr lang="zh-CN" altLang="en-US" sz="1200" dirty="0">
                <a:latin typeface="华文细黑" panose="02010600040101010101" pitchFamily="2" charset="-122"/>
                <a:ea typeface="华文细黑" panose="02010600040101010101" pitchFamily="2" charset="-122"/>
              </a:rPr>
              <a:t>、指针式标识</a:t>
            </a:r>
            <a:endParaRPr lang="zh-CN" altLang="en-US" sz="12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7138786" y="1880985"/>
            <a:ext cx="1201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r>
              <a:rPr lang="en-US" altLang="zh-CN" dirty="0"/>
              <a:t>B</a:t>
            </a:r>
            <a:r>
              <a:rPr lang="zh-CN" altLang="en-US" dirty="0"/>
              <a:t>、扇形标识</a:t>
            </a:r>
            <a:endParaRPr lang="zh-CN" altLang="en-US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6022" y="4470358"/>
            <a:ext cx="3049200" cy="177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1" y="513214"/>
            <a:ext cx="28904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旋转体标识办法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386752" y="1340770"/>
          <a:ext cx="4033252" cy="5116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100986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在旋转装置的罩子上标识颜色，标明旋转方向、部件名等提高驱动装置维修时的维修效率。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8391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型皮带、链条、联接器的外罩，马达尾部。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183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、旋转体外壳（电机尾部）表面涂布黄色油漆；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、制作不干胶标签，规格以图示为基准；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、箭头颜色：红色；记录栏颜色：白色；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、附着在安全罩的前面或连接器罩的侧面；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、管理内容横写，黑色油性笔；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、电机尾部可直接画箭头即可（见右图）。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圆角矩形 6"/>
          <p:cNvSpPr/>
          <p:nvPr/>
        </p:nvSpPr>
        <p:spPr bwMode="auto">
          <a:xfrm>
            <a:off x="4723998" y="1340768"/>
            <a:ext cx="4033250" cy="2340355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7" name="梯形 16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圆角矩形 6"/>
          <p:cNvSpPr/>
          <p:nvPr/>
        </p:nvSpPr>
        <p:spPr bwMode="auto">
          <a:xfrm>
            <a:off x="4723998" y="3861048"/>
            <a:ext cx="4033250" cy="2591904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5" name="梯形 24"/>
          <p:cNvSpPr/>
          <p:nvPr/>
        </p:nvSpPr>
        <p:spPr bwMode="auto">
          <a:xfrm rot="10800000">
            <a:off x="5523446" y="3872733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897369" y="3872733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实物效果图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591663" y="1830235"/>
            <a:ext cx="2311666" cy="179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088" y="4382453"/>
            <a:ext cx="2721080" cy="190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1" y="513214"/>
            <a:ext cx="32403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团队管理看板目视标准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386752" y="1340772"/>
          <a:ext cx="4033252" cy="5112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13528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将整个团队的工作进展情况和所取得的成绩进行展示，一方面促进员工工作积极性，另一方面也能促进团队与团队之间的相互学习和借鉴。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216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分厂各车间班组。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0717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、将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A3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胶套贴在想对应的位置，以便随时更新看板（如右图所示）；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、参考规格：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2.4×1.2m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、材料：背胶裱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KT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板，过塑膜。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圆角矩形 6"/>
          <p:cNvSpPr/>
          <p:nvPr/>
        </p:nvSpPr>
        <p:spPr bwMode="auto">
          <a:xfrm>
            <a:off x="4723998" y="1340768"/>
            <a:ext cx="4033250" cy="2340355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7" name="梯形 16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圆角矩形 6"/>
          <p:cNvSpPr/>
          <p:nvPr/>
        </p:nvSpPr>
        <p:spPr bwMode="auto">
          <a:xfrm>
            <a:off x="4723998" y="3861048"/>
            <a:ext cx="4033250" cy="2591904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5" name="梯形 24"/>
          <p:cNvSpPr/>
          <p:nvPr/>
        </p:nvSpPr>
        <p:spPr bwMode="auto">
          <a:xfrm rot="10800000">
            <a:off x="5523446" y="3872733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897369" y="3872733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实物效果图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523446" y="1859003"/>
            <a:ext cx="2448272" cy="179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3974" y="4409232"/>
            <a:ext cx="3172402" cy="190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1308062" y="3012362"/>
            <a:ext cx="4378006" cy="833276"/>
          </a:xfrm>
          <a:prstGeom prst="rect">
            <a:avLst/>
          </a:prstGeom>
        </p:spPr>
        <p:txBody>
          <a:bodyPr vert="horz" wrap="square" lIns="67592" tIns="35224" rIns="67592" bIns="35224" rtlCol="0" anchor="ctr" anchorCtr="0">
            <a:normAutofit/>
          </a:bodyPr>
          <a:lstStyle>
            <a:defPPr>
              <a:defRPr lang="en-US"/>
            </a:defPPr>
            <a:lvl1pPr algn="ctr" defTabSz="685800" fontAlgn="auto">
              <a:lnSpc>
                <a:spcPct val="100000"/>
              </a:lnSpc>
              <a:spcBef>
                <a:spcPct val="0"/>
              </a:spcBef>
              <a:buNone/>
              <a:defRPr sz="4165" b="1" u="none" strike="noStrike" cap="none" spc="500" normalizeH="0" baseline="0">
                <a:ln>
                  <a:noFill/>
                </a:ln>
                <a:solidFill>
                  <a:srgbClr val="1F343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dirty="0"/>
              <a:t>设备目视化</a:t>
            </a:r>
            <a:endParaRPr lang="zh-CN" altLang="en-US" dirty="0"/>
          </a:p>
        </p:txBody>
      </p:sp>
      <p:sp>
        <p:nvSpPr>
          <p:cNvPr id="10" name="标题 1"/>
          <p:cNvSpPr txBox="1"/>
          <p:nvPr/>
        </p:nvSpPr>
        <p:spPr>
          <a:xfrm>
            <a:off x="1330831" y="1747380"/>
            <a:ext cx="4096474" cy="1383913"/>
          </a:xfrm>
          <a:prstGeom prst="rect">
            <a:avLst/>
          </a:prstGeom>
        </p:spPr>
        <p:txBody>
          <a:bodyPr vert="horz" wrap="square" lIns="67592" tIns="35224" rIns="67592" bIns="35224" rtlCol="0" anchor="ctr" anchorCtr="0">
            <a:normAutofit/>
          </a:bodyPr>
          <a:lstStyle>
            <a:lvl1pPr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lang="zh-CN" altLang="en-US" sz="3600" b="0" u="none" strike="noStrike" kern="1200" cap="none" spc="500" normalizeH="0" baseline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n-ea"/>
              </a:defRPr>
            </a:lvl1pPr>
          </a:lstStyle>
          <a:p>
            <a:r>
              <a:rPr lang="en-US" altLang="zh-CN" sz="4165" b="1" dirty="0">
                <a:solidFill>
                  <a:srgbClr val="1F343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PART 03</a:t>
            </a:r>
            <a:endParaRPr lang="en-US" altLang="zh-CN" sz="4165" b="1" dirty="0">
              <a:solidFill>
                <a:srgbClr val="1F3434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14" name="矩形: 圆角 11"/>
          <p:cNvSpPr/>
          <p:nvPr/>
        </p:nvSpPr>
        <p:spPr>
          <a:xfrm>
            <a:off x="1330831" y="4320410"/>
            <a:ext cx="1753662" cy="396062"/>
          </a:xfrm>
          <a:prstGeom prst="roundRect">
            <a:avLst>
              <a:gd name="adj" fmla="val 50000"/>
            </a:avLst>
          </a:prstGeom>
          <a:solidFill>
            <a:srgbClr val="182D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dist"/>
            <a:r>
              <a:rPr lang="en-US" altLang="zh-CN" sz="1200" b="1" dirty="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SIMPLE&amp;MODERN</a:t>
            </a:r>
            <a:endParaRPr lang="en-US" altLang="zh-CN" sz="1200" b="1" dirty="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35" name="六边形 34"/>
          <p:cNvSpPr/>
          <p:nvPr/>
        </p:nvSpPr>
        <p:spPr>
          <a:xfrm>
            <a:off x="-403650" y="438279"/>
            <a:ext cx="1725032" cy="1524159"/>
          </a:xfrm>
          <a:prstGeom prst="hexagon">
            <a:avLst/>
          </a:prstGeom>
          <a:solidFill>
            <a:srgbClr val="182D2D"/>
          </a:solidFill>
          <a:ln w="9525" cap="flat" cmpd="sng" algn="ctr">
            <a:solidFill>
              <a:srgbClr val="1F3434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44" tIns="34272" rIns="68544" bIns="34272" numCol="1" anchor="t" anchorCtr="0" compatLnSpc="1"/>
          <a:lstStyle/>
          <a:p>
            <a:pPr defTabSz="685165"/>
            <a:endParaRPr lang="zh-CN" altLang="en-US" sz="1350"/>
          </a:p>
        </p:txBody>
      </p:sp>
      <p:sp>
        <p:nvSpPr>
          <p:cNvPr id="36" name="六边形 35"/>
          <p:cNvSpPr/>
          <p:nvPr/>
        </p:nvSpPr>
        <p:spPr>
          <a:xfrm>
            <a:off x="-308450" y="533479"/>
            <a:ext cx="1498455" cy="1324238"/>
          </a:xfrm>
          <a:prstGeom prst="hexagon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44" tIns="34272" rIns="68544" bIns="34272" numCol="1" anchor="t" anchorCtr="0" compatLnSpc="1"/>
          <a:lstStyle/>
          <a:p>
            <a:pPr defTabSz="685165"/>
            <a:endParaRPr lang="zh-CN" altLang="en-US" sz="1350"/>
          </a:p>
        </p:txBody>
      </p:sp>
      <p:grpSp>
        <p:nvGrpSpPr>
          <p:cNvPr id="39" name="组合 38"/>
          <p:cNvGrpSpPr/>
          <p:nvPr/>
        </p:nvGrpSpPr>
        <p:grpSpPr>
          <a:xfrm>
            <a:off x="-708290" y="1247483"/>
            <a:ext cx="1477986" cy="1305674"/>
            <a:chOff x="-1548" y="697"/>
            <a:chExt cx="3624" cy="3202"/>
          </a:xfrm>
        </p:grpSpPr>
        <p:sp>
          <p:nvSpPr>
            <p:cNvPr id="37" name="六边形 36"/>
            <p:cNvSpPr/>
            <p:nvPr/>
          </p:nvSpPr>
          <p:spPr>
            <a:xfrm>
              <a:off x="-1548" y="697"/>
              <a:ext cx="3624" cy="3202"/>
            </a:xfrm>
            <a:prstGeom prst="hexagon">
              <a:avLst/>
            </a:prstGeom>
            <a:solidFill>
              <a:srgbClr val="182D2D"/>
            </a:solidFill>
            <a:ln w="9525" cap="flat" cmpd="sng" algn="ctr">
              <a:solidFill>
                <a:srgbClr val="1F343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8544" tIns="34272" rIns="68544" bIns="34272" numCol="1" anchor="t" anchorCtr="0" compatLnSpc="1"/>
            <a:lstStyle/>
            <a:p>
              <a:pPr defTabSz="685165"/>
              <a:endParaRPr lang="zh-CN" altLang="en-US" sz="1350"/>
            </a:p>
          </p:txBody>
        </p:sp>
        <p:sp>
          <p:nvSpPr>
            <p:cNvPr id="38" name="六边形 37"/>
            <p:cNvSpPr/>
            <p:nvPr/>
          </p:nvSpPr>
          <p:spPr>
            <a:xfrm>
              <a:off x="-1348" y="897"/>
              <a:ext cx="3148" cy="2782"/>
            </a:xfrm>
            <a:prstGeom prst="hexagon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8544" tIns="34272" rIns="68544" bIns="34272" numCol="1" anchor="t" anchorCtr="0" compatLnSpc="1"/>
            <a:lstStyle/>
            <a:p>
              <a:pPr defTabSz="685165"/>
              <a:endParaRPr lang="zh-CN" altLang="en-US" sz="1350"/>
            </a:p>
          </p:txBody>
        </p:sp>
      </p:grpSp>
      <p:sp>
        <p:nvSpPr>
          <p:cNvPr id="40" name="六边形 39"/>
          <p:cNvSpPr/>
          <p:nvPr/>
        </p:nvSpPr>
        <p:spPr>
          <a:xfrm>
            <a:off x="8231028" y="4398616"/>
            <a:ext cx="1725032" cy="1524159"/>
          </a:xfrm>
          <a:prstGeom prst="hexagon">
            <a:avLst/>
          </a:prstGeom>
          <a:solidFill>
            <a:srgbClr val="182D2D"/>
          </a:solidFill>
          <a:ln w="9525" cap="flat" cmpd="sng" algn="ctr">
            <a:solidFill>
              <a:srgbClr val="1F3434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44" tIns="34272" rIns="68544" bIns="34272" numCol="1" anchor="t" anchorCtr="0" compatLnSpc="1"/>
          <a:lstStyle/>
          <a:p>
            <a:pPr defTabSz="685165"/>
            <a:endParaRPr lang="zh-CN" altLang="en-US" sz="1350"/>
          </a:p>
        </p:txBody>
      </p:sp>
      <p:sp>
        <p:nvSpPr>
          <p:cNvPr id="41" name="六边形 40"/>
          <p:cNvSpPr/>
          <p:nvPr/>
        </p:nvSpPr>
        <p:spPr>
          <a:xfrm>
            <a:off x="8326228" y="4493817"/>
            <a:ext cx="1498455" cy="1324238"/>
          </a:xfrm>
          <a:prstGeom prst="hexagon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44" tIns="34272" rIns="68544" bIns="34272" numCol="1" anchor="t" anchorCtr="0" compatLnSpc="1"/>
          <a:lstStyle/>
          <a:p>
            <a:pPr defTabSz="685165"/>
            <a:endParaRPr lang="zh-CN" altLang="en-US" sz="1350"/>
          </a:p>
        </p:txBody>
      </p:sp>
      <p:grpSp>
        <p:nvGrpSpPr>
          <p:cNvPr id="42" name="组合 41"/>
          <p:cNvGrpSpPr/>
          <p:nvPr/>
        </p:nvGrpSpPr>
        <p:grpSpPr>
          <a:xfrm>
            <a:off x="7926387" y="5207820"/>
            <a:ext cx="1477986" cy="1305674"/>
            <a:chOff x="-1548" y="697"/>
            <a:chExt cx="3624" cy="3202"/>
          </a:xfrm>
        </p:grpSpPr>
        <p:sp>
          <p:nvSpPr>
            <p:cNvPr id="43" name="六边形 42"/>
            <p:cNvSpPr/>
            <p:nvPr/>
          </p:nvSpPr>
          <p:spPr>
            <a:xfrm>
              <a:off x="-1548" y="697"/>
              <a:ext cx="3624" cy="3202"/>
            </a:xfrm>
            <a:prstGeom prst="hexagon">
              <a:avLst/>
            </a:prstGeom>
            <a:solidFill>
              <a:srgbClr val="182D2D"/>
            </a:solidFill>
            <a:ln w="9525" cap="flat" cmpd="sng" algn="ctr">
              <a:solidFill>
                <a:srgbClr val="1F343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8544" tIns="34272" rIns="68544" bIns="34272" numCol="1" anchor="t" anchorCtr="0" compatLnSpc="1"/>
            <a:lstStyle/>
            <a:p>
              <a:pPr defTabSz="685165"/>
              <a:endParaRPr lang="zh-CN" altLang="en-US" sz="1350"/>
            </a:p>
          </p:txBody>
        </p:sp>
        <p:sp>
          <p:nvSpPr>
            <p:cNvPr id="44" name="六边形 43"/>
            <p:cNvSpPr/>
            <p:nvPr/>
          </p:nvSpPr>
          <p:spPr>
            <a:xfrm>
              <a:off x="-1348" y="897"/>
              <a:ext cx="3148" cy="2782"/>
            </a:xfrm>
            <a:prstGeom prst="hexagon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8544" tIns="34272" rIns="68544" bIns="34272" numCol="1" anchor="t" anchorCtr="0" compatLnSpc="1"/>
            <a:lstStyle/>
            <a:p>
              <a:pPr defTabSz="685165"/>
              <a:endParaRPr lang="zh-CN" altLang="en-US" sz="1350"/>
            </a:p>
          </p:txBody>
        </p:sp>
      </p:grpSp>
      <p:pic>
        <p:nvPicPr>
          <p:cNvPr id="16" name="图片 1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7" t="20865" r="22717" b="8576"/>
          <a:stretch>
            <a:fillRect/>
          </a:stretch>
        </p:blipFill>
        <p:spPr bwMode="auto">
          <a:xfrm>
            <a:off x="5871897" y="1993291"/>
            <a:ext cx="2454369" cy="2115835"/>
          </a:xfrm>
          <a:custGeom>
            <a:avLst/>
            <a:gdLst>
              <a:gd name="connsiteX0" fmla="*/ 504056 w 2338820"/>
              <a:gd name="connsiteY0" fmla="*/ 0 h 2016224"/>
              <a:gd name="connsiteX1" fmla="*/ 1834764 w 2338820"/>
              <a:gd name="connsiteY1" fmla="*/ 0 h 2016224"/>
              <a:gd name="connsiteX2" fmla="*/ 2338820 w 2338820"/>
              <a:gd name="connsiteY2" fmla="*/ 1008112 h 2016224"/>
              <a:gd name="connsiteX3" fmla="*/ 1834764 w 2338820"/>
              <a:gd name="connsiteY3" fmla="*/ 2016224 h 2016224"/>
              <a:gd name="connsiteX4" fmla="*/ 504056 w 2338820"/>
              <a:gd name="connsiteY4" fmla="*/ 2016224 h 2016224"/>
              <a:gd name="connsiteX5" fmla="*/ 0 w 2338820"/>
              <a:gd name="connsiteY5" fmla="*/ 1008112 h 201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820" h="2016224">
                <a:moveTo>
                  <a:pt x="504056" y="0"/>
                </a:moveTo>
                <a:lnTo>
                  <a:pt x="1834764" y="0"/>
                </a:lnTo>
                <a:lnTo>
                  <a:pt x="2338820" y="1008112"/>
                </a:lnTo>
                <a:lnTo>
                  <a:pt x="1834764" y="2016224"/>
                </a:lnTo>
                <a:lnTo>
                  <a:pt x="504056" y="2016224"/>
                </a:lnTo>
                <a:lnTo>
                  <a:pt x="0" y="1008112"/>
                </a:lnTo>
                <a:close/>
              </a:path>
            </a:pathLst>
          </a:custGeom>
          <a:blipFill dpi="0" rotWithShape="0">
            <a:blip r:embed="rId2"/>
            <a:srcRect/>
            <a:stretch>
              <a:fillRect l="-79000" t="-218000" r="-238000" b="-324000"/>
            </a:stretch>
          </a:blipFill>
          <a:ln w="9525">
            <a:solidFill>
              <a:schemeClr val="bg1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1" y="513214"/>
            <a:ext cx="38185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设备名牌及状态标识方法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386752" y="1340772"/>
          <a:ext cx="4033252" cy="5112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124534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明确设备的名称各方面负责人及其联系方式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,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以便发生故障时及时处理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,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减少损失。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0582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生产线、实验室、测量室中各类使用中设备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610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、制作设备运行状态卡，分：运行、故障、停用三种；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、状态卡材质为硬纸卡片，背景颜色为：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   运行      绿色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   停机      黄色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   故障      红色     *停机指超过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6H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的暂停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、负责人和设备名称参见右图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、放置在设备的显眼位置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圆角矩形 6"/>
          <p:cNvSpPr/>
          <p:nvPr/>
        </p:nvSpPr>
        <p:spPr bwMode="auto">
          <a:xfrm>
            <a:off x="4723998" y="1340768"/>
            <a:ext cx="4033250" cy="5112180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7" name="梯形 16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747987" y="1927057"/>
            <a:ext cx="2214578" cy="217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6479" y="4581128"/>
            <a:ext cx="1785950" cy="1653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1" y="513214"/>
            <a:ext cx="38185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设备名牌及状态标识方法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386752" y="1340772"/>
          <a:ext cx="4033252" cy="5112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124534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通过日常维护，及时发现问题，及时对应，标准化的检查方法，防止发生疏漏。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0582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生产用，检测用，试验用的各类普通设备。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610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、参照后图分日、周、月制作设备清扫示意图，图片目视化；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、参照后图，分日、周、月制作设备维护说明书，图片目视化；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、参照右图，分日、周、月制作设备维护点检表。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圆角矩形 6"/>
          <p:cNvSpPr/>
          <p:nvPr/>
        </p:nvSpPr>
        <p:spPr bwMode="auto">
          <a:xfrm>
            <a:off x="4723998" y="1340768"/>
            <a:ext cx="4033250" cy="2340355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9" name="梯形 18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圆角矩形 6"/>
          <p:cNvSpPr/>
          <p:nvPr/>
        </p:nvSpPr>
        <p:spPr bwMode="auto">
          <a:xfrm>
            <a:off x="4723998" y="3861048"/>
            <a:ext cx="4033250" cy="2591904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5" name="梯形 24"/>
          <p:cNvSpPr/>
          <p:nvPr/>
        </p:nvSpPr>
        <p:spPr bwMode="auto">
          <a:xfrm rot="10800000">
            <a:off x="5523446" y="3872733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897369" y="3872733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实物效果图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239864" y="1818787"/>
            <a:ext cx="3027364" cy="1767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9864" y="4361358"/>
            <a:ext cx="3053787" cy="20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1" y="513214"/>
            <a:ext cx="38185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风扇通风口标识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386752" y="1340772"/>
          <a:ext cx="4033252" cy="5112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124534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防止不明状况人员在通风口处堆放货物等物品赌塞通风口，提示危险隐患。</a:t>
                      </a:r>
                      <a:endParaRPr lang="zh-CN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0582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设备通风口，车间通风口等各类通风口。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610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、通风口外边沿涂布油漆，颜色为黄色；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、宽度为整个边沿，当边沿过宽时宽度为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20mm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、防护网涂布油漆，颜色为黄色；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、编制维护管理表，定期维护，防止灰尘覆盖失去提示作用。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圆角矩形 6"/>
          <p:cNvSpPr/>
          <p:nvPr/>
        </p:nvSpPr>
        <p:spPr bwMode="auto">
          <a:xfrm>
            <a:off x="4723998" y="1340768"/>
            <a:ext cx="4033250" cy="2340355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9" name="梯形 18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圆角矩形 6"/>
          <p:cNvSpPr/>
          <p:nvPr/>
        </p:nvSpPr>
        <p:spPr bwMode="auto">
          <a:xfrm>
            <a:off x="4723998" y="3861048"/>
            <a:ext cx="4033250" cy="2591904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5" name="梯形 24"/>
          <p:cNvSpPr/>
          <p:nvPr/>
        </p:nvSpPr>
        <p:spPr bwMode="auto">
          <a:xfrm rot="10800000">
            <a:off x="5523446" y="3872733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897369" y="3872733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实物效果图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792274" y="1933334"/>
            <a:ext cx="2095072" cy="162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953" y="4407243"/>
            <a:ext cx="2685338" cy="19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1" y="513214"/>
            <a:ext cx="38185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仪器标识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386752" y="1340772"/>
          <a:ext cx="4033252" cy="5112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124534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显示工作状态、计量数值等。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0582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/>
                      </a:pPr>
                      <a:r>
                        <a:rPr kumimoji="0"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生产、测量、实验等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所有仪器设备。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610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、有刻度、数值、指针、显示可测量范围；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、计量数值：小范围精密度要求不高一般以表盘、刻度标识，计量大范围精密度要求高一般以程序控制显示屏读数；</a:t>
                      </a:r>
                      <a:b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</a:b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、仪器设备要定期保养、校准。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圆角矩形 6"/>
          <p:cNvSpPr/>
          <p:nvPr/>
        </p:nvSpPr>
        <p:spPr bwMode="auto">
          <a:xfrm>
            <a:off x="4723998" y="1340768"/>
            <a:ext cx="4033250" cy="5112177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9" name="梯形 18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617" y="2693399"/>
            <a:ext cx="2635237" cy="2555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1" y="513214"/>
            <a:ext cx="38185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人员岗位标识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386752" y="1340772"/>
          <a:ext cx="4033252" cy="5112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124534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明确该岗位名称、岗位职责、及岗位责任人，减少因岗位操作不当等引起的问题，确保岗位的正确运转。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0582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各岗位作业区域。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610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、在作业区域悬挂或张贴标志牌，高度参照人员视角（如右图所示）；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、参考规格：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300mm×420mm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、材料：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PVC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，单面印刷。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圆角矩形 6"/>
          <p:cNvSpPr/>
          <p:nvPr/>
        </p:nvSpPr>
        <p:spPr bwMode="auto">
          <a:xfrm>
            <a:off x="4723998" y="1340768"/>
            <a:ext cx="4033250" cy="5112179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9" name="梯形 18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2"/>
          <p:cNvGraphicFramePr>
            <a:graphicFrameLocks noGrp="1"/>
          </p:cNvGraphicFramePr>
          <p:nvPr/>
        </p:nvGraphicFramePr>
        <p:xfrm>
          <a:off x="5036602" y="2846283"/>
          <a:ext cx="3408039" cy="22561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6013"/>
                <a:gridCol w="775649"/>
                <a:gridCol w="1496377"/>
              </a:tblGrid>
              <a:tr h="431657">
                <a:tc gridSpan="3">
                  <a:txBody>
                    <a:bodyPr/>
                    <a:lstStyle/>
                    <a:p>
                      <a:endParaRPr lang="zh-CN" altLang="en-US" sz="1500" dirty="0"/>
                    </a:p>
                  </a:txBody>
                  <a:tcPr marL="75490" marR="75490" marT="37745" marB="3774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75490" marR="75490" marT="37745" marB="37745"/>
                </a:tc>
                <a:tc hMerge="1">
                  <a:tcPr marL="75490" marR="75490" marT="37745" marB="37745"/>
                </a:tc>
              </a:tr>
              <a:tr h="301959">
                <a:tc rowSpan="5"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照片位置</a:t>
                      </a:r>
                      <a:endParaRPr lang="zh-CN" altLang="en-US" sz="11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5490" marR="75490" marT="37745" marB="3774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部门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75490" marR="75490" marT="37745" marB="3774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XXX</a:t>
                      </a:r>
                      <a:endParaRPr lang="zh-CN" altLang="en-US" sz="1500" dirty="0"/>
                    </a:p>
                  </a:txBody>
                  <a:tcPr marL="75490" marR="75490" marT="37745" marB="3774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959">
                <a:tc vMerge="1">
                  <a:tcPr marL="75490" marR="75490" marT="37745" marB="37745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科室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75490" marR="75490" marT="37745" marB="3774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XXX</a:t>
                      </a:r>
                      <a:endParaRPr lang="zh-CN" altLang="en-US" sz="1500" dirty="0"/>
                    </a:p>
                  </a:txBody>
                  <a:tcPr marL="75490" marR="75490" marT="37745" marB="3774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959">
                <a:tc vMerge="1">
                  <a:tcPr marL="75490" marR="75490" marT="37745" marB="37745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岗位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75490" marR="75490" marT="37745" marB="3774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XXX</a:t>
                      </a:r>
                      <a:endParaRPr lang="zh-CN" altLang="en-US" sz="1500" dirty="0"/>
                    </a:p>
                  </a:txBody>
                  <a:tcPr marL="75490" marR="75490" marT="37745" marB="3774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959">
                <a:tc vMerge="1">
                  <a:tcPr marL="75490" marR="75490" marT="37745" marB="37745"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电话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75490" marR="75490" marT="37745" marB="3774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XXXX</a:t>
                      </a:r>
                      <a:endParaRPr lang="zh-CN" altLang="en-US" sz="1500" dirty="0"/>
                    </a:p>
                  </a:txBody>
                  <a:tcPr marL="75490" marR="75490" marT="37745" marB="3774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959">
                <a:tc vMerge="1">
                  <a:tcPr marL="75490" marR="75490" marT="37745" marB="37745"/>
                </a:tc>
                <a:tc vMerge="1">
                  <a:tcPr marL="75490" marR="75490" marT="37745" marB="3774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XXXX</a:t>
                      </a:r>
                      <a:endParaRPr lang="zh-CN" altLang="en-US" sz="1500" dirty="0"/>
                    </a:p>
                  </a:txBody>
                  <a:tcPr marL="75490" marR="75490" marT="37745" marB="3774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959">
                <a:tc>
                  <a:txBody>
                    <a:bodyPr/>
                    <a:lstStyle/>
                    <a:p>
                      <a:r>
                        <a:rPr lang="zh-CN" altLang="en-US" sz="1500" dirty="0"/>
                        <a:t>张三</a:t>
                      </a:r>
                      <a:endParaRPr lang="zh-CN" altLang="en-US" sz="1500" dirty="0"/>
                    </a:p>
                  </a:txBody>
                  <a:tcPr marL="75490" marR="75490" marT="37745" marB="3774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zh-CN" altLang="en-US" sz="1500" dirty="0"/>
                    </a:p>
                  </a:txBody>
                  <a:tcPr marL="75490" marR="75490" marT="37745" marB="3774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75490" marR="75490" marT="37745" marB="3774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2" y="513214"/>
            <a:ext cx="2674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工厂基本颜色标准</a:t>
            </a:r>
            <a:endParaRPr lang="zh-CN" altLang="en-US" sz="2400" b="1" dirty="0">
              <a:solidFill>
                <a:srgbClr val="172D2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/>
        </p:nvGraphicFramePr>
        <p:xfrm>
          <a:off x="386752" y="1340769"/>
          <a:ext cx="4033252" cy="5118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135558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规范公司各种厂房，管道，设备等设施的基本色，使公司在整体上整齐划一。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723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厂房、管道、设备等公司内所有设施。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2320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、对所有工厂中会出现的各种设施统计列表；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、针对所有设施表面颜色制定，可参照右图所示；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、油漆或者涂料涂布；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、具有不同请参照贵公司特色，但一种设施只有一个标准。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圆角矩形 6"/>
          <p:cNvSpPr/>
          <p:nvPr/>
        </p:nvSpPr>
        <p:spPr bwMode="auto">
          <a:xfrm>
            <a:off x="4723998" y="1340769"/>
            <a:ext cx="4033250" cy="5118875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梯形 19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220072" y="1807346"/>
            <a:ext cx="3035967" cy="4553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1308062" y="3012362"/>
            <a:ext cx="4378006" cy="833276"/>
          </a:xfrm>
          <a:prstGeom prst="rect">
            <a:avLst/>
          </a:prstGeom>
        </p:spPr>
        <p:txBody>
          <a:bodyPr vert="horz" wrap="square" lIns="67592" tIns="35224" rIns="67592" bIns="35224" rtlCol="0" anchor="ctr" anchorCtr="0">
            <a:normAutofit fontScale="85000" lnSpcReduction="10000"/>
          </a:bodyPr>
          <a:lstStyle>
            <a:defPPr>
              <a:defRPr lang="en-US"/>
            </a:defPPr>
            <a:lvl1pPr defTabSz="685800" fontAlgn="auto">
              <a:lnSpc>
                <a:spcPct val="100000"/>
              </a:lnSpc>
              <a:spcBef>
                <a:spcPct val="0"/>
              </a:spcBef>
              <a:buNone/>
              <a:defRPr sz="4165" b="1" u="none" strike="noStrike" cap="none" spc="500" normalizeH="0" baseline="0">
                <a:ln>
                  <a:noFill/>
                </a:ln>
                <a:solidFill>
                  <a:srgbClr val="1F343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产品放置限高标识</a:t>
            </a:r>
            <a:endParaRPr lang="zh-CN" altLang="en-US" dirty="0">
              <a:sym typeface="Arial" panose="020B0604020202020204" pitchFamily="34" charset="0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1330831" y="1747380"/>
            <a:ext cx="4096474" cy="1383913"/>
          </a:xfrm>
          <a:prstGeom prst="rect">
            <a:avLst/>
          </a:prstGeom>
        </p:spPr>
        <p:txBody>
          <a:bodyPr vert="horz" wrap="square" lIns="67592" tIns="35224" rIns="67592" bIns="35224" rtlCol="0" anchor="ctr" anchorCtr="0">
            <a:normAutofit/>
          </a:bodyPr>
          <a:lstStyle>
            <a:lvl1pPr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lang="zh-CN" altLang="en-US" sz="3600" b="0" u="none" strike="noStrike" kern="1200" cap="none" spc="500" normalizeH="0" baseline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n-ea"/>
              </a:defRPr>
            </a:lvl1pPr>
          </a:lstStyle>
          <a:p>
            <a:r>
              <a:rPr lang="en-US" altLang="zh-CN" sz="4165" b="1" dirty="0">
                <a:solidFill>
                  <a:srgbClr val="1F343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PART 04</a:t>
            </a:r>
            <a:endParaRPr lang="en-US" altLang="zh-CN" sz="4165" b="1" dirty="0">
              <a:solidFill>
                <a:srgbClr val="1F3434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14" name="矩形: 圆角 11"/>
          <p:cNvSpPr/>
          <p:nvPr/>
        </p:nvSpPr>
        <p:spPr>
          <a:xfrm>
            <a:off x="1330831" y="4320410"/>
            <a:ext cx="1753662" cy="396062"/>
          </a:xfrm>
          <a:prstGeom prst="roundRect">
            <a:avLst>
              <a:gd name="adj" fmla="val 50000"/>
            </a:avLst>
          </a:prstGeom>
          <a:solidFill>
            <a:srgbClr val="182D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dist"/>
            <a:r>
              <a:rPr lang="en-US" altLang="zh-CN" sz="1200" b="1" dirty="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SIMPLE&amp;MODERN</a:t>
            </a:r>
            <a:endParaRPr lang="en-US" altLang="zh-CN" sz="1200" b="1" dirty="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35" name="六边形 34"/>
          <p:cNvSpPr/>
          <p:nvPr/>
        </p:nvSpPr>
        <p:spPr>
          <a:xfrm>
            <a:off x="-403650" y="438279"/>
            <a:ext cx="1725032" cy="1524159"/>
          </a:xfrm>
          <a:prstGeom prst="hexagon">
            <a:avLst/>
          </a:prstGeom>
          <a:solidFill>
            <a:srgbClr val="182D2D"/>
          </a:solidFill>
          <a:ln w="9525" cap="flat" cmpd="sng" algn="ctr">
            <a:solidFill>
              <a:srgbClr val="1F3434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44" tIns="34272" rIns="68544" bIns="34272" numCol="1" anchor="t" anchorCtr="0" compatLnSpc="1"/>
          <a:lstStyle/>
          <a:p>
            <a:pPr defTabSz="685165"/>
            <a:endParaRPr lang="zh-CN" altLang="en-US" sz="1350"/>
          </a:p>
        </p:txBody>
      </p:sp>
      <p:sp>
        <p:nvSpPr>
          <p:cNvPr id="36" name="六边形 35"/>
          <p:cNvSpPr/>
          <p:nvPr/>
        </p:nvSpPr>
        <p:spPr>
          <a:xfrm>
            <a:off x="-308450" y="533479"/>
            <a:ext cx="1498455" cy="1324238"/>
          </a:xfrm>
          <a:prstGeom prst="hexagon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44" tIns="34272" rIns="68544" bIns="34272" numCol="1" anchor="t" anchorCtr="0" compatLnSpc="1"/>
          <a:lstStyle/>
          <a:p>
            <a:pPr defTabSz="685165"/>
            <a:endParaRPr lang="zh-CN" altLang="en-US" sz="1350"/>
          </a:p>
        </p:txBody>
      </p:sp>
      <p:grpSp>
        <p:nvGrpSpPr>
          <p:cNvPr id="39" name="组合 38"/>
          <p:cNvGrpSpPr/>
          <p:nvPr/>
        </p:nvGrpSpPr>
        <p:grpSpPr>
          <a:xfrm>
            <a:off x="-708290" y="1247483"/>
            <a:ext cx="1477986" cy="1305674"/>
            <a:chOff x="-1548" y="697"/>
            <a:chExt cx="3624" cy="3202"/>
          </a:xfrm>
        </p:grpSpPr>
        <p:sp>
          <p:nvSpPr>
            <p:cNvPr id="37" name="六边形 36"/>
            <p:cNvSpPr/>
            <p:nvPr/>
          </p:nvSpPr>
          <p:spPr>
            <a:xfrm>
              <a:off x="-1548" y="697"/>
              <a:ext cx="3624" cy="3202"/>
            </a:xfrm>
            <a:prstGeom prst="hexagon">
              <a:avLst/>
            </a:prstGeom>
            <a:solidFill>
              <a:srgbClr val="182D2D"/>
            </a:solidFill>
            <a:ln w="9525" cap="flat" cmpd="sng" algn="ctr">
              <a:solidFill>
                <a:srgbClr val="1F343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8544" tIns="34272" rIns="68544" bIns="34272" numCol="1" anchor="t" anchorCtr="0" compatLnSpc="1"/>
            <a:lstStyle/>
            <a:p>
              <a:pPr defTabSz="685165"/>
              <a:endParaRPr lang="zh-CN" altLang="en-US" sz="1350"/>
            </a:p>
          </p:txBody>
        </p:sp>
        <p:sp>
          <p:nvSpPr>
            <p:cNvPr id="38" name="六边形 37"/>
            <p:cNvSpPr/>
            <p:nvPr/>
          </p:nvSpPr>
          <p:spPr>
            <a:xfrm>
              <a:off x="-1348" y="897"/>
              <a:ext cx="3148" cy="2782"/>
            </a:xfrm>
            <a:prstGeom prst="hexagon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8544" tIns="34272" rIns="68544" bIns="34272" numCol="1" anchor="t" anchorCtr="0" compatLnSpc="1"/>
            <a:lstStyle/>
            <a:p>
              <a:pPr defTabSz="685165"/>
              <a:endParaRPr lang="zh-CN" altLang="en-US" sz="1350"/>
            </a:p>
          </p:txBody>
        </p:sp>
      </p:grpSp>
      <p:sp>
        <p:nvSpPr>
          <p:cNvPr id="40" name="六边形 39"/>
          <p:cNvSpPr/>
          <p:nvPr/>
        </p:nvSpPr>
        <p:spPr>
          <a:xfrm>
            <a:off x="8231028" y="4398616"/>
            <a:ext cx="1725032" cy="1524159"/>
          </a:xfrm>
          <a:prstGeom prst="hexagon">
            <a:avLst/>
          </a:prstGeom>
          <a:solidFill>
            <a:srgbClr val="182D2D"/>
          </a:solidFill>
          <a:ln w="9525" cap="flat" cmpd="sng" algn="ctr">
            <a:solidFill>
              <a:srgbClr val="1F3434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44" tIns="34272" rIns="68544" bIns="34272" numCol="1" anchor="t" anchorCtr="0" compatLnSpc="1"/>
          <a:lstStyle/>
          <a:p>
            <a:pPr defTabSz="685165"/>
            <a:endParaRPr lang="zh-CN" altLang="en-US" sz="1350"/>
          </a:p>
        </p:txBody>
      </p:sp>
      <p:sp>
        <p:nvSpPr>
          <p:cNvPr id="41" name="六边形 40"/>
          <p:cNvSpPr/>
          <p:nvPr/>
        </p:nvSpPr>
        <p:spPr>
          <a:xfrm>
            <a:off x="8326228" y="4493817"/>
            <a:ext cx="1498455" cy="1324238"/>
          </a:xfrm>
          <a:prstGeom prst="hexagon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44" tIns="34272" rIns="68544" bIns="34272" numCol="1" anchor="t" anchorCtr="0" compatLnSpc="1"/>
          <a:lstStyle/>
          <a:p>
            <a:pPr defTabSz="685165"/>
            <a:endParaRPr lang="zh-CN" altLang="en-US" sz="1350"/>
          </a:p>
        </p:txBody>
      </p:sp>
      <p:grpSp>
        <p:nvGrpSpPr>
          <p:cNvPr id="42" name="组合 41"/>
          <p:cNvGrpSpPr/>
          <p:nvPr/>
        </p:nvGrpSpPr>
        <p:grpSpPr>
          <a:xfrm>
            <a:off x="7926387" y="5207820"/>
            <a:ext cx="1477986" cy="1305674"/>
            <a:chOff x="-1548" y="697"/>
            <a:chExt cx="3624" cy="3202"/>
          </a:xfrm>
        </p:grpSpPr>
        <p:sp>
          <p:nvSpPr>
            <p:cNvPr id="43" name="六边形 42"/>
            <p:cNvSpPr/>
            <p:nvPr/>
          </p:nvSpPr>
          <p:spPr>
            <a:xfrm>
              <a:off x="-1548" y="697"/>
              <a:ext cx="3624" cy="3202"/>
            </a:xfrm>
            <a:prstGeom prst="hexagon">
              <a:avLst/>
            </a:prstGeom>
            <a:solidFill>
              <a:srgbClr val="182D2D"/>
            </a:solidFill>
            <a:ln w="9525" cap="flat" cmpd="sng" algn="ctr">
              <a:solidFill>
                <a:srgbClr val="1F343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8544" tIns="34272" rIns="68544" bIns="34272" numCol="1" anchor="t" anchorCtr="0" compatLnSpc="1"/>
            <a:lstStyle/>
            <a:p>
              <a:pPr defTabSz="685165"/>
              <a:endParaRPr lang="zh-CN" altLang="en-US" sz="1350"/>
            </a:p>
          </p:txBody>
        </p:sp>
        <p:sp>
          <p:nvSpPr>
            <p:cNvPr id="44" name="六边形 43"/>
            <p:cNvSpPr/>
            <p:nvPr/>
          </p:nvSpPr>
          <p:spPr>
            <a:xfrm>
              <a:off x="-1348" y="897"/>
              <a:ext cx="3148" cy="2782"/>
            </a:xfrm>
            <a:prstGeom prst="hexagon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8544" tIns="34272" rIns="68544" bIns="34272" numCol="1" anchor="t" anchorCtr="0" compatLnSpc="1"/>
            <a:lstStyle/>
            <a:p>
              <a:pPr defTabSz="685165"/>
              <a:endParaRPr lang="zh-CN" altLang="en-US" sz="1350"/>
            </a:p>
          </p:txBody>
        </p:sp>
      </p:grpSp>
      <p:pic>
        <p:nvPicPr>
          <p:cNvPr id="16" name="图片 1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7" t="20865" r="22717" b="8576"/>
          <a:stretch>
            <a:fillRect/>
          </a:stretch>
        </p:blipFill>
        <p:spPr bwMode="auto">
          <a:xfrm>
            <a:off x="5871897" y="1993291"/>
            <a:ext cx="2454369" cy="2115835"/>
          </a:xfrm>
          <a:custGeom>
            <a:avLst/>
            <a:gdLst>
              <a:gd name="connsiteX0" fmla="*/ 504056 w 2338820"/>
              <a:gd name="connsiteY0" fmla="*/ 0 h 2016224"/>
              <a:gd name="connsiteX1" fmla="*/ 1834764 w 2338820"/>
              <a:gd name="connsiteY1" fmla="*/ 0 h 2016224"/>
              <a:gd name="connsiteX2" fmla="*/ 2338820 w 2338820"/>
              <a:gd name="connsiteY2" fmla="*/ 1008112 h 2016224"/>
              <a:gd name="connsiteX3" fmla="*/ 1834764 w 2338820"/>
              <a:gd name="connsiteY3" fmla="*/ 2016224 h 2016224"/>
              <a:gd name="connsiteX4" fmla="*/ 504056 w 2338820"/>
              <a:gd name="connsiteY4" fmla="*/ 2016224 h 2016224"/>
              <a:gd name="connsiteX5" fmla="*/ 0 w 2338820"/>
              <a:gd name="connsiteY5" fmla="*/ 1008112 h 201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820" h="2016224">
                <a:moveTo>
                  <a:pt x="504056" y="0"/>
                </a:moveTo>
                <a:lnTo>
                  <a:pt x="1834764" y="0"/>
                </a:lnTo>
                <a:lnTo>
                  <a:pt x="2338820" y="1008112"/>
                </a:lnTo>
                <a:lnTo>
                  <a:pt x="1834764" y="2016224"/>
                </a:lnTo>
                <a:lnTo>
                  <a:pt x="504056" y="2016224"/>
                </a:lnTo>
                <a:lnTo>
                  <a:pt x="0" y="1008112"/>
                </a:lnTo>
                <a:close/>
              </a:path>
            </a:pathLst>
          </a:custGeom>
          <a:blipFill dpi="0" rotWithShape="0">
            <a:blip r:embed="rId2"/>
            <a:srcRect/>
            <a:stretch>
              <a:fillRect l="-79000" t="-218000" r="-238000" b="-324000"/>
            </a:stretch>
          </a:blipFill>
          <a:ln w="9525">
            <a:solidFill>
              <a:schemeClr val="bg1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1" y="513214"/>
            <a:ext cx="38185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产品放置限高标识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386752" y="1340772"/>
          <a:ext cx="4033252" cy="5112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124534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限制物料、产品的堆放高度，实现数量管理，维护物料和产品的安全，避免倾倒等危险事故。</a:t>
                      </a:r>
                      <a:endParaRPr lang="zh-CN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0582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物料、产品。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610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、预先设定最大数量，在最大数量处标识限制线；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、颜色：红色；规格：宽度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30mm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～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100mm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，长度以该区域的范围为准；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、堆放不能超过限制线所限制的高度。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圆角矩形 6"/>
          <p:cNvSpPr/>
          <p:nvPr/>
        </p:nvSpPr>
        <p:spPr bwMode="auto">
          <a:xfrm>
            <a:off x="4723998" y="1340768"/>
            <a:ext cx="4033250" cy="2340355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1" name="梯形 20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圆角矩形 6"/>
          <p:cNvSpPr/>
          <p:nvPr/>
        </p:nvSpPr>
        <p:spPr bwMode="auto">
          <a:xfrm>
            <a:off x="4723998" y="3861048"/>
            <a:ext cx="4033250" cy="2591904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4" name="梯形 23"/>
          <p:cNvSpPr/>
          <p:nvPr/>
        </p:nvSpPr>
        <p:spPr bwMode="auto">
          <a:xfrm rot="10800000">
            <a:off x="5523446" y="3872733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897369" y="3872733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实物效果图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942161" y="1933216"/>
            <a:ext cx="1703986" cy="158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6256" y="2009812"/>
            <a:ext cx="1711726" cy="1505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 descr="C:\Users\sst\Desktop\新建文件夹\IMG_06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515037" y="4392640"/>
            <a:ext cx="2495935" cy="1953045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1" y="513214"/>
            <a:ext cx="26642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物料架目视标准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386752" y="1340772"/>
          <a:ext cx="4033252" cy="51121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111619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、方便员工操作，提高生产效率；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、使用物料分区域摆放，规范现场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5S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293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车间所有生产线。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6658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、用于生产线岗位物料摆放；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、能使用员工拿放物料最方便；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、架上物料必须有标识，按货架要求放置规定数量；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、除架子区域以外不得有多余物品。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圆角矩形 6"/>
          <p:cNvSpPr/>
          <p:nvPr/>
        </p:nvSpPr>
        <p:spPr bwMode="auto">
          <a:xfrm>
            <a:off x="4723998" y="1340768"/>
            <a:ext cx="4033250" cy="5112177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1" name="梯形 20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4" descr="IMG_20121023_101828.jpg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220072" y="2467921"/>
            <a:ext cx="3109701" cy="3245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1308062" y="3012362"/>
            <a:ext cx="4378006" cy="833276"/>
          </a:xfrm>
          <a:prstGeom prst="rect">
            <a:avLst/>
          </a:prstGeom>
        </p:spPr>
        <p:txBody>
          <a:bodyPr vert="horz" wrap="square" lIns="67592" tIns="35224" rIns="67592" bIns="35224" rtlCol="0" anchor="ctr" anchorCtr="0">
            <a:normAutofit/>
          </a:bodyPr>
          <a:lstStyle>
            <a:defPPr>
              <a:defRPr lang="en-US"/>
            </a:defPPr>
            <a:lvl1pPr algn="ctr" defTabSz="685800" fontAlgn="auto">
              <a:lnSpc>
                <a:spcPct val="100000"/>
              </a:lnSpc>
              <a:spcBef>
                <a:spcPct val="0"/>
              </a:spcBef>
              <a:buNone/>
              <a:defRPr sz="4165" b="1" u="none" strike="noStrike" cap="none" spc="500" normalizeH="0" baseline="0">
                <a:ln>
                  <a:noFill/>
                </a:ln>
                <a:solidFill>
                  <a:srgbClr val="1F343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dirty="0"/>
              <a:t>安全管理</a:t>
            </a:r>
            <a:endParaRPr lang="zh-CN" altLang="en-US" dirty="0"/>
          </a:p>
        </p:txBody>
      </p:sp>
      <p:sp>
        <p:nvSpPr>
          <p:cNvPr id="10" name="标题 1"/>
          <p:cNvSpPr txBox="1"/>
          <p:nvPr/>
        </p:nvSpPr>
        <p:spPr>
          <a:xfrm>
            <a:off x="1330831" y="1747380"/>
            <a:ext cx="4096474" cy="1383913"/>
          </a:xfrm>
          <a:prstGeom prst="rect">
            <a:avLst/>
          </a:prstGeom>
        </p:spPr>
        <p:txBody>
          <a:bodyPr vert="horz" wrap="square" lIns="67592" tIns="35224" rIns="67592" bIns="35224" rtlCol="0" anchor="ctr" anchorCtr="0">
            <a:normAutofit/>
          </a:bodyPr>
          <a:lstStyle>
            <a:lvl1pPr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lang="zh-CN" altLang="en-US" sz="3600" b="0" u="none" strike="noStrike" kern="1200" cap="none" spc="500" normalizeH="0" baseline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n-ea"/>
              </a:defRPr>
            </a:lvl1pPr>
          </a:lstStyle>
          <a:p>
            <a:r>
              <a:rPr lang="en-US" altLang="zh-CN" sz="4165" b="1" dirty="0">
                <a:solidFill>
                  <a:srgbClr val="1F343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PART 05</a:t>
            </a:r>
            <a:endParaRPr lang="en-US" altLang="zh-CN" sz="4165" b="1" dirty="0">
              <a:solidFill>
                <a:srgbClr val="1F3434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14" name="矩形: 圆角 11"/>
          <p:cNvSpPr/>
          <p:nvPr/>
        </p:nvSpPr>
        <p:spPr>
          <a:xfrm>
            <a:off x="1330831" y="4320410"/>
            <a:ext cx="1753662" cy="396062"/>
          </a:xfrm>
          <a:prstGeom prst="roundRect">
            <a:avLst>
              <a:gd name="adj" fmla="val 50000"/>
            </a:avLst>
          </a:prstGeom>
          <a:solidFill>
            <a:srgbClr val="182D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dist"/>
            <a:r>
              <a:rPr lang="en-US" altLang="zh-CN" sz="1200" b="1" dirty="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SIMPLE&amp;MODERN</a:t>
            </a:r>
            <a:endParaRPr lang="en-US" altLang="zh-CN" sz="1200" b="1" dirty="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35" name="六边形 34"/>
          <p:cNvSpPr/>
          <p:nvPr/>
        </p:nvSpPr>
        <p:spPr>
          <a:xfrm>
            <a:off x="-403650" y="438279"/>
            <a:ext cx="1725032" cy="1524159"/>
          </a:xfrm>
          <a:prstGeom prst="hexagon">
            <a:avLst/>
          </a:prstGeom>
          <a:solidFill>
            <a:srgbClr val="182D2D"/>
          </a:solidFill>
          <a:ln w="9525" cap="flat" cmpd="sng" algn="ctr">
            <a:solidFill>
              <a:srgbClr val="1F3434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44" tIns="34272" rIns="68544" bIns="34272" numCol="1" anchor="t" anchorCtr="0" compatLnSpc="1"/>
          <a:lstStyle/>
          <a:p>
            <a:pPr defTabSz="685165"/>
            <a:endParaRPr lang="zh-CN" altLang="en-US" sz="1350"/>
          </a:p>
        </p:txBody>
      </p:sp>
      <p:sp>
        <p:nvSpPr>
          <p:cNvPr id="36" name="六边形 35"/>
          <p:cNvSpPr/>
          <p:nvPr/>
        </p:nvSpPr>
        <p:spPr>
          <a:xfrm>
            <a:off x="-308450" y="533479"/>
            <a:ext cx="1498455" cy="1324238"/>
          </a:xfrm>
          <a:prstGeom prst="hexagon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44" tIns="34272" rIns="68544" bIns="34272" numCol="1" anchor="t" anchorCtr="0" compatLnSpc="1"/>
          <a:lstStyle/>
          <a:p>
            <a:pPr defTabSz="685165"/>
            <a:endParaRPr lang="zh-CN" altLang="en-US" sz="1350"/>
          </a:p>
        </p:txBody>
      </p:sp>
      <p:grpSp>
        <p:nvGrpSpPr>
          <p:cNvPr id="39" name="组合 38"/>
          <p:cNvGrpSpPr/>
          <p:nvPr/>
        </p:nvGrpSpPr>
        <p:grpSpPr>
          <a:xfrm>
            <a:off x="-708290" y="1247483"/>
            <a:ext cx="1477986" cy="1305674"/>
            <a:chOff x="-1548" y="697"/>
            <a:chExt cx="3624" cy="3202"/>
          </a:xfrm>
        </p:grpSpPr>
        <p:sp>
          <p:nvSpPr>
            <p:cNvPr id="37" name="六边形 36"/>
            <p:cNvSpPr/>
            <p:nvPr/>
          </p:nvSpPr>
          <p:spPr>
            <a:xfrm>
              <a:off x="-1548" y="697"/>
              <a:ext cx="3624" cy="3202"/>
            </a:xfrm>
            <a:prstGeom prst="hexagon">
              <a:avLst/>
            </a:prstGeom>
            <a:solidFill>
              <a:srgbClr val="182D2D"/>
            </a:solidFill>
            <a:ln w="9525" cap="flat" cmpd="sng" algn="ctr">
              <a:solidFill>
                <a:srgbClr val="1F343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8544" tIns="34272" rIns="68544" bIns="34272" numCol="1" anchor="t" anchorCtr="0" compatLnSpc="1"/>
            <a:lstStyle/>
            <a:p>
              <a:pPr defTabSz="685165"/>
              <a:endParaRPr lang="zh-CN" altLang="en-US" sz="1350"/>
            </a:p>
          </p:txBody>
        </p:sp>
        <p:sp>
          <p:nvSpPr>
            <p:cNvPr id="38" name="六边形 37"/>
            <p:cNvSpPr/>
            <p:nvPr/>
          </p:nvSpPr>
          <p:spPr>
            <a:xfrm>
              <a:off x="-1348" y="897"/>
              <a:ext cx="3148" cy="2782"/>
            </a:xfrm>
            <a:prstGeom prst="hexagon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8544" tIns="34272" rIns="68544" bIns="34272" numCol="1" anchor="t" anchorCtr="0" compatLnSpc="1"/>
            <a:lstStyle/>
            <a:p>
              <a:pPr defTabSz="685165"/>
              <a:endParaRPr lang="zh-CN" altLang="en-US" sz="1350"/>
            </a:p>
          </p:txBody>
        </p:sp>
      </p:grpSp>
      <p:sp>
        <p:nvSpPr>
          <p:cNvPr id="40" name="六边形 39"/>
          <p:cNvSpPr/>
          <p:nvPr/>
        </p:nvSpPr>
        <p:spPr>
          <a:xfrm>
            <a:off x="8231028" y="4398616"/>
            <a:ext cx="1725032" cy="1524159"/>
          </a:xfrm>
          <a:prstGeom prst="hexagon">
            <a:avLst/>
          </a:prstGeom>
          <a:solidFill>
            <a:srgbClr val="182D2D"/>
          </a:solidFill>
          <a:ln w="9525" cap="flat" cmpd="sng" algn="ctr">
            <a:solidFill>
              <a:srgbClr val="1F3434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44" tIns="34272" rIns="68544" bIns="34272" numCol="1" anchor="t" anchorCtr="0" compatLnSpc="1"/>
          <a:lstStyle/>
          <a:p>
            <a:pPr defTabSz="685165"/>
            <a:endParaRPr lang="zh-CN" altLang="en-US" sz="1350"/>
          </a:p>
        </p:txBody>
      </p:sp>
      <p:sp>
        <p:nvSpPr>
          <p:cNvPr id="41" name="六边形 40"/>
          <p:cNvSpPr/>
          <p:nvPr/>
        </p:nvSpPr>
        <p:spPr>
          <a:xfrm>
            <a:off x="8326228" y="4493817"/>
            <a:ext cx="1498455" cy="1324238"/>
          </a:xfrm>
          <a:prstGeom prst="hexagon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44" tIns="34272" rIns="68544" bIns="34272" numCol="1" anchor="t" anchorCtr="0" compatLnSpc="1"/>
          <a:lstStyle/>
          <a:p>
            <a:pPr defTabSz="685165"/>
            <a:endParaRPr lang="zh-CN" altLang="en-US" sz="1350"/>
          </a:p>
        </p:txBody>
      </p:sp>
      <p:grpSp>
        <p:nvGrpSpPr>
          <p:cNvPr id="42" name="组合 41"/>
          <p:cNvGrpSpPr/>
          <p:nvPr/>
        </p:nvGrpSpPr>
        <p:grpSpPr>
          <a:xfrm>
            <a:off x="7926387" y="5207820"/>
            <a:ext cx="1477986" cy="1305674"/>
            <a:chOff x="-1548" y="697"/>
            <a:chExt cx="3624" cy="3202"/>
          </a:xfrm>
        </p:grpSpPr>
        <p:sp>
          <p:nvSpPr>
            <p:cNvPr id="43" name="六边形 42"/>
            <p:cNvSpPr/>
            <p:nvPr/>
          </p:nvSpPr>
          <p:spPr>
            <a:xfrm>
              <a:off x="-1548" y="697"/>
              <a:ext cx="3624" cy="3202"/>
            </a:xfrm>
            <a:prstGeom prst="hexagon">
              <a:avLst/>
            </a:prstGeom>
            <a:solidFill>
              <a:srgbClr val="182D2D"/>
            </a:solidFill>
            <a:ln w="9525" cap="flat" cmpd="sng" algn="ctr">
              <a:solidFill>
                <a:srgbClr val="1F343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8544" tIns="34272" rIns="68544" bIns="34272" numCol="1" anchor="t" anchorCtr="0" compatLnSpc="1"/>
            <a:lstStyle/>
            <a:p>
              <a:pPr defTabSz="685165"/>
              <a:endParaRPr lang="zh-CN" altLang="en-US" sz="1350"/>
            </a:p>
          </p:txBody>
        </p:sp>
        <p:sp>
          <p:nvSpPr>
            <p:cNvPr id="44" name="六边形 43"/>
            <p:cNvSpPr/>
            <p:nvPr/>
          </p:nvSpPr>
          <p:spPr>
            <a:xfrm>
              <a:off x="-1348" y="897"/>
              <a:ext cx="3148" cy="2782"/>
            </a:xfrm>
            <a:prstGeom prst="hexagon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8544" tIns="34272" rIns="68544" bIns="34272" numCol="1" anchor="t" anchorCtr="0" compatLnSpc="1"/>
            <a:lstStyle/>
            <a:p>
              <a:pPr defTabSz="685165"/>
              <a:endParaRPr lang="zh-CN" altLang="en-US" sz="1350"/>
            </a:p>
          </p:txBody>
        </p:sp>
      </p:grpSp>
      <p:pic>
        <p:nvPicPr>
          <p:cNvPr id="16" name="图片 1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7" t="20865" r="22717" b="8576"/>
          <a:stretch>
            <a:fillRect/>
          </a:stretch>
        </p:blipFill>
        <p:spPr bwMode="auto">
          <a:xfrm>
            <a:off x="5871897" y="1993291"/>
            <a:ext cx="2454369" cy="2115835"/>
          </a:xfrm>
          <a:custGeom>
            <a:avLst/>
            <a:gdLst>
              <a:gd name="connsiteX0" fmla="*/ 504056 w 2338820"/>
              <a:gd name="connsiteY0" fmla="*/ 0 h 2016224"/>
              <a:gd name="connsiteX1" fmla="*/ 1834764 w 2338820"/>
              <a:gd name="connsiteY1" fmla="*/ 0 h 2016224"/>
              <a:gd name="connsiteX2" fmla="*/ 2338820 w 2338820"/>
              <a:gd name="connsiteY2" fmla="*/ 1008112 h 2016224"/>
              <a:gd name="connsiteX3" fmla="*/ 1834764 w 2338820"/>
              <a:gd name="connsiteY3" fmla="*/ 2016224 h 2016224"/>
              <a:gd name="connsiteX4" fmla="*/ 504056 w 2338820"/>
              <a:gd name="connsiteY4" fmla="*/ 2016224 h 2016224"/>
              <a:gd name="connsiteX5" fmla="*/ 0 w 2338820"/>
              <a:gd name="connsiteY5" fmla="*/ 1008112 h 201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820" h="2016224">
                <a:moveTo>
                  <a:pt x="504056" y="0"/>
                </a:moveTo>
                <a:lnTo>
                  <a:pt x="1834764" y="0"/>
                </a:lnTo>
                <a:lnTo>
                  <a:pt x="2338820" y="1008112"/>
                </a:lnTo>
                <a:lnTo>
                  <a:pt x="1834764" y="2016224"/>
                </a:lnTo>
                <a:lnTo>
                  <a:pt x="504056" y="2016224"/>
                </a:lnTo>
                <a:lnTo>
                  <a:pt x="0" y="1008112"/>
                </a:lnTo>
                <a:close/>
              </a:path>
            </a:pathLst>
          </a:custGeom>
          <a:blipFill dpi="0" rotWithShape="0">
            <a:blip r:embed="rId2"/>
            <a:srcRect/>
            <a:stretch>
              <a:fillRect l="-79000" t="-218000" r="-238000" b="-324000"/>
            </a:stretch>
          </a:blipFill>
          <a:ln w="9525">
            <a:solidFill>
              <a:schemeClr val="bg1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1" y="513214"/>
            <a:ext cx="26642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安全警示牌标识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386752" y="1340772"/>
          <a:ext cx="4033252" cy="51121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111619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在作业区域悬挂或张贴相应的安全标语牌，以示提醒和警告，确保安全。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293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噪音较大的作业区域。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6658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、在作业区域悬挂或张贴标志牌，高度参照人员视角；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、制作长方形标识牌，明确保护耳朵安全内容及图案（如右图所示）；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、参考规格：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300mm×420mm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、材料：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PVC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，单面印刷。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圆角矩形 6"/>
          <p:cNvSpPr/>
          <p:nvPr/>
        </p:nvSpPr>
        <p:spPr bwMode="auto">
          <a:xfrm>
            <a:off x="4723998" y="1340768"/>
            <a:ext cx="4033250" cy="2340355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9" name="梯形 18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圆角矩形 6"/>
          <p:cNvSpPr/>
          <p:nvPr/>
        </p:nvSpPr>
        <p:spPr bwMode="auto">
          <a:xfrm>
            <a:off x="4723998" y="3861048"/>
            <a:ext cx="4033250" cy="2591904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4" name="梯形 23"/>
          <p:cNvSpPr/>
          <p:nvPr/>
        </p:nvSpPr>
        <p:spPr bwMode="auto">
          <a:xfrm rot="10800000">
            <a:off x="5523446" y="3872733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897369" y="3872733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实物效果图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" name="Picture 4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994" y="4421990"/>
            <a:ext cx="2724081" cy="188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1847812"/>
            <a:ext cx="1159332" cy="1732765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1" y="513214"/>
            <a:ext cx="26642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灭火器标识方法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386752" y="1340772"/>
          <a:ext cx="4033252" cy="51121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111619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通过贴标识，目视化消防栓责任人、使用方法及设备点检项目，便于设备的日常管理 。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293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工作现场所有消防器材。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6658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1.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确定责任人；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2.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标明管理办法；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3.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将使用方法标识塑封，规格：横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300mm×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竖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200mm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4.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内部每个消防栓都挂有点检卡标明点检项目、标明点检要求，背面附有异常记录表，规格：横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90mm×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竖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150mm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5.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将制作完毕的标识用双面胶或海绵胶附着在消防栓箱玻璃面板上。 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圆角矩形 6"/>
          <p:cNvSpPr/>
          <p:nvPr/>
        </p:nvSpPr>
        <p:spPr bwMode="auto">
          <a:xfrm>
            <a:off x="4723998" y="1340768"/>
            <a:ext cx="4033250" cy="2340355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9" name="梯形 18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圆角矩形 6"/>
          <p:cNvSpPr/>
          <p:nvPr/>
        </p:nvSpPr>
        <p:spPr bwMode="auto">
          <a:xfrm>
            <a:off x="4723998" y="3861048"/>
            <a:ext cx="4033250" cy="2591904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4" name="梯形 23"/>
          <p:cNvSpPr/>
          <p:nvPr/>
        </p:nvSpPr>
        <p:spPr bwMode="auto">
          <a:xfrm rot="10800000">
            <a:off x="5523446" y="3872733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897369" y="3872733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实物效果图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897369" y="1879064"/>
            <a:ext cx="1592726" cy="1746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1014" y="4421990"/>
            <a:ext cx="1694692" cy="193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343" y="4421992"/>
            <a:ext cx="1712326" cy="193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1" y="513214"/>
            <a:ext cx="26642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特殊岗位目视化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386752" y="1340772"/>
          <a:ext cx="4033252" cy="51121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111619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岗位的特殊性。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293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车间员工岗位操作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6658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、提示员工按工序要求生产，不得随意操作。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、必须要有专业人设备调试。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、必须贴有特殊工序标识（如右图）；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、参考规格：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300mm×420mm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、材料：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PVC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，单面印刷。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圆角矩形 6"/>
          <p:cNvSpPr/>
          <p:nvPr/>
        </p:nvSpPr>
        <p:spPr bwMode="auto">
          <a:xfrm>
            <a:off x="4723998" y="1340768"/>
            <a:ext cx="4033250" cy="5112169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9" name="梯形 18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258987" y="2791357"/>
            <a:ext cx="3030785" cy="2448272"/>
            <a:chOff x="5233610" y="2924944"/>
            <a:chExt cx="3030785" cy="2448272"/>
          </a:xfrm>
        </p:grpSpPr>
        <p:sp>
          <p:nvSpPr>
            <p:cNvPr id="2" name="矩形 1"/>
            <p:cNvSpPr/>
            <p:nvPr/>
          </p:nvSpPr>
          <p:spPr>
            <a:xfrm>
              <a:off x="5233610" y="2924944"/>
              <a:ext cx="3030785" cy="6480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5233610" y="3573016"/>
              <a:ext cx="3030785" cy="1800200"/>
            </a:xfrm>
            <a:prstGeom prst="rect">
              <a:avLst/>
            </a:prstGeom>
            <a:solidFill>
              <a:srgbClr val="172D2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5664645" y="4119026"/>
              <a:ext cx="21687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特殊工序</a:t>
              </a:r>
              <a:endPara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364088" y="3018148"/>
              <a:ext cx="1080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>
                      <a:lumMod val="85000"/>
                    </a:schemeClr>
                  </a:solidFill>
                </a:rPr>
                <a:t>LOGO</a:t>
              </a:r>
              <a:endParaRPr lang="zh-CN" altLang="en-US" sz="24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1" y="513214"/>
            <a:ext cx="26642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楼层分布图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386752" y="1340772"/>
          <a:ext cx="4033252" cy="51121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111619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明确规划每层楼的办公区域。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293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各办公楼层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6658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、在作业区域张贴“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××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楼层分布图” 标志牌，高度参照人员视角（如右图所示）；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、参考规格：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300mm×420mm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、材料：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PVC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，单面印刷。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圆角矩形 6"/>
          <p:cNvSpPr/>
          <p:nvPr/>
        </p:nvSpPr>
        <p:spPr bwMode="auto">
          <a:xfrm>
            <a:off x="4723998" y="1340768"/>
            <a:ext cx="4033250" cy="5112169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9" name="梯形 18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512599" y="2348880"/>
            <a:ext cx="2443255" cy="3404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1308062" y="3012362"/>
            <a:ext cx="4378006" cy="833276"/>
          </a:xfrm>
          <a:prstGeom prst="rect">
            <a:avLst/>
          </a:prstGeom>
        </p:spPr>
        <p:txBody>
          <a:bodyPr vert="horz" wrap="square" lIns="67592" tIns="35224" rIns="67592" bIns="35224" rtlCol="0" anchor="ctr" anchorCtr="0">
            <a:normAutofit/>
          </a:bodyPr>
          <a:lstStyle>
            <a:defPPr>
              <a:defRPr lang="en-US"/>
            </a:defPPr>
            <a:lvl1pPr defTabSz="685800" fontAlgn="auto">
              <a:lnSpc>
                <a:spcPct val="100000"/>
              </a:lnSpc>
              <a:spcBef>
                <a:spcPct val="0"/>
              </a:spcBef>
              <a:buNone/>
              <a:defRPr sz="4165" b="1" u="none" strike="noStrike" cap="none" spc="500" normalizeH="0" baseline="0">
                <a:ln>
                  <a:noFill/>
                </a:ln>
                <a:solidFill>
                  <a:srgbClr val="1F343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/>
              <a:t>办公室目视管理</a:t>
            </a:r>
            <a:endParaRPr lang="zh-CN" altLang="en-US" dirty="0"/>
          </a:p>
        </p:txBody>
      </p:sp>
      <p:sp>
        <p:nvSpPr>
          <p:cNvPr id="10" name="标题 1"/>
          <p:cNvSpPr txBox="1"/>
          <p:nvPr/>
        </p:nvSpPr>
        <p:spPr>
          <a:xfrm>
            <a:off x="1330831" y="1747380"/>
            <a:ext cx="4096474" cy="1383913"/>
          </a:xfrm>
          <a:prstGeom prst="rect">
            <a:avLst/>
          </a:prstGeom>
        </p:spPr>
        <p:txBody>
          <a:bodyPr vert="horz" wrap="square" lIns="67592" tIns="35224" rIns="67592" bIns="35224" rtlCol="0" anchor="ctr" anchorCtr="0">
            <a:normAutofit/>
          </a:bodyPr>
          <a:lstStyle>
            <a:lvl1pPr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lang="zh-CN" altLang="en-US" sz="3600" b="0" u="none" strike="noStrike" kern="1200" cap="none" spc="500" normalizeH="0" baseline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n-ea"/>
              </a:defRPr>
            </a:lvl1pPr>
          </a:lstStyle>
          <a:p>
            <a:r>
              <a:rPr lang="en-US" altLang="zh-CN" sz="4165" b="1" dirty="0">
                <a:solidFill>
                  <a:srgbClr val="1F343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PART 06</a:t>
            </a:r>
            <a:endParaRPr lang="en-US" altLang="zh-CN" sz="4165" b="1" dirty="0">
              <a:solidFill>
                <a:srgbClr val="1F3434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14" name="矩形: 圆角 11"/>
          <p:cNvSpPr/>
          <p:nvPr/>
        </p:nvSpPr>
        <p:spPr>
          <a:xfrm>
            <a:off x="1330831" y="4320410"/>
            <a:ext cx="1753662" cy="396062"/>
          </a:xfrm>
          <a:prstGeom prst="roundRect">
            <a:avLst>
              <a:gd name="adj" fmla="val 50000"/>
            </a:avLst>
          </a:prstGeom>
          <a:solidFill>
            <a:srgbClr val="182D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dist"/>
            <a:r>
              <a:rPr lang="en-US" altLang="zh-CN" sz="1200" b="1" dirty="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SIMPLE&amp;MODERN</a:t>
            </a:r>
            <a:endParaRPr lang="en-US" altLang="zh-CN" sz="1200" b="1" dirty="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35" name="六边形 34"/>
          <p:cNvSpPr/>
          <p:nvPr/>
        </p:nvSpPr>
        <p:spPr>
          <a:xfrm>
            <a:off x="-403650" y="438279"/>
            <a:ext cx="1725032" cy="1524159"/>
          </a:xfrm>
          <a:prstGeom prst="hexagon">
            <a:avLst/>
          </a:prstGeom>
          <a:solidFill>
            <a:srgbClr val="182D2D"/>
          </a:solidFill>
          <a:ln w="9525" cap="flat" cmpd="sng" algn="ctr">
            <a:solidFill>
              <a:srgbClr val="1F3434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44" tIns="34272" rIns="68544" bIns="34272" numCol="1" anchor="t" anchorCtr="0" compatLnSpc="1"/>
          <a:lstStyle/>
          <a:p>
            <a:pPr defTabSz="685165"/>
            <a:endParaRPr lang="zh-CN" altLang="en-US" sz="1350"/>
          </a:p>
        </p:txBody>
      </p:sp>
      <p:sp>
        <p:nvSpPr>
          <p:cNvPr id="36" name="六边形 35"/>
          <p:cNvSpPr/>
          <p:nvPr/>
        </p:nvSpPr>
        <p:spPr>
          <a:xfrm>
            <a:off x="-308450" y="533479"/>
            <a:ext cx="1498455" cy="1324238"/>
          </a:xfrm>
          <a:prstGeom prst="hexagon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44" tIns="34272" rIns="68544" bIns="34272" numCol="1" anchor="t" anchorCtr="0" compatLnSpc="1"/>
          <a:lstStyle/>
          <a:p>
            <a:pPr defTabSz="685165"/>
            <a:endParaRPr lang="zh-CN" altLang="en-US" sz="1350"/>
          </a:p>
        </p:txBody>
      </p:sp>
      <p:grpSp>
        <p:nvGrpSpPr>
          <p:cNvPr id="39" name="组合 38"/>
          <p:cNvGrpSpPr/>
          <p:nvPr/>
        </p:nvGrpSpPr>
        <p:grpSpPr>
          <a:xfrm>
            <a:off x="-708290" y="1247483"/>
            <a:ext cx="1477986" cy="1305674"/>
            <a:chOff x="-1548" y="697"/>
            <a:chExt cx="3624" cy="3202"/>
          </a:xfrm>
        </p:grpSpPr>
        <p:sp>
          <p:nvSpPr>
            <p:cNvPr id="37" name="六边形 36"/>
            <p:cNvSpPr/>
            <p:nvPr/>
          </p:nvSpPr>
          <p:spPr>
            <a:xfrm>
              <a:off x="-1548" y="697"/>
              <a:ext cx="3624" cy="3202"/>
            </a:xfrm>
            <a:prstGeom prst="hexagon">
              <a:avLst/>
            </a:prstGeom>
            <a:solidFill>
              <a:srgbClr val="182D2D"/>
            </a:solidFill>
            <a:ln w="9525" cap="flat" cmpd="sng" algn="ctr">
              <a:solidFill>
                <a:srgbClr val="1F343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8544" tIns="34272" rIns="68544" bIns="34272" numCol="1" anchor="t" anchorCtr="0" compatLnSpc="1"/>
            <a:lstStyle/>
            <a:p>
              <a:pPr defTabSz="685165"/>
              <a:endParaRPr lang="zh-CN" altLang="en-US" sz="1350"/>
            </a:p>
          </p:txBody>
        </p:sp>
        <p:sp>
          <p:nvSpPr>
            <p:cNvPr id="38" name="六边形 37"/>
            <p:cNvSpPr/>
            <p:nvPr/>
          </p:nvSpPr>
          <p:spPr>
            <a:xfrm>
              <a:off x="-1348" y="897"/>
              <a:ext cx="3148" cy="2782"/>
            </a:xfrm>
            <a:prstGeom prst="hexagon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8544" tIns="34272" rIns="68544" bIns="34272" numCol="1" anchor="t" anchorCtr="0" compatLnSpc="1"/>
            <a:lstStyle/>
            <a:p>
              <a:pPr defTabSz="685165"/>
              <a:endParaRPr lang="zh-CN" altLang="en-US" sz="1350"/>
            </a:p>
          </p:txBody>
        </p:sp>
      </p:grpSp>
      <p:sp>
        <p:nvSpPr>
          <p:cNvPr id="40" name="六边形 39"/>
          <p:cNvSpPr/>
          <p:nvPr/>
        </p:nvSpPr>
        <p:spPr>
          <a:xfrm>
            <a:off x="8231028" y="4398616"/>
            <a:ext cx="1725032" cy="1524159"/>
          </a:xfrm>
          <a:prstGeom prst="hexagon">
            <a:avLst/>
          </a:prstGeom>
          <a:solidFill>
            <a:srgbClr val="182D2D"/>
          </a:solidFill>
          <a:ln w="9525" cap="flat" cmpd="sng" algn="ctr">
            <a:solidFill>
              <a:srgbClr val="1F3434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44" tIns="34272" rIns="68544" bIns="34272" numCol="1" anchor="t" anchorCtr="0" compatLnSpc="1"/>
          <a:lstStyle/>
          <a:p>
            <a:pPr defTabSz="685165"/>
            <a:endParaRPr lang="zh-CN" altLang="en-US" sz="1350"/>
          </a:p>
        </p:txBody>
      </p:sp>
      <p:sp>
        <p:nvSpPr>
          <p:cNvPr id="41" name="六边形 40"/>
          <p:cNvSpPr/>
          <p:nvPr/>
        </p:nvSpPr>
        <p:spPr>
          <a:xfrm>
            <a:off x="8326228" y="4493817"/>
            <a:ext cx="1498455" cy="1324238"/>
          </a:xfrm>
          <a:prstGeom prst="hexagon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44" tIns="34272" rIns="68544" bIns="34272" numCol="1" anchor="t" anchorCtr="0" compatLnSpc="1"/>
          <a:lstStyle/>
          <a:p>
            <a:pPr defTabSz="685165"/>
            <a:endParaRPr lang="zh-CN" altLang="en-US" sz="1350"/>
          </a:p>
        </p:txBody>
      </p:sp>
      <p:grpSp>
        <p:nvGrpSpPr>
          <p:cNvPr id="42" name="组合 41"/>
          <p:cNvGrpSpPr/>
          <p:nvPr/>
        </p:nvGrpSpPr>
        <p:grpSpPr>
          <a:xfrm>
            <a:off x="7926387" y="5207820"/>
            <a:ext cx="1477986" cy="1305674"/>
            <a:chOff x="-1548" y="697"/>
            <a:chExt cx="3624" cy="3202"/>
          </a:xfrm>
        </p:grpSpPr>
        <p:sp>
          <p:nvSpPr>
            <p:cNvPr id="43" name="六边形 42"/>
            <p:cNvSpPr/>
            <p:nvPr/>
          </p:nvSpPr>
          <p:spPr>
            <a:xfrm>
              <a:off x="-1548" y="697"/>
              <a:ext cx="3624" cy="3202"/>
            </a:xfrm>
            <a:prstGeom prst="hexagon">
              <a:avLst/>
            </a:prstGeom>
            <a:solidFill>
              <a:srgbClr val="182D2D"/>
            </a:solidFill>
            <a:ln w="9525" cap="flat" cmpd="sng" algn="ctr">
              <a:solidFill>
                <a:srgbClr val="1F343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8544" tIns="34272" rIns="68544" bIns="34272" numCol="1" anchor="t" anchorCtr="0" compatLnSpc="1"/>
            <a:lstStyle/>
            <a:p>
              <a:pPr defTabSz="685165"/>
              <a:endParaRPr lang="zh-CN" altLang="en-US" sz="1350"/>
            </a:p>
          </p:txBody>
        </p:sp>
        <p:sp>
          <p:nvSpPr>
            <p:cNvPr id="44" name="六边形 43"/>
            <p:cNvSpPr/>
            <p:nvPr/>
          </p:nvSpPr>
          <p:spPr>
            <a:xfrm>
              <a:off x="-1348" y="897"/>
              <a:ext cx="3148" cy="2782"/>
            </a:xfrm>
            <a:prstGeom prst="hexagon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8544" tIns="34272" rIns="68544" bIns="34272" numCol="1" anchor="t" anchorCtr="0" compatLnSpc="1"/>
            <a:lstStyle/>
            <a:p>
              <a:pPr defTabSz="685165"/>
              <a:endParaRPr lang="zh-CN" altLang="en-US" sz="1350"/>
            </a:p>
          </p:txBody>
        </p:sp>
      </p:grpSp>
      <p:pic>
        <p:nvPicPr>
          <p:cNvPr id="16" name="图片 1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7" t="20865" r="22717" b="8576"/>
          <a:stretch>
            <a:fillRect/>
          </a:stretch>
        </p:blipFill>
        <p:spPr bwMode="auto">
          <a:xfrm>
            <a:off x="5871897" y="1993291"/>
            <a:ext cx="2454369" cy="2115835"/>
          </a:xfrm>
          <a:custGeom>
            <a:avLst/>
            <a:gdLst>
              <a:gd name="connsiteX0" fmla="*/ 504056 w 2338820"/>
              <a:gd name="connsiteY0" fmla="*/ 0 h 2016224"/>
              <a:gd name="connsiteX1" fmla="*/ 1834764 w 2338820"/>
              <a:gd name="connsiteY1" fmla="*/ 0 h 2016224"/>
              <a:gd name="connsiteX2" fmla="*/ 2338820 w 2338820"/>
              <a:gd name="connsiteY2" fmla="*/ 1008112 h 2016224"/>
              <a:gd name="connsiteX3" fmla="*/ 1834764 w 2338820"/>
              <a:gd name="connsiteY3" fmla="*/ 2016224 h 2016224"/>
              <a:gd name="connsiteX4" fmla="*/ 504056 w 2338820"/>
              <a:gd name="connsiteY4" fmla="*/ 2016224 h 2016224"/>
              <a:gd name="connsiteX5" fmla="*/ 0 w 2338820"/>
              <a:gd name="connsiteY5" fmla="*/ 1008112 h 201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820" h="2016224">
                <a:moveTo>
                  <a:pt x="504056" y="0"/>
                </a:moveTo>
                <a:lnTo>
                  <a:pt x="1834764" y="0"/>
                </a:lnTo>
                <a:lnTo>
                  <a:pt x="2338820" y="1008112"/>
                </a:lnTo>
                <a:lnTo>
                  <a:pt x="1834764" y="2016224"/>
                </a:lnTo>
                <a:lnTo>
                  <a:pt x="504056" y="2016224"/>
                </a:lnTo>
                <a:lnTo>
                  <a:pt x="0" y="1008112"/>
                </a:lnTo>
                <a:close/>
              </a:path>
            </a:pathLst>
          </a:custGeom>
          <a:blipFill dpi="0" rotWithShape="0">
            <a:blip r:embed="rId2"/>
            <a:srcRect/>
            <a:stretch>
              <a:fillRect l="-79000" t="-218000" r="-238000" b="-324000"/>
            </a:stretch>
          </a:blipFill>
          <a:ln w="9525">
            <a:solidFill>
              <a:schemeClr val="bg1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1" y="513214"/>
            <a:ext cx="3312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办公桌整理、整顿装置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386752" y="1340772"/>
          <a:ext cx="4033252" cy="52063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64806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ct val="50000"/>
                        </a:spcBef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规范公司内各办公室目视管理。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ct val="50000"/>
                        </a:spcBef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公司内各部门、生产车间办公室。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6658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(a) 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椅子：无人座时，将椅子推进桌子内；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(b) 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桌面：桌面清洁，下班时无文件及其它物品乱放，桌面原有物品不使用状态下要及时归位 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(C) 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桌牌：悬挂在办公桌屏风正前方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(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朝向办公室门的方向，桌牌内容为：职务与姓名。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(d) 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水杯：放置在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d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位置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(e) 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笔筒：放置在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e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位置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(f) 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电脑：放置在屏风中间，保持电脑表面干净整洁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(g) 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文件：放置在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g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处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(h) 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电话：放置在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h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位置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(</a:t>
                      </a:r>
                      <a:r>
                        <a:rPr lang="en-US" altLang="zh-CN" sz="1400" b="0" kern="1200" dirty="0" err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i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) 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抽屉上需要张贴抽屉标签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(j)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 桌面下：电线不零乱，整洁无杂物。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圆角矩形 6"/>
          <p:cNvSpPr/>
          <p:nvPr/>
        </p:nvSpPr>
        <p:spPr bwMode="auto">
          <a:xfrm>
            <a:off x="4723998" y="1340768"/>
            <a:ext cx="4033250" cy="5112169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9" name="梯形 18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Group 21"/>
          <p:cNvGrpSpPr/>
          <p:nvPr/>
        </p:nvGrpSpPr>
        <p:grpSpPr bwMode="auto">
          <a:xfrm>
            <a:off x="5029370" y="1980585"/>
            <a:ext cx="3486854" cy="2437175"/>
            <a:chOff x="3029" y="973"/>
            <a:chExt cx="2501" cy="1513"/>
          </a:xfrm>
        </p:grpSpPr>
        <p:pic>
          <p:nvPicPr>
            <p:cNvPr id="21" name="图片 18" descr="DSC05437.JPG"/>
            <p:cNvPicPr>
              <a:picLocks noChangeAspect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3036" y="973"/>
              <a:ext cx="2494" cy="1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>
              <a:spLocks noChangeArrowheads="1"/>
            </p:cNvSpPr>
            <p:nvPr/>
          </p:nvSpPr>
          <p:spPr bwMode="auto">
            <a:xfrm>
              <a:off x="4163" y="1805"/>
              <a:ext cx="140" cy="2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kumimoji="0" lang="en-US" altLang="zh-CN" sz="1800" dirty="0">
                  <a:solidFill>
                    <a:srgbClr val="FF0000"/>
                  </a:solidFill>
                  <a:latin typeface="Calibri" panose="020F0502020204030204" pitchFamily="34" charset="0"/>
                </a:rPr>
                <a:t>a</a:t>
              </a:r>
              <a:endParaRPr kumimoji="0" lang="zh-CN" altLang="en-US" sz="1800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4752" y="1623"/>
              <a:ext cx="141" cy="2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kumimoji="0" lang="en-US" altLang="zh-CN" sz="1800">
                  <a:solidFill>
                    <a:srgbClr val="FF0000"/>
                  </a:solidFill>
                  <a:latin typeface="Calibri" panose="020F0502020204030204" pitchFamily="34" charset="0"/>
                </a:rPr>
                <a:t>b</a:t>
              </a:r>
              <a:endParaRPr kumimoji="0" lang="zh-CN" altLang="en-US" sz="180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TextBox 24"/>
            <p:cNvSpPr txBox="1">
              <a:spLocks noChangeArrowheads="1"/>
            </p:cNvSpPr>
            <p:nvPr/>
          </p:nvSpPr>
          <p:spPr bwMode="auto">
            <a:xfrm>
              <a:off x="4888" y="988"/>
              <a:ext cx="141" cy="2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kumimoji="0" lang="en-US" altLang="zh-CN" sz="1800">
                  <a:solidFill>
                    <a:srgbClr val="FF0000"/>
                  </a:solidFill>
                  <a:latin typeface="Calibri" panose="020F0502020204030204" pitchFamily="34" charset="0"/>
                </a:rPr>
                <a:t>d</a:t>
              </a:r>
              <a:endParaRPr kumimoji="0" lang="zh-CN" altLang="en-US" sz="180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TextBox 25"/>
            <p:cNvSpPr txBox="1">
              <a:spLocks noChangeArrowheads="1"/>
            </p:cNvSpPr>
            <p:nvPr/>
          </p:nvSpPr>
          <p:spPr bwMode="auto">
            <a:xfrm>
              <a:off x="5115" y="1034"/>
              <a:ext cx="141" cy="2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kumimoji="0" lang="en-US" altLang="zh-CN" sz="1800">
                  <a:solidFill>
                    <a:srgbClr val="FF0000"/>
                  </a:solidFill>
                  <a:latin typeface="Calibri" panose="020F0502020204030204" pitchFamily="34" charset="0"/>
                </a:rPr>
                <a:t>e</a:t>
              </a:r>
              <a:endParaRPr kumimoji="0" lang="zh-CN" altLang="en-US" sz="180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TextBox 26"/>
            <p:cNvSpPr txBox="1">
              <a:spLocks noChangeArrowheads="1"/>
            </p:cNvSpPr>
            <p:nvPr/>
          </p:nvSpPr>
          <p:spPr bwMode="auto">
            <a:xfrm>
              <a:off x="4344" y="988"/>
              <a:ext cx="141" cy="2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kumimoji="0" lang="en-US" altLang="zh-CN" sz="1800">
                  <a:solidFill>
                    <a:srgbClr val="FF0000"/>
                  </a:solidFill>
                  <a:latin typeface="Calibri" panose="020F0502020204030204" pitchFamily="34" charset="0"/>
                </a:rPr>
                <a:t>f</a:t>
              </a:r>
              <a:endParaRPr kumimoji="0" lang="zh-CN" altLang="en-US" sz="180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TextBox 27"/>
            <p:cNvSpPr txBox="1">
              <a:spLocks noChangeArrowheads="1"/>
            </p:cNvSpPr>
            <p:nvPr/>
          </p:nvSpPr>
          <p:spPr bwMode="auto">
            <a:xfrm>
              <a:off x="3029" y="1487"/>
              <a:ext cx="140" cy="2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kumimoji="0" lang="en-US" altLang="zh-CN" sz="1800">
                  <a:solidFill>
                    <a:srgbClr val="FF0000"/>
                  </a:solidFill>
                  <a:latin typeface="Calibri" panose="020F0502020204030204" pitchFamily="34" charset="0"/>
                </a:rPr>
                <a:t>g</a:t>
              </a:r>
              <a:endParaRPr kumimoji="0" lang="zh-CN" altLang="en-US" sz="180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TextBox 28"/>
            <p:cNvSpPr txBox="1">
              <a:spLocks noChangeArrowheads="1"/>
            </p:cNvSpPr>
            <p:nvPr/>
          </p:nvSpPr>
          <p:spPr bwMode="auto">
            <a:xfrm>
              <a:off x="5342" y="1260"/>
              <a:ext cx="140" cy="2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kumimoji="0" lang="en-US" altLang="zh-CN" sz="1800">
                  <a:solidFill>
                    <a:srgbClr val="FF0000"/>
                  </a:solidFill>
                  <a:latin typeface="Calibri" panose="020F0502020204030204" pitchFamily="34" charset="0"/>
                </a:rPr>
                <a:t>g</a:t>
              </a:r>
              <a:endParaRPr kumimoji="0" lang="zh-CN" altLang="en-US" sz="180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TextBox 29"/>
            <p:cNvSpPr txBox="1">
              <a:spLocks noChangeArrowheads="1"/>
            </p:cNvSpPr>
            <p:nvPr/>
          </p:nvSpPr>
          <p:spPr bwMode="auto">
            <a:xfrm>
              <a:off x="3618" y="1241"/>
              <a:ext cx="141" cy="2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kumimoji="0" lang="en-US" altLang="zh-CN" sz="1800">
                  <a:solidFill>
                    <a:srgbClr val="FF0000"/>
                  </a:solidFill>
                  <a:latin typeface="Calibri" panose="020F0502020204030204" pitchFamily="34" charset="0"/>
                </a:rPr>
                <a:t>h</a:t>
              </a:r>
              <a:endParaRPr kumimoji="0" lang="zh-CN" altLang="en-US" sz="180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TextBox 30"/>
            <p:cNvSpPr txBox="1">
              <a:spLocks noChangeArrowheads="1"/>
            </p:cNvSpPr>
            <p:nvPr/>
          </p:nvSpPr>
          <p:spPr bwMode="auto">
            <a:xfrm>
              <a:off x="3573" y="1941"/>
              <a:ext cx="140" cy="2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kumimoji="0" lang="en-US" altLang="zh-CN" sz="1800">
                  <a:solidFill>
                    <a:srgbClr val="FF0000"/>
                  </a:solidFill>
                  <a:latin typeface="Calibri" panose="020F0502020204030204" pitchFamily="34" charset="0"/>
                </a:rPr>
                <a:t>i</a:t>
              </a:r>
              <a:endParaRPr kumimoji="0" lang="zh-CN" altLang="en-US" sz="180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31" name="图片 19" descr="DSC039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370" y="4651581"/>
            <a:ext cx="1880430" cy="1573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图片 20" descr="DSC039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1460" y="4632884"/>
            <a:ext cx="1489783" cy="1573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2" y="513214"/>
            <a:ext cx="26935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现场画线颜色管理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/>
        </p:nvGraphicFramePr>
        <p:xfrm>
          <a:off x="386752" y="1340769"/>
          <a:ext cx="4033252" cy="5118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135558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对现场进行颜色管理，使现场规范化。</a:t>
                      </a:r>
                      <a:endParaRPr lang="zh-CN" altLang="zh-CN" sz="16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723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生产车间所有工作场所。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2320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、按管理要求在相应的地方刷不同颜色的油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漆；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、划线的具体形状参照后面章节的相关规定。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圆角矩形 6"/>
          <p:cNvSpPr/>
          <p:nvPr/>
        </p:nvSpPr>
        <p:spPr bwMode="auto">
          <a:xfrm>
            <a:off x="4723998" y="1340769"/>
            <a:ext cx="4033250" cy="5118875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梯形 19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04048" y="1886404"/>
            <a:ext cx="3530671" cy="444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1" y="513214"/>
            <a:ext cx="3312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办公室物品定制线标准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386752" y="1340772"/>
          <a:ext cx="4033252" cy="5112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79877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ct val="50000"/>
                        </a:spcBef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个人办公物品不得乱放，规范管理。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555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ct val="50000"/>
                        </a:spcBef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个人办公桌物品。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7783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办公桌上面（全部使用黄色胶带）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、显示器定置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定置材料：黄色不干胶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定置位置：底座前面直角处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定置线规格：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方形底座：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4cm*0.5cm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不干胶（定置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角）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圆底座：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1cm*0.5cm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不干胶（定置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条），线间距要一致，可根据底盘大小自行控制，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、茶杯、笔筒定置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定置材料：黄色不干胶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定置位置：靠近电脑显示器右侧。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定置规格：笔筒与茶杯中间距离为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5cm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。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注：办公桌上面（全部使用黄色胶带）。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梯形 18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Group 71"/>
          <p:cNvGrpSpPr/>
          <p:nvPr/>
        </p:nvGrpSpPr>
        <p:grpSpPr bwMode="auto">
          <a:xfrm>
            <a:off x="5144071" y="3034913"/>
            <a:ext cx="1008062" cy="446088"/>
            <a:chOff x="703" y="3595"/>
            <a:chExt cx="635" cy="281"/>
          </a:xfrm>
        </p:grpSpPr>
        <p:grpSp>
          <p:nvGrpSpPr>
            <p:cNvPr id="34" name="Group 35"/>
            <p:cNvGrpSpPr/>
            <p:nvPr/>
          </p:nvGrpSpPr>
          <p:grpSpPr bwMode="auto">
            <a:xfrm>
              <a:off x="703" y="3603"/>
              <a:ext cx="272" cy="273"/>
              <a:chOff x="703" y="3430"/>
              <a:chExt cx="272" cy="273"/>
            </a:xfrm>
          </p:grpSpPr>
          <p:sp>
            <p:nvSpPr>
              <p:cNvPr id="38" name="AutoShape 32"/>
              <p:cNvSpPr>
                <a:spLocks noChangeArrowheads="1"/>
              </p:cNvSpPr>
              <p:nvPr/>
            </p:nvSpPr>
            <p:spPr bwMode="auto">
              <a:xfrm>
                <a:off x="703" y="3430"/>
                <a:ext cx="90" cy="273"/>
              </a:xfrm>
              <a:prstGeom prst="flowChartProcess">
                <a:avLst/>
              </a:prstGeom>
              <a:solidFill>
                <a:srgbClr val="FFCC00"/>
              </a:solidFill>
              <a:ln w="9525">
                <a:noFill/>
                <a:miter lim="800000"/>
              </a:ln>
              <a:effectLst>
                <a:prstShdw prst="shdw17" dist="17961" dir="2700000">
                  <a:srgbClr val="997A00"/>
                </a:prstShdw>
              </a:effec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9" name="AutoShape 34"/>
              <p:cNvSpPr>
                <a:spLocks noChangeArrowheads="1"/>
              </p:cNvSpPr>
              <p:nvPr/>
            </p:nvSpPr>
            <p:spPr bwMode="auto">
              <a:xfrm>
                <a:off x="703" y="3612"/>
                <a:ext cx="272" cy="91"/>
              </a:xfrm>
              <a:prstGeom prst="flowChartProcess">
                <a:avLst/>
              </a:prstGeom>
              <a:solidFill>
                <a:srgbClr val="FFCC00"/>
              </a:solidFill>
              <a:ln w="9525">
                <a:noFill/>
                <a:miter lim="800000"/>
              </a:ln>
              <a:effectLst>
                <a:prstShdw prst="shdw17" dist="17961" dir="2700000">
                  <a:srgbClr val="997A00"/>
                </a:prstShdw>
              </a:effec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5" name="Group 42"/>
            <p:cNvGrpSpPr/>
            <p:nvPr/>
          </p:nvGrpSpPr>
          <p:grpSpPr bwMode="auto">
            <a:xfrm rot="-5400000">
              <a:off x="1066" y="3594"/>
              <a:ext cx="272" cy="273"/>
              <a:chOff x="703" y="3430"/>
              <a:chExt cx="272" cy="273"/>
            </a:xfrm>
          </p:grpSpPr>
          <p:sp>
            <p:nvSpPr>
              <p:cNvPr id="36" name="AutoShape 43"/>
              <p:cNvSpPr>
                <a:spLocks noChangeArrowheads="1"/>
              </p:cNvSpPr>
              <p:nvPr/>
            </p:nvSpPr>
            <p:spPr bwMode="auto">
              <a:xfrm>
                <a:off x="703" y="3430"/>
                <a:ext cx="90" cy="273"/>
              </a:xfrm>
              <a:prstGeom prst="flowChartProcess">
                <a:avLst/>
              </a:prstGeom>
              <a:solidFill>
                <a:srgbClr val="FFCC00"/>
              </a:solidFill>
              <a:ln w="9525">
                <a:noFill/>
                <a:miter lim="800000"/>
              </a:ln>
              <a:effectLst>
                <a:prstShdw prst="shdw17" dist="17961" dir="2700000">
                  <a:srgbClr val="997A00"/>
                </a:prstShdw>
              </a:effec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7" name="AutoShape 44"/>
              <p:cNvSpPr>
                <a:spLocks noChangeArrowheads="1"/>
              </p:cNvSpPr>
              <p:nvPr/>
            </p:nvSpPr>
            <p:spPr bwMode="auto">
              <a:xfrm>
                <a:off x="703" y="3612"/>
                <a:ext cx="272" cy="91"/>
              </a:xfrm>
              <a:prstGeom prst="flowChartProcess">
                <a:avLst/>
              </a:prstGeom>
              <a:solidFill>
                <a:srgbClr val="FFCC00"/>
              </a:solidFill>
              <a:ln w="9525">
                <a:noFill/>
                <a:miter lim="800000"/>
              </a:ln>
              <a:effectLst>
                <a:prstShdw prst="shdw17" dist="17961" dir="2700000">
                  <a:srgbClr val="997A00"/>
                </a:prstShdw>
              </a:effec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40" name="Group 62"/>
          <p:cNvGrpSpPr/>
          <p:nvPr/>
        </p:nvGrpSpPr>
        <p:grpSpPr bwMode="auto">
          <a:xfrm>
            <a:off x="7231633" y="2599938"/>
            <a:ext cx="863600" cy="1011238"/>
            <a:chOff x="1973" y="3022"/>
            <a:chExt cx="544" cy="637"/>
          </a:xfrm>
        </p:grpSpPr>
        <p:sp>
          <p:nvSpPr>
            <p:cNvPr id="41" name="Rectangle 45"/>
            <p:cNvSpPr>
              <a:spLocks noChangeArrowheads="1"/>
            </p:cNvSpPr>
            <p:nvPr/>
          </p:nvSpPr>
          <p:spPr bwMode="auto">
            <a:xfrm>
              <a:off x="1973" y="3022"/>
              <a:ext cx="44" cy="227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</a:ln>
            <a:effectLst>
              <a:prstShdw prst="shdw17" dist="17961" dir="2700000">
                <a:srgbClr val="997A00"/>
              </a:prstShdw>
            </a:effec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2" name="Rectangle 49"/>
            <p:cNvSpPr>
              <a:spLocks noChangeArrowheads="1"/>
            </p:cNvSpPr>
            <p:nvPr/>
          </p:nvSpPr>
          <p:spPr bwMode="auto">
            <a:xfrm>
              <a:off x="2472" y="3022"/>
              <a:ext cx="45" cy="227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</a:ln>
            <a:effectLst>
              <a:prstShdw prst="shdw17" dist="17961" dir="2700000">
                <a:srgbClr val="997A00"/>
              </a:prstShdw>
            </a:effec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3" name="Rectangle 51"/>
            <p:cNvSpPr>
              <a:spLocks noChangeArrowheads="1"/>
            </p:cNvSpPr>
            <p:nvPr/>
          </p:nvSpPr>
          <p:spPr bwMode="auto">
            <a:xfrm>
              <a:off x="1973" y="3294"/>
              <a:ext cx="45" cy="9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</a:ln>
            <a:effectLst>
              <a:prstShdw prst="shdw17" dist="17961" dir="2700000">
                <a:srgbClr val="997A00"/>
              </a:prstShdw>
            </a:effec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4" name="Rectangle 56"/>
            <p:cNvSpPr>
              <a:spLocks noChangeArrowheads="1"/>
            </p:cNvSpPr>
            <p:nvPr/>
          </p:nvSpPr>
          <p:spPr bwMode="auto">
            <a:xfrm rot="10254346">
              <a:off x="1995" y="3430"/>
              <a:ext cx="45" cy="9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</a:ln>
            <a:effectLst>
              <a:prstShdw prst="shdw17" dist="17961" dir="2700000">
                <a:srgbClr val="997A00"/>
              </a:prstShdw>
            </a:effec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5" name="Rectangle 57"/>
            <p:cNvSpPr>
              <a:spLocks noChangeArrowheads="1"/>
            </p:cNvSpPr>
            <p:nvPr/>
          </p:nvSpPr>
          <p:spPr bwMode="auto">
            <a:xfrm rot="7710216">
              <a:off x="2070" y="3543"/>
              <a:ext cx="45" cy="9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</a:ln>
            <a:effectLst>
              <a:prstShdw prst="shdw17" dist="17961" dir="2700000">
                <a:srgbClr val="997A00"/>
              </a:prstShdw>
            </a:effec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6" name="Rectangle 58"/>
            <p:cNvSpPr>
              <a:spLocks noChangeArrowheads="1"/>
            </p:cNvSpPr>
            <p:nvPr/>
          </p:nvSpPr>
          <p:spPr bwMode="auto">
            <a:xfrm rot="5400000">
              <a:off x="2206" y="3591"/>
              <a:ext cx="45" cy="9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</a:ln>
            <a:effectLst>
              <a:prstShdw prst="shdw17" dist="17961" dir="2700000">
                <a:srgbClr val="997A00"/>
              </a:prstShdw>
            </a:effec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7" name="Rectangle 59"/>
            <p:cNvSpPr>
              <a:spLocks noChangeArrowheads="1"/>
            </p:cNvSpPr>
            <p:nvPr/>
          </p:nvSpPr>
          <p:spPr bwMode="auto">
            <a:xfrm rot="3263935">
              <a:off x="2351" y="3557"/>
              <a:ext cx="45" cy="9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</a:ln>
            <a:effectLst>
              <a:prstShdw prst="shdw17" dist="17961" dir="2700000">
                <a:srgbClr val="997A00"/>
              </a:prstShdw>
            </a:effec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8" name="Rectangle 60"/>
            <p:cNvSpPr>
              <a:spLocks noChangeArrowheads="1"/>
            </p:cNvSpPr>
            <p:nvPr/>
          </p:nvSpPr>
          <p:spPr bwMode="auto">
            <a:xfrm rot="1255349">
              <a:off x="2455" y="3449"/>
              <a:ext cx="45" cy="9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</a:ln>
            <a:effectLst>
              <a:prstShdw prst="shdw17" dist="17961" dir="2700000">
                <a:srgbClr val="997A00"/>
              </a:prstShdw>
            </a:effec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9" name="Rectangle 61"/>
            <p:cNvSpPr>
              <a:spLocks noChangeArrowheads="1"/>
            </p:cNvSpPr>
            <p:nvPr/>
          </p:nvSpPr>
          <p:spPr bwMode="auto">
            <a:xfrm>
              <a:off x="2472" y="3299"/>
              <a:ext cx="45" cy="9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</a:ln>
            <a:effectLst>
              <a:prstShdw prst="shdw17" dist="17961" dir="2700000">
                <a:srgbClr val="997A00"/>
              </a:prstShdw>
            </a:effec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50" name="Rectangle 70"/>
          <p:cNvSpPr>
            <a:spLocks noChangeArrowheads="1"/>
          </p:cNvSpPr>
          <p:nvPr/>
        </p:nvSpPr>
        <p:spPr bwMode="auto">
          <a:xfrm>
            <a:off x="5143104" y="2316748"/>
            <a:ext cx="1079500" cy="646331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kumimoji="0" lang="en-US" altLang="zh-CN" sz="12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4cm*0.5cm</a:t>
            </a:r>
            <a:r>
              <a:rPr kumimoji="0" lang="zh-CN" altLang="en-US" sz="12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不干胶（定置</a:t>
            </a:r>
            <a:r>
              <a:rPr kumimoji="0" lang="en-US" altLang="zh-CN" sz="12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2</a:t>
            </a:r>
            <a:r>
              <a:rPr kumimoji="0" lang="zh-CN" altLang="en-US" sz="12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角）</a:t>
            </a:r>
            <a:endParaRPr kumimoji="0" lang="zh-CN" altLang="en-US" sz="1200" dirty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1" name="Rectangle 73"/>
          <p:cNvSpPr>
            <a:spLocks noChangeArrowheads="1"/>
          </p:cNvSpPr>
          <p:nvPr/>
        </p:nvSpPr>
        <p:spPr bwMode="auto">
          <a:xfrm>
            <a:off x="6944296" y="1810951"/>
            <a:ext cx="1727200" cy="830997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kumimoji="0" lang="en-US" altLang="zh-CN" sz="12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1cm*0.5cm</a:t>
            </a:r>
            <a:r>
              <a:rPr kumimoji="0" lang="zh-CN" altLang="en-US" sz="12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不干胶（定置</a:t>
            </a:r>
            <a:r>
              <a:rPr kumimoji="0" lang="en-US" altLang="zh-CN" sz="12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20</a:t>
            </a:r>
            <a:r>
              <a:rPr kumimoji="0" lang="zh-CN" altLang="en-US" sz="12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条），线间距要一致，可根据底盘大小自行控制</a:t>
            </a:r>
            <a:endParaRPr kumimoji="0" lang="zh-CN" altLang="en-US" sz="1200" dirty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cxnSp>
        <p:nvCxnSpPr>
          <p:cNvPr id="52" name="直接箭头连接符 24"/>
          <p:cNvCxnSpPr>
            <a:cxnSpLocks noChangeShapeType="1"/>
          </p:cNvCxnSpPr>
          <p:nvPr/>
        </p:nvCxnSpPr>
        <p:spPr bwMode="auto">
          <a:xfrm>
            <a:off x="5575945" y="2891071"/>
            <a:ext cx="287338" cy="228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tailEnd type="arrow" w="med" len="med"/>
          </a:ln>
        </p:spPr>
      </p:cxnSp>
      <p:cxnSp>
        <p:nvCxnSpPr>
          <p:cNvPr id="53" name="直接箭头连接符 24"/>
          <p:cNvCxnSpPr>
            <a:cxnSpLocks noChangeShapeType="1"/>
          </p:cNvCxnSpPr>
          <p:nvPr/>
        </p:nvCxnSpPr>
        <p:spPr bwMode="auto">
          <a:xfrm flipH="1">
            <a:off x="7447360" y="2590017"/>
            <a:ext cx="287338" cy="3730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tailEnd type="arrow" w="med" len="med"/>
          </a:ln>
        </p:spPr>
      </p:cxnSp>
      <p:sp>
        <p:nvSpPr>
          <p:cNvPr id="54" name="圆角矩形 6"/>
          <p:cNvSpPr/>
          <p:nvPr/>
        </p:nvSpPr>
        <p:spPr bwMode="auto">
          <a:xfrm>
            <a:off x="4723998" y="1340768"/>
            <a:ext cx="4033250" cy="2340355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7" name="圆角矩形 6"/>
          <p:cNvSpPr/>
          <p:nvPr/>
        </p:nvSpPr>
        <p:spPr bwMode="auto">
          <a:xfrm>
            <a:off x="4723998" y="3861048"/>
            <a:ext cx="4033250" cy="2591904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8" name="梯形 57"/>
          <p:cNvSpPr/>
          <p:nvPr/>
        </p:nvSpPr>
        <p:spPr bwMode="auto">
          <a:xfrm rot="10800000">
            <a:off x="5523446" y="3872733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5897369" y="3872733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实物效果图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897369" y="1879064"/>
            <a:ext cx="1592726" cy="1746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" name="图片 7" descr="DSC063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9511" y="4749110"/>
            <a:ext cx="1743146" cy="122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图片 8" descr="DSC054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7342" y="4736611"/>
            <a:ext cx="1684258" cy="123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1" y="513214"/>
            <a:ext cx="3312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办公室物品定制线标准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386752" y="1340772"/>
          <a:ext cx="4033252" cy="5112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79877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ct val="50000"/>
                        </a:spcBef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个人办公物品不得乱放，规范管理。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555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ct val="50000"/>
                        </a:spcBef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个人办公桌物品。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7783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、其他物品（电话、文件架）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定置材料：黄色不干胶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定置位置：电话定置与茶杯和笔筒反方向，靠近电脑显示器左侧，文件夹和文件架可分别定置于电话机的左侧，笔筒的右侧。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定置线规格：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4cm*0.5cm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不干胶（定置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角）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、花盆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定置材料：黄色不干胶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定置位置：相邻办公桌之间的挡板上。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定置线规格：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1cm*0.5cm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宽，不干胶（定置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条可根据花盆大小而定）。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梯形 18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圆角矩形 6"/>
          <p:cNvSpPr/>
          <p:nvPr/>
        </p:nvSpPr>
        <p:spPr bwMode="auto">
          <a:xfrm>
            <a:off x="4723998" y="1340768"/>
            <a:ext cx="4033250" cy="2340355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7" name="圆角矩形 6"/>
          <p:cNvSpPr/>
          <p:nvPr/>
        </p:nvSpPr>
        <p:spPr bwMode="auto">
          <a:xfrm>
            <a:off x="4723998" y="3861048"/>
            <a:ext cx="4033250" cy="2591904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8" name="梯形 57"/>
          <p:cNvSpPr/>
          <p:nvPr/>
        </p:nvSpPr>
        <p:spPr bwMode="auto">
          <a:xfrm rot="10800000">
            <a:off x="5523446" y="3872733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5897369" y="3872733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实物效果图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5" name="图片 6" descr="DSC05438.JPG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843296" y="4799448"/>
            <a:ext cx="1955395" cy="1126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图片 7" descr="DSC0544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6528" y="4799448"/>
            <a:ext cx="1664968" cy="1126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" name="Group 28"/>
          <p:cNvGrpSpPr/>
          <p:nvPr/>
        </p:nvGrpSpPr>
        <p:grpSpPr bwMode="auto">
          <a:xfrm>
            <a:off x="5721548" y="2402699"/>
            <a:ext cx="1023937" cy="1036637"/>
            <a:chOff x="567" y="3194"/>
            <a:chExt cx="645" cy="653"/>
          </a:xfrm>
        </p:grpSpPr>
        <p:grpSp>
          <p:nvGrpSpPr>
            <p:cNvPr id="62" name="Group 14"/>
            <p:cNvGrpSpPr/>
            <p:nvPr/>
          </p:nvGrpSpPr>
          <p:grpSpPr bwMode="auto">
            <a:xfrm>
              <a:off x="567" y="3566"/>
              <a:ext cx="635" cy="281"/>
              <a:chOff x="703" y="3595"/>
              <a:chExt cx="635" cy="281"/>
            </a:xfrm>
          </p:grpSpPr>
          <p:grpSp>
            <p:nvGrpSpPr>
              <p:cNvPr id="72" name="Group 15"/>
              <p:cNvGrpSpPr/>
              <p:nvPr/>
            </p:nvGrpSpPr>
            <p:grpSpPr bwMode="auto">
              <a:xfrm>
                <a:off x="703" y="3603"/>
                <a:ext cx="272" cy="273"/>
                <a:chOff x="703" y="3430"/>
                <a:chExt cx="272" cy="273"/>
              </a:xfrm>
            </p:grpSpPr>
            <p:sp>
              <p:nvSpPr>
                <p:cNvPr id="76" name="AutoShape 16"/>
                <p:cNvSpPr>
                  <a:spLocks noChangeArrowheads="1"/>
                </p:cNvSpPr>
                <p:nvPr/>
              </p:nvSpPr>
              <p:spPr bwMode="auto">
                <a:xfrm>
                  <a:off x="703" y="3430"/>
                  <a:ext cx="90" cy="273"/>
                </a:xfrm>
                <a:prstGeom prst="flowChartProcess">
                  <a:avLst/>
                </a:prstGeom>
                <a:solidFill>
                  <a:srgbClr val="FFCC00"/>
                </a:solidFill>
                <a:ln w="9525">
                  <a:noFill/>
                  <a:miter lim="800000"/>
                </a:ln>
                <a:effectLst>
                  <a:prstShdw prst="shdw17" dist="17961" dir="2700000">
                    <a:srgbClr val="997A00"/>
                  </a:prstShdw>
                </a:effec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77" name="AutoShape 17"/>
                <p:cNvSpPr>
                  <a:spLocks noChangeArrowheads="1"/>
                </p:cNvSpPr>
                <p:nvPr/>
              </p:nvSpPr>
              <p:spPr bwMode="auto">
                <a:xfrm>
                  <a:off x="703" y="3612"/>
                  <a:ext cx="272" cy="91"/>
                </a:xfrm>
                <a:prstGeom prst="flowChartProcess">
                  <a:avLst/>
                </a:prstGeom>
                <a:solidFill>
                  <a:srgbClr val="FFCC00"/>
                </a:solidFill>
                <a:ln w="9525">
                  <a:noFill/>
                  <a:miter lim="800000"/>
                </a:ln>
                <a:effectLst>
                  <a:prstShdw prst="shdw17" dist="17961" dir="2700000">
                    <a:srgbClr val="997A00"/>
                  </a:prstShdw>
                </a:effec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73" name="Group 18"/>
              <p:cNvGrpSpPr/>
              <p:nvPr/>
            </p:nvGrpSpPr>
            <p:grpSpPr bwMode="auto">
              <a:xfrm rot="-5400000">
                <a:off x="1066" y="3594"/>
                <a:ext cx="272" cy="273"/>
                <a:chOff x="703" y="3430"/>
                <a:chExt cx="272" cy="273"/>
              </a:xfrm>
            </p:grpSpPr>
            <p:sp>
              <p:nvSpPr>
                <p:cNvPr id="74" name="AutoShape 19"/>
                <p:cNvSpPr>
                  <a:spLocks noChangeArrowheads="1"/>
                </p:cNvSpPr>
                <p:nvPr/>
              </p:nvSpPr>
              <p:spPr bwMode="auto">
                <a:xfrm>
                  <a:off x="703" y="3430"/>
                  <a:ext cx="90" cy="273"/>
                </a:xfrm>
                <a:prstGeom prst="flowChartProcess">
                  <a:avLst/>
                </a:prstGeom>
                <a:solidFill>
                  <a:srgbClr val="FFCC00"/>
                </a:solidFill>
                <a:ln w="9525">
                  <a:noFill/>
                  <a:miter lim="800000"/>
                </a:ln>
                <a:effectLst>
                  <a:prstShdw prst="shdw17" dist="17961" dir="2700000">
                    <a:srgbClr val="997A00"/>
                  </a:prstShdw>
                </a:effec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75" name="AutoShape 20"/>
                <p:cNvSpPr>
                  <a:spLocks noChangeArrowheads="1"/>
                </p:cNvSpPr>
                <p:nvPr/>
              </p:nvSpPr>
              <p:spPr bwMode="auto">
                <a:xfrm>
                  <a:off x="703" y="3612"/>
                  <a:ext cx="272" cy="91"/>
                </a:xfrm>
                <a:prstGeom prst="flowChartProcess">
                  <a:avLst/>
                </a:prstGeom>
                <a:solidFill>
                  <a:srgbClr val="FFCC00"/>
                </a:solidFill>
                <a:ln w="9525">
                  <a:noFill/>
                  <a:miter lim="800000"/>
                </a:ln>
                <a:effectLst>
                  <a:prstShdw prst="shdw17" dist="17961" dir="2700000">
                    <a:srgbClr val="997A00"/>
                  </a:prstShdw>
                </a:effec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65" name="Group 21"/>
            <p:cNvGrpSpPr/>
            <p:nvPr/>
          </p:nvGrpSpPr>
          <p:grpSpPr bwMode="auto">
            <a:xfrm rot="10800000">
              <a:off x="577" y="3194"/>
              <a:ext cx="635" cy="281"/>
              <a:chOff x="703" y="3595"/>
              <a:chExt cx="635" cy="281"/>
            </a:xfrm>
          </p:grpSpPr>
          <p:grpSp>
            <p:nvGrpSpPr>
              <p:cNvPr id="66" name="Group 22"/>
              <p:cNvGrpSpPr/>
              <p:nvPr/>
            </p:nvGrpSpPr>
            <p:grpSpPr bwMode="auto">
              <a:xfrm>
                <a:off x="703" y="3603"/>
                <a:ext cx="272" cy="273"/>
                <a:chOff x="703" y="3430"/>
                <a:chExt cx="272" cy="273"/>
              </a:xfrm>
            </p:grpSpPr>
            <p:sp>
              <p:nvSpPr>
                <p:cNvPr id="70" name="AutoShape 23"/>
                <p:cNvSpPr>
                  <a:spLocks noChangeArrowheads="1"/>
                </p:cNvSpPr>
                <p:nvPr/>
              </p:nvSpPr>
              <p:spPr bwMode="auto">
                <a:xfrm>
                  <a:off x="703" y="3430"/>
                  <a:ext cx="90" cy="273"/>
                </a:xfrm>
                <a:prstGeom prst="flowChartProcess">
                  <a:avLst/>
                </a:prstGeom>
                <a:solidFill>
                  <a:srgbClr val="FFCC00"/>
                </a:solidFill>
                <a:ln w="9525">
                  <a:noFill/>
                  <a:miter lim="800000"/>
                </a:ln>
                <a:effectLst>
                  <a:prstShdw prst="shdw17" dist="17961" dir="2700000">
                    <a:srgbClr val="997A00"/>
                  </a:prstShdw>
                </a:effec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71" name="AutoShape 24"/>
                <p:cNvSpPr>
                  <a:spLocks noChangeArrowheads="1"/>
                </p:cNvSpPr>
                <p:nvPr/>
              </p:nvSpPr>
              <p:spPr bwMode="auto">
                <a:xfrm>
                  <a:off x="703" y="3612"/>
                  <a:ext cx="272" cy="91"/>
                </a:xfrm>
                <a:prstGeom prst="flowChartProcess">
                  <a:avLst/>
                </a:prstGeom>
                <a:solidFill>
                  <a:srgbClr val="FFCC00"/>
                </a:solidFill>
                <a:ln w="9525">
                  <a:noFill/>
                  <a:miter lim="800000"/>
                </a:ln>
                <a:effectLst>
                  <a:prstShdw prst="shdw17" dist="17961" dir="2700000">
                    <a:srgbClr val="997A00"/>
                  </a:prstShdw>
                </a:effec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67" name="Group 25"/>
              <p:cNvGrpSpPr/>
              <p:nvPr/>
            </p:nvGrpSpPr>
            <p:grpSpPr bwMode="auto">
              <a:xfrm rot="-5400000">
                <a:off x="1066" y="3594"/>
                <a:ext cx="272" cy="273"/>
                <a:chOff x="703" y="3430"/>
                <a:chExt cx="272" cy="273"/>
              </a:xfrm>
            </p:grpSpPr>
            <p:sp>
              <p:nvSpPr>
                <p:cNvPr id="68" name="AutoShape 26"/>
                <p:cNvSpPr>
                  <a:spLocks noChangeArrowheads="1"/>
                </p:cNvSpPr>
                <p:nvPr/>
              </p:nvSpPr>
              <p:spPr bwMode="auto">
                <a:xfrm>
                  <a:off x="703" y="3430"/>
                  <a:ext cx="90" cy="273"/>
                </a:xfrm>
                <a:prstGeom prst="flowChartProcess">
                  <a:avLst/>
                </a:prstGeom>
                <a:solidFill>
                  <a:srgbClr val="FFCC00"/>
                </a:solidFill>
                <a:ln w="9525">
                  <a:noFill/>
                  <a:miter lim="800000"/>
                </a:ln>
                <a:effectLst>
                  <a:prstShdw prst="shdw17" dist="17961" dir="2700000">
                    <a:srgbClr val="997A00"/>
                  </a:prstShdw>
                </a:effec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9" name="AutoShape 27"/>
                <p:cNvSpPr>
                  <a:spLocks noChangeArrowheads="1"/>
                </p:cNvSpPr>
                <p:nvPr/>
              </p:nvSpPr>
              <p:spPr bwMode="auto">
                <a:xfrm>
                  <a:off x="703" y="3612"/>
                  <a:ext cx="272" cy="91"/>
                </a:xfrm>
                <a:prstGeom prst="flowChartProcess">
                  <a:avLst/>
                </a:prstGeom>
                <a:solidFill>
                  <a:srgbClr val="FFCC00"/>
                </a:solidFill>
                <a:ln w="9525">
                  <a:noFill/>
                  <a:miter lim="800000"/>
                </a:ln>
                <a:effectLst>
                  <a:prstShdw prst="shdw17" dist="17961" dir="2700000">
                    <a:srgbClr val="997A00"/>
                  </a:prstShdw>
                </a:effec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78" name="Rectangle 29"/>
          <p:cNvSpPr>
            <a:spLocks noChangeArrowheads="1"/>
          </p:cNvSpPr>
          <p:nvPr/>
        </p:nvSpPr>
        <p:spPr bwMode="auto">
          <a:xfrm>
            <a:off x="4786510" y="2402699"/>
            <a:ext cx="792163" cy="830997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kumimoji="0" lang="en-US" altLang="zh-CN" sz="1200" b="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4cm*0.5cm</a:t>
            </a:r>
            <a:r>
              <a:rPr kumimoji="0" lang="zh-CN" altLang="en-US" sz="1200" b="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不干胶（定置</a:t>
            </a:r>
            <a:r>
              <a:rPr kumimoji="0" lang="en-US" altLang="zh-CN" sz="1200" b="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4</a:t>
            </a:r>
            <a:r>
              <a:rPr kumimoji="0" lang="zh-CN" altLang="en-US" sz="1200" b="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角）</a:t>
            </a:r>
            <a:endParaRPr kumimoji="0" lang="zh-CN" altLang="en-US" sz="1200" b="0" dirty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cxnSp>
        <p:nvCxnSpPr>
          <p:cNvPr id="79" name="直接箭头连接符 24"/>
          <p:cNvCxnSpPr>
            <a:cxnSpLocks noChangeShapeType="1"/>
          </p:cNvCxnSpPr>
          <p:nvPr/>
        </p:nvCxnSpPr>
        <p:spPr bwMode="auto">
          <a:xfrm>
            <a:off x="5505648" y="2834499"/>
            <a:ext cx="287337" cy="228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tailEnd type="arrow" w="med" len="med"/>
          </a:ln>
        </p:spPr>
      </p:cxnSp>
      <p:grpSp>
        <p:nvGrpSpPr>
          <p:cNvPr id="80" name="Group 60"/>
          <p:cNvGrpSpPr/>
          <p:nvPr/>
        </p:nvGrpSpPr>
        <p:grpSpPr bwMode="auto">
          <a:xfrm rot="205038">
            <a:off x="7551935" y="2472549"/>
            <a:ext cx="863600" cy="1011237"/>
            <a:chOff x="1882" y="3292"/>
            <a:chExt cx="544" cy="637"/>
          </a:xfrm>
        </p:grpSpPr>
        <p:grpSp>
          <p:nvGrpSpPr>
            <p:cNvPr id="81" name="Group 41"/>
            <p:cNvGrpSpPr/>
            <p:nvPr/>
          </p:nvGrpSpPr>
          <p:grpSpPr bwMode="auto">
            <a:xfrm>
              <a:off x="1882" y="3564"/>
              <a:ext cx="544" cy="365"/>
              <a:chOff x="1882" y="3564"/>
              <a:chExt cx="544" cy="365"/>
            </a:xfrm>
          </p:grpSpPr>
          <p:sp>
            <p:nvSpPr>
              <p:cNvPr id="90" name="Rectangle 34"/>
              <p:cNvSpPr>
                <a:spLocks noChangeArrowheads="1"/>
              </p:cNvSpPr>
              <p:nvPr/>
            </p:nvSpPr>
            <p:spPr bwMode="auto">
              <a:xfrm>
                <a:off x="1882" y="3564"/>
                <a:ext cx="45" cy="91"/>
              </a:xfrm>
              <a:prstGeom prst="rect">
                <a:avLst/>
              </a:prstGeom>
              <a:solidFill>
                <a:srgbClr val="FFCC00"/>
              </a:solidFill>
              <a:ln w="9525">
                <a:noFill/>
                <a:miter lim="800000"/>
              </a:ln>
              <a:effectLst>
                <a:prstShdw prst="shdw17" dist="17961" dir="2700000">
                  <a:srgbClr val="997A00"/>
                </a:prstShdw>
              </a:effec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91" name="Rectangle 35"/>
              <p:cNvSpPr>
                <a:spLocks noChangeArrowheads="1"/>
              </p:cNvSpPr>
              <p:nvPr/>
            </p:nvSpPr>
            <p:spPr bwMode="auto">
              <a:xfrm rot="10254346">
                <a:off x="1904" y="3700"/>
                <a:ext cx="45" cy="91"/>
              </a:xfrm>
              <a:prstGeom prst="rect">
                <a:avLst/>
              </a:prstGeom>
              <a:solidFill>
                <a:srgbClr val="FFCC00"/>
              </a:solidFill>
              <a:ln w="9525">
                <a:noFill/>
                <a:miter lim="800000"/>
              </a:ln>
              <a:effectLst>
                <a:prstShdw prst="shdw17" dist="17961" dir="2700000">
                  <a:srgbClr val="997A00"/>
                </a:prstShdw>
              </a:effec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92" name="Rectangle 36"/>
              <p:cNvSpPr>
                <a:spLocks noChangeArrowheads="1"/>
              </p:cNvSpPr>
              <p:nvPr/>
            </p:nvSpPr>
            <p:spPr bwMode="auto">
              <a:xfrm rot="7710216">
                <a:off x="1979" y="3813"/>
                <a:ext cx="45" cy="91"/>
              </a:xfrm>
              <a:prstGeom prst="rect">
                <a:avLst/>
              </a:prstGeom>
              <a:solidFill>
                <a:srgbClr val="FFCC00"/>
              </a:solidFill>
              <a:ln w="9525">
                <a:noFill/>
                <a:miter lim="800000"/>
              </a:ln>
              <a:effectLst>
                <a:prstShdw prst="shdw17" dist="17961" dir="2700000">
                  <a:srgbClr val="997A00"/>
                </a:prstShdw>
              </a:effec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93" name="Rectangle 37"/>
              <p:cNvSpPr>
                <a:spLocks noChangeArrowheads="1"/>
              </p:cNvSpPr>
              <p:nvPr/>
            </p:nvSpPr>
            <p:spPr bwMode="auto">
              <a:xfrm rot="5400000">
                <a:off x="2115" y="3861"/>
                <a:ext cx="45" cy="91"/>
              </a:xfrm>
              <a:prstGeom prst="rect">
                <a:avLst/>
              </a:prstGeom>
              <a:solidFill>
                <a:srgbClr val="FFCC00"/>
              </a:solidFill>
              <a:ln w="9525">
                <a:noFill/>
                <a:miter lim="800000"/>
              </a:ln>
              <a:effectLst>
                <a:prstShdw prst="shdw17" dist="17961" dir="2700000">
                  <a:srgbClr val="997A00"/>
                </a:prstShdw>
              </a:effec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94" name="Rectangle 38"/>
              <p:cNvSpPr>
                <a:spLocks noChangeArrowheads="1"/>
              </p:cNvSpPr>
              <p:nvPr/>
            </p:nvSpPr>
            <p:spPr bwMode="auto">
              <a:xfrm rot="3263935">
                <a:off x="2260" y="3827"/>
                <a:ext cx="45" cy="91"/>
              </a:xfrm>
              <a:prstGeom prst="rect">
                <a:avLst/>
              </a:prstGeom>
              <a:solidFill>
                <a:srgbClr val="FFCC00"/>
              </a:solidFill>
              <a:ln w="9525">
                <a:noFill/>
                <a:miter lim="800000"/>
              </a:ln>
              <a:effectLst>
                <a:prstShdw prst="shdw17" dist="17961" dir="2700000">
                  <a:srgbClr val="997A00"/>
                </a:prstShdw>
              </a:effec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95" name="Rectangle 39"/>
              <p:cNvSpPr>
                <a:spLocks noChangeArrowheads="1"/>
              </p:cNvSpPr>
              <p:nvPr/>
            </p:nvSpPr>
            <p:spPr bwMode="auto">
              <a:xfrm rot="1255349">
                <a:off x="2364" y="3719"/>
                <a:ext cx="45" cy="91"/>
              </a:xfrm>
              <a:prstGeom prst="rect">
                <a:avLst/>
              </a:prstGeom>
              <a:solidFill>
                <a:srgbClr val="FFCC00"/>
              </a:solidFill>
              <a:ln w="9525">
                <a:noFill/>
                <a:miter lim="800000"/>
              </a:ln>
              <a:effectLst>
                <a:prstShdw prst="shdw17" dist="17961" dir="2700000">
                  <a:srgbClr val="997A00"/>
                </a:prstShdw>
              </a:effec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96" name="Rectangle 40"/>
              <p:cNvSpPr>
                <a:spLocks noChangeArrowheads="1"/>
              </p:cNvSpPr>
              <p:nvPr/>
            </p:nvSpPr>
            <p:spPr bwMode="auto">
              <a:xfrm>
                <a:off x="2381" y="3569"/>
                <a:ext cx="45" cy="91"/>
              </a:xfrm>
              <a:prstGeom prst="rect">
                <a:avLst/>
              </a:prstGeom>
              <a:solidFill>
                <a:srgbClr val="FFCC00"/>
              </a:solidFill>
              <a:ln w="9525">
                <a:noFill/>
                <a:miter lim="800000"/>
              </a:ln>
              <a:effectLst>
                <a:prstShdw prst="shdw17" dist="17961" dir="2700000">
                  <a:srgbClr val="997A00"/>
                </a:prstShdw>
              </a:effec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82" name="Group 52"/>
            <p:cNvGrpSpPr/>
            <p:nvPr/>
          </p:nvGrpSpPr>
          <p:grpSpPr bwMode="auto">
            <a:xfrm rot="10800000">
              <a:off x="1882" y="3292"/>
              <a:ext cx="544" cy="365"/>
              <a:chOff x="1882" y="3564"/>
              <a:chExt cx="544" cy="365"/>
            </a:xfrm>
          </p:grpSpPr>
          <p:sp>
            <p:nvSpPr>
              <p:cNvPr id="83" name="Rectangle 53"/>
              <p:cNvSpPr>
                <a:spLocks noChangeArrowheads="1"/>
              </p:cNvSpPr>
              <p:nvPr/>
            </p:nvSpPr>
            <p:spPr bwMode="auto">
              <a:xfrm>
                <a:off x="1882" y="3564"/>
                <a:ext cx="45" cy="91"/>
              </a:xfrm>
              <a:prstGeom prst="rect">
                <a:avLst/>
              </a:prstGeom>
              <a:solidFill>
                <a:srgbClr val="FFCC00"/>
              </a:solidFill>
              <a:ln w="9525">
                <a:noFill/>
                <a:miter lim="800000"/>
              </a:ln>
              <a:effectLst>
                <a:prstShdw prst="shdw17" dist="17961" dir="2700000">
                  <a:srgbClr val="997A00"/>
                </a:prstShdw>
              </a:effec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4" name="Rectangle 54"/>
              <p:cNvSpPr>
                <a:spLocks noChangeArrowheads="1"/>
              </p:cNvSpPr>
              <p:nvPr/>
            </p:nvSpPr>
            <p:spPr bwMode="auto">
              <a:xfrm rot="10254346">
                <a:off x="1904" y="3700"/>
                <a:ext cx="45" cy="91"/>
              </a:xfrm>
              <a:prstGeom prst="rect">
                <a:avLst/>
              </a:prstGeom>
              <a:solidFill>
                <a:srgbClr val="FFCC00"/>
              </a:solidFill>
              <a:ln w="9525">
                <a:noFill/>
                <a:miter lim="800000"/>
              </a:ln>
              <a:effectLst>
                <a:prstShdw prst="shdw17" dist="17961" dir="2700000">
                  <a:srgbClr val="997A00"/>
                </a:prstShdw>
              </a:effec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5" name="Rectangle 55"/>
              <p:cNvSpPr>
                <a:spLocks noChangeArrowheads="1"/>
              </p:cNvSpPr>
              <p:nvPr/>
            </p:nvSpPr>
            <p:spPr bwMode="auto">
              <a:xfrm rot="7710216">
                <a:off x="1979" y="3813"/>
                <a:ext cx="45" cy="91"/>
              </a:xfrm>
              <a:prstGeom prst="rect">
                <a:avLst/>
              </a:prstGeom>
              <a:solidFill>
                <a:srgbClr val="FFCC00"/>
              </a:solidFill>
              <a:ln w="9525">
                <a:noFill/>
                <a:miter lim="800000"/>
              </a:ln>
              <a:effectLst>
                <a:prstShdw prst="shdw17" dist="17961" dir="2700000">
                  <a:srgbClr val="997A00"/>
                </a:prstShdw>
              </a:effec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6" name="Rectangle 56"/>
              <p:cNvSpPr>
                <a:spLocks noChangeArrowheads="1"/>
              </p:cNvSpPr>
              <p:nvPr/>
            </p:nvSpPr>
            <p:spPr bwMode="auto">
              <a:xfrm rot="5400000">
                <a:off x="2115" y="3861"/>
                <a:ext cx="45" cy="91"/>
              </a:xfrm>
              <a:prstGeom prst="rect">
                <a:avLst/>
              </a:prstGeom>
              <a:solidFill>
                <a:srgbClr val="FFCC00"/>
              </a:solidFill>
              <a:ln w="9525">
                <a:noFill/>
                <a:miter lim="800000"/>
              </a:ln>
              <a:effectLst>
                <a:prstShdw prst="shdw17" dist="17961" dir="2700000">
                  <a:srgbClr val="997A00"/>
                </a:prstShdw>
              </a:effec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7" name="Rectangle 57"/>
              <p:cNvSpPr>
                <a:spLocks noChangeArrowheads="1"/>
              </p:cNvSpPr>
              <p:nvPr/>
            </p:nvSpPr>
            <p:spPr bwMode="auto">
              <a:xfrm rot="3263935">
                <a:off x="2260" y="3827"/>
                <a:ext cx="45" cy="91"/>
              </a:xfrm>
              <a:prstGeom prst="rect">
                <a:avLst/>
              </a:prstGeom>
              <a:solidFill>
                <a:srgbClr val="FFCC00"/>
              </a:solidFill>
              <a:ln w="9525">
                <a:noFill/>
                <a:miter lim="800000"/>
              </a:ln>
              <a:effectLst>
                <a:prstShdw prst="shdw17" dist="17961" dir="2700000">
                  <a:srgbClr val="997A00"/>
                </a:prstShdw>
              </a:effec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8" name="Rectangle 58"/>
              <p:cNvSpPr>
                <a:spLocks noChangeArrowheads="1"/>
              </p:cNvSpPr>
              <p:nvPr/>
            </p:nvSpPr>
            <p:spPr bwMode="auto">
              <a:xfrm rot="1255349">
                <a:off x="2364" y="3719"/>
                <a:ext cx="45" cy="91"/>
              </a:xfrm>
              <a:prstGeom prst="rect">
                <a:avLst/>
              </a:prstGeom>
              <a:solidFill>
                <a:srgbClr val="FFCC00"/>
              </a:solidFill>
              <a:ln w="9525">
                <a:noFill/>
                <a:miter lim="800000"/>
              </a:ln>
              <a:effectLst>
                <a:prstShdw prst="shdw17" dist="17961" dir="2700000">
                  <a:srgbClr val="997A00"/>
                </a:prstShdw>
              </a:effec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9" name="Rectangle 59"/>
              <p:cNvSpPr>
                <a:spLocks noChangeArrowheads="1"/>
              </p:cNvSpPr>
              <p:nvPr/>
            </p:nvSpPr>
            <p:spPr bwMode="auto">
              <a:xfrm>
                <a:off x="2381" y="3569"/>
                <a:ext cx="45" cy="91"/>
              </a:xfrm>
              <a:prstGeom prst="rect">
                <a:avLst/>
              </a:prstGeom>
              <a:solidFill>
                <a:srgbClr val="FFCC00"/>
              </a:solidFill>
              <a:ln w="9525">
                <a:noFill/>
                <a:miter lim="800000"/>
              </a:ln>
              <a:effectLst>
                <a:prstShdw prst="shdw17" dist="17961" dir="2700000">
                  <a:srgbClr val="997A00"/>
                </a:prstShdw>
              </a:effec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97" name="Rectangle 61"/>
          <p:cNvSpPr>
            <a:spLocks noChangeArrowheads="1"/>
          </p:cNvSpPr>
          <p:nvPr/>
        </p:nvSpPr>
        <p:spPr bwMode="auto">
          <a:xfrm>
            <a:off x="7018535" y="1799449"/>
            <a:ext cx="1728788" cy="535531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en-US" altLang="zh-CN" sz="1200" b="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1cm*0.5cm</a:t>
            </a:r>
            <a:r>
              <a:rPr kumimoji="0" lang="zh-CN" altLang="en-US" sz="1200" b="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宽，不干胶（定置</a:t>
            </a:r>
            <a:r>
              <a:rPr kumimoji="0" lang="en-US" altLang="zh-CN" sz="1200" b="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10</a:t>
            </a:r>
            <a:r>
              <a:rPr kumimoji="0" lang="zh-CN" altLang="en-US" sz="1200" b="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条可根据花盆大小而定）。</a:t>
            </a:r>
            <a:endParaRPr kumimoji="0" lang="zh-CN" altLang="en-US" sz="1200" b="0" dirty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cxnSp>
        <p:nvCxnSpPr>
          <p:cNvPr id="98" name="直接箭头连接符 24"/>
          <p:cNvCxnSpPr>
            <a:cxnSpLocks noChangeShapeType="1"/>
          </p:cNvCxnSpPr>
          <p:nvPr/>
        </p:nvCxnSpPr>
        <p:spPr bwMode="auto">
          <a:xfrm>
            <a:off x="7521773" y="2329674"/>
            <a:ext cx="287337" cy="228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tailEnd type="arrow" w="med" len="med"/>
          </a:ln>
        </p:spPr>
      </p:cxnSp>
    </p:spTree>
  </p:cSld>
  <p:clrMapOvr>
    <a:masterClrMapping/>
  </p:clrMapOvr>
  <p:transition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1" y="513214"/>
            <a:ext cx="3312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办公室物品定制线标准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386752" y="1340772"/>
          <a:ext cx="4033252" cy="5112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79877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ct val="50000"/>
                        </a:spcBef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个人办公物品不得乱放，规范管理。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555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ct val="50000"/>
                        </a:spcBef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个人办公桌物品。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7783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二、办公桌下面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、电脑主机托盘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定置材料：黄色不干胶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定置位置：桌子下面左侧或右侧（靠近文件柜摆放），电脑主机托盘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定置线规格：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6cm*1.5cm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不干胶（定置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角）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定置角与文件柜间距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45CM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，定置角与办工桌墙面的距离：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15CM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、垃圾桶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定置材料：黄色不干胶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定置位置：桌子下面靠左侧，靠近出口。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定置线规格：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3cm*1cm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不干胶（定置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角），直径为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20CM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的正六边形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梯形 18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圆角矩形 6"/>
          <p:cNvSpPr/>
          <p:nvPr/>
        </p:nvSpPr>
        <p:spPr bwMode="auto">
          <a:xfrm>
            <a:off x="4723998" y="1340768"/>
            <a:ext cx="4033250" cy="5112169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1" name="TextBox 12"/>
          <p:cNvSpPr txBox="1"/>
          <p:nvPr/>
        </p:nvSpPr>
        <p:spPr>
          <a:xfrm>
            <a:off x="6288363" y="392663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实物图效果</a:t>
            </a:r>
            <a:endParaRPr lang="zh-CN" altLang="en-US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52" name="Group 15"/>
          <p:cNvGrpSpPr/>
          <p:nvPr/>
        </p:nvGrpSpPr>
        <p:grpSpPr bwMode="auto">
          <a:xfrm>
            <a:off x="6650454" y="5577669"/>
            <a:ext cx="657850" cy="636713"/>
            <a:chOff x="703" y="3430"/>
            <a:chExt cx="272" cy="273"/>
          </a:xfrm>
        </p:grpSpPr>
        <p:sp>
          <p:nvSpPr>
            <p:cNvPr id="53" name="AutoShape 16"/>
            <p:cNvSpPr>
              <a:spLocks noChangeArrowheads="1"/>
            </p:cNvSpPr>
            <p:nvPr/>
          </p:nvSpPr>
          <p:spPr bwMode="auto">
            <a:xfrm>
              <a:off x="703" y="3430"/>
              <a:ext cx="90" cy="273"/>
            </a:xfrm>
            <a:prstGeom prst="flowChartProcess">
              <a:avLst/>
            </a:prstGeom>
            <a:solidFill>
              <a:srgbClr val="FFCC00"/>
            </a:solidFill>
            <a:ln w="9525">
              <a:noFill/>
              <a:miter lim="800000"/>
            </a:ln>
            <a:effectLst>
              <a:prstShdw prst="shdw17" dist="17961" dir="2700000">
                <a:srgbClr val="997A00"/>
              </a:prstShdw>
            </a:effec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0" name="AutoShape 17"/>
            <p:cNvSpPr>
              <a:spLocks noChangeArrowheads="1"/>
            </p:cNvSpPr>
            <p:nvPr/>
          </p:nvSpPr>
          <p:spPr bwMode="auto">
            <a:xfrm>
              <a:off x="703" y="3612"/>
              <a:ext cx="272" cy="91"/>
            </a:xfrm>
            <a:prstGeom prst="flowChartProcess">
              <a:avLst/>
            </a:prstGeom>
            <a:solidFill>
              <a:srgbClr val="FFCC00"/>
            </a:solidFill>
            <a:ln w="9525">
              <a:noFill/>
              <a:miter lim="800000"/>
            </a:ln>
            <a:effectLst>
              <a:prstShdw prst="shdw17" dist="17961" dir="2700000">
                <a:srgbClr val="997A00"/>
              </a:prstShdw>
            </a:effec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63" name="Group 25"/>
          <p:cNvGrpSpPr/>
          <p:nvPr/>
        </p:nvGrpSpPr>
        <p:grpSpPr bwMode="auto">
          <a:xfrm rot="5400000">
            <a:off x="6657726" y="4956115"/>
            <a:ext cx="634380" cy="702641"/>
            <a:chOff x="703" y="3430"/>
            <a:chExt cx="272" cy="273"/>
          </a:xfrm>
        </p:grpSpPr>
        <p:sp>
          <p:nvSpPr>
            <p:cNvPr id="64" name="AutoShape 26"/>
            <p:cNvSpPr>
              <a:spLocks noChangeArrowheads="1"/>
            </p:cNvSpPr>
            <p:nvPr/>
          </p:nvSpPr>
          <p:spPr bwMode="auto">
            <a:xfrm>
              <a:off x="703" y="3430"/>
              <a:ext cx="90" cy="273"/>
            </a:xfrm>
            <a:prstGeom prst="flowChartProcess">
              <a:avLst/>
            </a:prstGeom>
            <a:solidFill>
              <a:srgbClr val="FFCC00"/>
            </a:solidFill>
            <a:ln w="9525">
              <a:noFill/>
              <a:miter lim="800000"/>
            </a:ln>
            <a:effectLst>
              <a:prstShdw prst="shdw17" dist="17961" dir="2700000">
                <a:srgbClr val="997A00"/>
              </a:prstShdw>
            </a:effec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99" name="AutoShape 27"/>
            <p:cNvSpPr>
              <a:spLocks noChangeArrowheads="1"/>
            </p:cNvSpPr>
            <p:nvPr/>
          </p:nvSpPr>
          <p:spPr bwMode="auto">
            <a:xfrm>
              <a:off x="703" y="3612"/>
              <a:ext cx="272" cy="91"/>
            </a:xfrm>
            <a:prstGeom prst="flowChartProcess">
              <a:avLst/>
            </a:prstGeom>
            <a:solidFill>
              <a:srgbClr val="FFCC00"/>
            </a:solidFill>
            <a:ln w="9525">
              <a:noFill/>
              <a:miter lim="800000"/>
            </a:ln>
            <a:effectLst>
              <a:prstShdw prst="shdw17" dist="17961" dir="2700000">
                <a:srgbClr val="997A00"/>
              </a:prstShdw>
            </a:effec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00" name="Rectangle 29"/>
          <p:cNvSpPr>
            <a:spLocks noChangeArrowheads="1"/>
          </p:cNvSpPr>
          <p:nvPr/>
        </p:nvSpPr>
        <p:spPr bwMode="auto">
          <a:xfrm>
            <a:off x="6804743" y="4127891"/>
            <a:ext cx="1042988" cy="646331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kumimoji="0" lang="en-US" altLang="zh-CN" sz="1200" b="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6cm*1.5cm</a:t>
            </a:r>
            <a:r>
              <a:rPr kumimoji="0" lang="zh-CN" altLang="en-US" sz="1200" b="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不干胶（定置</a:t>
            </a:r>
            <a:r>
              <a:rPr kumimoji="0" lang="en-US" altLang="zh-CN" sz="1200" b="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2</a:t>
            </a:r>
            <a:r>
              <a:rPr kumimoji="0" lang="zh-CN" altLang="en-US" sz="1200" b="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角）</a:t>
            </a:r>
            <a:endParaRPr kumimoji="0" lang="zh-CN" altLang="en-US" sz="1200" b="0" dirty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cxnSp>
        <p:nvCxnSpPr>
          <p:cNvPr id="101" name="直接箭头连接符 24"/>
          <p:cNvCxnSpPr>
            <a:cxnSpLocks noChangeShapeType="1"/>
          </p:cNvCxnSpPr>
          <p:nvPr/>
        </p:nvCxnSpPr>
        <p:spPr bwMode="auto">
          <a:xfrm flipH="1">
            <a:off x="7199659" y="4680592"/>
            <a:ext cx="218320" cy="309654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tailEnd type="arrow" w="med" len="med"/>
          </a:ln>
        </p:spPr>
      </p:cxnSp>
      <p:grpSp>
        <p:nvGrpSpPr>
          <p:cNvPr id="102" name="Group 59"/>
          <p:cNvGrpSpPr/>
          <p:nvPr/>
        </p:nvGrpSpPr>
        <p:grpSpPr bwMode="auto">
          <a:xfrm>
            <a:off x="6127452" y="2553646"/>
            <a:ext cx="1612900" cy="1506538"/>
            <a:chOff x="1513" y="2935"/>
            <a:chExt cx="1016" cy="949"/>
          </a:xfrm>
        </p:grpSpPr>
        <p:sp>
          <p:nvSpPr>
            <p:cNvPr id="103" name="Rectangle 31"/>
            <p:cNvSpPr>
              <a:spLocks noChangeArrowheads="1"/>
            </p:cNvSpPr>
            <p:nvPr/>
          </p:nvSpPr>
          <p:spPr bwMode="auto">
            <a:xfrm rot="-1119672">
              <a:off x="1668" y="2996"/>
              <a:ext cx="181" cy="68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</a:ln>
            <a:effectLst>
              <a:prstShdw prst="shdw17" dist="17961" dir="2700000">
                <a:srgbClr val="997A00"/>
              </a:prstShdw>
            </a:effec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4" name="Rectangle 32"/>
            <p:cNvSpPr>
              <a:spLocks noChangeArrowheads="1"/>
            </p:cNvSpPr>
            <p:nvPr/>
          </p:nvSpPr>
          <p:spPr bwMode="auto">
            <a:xfrm rot="-3776836">
              <a:off x="1537" y="3123"/>
              <a:ext cx="204" cy="6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</a:ln>
            <a:effectLst>
              <a:prstShdw prst="shdw17" dist="17961" dir="2700000">
                <a:srgbClr val="997A00"/>
              </a:prstShdw>
            </a:effec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5" name="Rectangle 45"/>
            <p:cNvSpPr>
              <a:spLocks noChangeArrowheads="1"/>
            </p:cNvSpPr>
            <p:nvPr/>
          </p:nvSpPr>
          <p:spPr bwMode="auto">
            <a:xfrm rot="2297564">
              <a:off x="2192" y="2994"/>
              <a:ext cx="181" cy="68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</a:ln>
            <a:effectLst>
              <a:prstShdw prst="shdw17" dist="17961" dir="2700000">
                <a:srgbClr val="997A00"/>
              </a:prstShdw>
            </a:effec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6" name="Rectangle 46"/>
            <p:cNvSpPr>
              <a:spLocks noChangeArrowheads="1"/>
            </p:cNvSpPr>
            <p:nvPr/>
          </p:nvSpPr>
          <p:spPr bwMode="auto">
            <a:xfrm>
              <a:off x="1987" y="2935"/>
              <a:ext cx="204" cy="6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</a:ln>
            <a:effectLst>
              <a:prstShdw prst="shdw17" dist="17961" dir="2700000">
                <a:srgbClr val="997A00"/>
              </a:prstShdw>
            </a:effec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7" name="Rectangle 48"/>
            <p:cNvSpPr>
              <a:spLocks noChangeArrowheads="1"/>
            </p:cNvSpPr>
            <p:nvPr/>
          </p:nvSpPr>
          <p:spPr bwMode="auto">
            <a:xfrm rot="-4960697">
              <a:off x="1456" y="3381"/>
              <a:ext cx="181" cy="68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</a:ln>
            <a:effectLst>
              <a:prstShdw prst="shdw17" dist="17961" dir="2700000">
                <a:srgbClr val="997A00"/>
              </a:prstShdw>
            </a:effec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8" name="Rectangle 49"/>
            <p:cNvSpPr>
              <a:spLocks noChangeArrowheads="1"/>
            </p:cNvSpPr>
            <p:nvPr/>
          </p:nvSpPr>
          <p:spPr bwMode="auto">
            <a:xfrm rot="-6984851">
              <a:off x="1478" y="3564"/>
              <a:ext cx="204" cy="6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</a:ln>
            <a:effectLst>
              <a:prstShdw prst="shdw17" dist="17961" dir="2700000">
                <a:srgbClr val="997A00"/>
              </a:prstShdw>
            </a:effec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9" name="Rectangle 51"/>
            <p:cNvSpPr>
              <a:spLocks noChangeArrowheads="1"/>
            </p:cNvSpPr>
            <p:nvPr/>
          </p:nvSpPr>
          <p:spPr bwMode="auto">
            <a:xfrm rot="5736996">
              <a:off x="2404" y="3401"/>
              <a:ext cx="181" cy="68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</a:ln>
            <a:effectLst>
              <a:prstShdw prst="shdw17" dist="17961" dir="2700000">
                <a:srgbClr val="997A00"/>
              </a:prstShdw>
            </a:effec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10" name="Rectangle 52"/>
            <p:cNvSpPr>
              <a:spLocks noChangeArrowheads="1"/>
            </p:cNvSpPr>
            <p:nvPr/>
          </p:nvSpPr>
          <p:spPr bwMode="auto">
            <a:xfrm rot="3299645">
              <a:off x="2369" y="3221"/>
              <a:ext cx="204" cy="6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</a:ln>
            <a:effectLst>
              <a:prstShdw prst="shdw17" dist="17961" dir="2700000">
                <a:srgbClr val="997A00"/>
              </a:prstShdw>
            </a:effec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11" name="Rectangle 54"/>
            <p:cNvSpPr>
              <a:spLocks noChangeArrowheads="1"/>
            </p:cNvSpPr>
            <p:nvPr/>
          </p:nvSpPr>
          <p:spPr bwMode="auto">
            <a:xfrm rot="-8949485">
              <a:off x="1689" y="3784"/>
              <a:ext cx="181" cy="68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</a:ln>
            <a:effectLst>
              <a:prstShdw prst="shdw17" dist="17961" dir="2700000">
                <a:srgbClr val="997A00"/>
              </a:prstShdw>
            </a:effec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12" name="Rectangle 55"/>
            <p:cNvSpPr>
              <a:spLocks noChangeArrowheads="1"/>
            </p:cNvSpPr>
            <p:nvPr/>
          </p:nvSpPr>
          <p:spPr bwMode="auto">
            <a:xfrm rot="10676804">
              <a:off x="1837" y="3823"/>
              <a:ext cx="204" cy="6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</a:ln>
            <a:effectLst>
              <a:prstShdw prst="shdw17" dist="17961" dir="2700000">
                <a:srgbClr val="997A00"/>
              </a:prstShdw>
            </a:effec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13" name="Rectangle 57"/>
            <p:cNvSpPr>
              <a:spLocks noChangeArrowheads="1"/>
            </p:cNvSpPr>
            <p:nvPr/>
          </p:nvSpPr>
          <p:spPr bwMode="auto">
            <a:xfrm rot="9657019">
              <a:off x="2165" y="3778"/>
              <a:ext cx="181" cy="68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</a:ln>
            <a:effectLst>
              <a:prstShdw prst="shdw17" dist="17961" dir="2700000">
                <a:srgbClr val="997A00"/>
              </a:prstShdw>
            </a:effec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14" name="Rectangle 58"/>
            <p:cNvSpPr>
              <a:spLocks noChangeArrowheads="1"/>
            </p:cNvSpPr>
            <p:nvPr/>
          </p:nvSpPr>
          <p:spPr bwMode="auto">
            <a:xfrm rot="7287144">
              <a:off x="2295" y="3669"/>
              <a:ext cx="204" cy="6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</a:ln>
            <a:effectLst>
              <a:prstShdw prst="shdw17" dist="17961" dir="2700000">
                <a:srgbClr val="997A00"/>
              </a:prstShdw>
            </a:effec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15" name="Rectangle 60"/>
          <p:cNvSpPr>
            <a:spLocks noChangeArrowheads="1"/>
          </p:cNvSpPr>
          <p:nvPr/>
        </p:nvSpPr>
        <p:spPr bwMode="auto">
          <a:xfrm>
            <a:off x="5580781" y="1798319"/>
            <a:ext cx="2087563" cy="461665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kumimoji="0" lang="en-US" altLang="zh-CN" sz="1200" b="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3cm*1cm</a:t>
            </a:r>
            <a:r>
              <a:rPr kumimoji="0" lang="zh-CN" altLang="en-US" sz="1200" b="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不干胶（定置</a:t>
            </a:r>
            <a:r>
              <a:rPr kumimoji="0" lang="en-US" altLang="zh-CN" sz="1200" b="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6</a:t>
            </a:r>
            <a:r>
              <a:rPr kumimoji="0" lang="zh-CN" altLang="en-US" sz="1200" b="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角）</a:t>
            </a:r>
            <a:endParaRPr kumimoji="0" lang="zh-CN" altLang="en-US" sz="1200" b="0" dirty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>
              <a:defRPr/>
            </a:pPr>
            <a:r>
              <a:rPr kumimoji="0" lang="zh-CN" altLang="en-US" sz="1200" b="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直径为</a:t>
            </a:r>
            <a:r>
              <a:rPr kumimoji="0" lang="en-US" altLang="zh-CN" sz="1200" b="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20CM</a:t>
            </a:r>
            <a:r>
              <a:rPr kumimoji="0" lang="zh-CN" altLang="en-US" sz="1200" b="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的正六边形</a:t>
            </a:r>
            <a:endParaRPr kumimoji="0" lang="zh-CN" altLang="en-US" sz="1200" b="0" dirty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cxnSp>
        <p:nvCxnSpPr>
          <p:cNvPr id="116" name="直接箭头连接符 24"/>
          <p:cNvCxnSpPr>
            <a:cxnSpLocks noChangeShapeType="1"/>
          </p:cNvCxnSpPr>
          <p:nvPr/>
        </p:nvCxnSpPr>
        <p:spPr bwMode="auto">
          <a:xfrm>
            <a:off x="6775524" y="2253038"/>
            <a:ext cx="287337" cy="228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tailEnd type="arrow" w="med" len="med"/>
          </a:ln>
        </p:spPr>
      </p:cxnSp>
    </p:spTree>
  </p:cSld>
  <p:clrMapOvr>
    <a:masterClrMapping/>
  </p:clrMapOvr>
  <p:transition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1" y="513214"/>
            <a:ext cx="3312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办公室物品定制线标准</a:t>
            </a:r>
            <a:endParaRPr lang="zh-CN" altLang="en-US" dirty="0">
              <a:sym typeface="Arial" panose="020B0604020202020204" pitchFamily="34" charset="0"/>
            </a:endParaRPr>
          </a:p>
        </p:txBody>
      </p:sp>
      <p:sp>
        <p:nvSpPr>
          <p:cNvPr id="19" name="梯形 18"/>
          <p:cNvSpPr/>
          <p:nvPr/>
        </p:nvSpPr>
        <p:spPr bwMode="auto">
          <a:xfrm rot="10800000">
            <a:off x="3350135" y="1988840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530207" y="2023094"/>
            <a:ext cx="2075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办公室整体布局图</a:t>
            </a:r>
            <a:endParaRPr lang="zh-CN" altLang="en-US" dirty="0"/>
          </a:p>
        </p:txBody>
      </p:sp>
      <p:sp>
        <p:nvSpPr>
          <p:cNvPr id="54" name="圆角矩形 6"/>
          <p:cNvSpPr/>
          <p:nvPr/>
        </p:nvSpPr>
        <p:spPr bwMode="auto">
          <a:xfrm>
            <a:off x="386752" y="1988840"/>
            <a:ext cx="8370496" cy="3600400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grpSp>
        <p:nvGrpSpPr>
          <p:cNvPr id="34" name="Group 23"/>
          <p:cNvGrpSpPr/>
          <p:nvPr/>
        </p:nvGrpSpPr>
        <p:grpSpPr bwMode="auto">
          <a:xfrm>
            <a:off x="624325" y="2789982"/>
            <a:ext cx="3942480" cy="2321615"/>
            <a:chOff x="-9" y="955"/>
            <a:chExt cx="5760" cy="3240"/>
          </a:xfrm>
        </p:grpSpPr>
        <p:pic>
          <p:nvPicPr>
            <p:cNvPr id="35" name="图片 3" descr="DSC05441.JPG"/>
            <p:cNvPicPr>
              <a:picLocks noChangeAspect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-9" y="955"/>
              <a:ext cx="5760" cy="3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6" name="直接箭头连接符 35"/>
            <p:cNvCxnSpPr/>
            <p:nvPr/>
          </p:nvCxnSpPr>
          <p:spPr>
            <a:xfrm flipH="1">
              <a:off x="975" y="2198"/>
              <a:ext cx="227" cy="4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矩形 36"/>
            <p:cNvSpPr/>
            <p:nvPr/>
          </p:nvSpPr>
          <p:spPr>
            <a:xfrm>
              <a:off x="497" y="2198"/>
              <a:ext cx="478" cy="17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CN" sz="800" b="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7cm</a:t>
              </a:r>
              <a:endParaRPr kumimoji="0" lang="zh-CN" altLang="en-US" sz="800" b="0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cxnSp>
          <p:nvCxnSpPr>
            <p:cNvPr id="38" name="直接连接符 37"/>
            <p:cNvCxnSpPr/>
            <p:nvPr/>
          </p:nvCxnSpPr>
          <p:spPr>
            <a:xfrm>
              <a:off x="1247" y="2334"/>
              <a:ext cx="590" cy="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/>
            <p:cNvCxnSpPr/>
            <p:nvPr/>
          </p:nvCxnSpPr>
          <p:spPr>
            <a:xfrm flipH="1">
              <a:off x="1292" y="2334"/>
              <a:ext cx="91" cy="45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矩形 39"/>
            <p:cNvSpPr/>
            <p:nvPr/>
          </p:nvSpPr>
          <p:spPr>
            <a:xfrm>
              <a:off x="1111" y="2788"/>
              <a:ext cx="408" cy="1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CN" sz="800" b="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10cm</a:t>
              </a:r>
              <a:endParaRPr kumimoji="0" lang="zh-CN" altLang="en-US" sz="800" b="0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cxnSp>
          <p:nvCxnSpPr>
            <p:cNvPr id="41" name="直接箭头连接符 40"/>
            <p:cNvCxnSpPr/>
            <p:nvPr/>
          </p:nvCxnSpPr>
          <p:spPr>
            <a:xfrm>
              <a:off x="1746" y="2546"/>
              <a:ext cx="227" cy="27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矩形 41"/>
            <p:cNvSpPr/>
            <p:nvPr/>
          </p:nvSpPr>
          <p:spPr>
            <a:xfrm>
              <a:off x="1694" y="2848"/>
              <a:ext cx="635" cy="22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CN" sz="800" b="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5cm</a:t>
              </a:r>
              <a:r>
                <a:rPr kumimoji="0" lang="zh-CN" altLang="en-US" sz="800" b="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为半径基准划半圆</a:t>
              </a:r>
              <a:endParaRPr kumimoji="0" lang="zh-CN" altLang="en-US" sz="800" b="0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cxnSp>
          <p:nvCxnSpPr>
            <p:cNvPr id="43" name="直接箭头连接符 42"/>
            <p:cNvCxnSpPr/>
            <p:nvPr/>
          </p:nvCxnSpPr>
          <p:spPr>
            <a:xfrm flipH="1">
              <a:off x="3288" y="3423"/>
              <a:ext cx="318" cy="9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矩形 43"/>
            <p:cNvSpPr/>
            <p:nvPr/>
          </p:nvSpPr>
          <p:spPr>
            <a:xfrm>
              <a:off x="2925" y="3513"/>
              <a:ext cx="409" cy="1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CN" sz="800" b="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4cm</a:t>
              </a:r>
              <a:endParaRPr kumimoji="0" lang="zh-CN" altLang="en-US" sz="800" b="0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3606" y="3786"/>
              <a:ext cx="408" cy="1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CN" sz="800" b="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4cm</a:t>
              </a:r>
              <a:endParaRPr kumimoji="0" lang="zh-CN" altLang="en-US" sz="800" b="0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cxnSp>
          <p:nvCxnSpPr>
            <p:cNvPr id="46" name="直接箭头连接符 45"/>
            <p:cNvCxnSpPr/>
            <p:nvPr/>
          </p:nvCxnSpPr>
          <p:spPr>
            <a:xfrm flipH="1">
              <a:off x="3787" y="3649"/>
              <a:ext cx="46" cy="1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箭头连接符 46"/>
            <p:cNvCxnSpPr/>
            <p:nvPr/>
          </p:nvCxnSpPr>
          <p:spPr>
            <a:xfrm>
              <a:off x="2592" y="2621"/>
              <a:ext cx="61" cy="30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矩形 47"/>
            <p:cNvSpPr/>
            <p:nvPr/>
          </p:nvSpPr>
          <p:spPr>
            <a:xfrm>
              <a:off x="2426" y="2924"/>
              <a:ext cx="409" cy="1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CN" sz="800" b="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1cm</a:t>
              </a:r>
              <a:endParaRPr kumimoji="0" lang="zh-CN" altLang="en-US" sz="800" b="0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cxnSp>
          <p:nvCxnSpPr>
            <p:cNvPr id="49" name="直接箭头连接符 48"/>
            <p:cNvCxnSpPr/>
            <p:nvPr/>
          </p:nvCxnSpPr>
          <p:spPr>
            <a:xfrm flipH="1">
              <a:off x="3061" y="3559"/>
              <a:ext cx="545" cy="31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云形 49"/>
            <p:cNvSpPr/>
            <p:nvPr/>
          </p:nvSpPr>
          <p:spPr>
            <a:xfrm>
              <a:off x="1519" y="3649"/>
              <a:ext cx="1497" cy="545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800" b="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凡牵涉到直角定位的以人粘贴方向为准，水平</a:t>
              </a:r>
              <a:r>
                <a:rPr kumimoji="0" lang="en-US" altLang="zh-CN" sz="800" b="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4cm,</a:t>
              </a:r>
              <a:r>
                <a:rPr kumimoji="0" lang="zh-CN" altLang="en-US" sz="800" b="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垂直</a:t>
              </a:r>
              <a:r>
                <a:rPr kumimoji="0" lang="en-US" altLang="zh-CN" sz="800" b="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4cm</a:t>
              </a:r>
              <a:endParaRPr kumimoji="0" lang="zh-CN" altLang="en-US" sz="800" b="0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cxnSp>
          <p:nvCxnSpPr>
            <p:cNvPr id="55" name="直接箭头连接符 54"/>
            <p:cNvCxnSpPr/>
            <p:nvPr/>
          </p:nvCxnSpPr>
          <p:spPr>
            <a:xfrm flipH="1">
              <a:off x="3243" y="2107"/>
              <a:ext cx="317" cy="13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矩形 55"/>
            <p:cNvSpPr/>
            <p:nvPr/>
          </p:nvSpPr>
          <p:spPr>
            <a:xfrm>
              <a:off x="3016" y="2243"/>
              <a:ext cx="385" cy="1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CN" sz="800" b="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4cm</a:t>
              </a:r>
              <a:endParaRPr kumimoji="0" lang="zh-CN" altLang="en-US" sz="800" b="0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57" name="Group 15"/>
          <p:cNvGrpSpPr/>
          <p:nvPr/>
        </p:nvGrpSpPr>
        <p:grpSpPr bwMode="auto">
          <a:xfrm>
            <a:off x="4815263" y="2809185"/>
            <a:ext cx="3639973" cy="2301694"/>
            <a:chOff x="687" y="1442"/>
            <a:chExt cx="3381" cy="1905"/>
          </a:xfrm>
        </p:grpSpPr>
        <p:pic>
          <p:nvPicPr>
            <p:cNvPr id="58" name="图片 3" descr="DSC05439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7" y="1442"/>
              <a:ext cx="3381" cy="190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cxnSp>
          <p:nvCxnSpPr>
            <p:cNvPr id="59" name="直接箭头连接符 58"/>
            <p:cNvCxnSpPr/>
            <p:nvPr/>
          </p:nvCxnSpPr>
          <p:spPr>
            <a:xfrm>
              <a:off x="2377" y="2442"/>
              <a:ext cx="69" cy="28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矩形 60"/>
            <p:cNvSpPr/>
            <p:nvPr/>
          </p:nvSpPr>
          <p:spPr>
            <a:xfrm>
              <a:off x="2150" y="2740"/>
              <a:ext cx="590" cy="1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1100" b="0" dirty="0"/>
                <a:t>白线的中点</a:t>
              </a:r>
              <a:endParaRPr kumimoji="0" lang="zh-CN" altLang="en-US" sz="1100" b="0" dirty="0"/>
            </a:p>
          </p:txBody>
        </p:sp>
        <p:cxnSp>
          <p:nvCxnSpPr>
            <p:cNvPr id="62" name="直接箭头连接符 61"/>
            <p:cNvCxnSpPr/>
            <p:nvPr/>
          </p:nvCxnSpPr>
          <p:spPr>
            <a:xfrm flipH="1">
              <a:off x="1141" y="2609"/>
              <a:ext cx="90" cy="9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 64"/>
            <p:cNvSpPr/>
            <p:nvPr/>
          </p:nvSpPr>
          <p:spPr>
            <a:xfrm>
              <a:off x="778" y="2699"/>
              <a:ext cx="408" cy="1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CN" sz="1100" b="0" dirty="0"/>
                <a:t>4cm</a:t>
              </a:r>
              <a:endParaRPr kumimoji="0" lang="zh-CN" altLang="en-US" sz="1100" b="0" dirty="0"/>
            </a:p>
          </p:txBody>
        </p:sp>
        <p:cxnSp>
          <p:nvCxnSpPr>
            <p:cNvPr id="66" name="直接箭头连接符 65"/>
            <p:cNvCxnSpPr/>
            <p:nvPr/>
          </p:nvCxnSpPr>
          <p:spPr>
            <a:xfrm>
              <a:off x="2909" y="2539"/>
              <a:ext cx="90" cy="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66"/>
            <p:cNvSpPr/>
            <p:nvPr/>
          </p:nvSpPr>
          <p:spPr>
            <a:xfrm>
              <a:off x="2818" y="2664"/>
              <a:ext cx="408" cy="1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CN" sz="1100" b="0" dirty="0"/>
                <a:t>4cm</a:t>
              </a:r>
              <a:endParaRPr kumimoji="0" lang="zh-CN" altLang="en-US" sz="1100" b="0" dirty="0"/>
            </a:p>
          </p:txBody>
        </p:sp>
        <p:cxnSp>
          <p:nvCxnSpPr>
            <p:cNvPr id="68" name="直接箭头连接符 67"/>
            <p:cNvCxnSpPr/>
            <p:nvPr/>
          </p:nvCxnSpPr>
          <p:spPr>
            <a:xfrm flipH="1" flipV="1">
              <a:off x="959" y="2449"/>
              <a:ext cx="181" cy="9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矩形 68"/>
            <p:cNvSpPr/>
            <p:nvPr/>
          </p:nvSpPr>
          <p:spPr>
            <a:xfrm>
              <a:off x="732" y="2312"/>
              <a:ext cx="408" cy="1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CN" sz="1100" b="0" dirty="0"/>
                <a:t>4cm</a:t>
              </a:r>
              <a:endParaRPr kumimoji="0" lang="zh-CN" altLang="en-US" sz="1100" b="0" dirty="0"/>
            </a:p>
          </p:txBody>
        </p:sp>
      </p:grpSp>
    </p:spTree>
  </p:cSld>
  <p:clrMapOvr>
    <a:masterClrMapping/>
  </p:clrMapOvr>
  <p:transition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1" y="513214"/>
            <a:ext cx="3312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办公室物品定制线标准</a:t>
            </a:r>
            <a:endParaRPr lang="zh-CN" altLang="en-US" dirty="0">
              <a:sym typeface="Arial" panose="020B0604020202020204" pitchFamily="34" charset="0"/>
            </a:endParaRPr>
          </a:p>
        </p:txBody>
      </p:sp>
      <p:sp>
        <p:nvSpPr>
          <p:cNvPr id="19" name="梯形 18"/>
          <p:cNvSpPr/>
          <p:nvPr/>
        </p:nvSpPr>
        <p:spPr bwMode="auto">
          <a:xfrm rot="10800000">
            <a:off x="3347863" y="1566178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4" name="圆角矩形 6"/>
          <p:cNvSpPr/>
          <p:nvPr/>
        </p:nvSpPr>
        <p:spPr bwMode="auto">
          <a:xfrm>
            <a:off x="386752" y="1556801"/>
            <a:ext cx="8370496" cy="4738136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grpSp>
        <p:nvGrpSpPr>
          <p:cNvPr id="51" name="Group 23"/>
          <p:cNvGrpSpPr/>
          <p:nvPr/>
        </p:nvGrpSpPr>
        <p:grpSpPr bwMode="auto">
          <a:xfrm>
            <a:off x="1205705" y="2220497"/>
            <a:ext cx="6732588" cy="3749601"/>
            <a:chOff x="1519" y="1904"/>
            <a:chExt cx="4241" cy="2386"/>
          </a:xfrm>
        </p:grpSpPr>
        <p:pic>
          <p:nvPicPr>
            <p:cNvPr id="52" name="图片 5" descr="DSC05437.JPG"/>
            <p:cNvPicPr>
              <a:picLocks noChangeAspect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1519" y="1904"/>
              <a:ext cx="4241" cy="2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3" name="直接箭头连接符 52"/>
            <p:cNvCxnSpPr/>
            <p:nvPr/>
          </p:nvCxnSpPr>
          <p:spPr>
            <a:xfrm flipH="1">
              <a:off x="5030" y="2793"/>
              <a:ext cx="227" cy="13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矩形 59"/>
            <p:cNvSpPr/>
            <p:nvPr/>
          </p:nvSpPr>
          <p:spPr>
            <a:xfrm>
              <a:off x="4894" y="2929"/>
              <a:ext cx="499" cy="1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1100" b="0" dirty="0"/>
                <a:t>居中贴</a:t>
              </a:r>
              <a:endParaRPr kumimoji="0" lang="zh-CN" altLang="en-US" sz="1100" b="0" dirty="0"/>
            </a:p>
          </p:txBody>
        </p:sp>
        <p:sp>
          <p:nvSpPr>
            <p:cNvPr id="63" name="矩形 62"/>
            <p:cNvSpPr/>
            <p:nvPr/>
          </p:nvSpPr>
          <p:spPr>
            <a:xfrm>
              <a:off x="4758" y="2657"/>
              <a:ext cx="408" cy="1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CN" sz="1100" b="0" dirty="0"/>
                <a:t>10cm</a:t>
              </a:r>
              <a:endParaRPr kumimoji="0" lang="zh-CN" altLang="en-US" sz="1100" b="0" dirty="0"/>
            </a:p>
          </p:txBody>
        </p:sp>
        <p:cxnSp>
          <p:nvCxnSpPr>
            <p:cNvPr id="64" name="直接箭头连接符 63"/>
            <p:cNvCxnSpPr>
              <a:endCxn id="63" idx="0"/>
            </p:cNvCxnSpPr>
            <p:nvPr/>
          </p:nvCxnSpPr>
          <p:spPr>
            <a:xfrm flipH="1">
              <a:off x="4962" y="2566"/>
              <a:ext cx="158" cy="9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箭头连接符 69"/>
            <p:cNvCxnSpPr/>
            <p:nvPr/>
          </p:nvCxnSpPr>
          <p:spPr>
            <a:xfrm flipH="1">
              <a:off x="4599" y="2482"/>
              <a:ext cx="204" cy="8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矩形 70"/>
            <p:cNvSpPr/>
            <p:nvPr/>
          </p:nvSpPr>
          <p:spPr>
            <a:xfrm>
              <a:off x="4395" y="2566"/>
              <a:ext cx="408" cy="1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CN" sz="1100" b="0" dirty="0"/>
                <a:t>5cm</a:t>
              </a:r>
              <a:endParaRPr kumimoji="0" lang="zh-CN" altLang="en-US" sz="1100" b="0" dirty="0"/>
            </a:p>
          </p:txBody>
        </p:sp>
        <p:cxnSp>
          <p:nvCxnSpPr>
            <p:cNvPr id="72" name="直接连接符 71"/>
            <p:cNvCxnSpPr/>
            <p:nvPr/>
          </p:nvCxnSpPr>
          <p:spPr>
            <a:xfrm>
              <a:off x="2711" y="2224"/>
              <a:ext cx="0" cy="4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flipV="1">
              <a:off x="2711" y="2587"/>
              <a:ext cx="227" cy="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箭头连接符 73"/>
            <p:cNvCxnSpPr/>
            <p:nvPr/>
          </p:nvCxnSpPr>
          <p:spPr>
            <a:xfrm>
              <a:off x="2847" y="2632"/>
              <a:ext cx="91" cy="1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矩形 74"/>
            <p:cNvSpPr/>
            <p:nvPr/>
          </p:nvSpPr>
          <p:spPr>
            <a:xfrm>
              <a:off x="2756" y="2814"/>
              <a:ext cx="409" cy="1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CN" sz="1100" b="0" dirty="0"/>
                <a:t>5cm</a:t>
              </a:r>
              <a:endParaRPr kumimoji="0" lang="zh-CN" altLang="en-US" sz="1100" b="0" dirty="0"/>
            </a:p>
          </p:txBody>
        </p:sp>
        <p:sp>
          <p:nvSpPr>
            <p:cNvPr id="76" name="矩形 75"/>
            <p:cNvSpPr/>
            <p:nvPr/>
          </p:nvSpPr>
          <p:spPr>
            <a:xfrm>
              <a:off x="3579" y="2689"/>
              <a:ext cx="816" cy="22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1100" b="0" dirty="0"/>
                <a:t>电脑底座与墙面水平距离</a:t>
              </a:r>
              <a:r>
                <a:rPr kumimoji="0" lang="en-US" altLang="zh-CN" sz="1100" b="0" dirty="0"/>
                <a:t>29cm</a:t>
              </a:r>
              <a:endParaRPr kumimoji="0" lang="zh-CN" altLang="en-US" sz="1100" b="0" dirty="0"/>
            </a:p>
          </p:txBody>
        </p:sp>
        <p:cxnSp>
          <p:nvCxnSpPr>
            <p:cNvPr id="77" name="直接箭头连接符 76"/>
            <p:cNvCxnSpPr>
              <a:endCxn id="76" idx="1"/>
            </p:cNvCxnSpPr>
            <p:nvPr/>
          </p:nvCxnSpPr>
          <p:spPr>
            <a:xfrm>
              <a:off x="3397" y="2508"/>
              <a:ext cx="182" cy="2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箭头连接符 77"/>
            <p:cNvCxnSpPr/>
            <p:nvPr/>
          </p:nvCxnSpPr>
          <p:spPr>
            <a:xfrm>
              <a:off x="1991" y="3374"/>
              <a:ext cx="317" cy="18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2308" y="3501"/>
              <a:ext cx="499" cy="22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1100" b="0" dirty="0"/>
                <a:t>靠左上角贴</a:t>
              </a:r>
              <a:endParaRPr kumimoji="0" lang="zh-CN" altLang="en-US" sz="1100" b="0" dirty="0"/>
            </a:p>
          </p:txBody>
        </p:sp>
      </p:grpSp>
      <p:sp>
        <p:nvSpPr>
          <p:cNvPr id="80" name="文本框 79"/>
          <p:cNvSpPr txBox="1"/>
          <p:nvPr/>
        </p:nvSpPr>
        <p:spPr>
          <a:xfrm>
            <a:off x="3534261" y="1579993"/>
            <a:ext cx="2075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办公室整体布局图</a:t>
            </a:r>
            <a:endParaRPr lang="zh-CN" altLang="en-US" dirty="0"/>
          </a:p>
        </p:txBody>
      </p:sp>
    </p:spTree>
  </p:cSld>
  <p:clrMapOvr>
    <a:masterClrMapping/>
  </p:clrMapOvr>
  <p:transition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1" y="513214"/>
            <a:ext cx="3312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办公室物品定制线标准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386752" y="1340772"/>
          <a:ext cx="4033252" cy="5112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79877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ct val="50000"/>
                        </a:spcBef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个人办公物品不得乱放，规范管理。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555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ct val="50000"/>
                        </a:spcBef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个人办公桌物品。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7783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四、办公桌以外区域（全部使用黄色胶带）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、饮水机、水桶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定置材料：黄色不干胶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定置线规格：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3cm*1cm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不干胶（定置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角）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梯形 18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圆角矩形 6"/>
          <p:cNvSpPr/>
          <p:nvPr/>
        </p:nvSpPr>
        <p:spPr bwMode="auto">
          <a:xfrm>
            <a:off x="4723998" y="1340768"/>
            <a:ext cx="4033250" cy="2340355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7" name="圆角矩形 6"/>
          <p:cNvSpPr/>
          <p:nvPr/>
        </p:nvSpPr>
        <p:spPr bwMode="auto">
          <a:xfrm>
            <a:off x="4723998" y="3861048"/>
            <a:ext cx="4033250" cy="2591904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8" name="梯形 57"/>
          <p:cNvSpPr/>
          <p:nvPr/>
        </p:nvSpPr>
        <p:spPr bwMode="auto">
          <a:xfrm rot="10800000">
            <a:off x="5523446" y="3872733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5897369" y="3872733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实物效果图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1" name="Group 28"/>
          <p:cNvGrpSpPr/>
          <p:nvPr/>
        </p:nvGrpSpPr>
        <p:grpSpPr bwMode="auto">
          <a:xfrm>
            <a:off x="6358355" y="2365177"/>
            <a:ext cx="1444560" cy="1165993"/>
            <a:chOff x="567" y="3194"/>
            <a:chExt cx="645" cy="653"/>
          </a:xfrm>
        </p:grpSpPr>
        <p:grpSp>
          <p:nvGrpSpPr>
            <p:cNvPr id="52" name="Group 14"/>
            <p:cNvGrpSpPr/>
            <p:nvPr/>
          </p:nvGrpSpPr>
          <p:grpSpPr bwMode="auto">
            <a:xfrm>
              <a:off x="567" y="3566"/>
              <a:ext cx="635" cy="281"/>
              <a:chOff x="703" y="3595"/>
              <a:chExt cx="635" cy="281"/>
            </a:xfrm>
          </p:grpSpPr>
          <p:grpSp>
            <p:nvGrpSpPr>
              <p:cNvPr id="102" name="Group 15"/>
              <p:cNvGrpSpPr/>
              <p:nvPr/>
            </p:nvGrpSpPr>
            <p:grpSpPr bwMode="auto">
              <a:xfrm>
                <a:off x="703" y="3603"/>
                <a:ext cx="272" cy="273"/>
                <a:chOff x="703" y="3430"/>
                <a:chExt cx="272" cy="273"/>
              </a:xfrm>
            </p:grpSpPr>
            <p:sp>
              <p:nvSpPr>
                <p:cNvPr id="106" name="AutoShape 16"/>
                <p:cNvSpPr>
                  <a:spLocks noChangeArrowheads="1"/>
                </p:cNvSpPr>
                <p:nvPr/>
              </p:nvSpPr>
              <p:spPr bwMode="auto">
                <a:xfrm>
                  <a:off x="703" y="3430"/>
                  <a:ext cx="90" cy="273"/>
                </a:xfrm>
                <a:prstGeom prst="flowChartProcess">
                  <a:avLst/>
                </a:prstGeom>
                <a:solidFill>
                  <a:srgbClr val="FFCC00"/>
                </a:solidFill>
                <a:ln w="9525">
                  <a:noFill/>
                  <a:miter lim="800000"/>
                </a:ln>
                <a:effectLst>
                  <a:prstShdw prst="shdw17" dist="17961" dir="2700000">
                    <a:srgbClr val="997A00"/>
                  </a:prstShdw>
                </a:effec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07" name="AutoShape 17"/>
                <p:cNvSpPr>
                  <a:spLocks noChangeArrowheads="1"/>
                </p:cNvSpPr>
                <p:nvPr/>
              </p:nvSpPr>
              <p:spPr bwMode="auto">
                <a:xfrm>
                  <a:off x="703" y="3612"/>
                  <a:ext cx="272" cy="91"/>
                </a:xfrm>
                <a:prstGeom prst="flowChartProcess">
                  <a:avLst/>
                </a:prstGeom>
                <a:solidFill>
                  <a:srgbClr val="FFCC00"/>
                </a:solidFill>
                <a:ln w="9525">
                  <a:noFill/>
                  <a:miter lim="800000"/>
                </a:ln>
                <a:effectLst>
                  <a:prstShdw prst="shdw17" dist="17961" dir="2700000">
                    <a:srgbClr val="997A00"/>
                  </a:prstShdw>
                </a:effec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03" name="Group 18"/>
              <p:cNvGrpSpPr/>
              <p:nvPr/>
            </p:nvGrpSpPr>
            <p:grpSpPr bwMode="auto">
              <a:xfrm rot="-5400000">
                <a:off x="1066" y="3594"/>
                <a:ext cx="272" cy="273"/>
                <a:chOff x="703" y="3430"/>
                <a:chExt cx="272" cy="273"/>
              </a:xfrm>
            </p:grpSpPr>
            <p:sp>
              <p:nvSpPr>
                <p:cNvPr id="104" name="AutoShape 19"/>
                <p:cNvSpPr>
                  <a:spLocks noChangeArrowheads="1"/>
                </p:cNvSpPr>
                <p:nvPr/>
              </p:nvSpPr>
              <p:spPr bwMode="auto">
                <a:xfrm>
                  <a:off x="703" y="3430"/>
                  <a:ext cx="90" cy="273"/>
                </a:xfrm>
                <a:prstGeom prst="flowChartProcess">
                  <a:avLst/>
                </a:prstGeom>
                <a:solidFill>
                  <a:srgbClr val="FFCC00"/>
                </a:solidFill>
                <a:ln w="9525">
                  <a:noFill/>
                  <a:miter lim="800000"/>
                </a:ln>
                <a:effectLst>
                  <a:prstShdw prst="shdw17" dist="17961" dir="2700000">
                    <a:srgbClr val="997A00"/>
                  </a:prstShdw>
                </a:effec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05" name="AutoShape 20"/>
                <p:cNvSpPr>
                  <a:spLocks noChangeArrowheads="1"/>
                </p:cNvSpPr>
                <p:nvPr/>
              </p:nvSpPr>
              <p:spPr bwMode="auto">
                <a:xfrm>
                  <a:off x="703" y="3612"/>
                  <a:ext cx="272" cy="91"/>
                </a:xfrm>
                <a:prstGeom prst="flowChartProcess">
                  <a:avLst/>
                </a:prstGeom>
                <a:solidFill>
                  <a:srgbClr val="FFCC00"/>
                </a:solidFill>
                <a:ln w="9525">
                  <a:noFill/>
                  <a:miter lim="800000"/>
                </a:ln>
                <a:effectLst>
                  <a:prstShdw prst="shdw17" dist="17961" dir="2700000">
                    <a:srgbClr val="997A00"/>
                  </a:prstShdw>
                </a:effec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53" name="Group 21"/>
            <p:cNvGrpSpPr/>
            <p:nvPr/>
          </p:nvGrpSpPr>
          <p:grpSpPr bwMode="auto">
            <a:xfrm rot="10800000">
              <a:off x="577" y="3194"/>
              <a:ext cx="635" cy="281"/>
              <a:chOff x="703" y="3595"/>
              <a:chExt cx="635" cy="281"/>
            </a:xfrm>
          </p:grpSpPr>
          <p:grpSp>
            <p:nvGrpSpPr>
              <p:cNvPr id="60" name="Group 22"/>
              <p:cNvGrpSpPr/>
              <p:nvPr/>
            </p:nvGrpSpPr>
            <p:grpSpPr bwMode="auto">
              <a:xfrm>
                <a:off x="703" y="3603"/>
                <a:ext cx="272" cy="273"/>
                <a:chOff x="703" y="3430"/>
                <a:chExt cx="272" cy="273"/>
              </a:xfrm>
            </p:grpSpPr>
            <p:sp>
              <p:nvSpPr>
                <p:cNvPr id="100" name="AutoShape 23"/>
                <p:cNvSpPr>
                  <a:spLocks noChangeArrowheads="1"/>
                </p:cNvSpPr>
                <p:nvPr/>
              </p:nvSpPr>
              <p:spPr bwMode="auto">
                <a:xfrm>
                  <a:off x="703" y="3430"/>
                  <a:ext cx="90" cy="273"/>
                </a:xfrm>
                <a:prstGeom prst="flowChartProcess">
                  <a:avLst/>
                </a:prstGeom>
                <a:solidFill>
                  <a:srgbClr val="FFCC00"/>
                </a:solidFill>
                <a:ln w="9525">
                  <a:noFill/>
                  <a:miter lim="800000"/>
                </a:ln>
                <a:effectLst>
                  <a:prstShdw prst="shdw17" dist="17961" dir="2700000">
                    <a:srgbClr val="997A00"/>
                  </a:prstShdw>
                </a:effec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01" name="AutoShape 24"/>
                <p:cNvSpPr>
                  <a:spLocks noChangeArrowheads="1"/>
                </p:cNvSpPr>
                <p:nvPr/>
              </p:nvSpPr>
              <p:spPr bwMode="auto">
                <a:xfrm>
                  <a:off x="703" y="3612"/>
                  <a:ext cx="272" cy="91"/>
                </a:xfrm>
                <a:prstGeom prst="flowChartProcess">
                  <a:avLst/>
                </a:prstGeom>
                <a:solidFill>
                  <a:srgbClr val="FFCC00"/>
                </a:solidFill>
                <a:ln w="9525">
                  <a:noFill/>
                  <a:miter lim="800000"/>
                </a:ln>
                <a:effectLst>
                  <a:prstShdw prst="shdw17" dist="17961" dir="2700000">
                    <a:srgbClr val="997A00"/>
                  </a:prstShdw>
                </a:effec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63" name="Group 25"/>
              <p:cNvGrpSpPr/>
              <p:nvPr/>
            </p:nvGrpSpPr>
            <p:grpSpPr bwMode="auto">
              <a:xfrm rot="-5400000">
                <a:off x="1066" y="3594"/>
                <a:ext cx="272" cy="273"/>
                <a:chOff x="703" y="3430"/>
                <a:chExt cx="272" cy="273"/>
              </a:xfrm>
            </p:grpSpPr>
            <p:sp>
              <p:nvSpPr>
                <p:cNvPr id="64" name="AutoShape 26"/>
                <p:cNvSpPr>
                  <a:spLocks noChangeArrowheads="1"/>
                </p:cNvSpPr>
                <p:nvPr/>
              </p:nvSpPr>
              <p:spPr bwMode="auto">
                <a:xfrm>
                  <a:off x="703" y="3430"/>
                  <a:ext cx="90" cy="273"/>
                </a:xfrm>
                <a:prstGeom prst="flowChartProcess">
                  <a:avLst/>
                </a:prstGeom>
                <a:solidFill>
                  <a:srgbClr val="FFCC00"/>
                </a:solidFill>
                <a:ln w="9525">
                  <a:noFill/>
                  <a:miter lim="800000"/>
                </a:ln>
                <a:effectLst>
                  <a:prstShdw prst="shdw17" dist="17961" dir="2700000">
                    <a:srgbClr val="997A00"/>
                  </a:prstShdw>
                </a:effec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99" name="AutoShape 27"/>
                <p:cNvSpPr>
                  <a:spLocks noChangeArrowheads="1"/>
                </p:cNvSpPr>
                <p:nvPr/>
              </p:nvSpPr>
              <p:spPr bwMode="auto">
                <a:xfrm>
                  <a:off x="703" y="3612"/>
                  <a:ext cx="272" cy="91"/>
                </a:xfrm>
                <a:prstGeom prst="flowChartProcess">
                  <a:avLst/>
                </a:prstGeom>
                <a:solidFill>
                  <a:srgbClr val="FFCC00"/>
                </a:solidFill>
                <a:ln w="9525">
                  <a:noFill/>
                  <a:miter lim="800000"/>
                </a:ln>
                <a:effectLst>
                  <a:prstShdw prst="shdw17" dist="17961" dir="2700000">
                    <a:srgbClr val="997A00"/>
                  </a:prstShdw>
                </a:effec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108" name="TextBox 16"/>
          <p:cNvSpPr txBox="1"/>
          <p:nvPr/>
        </p:nvSpPr>
        <p:spPr>
          <a:xfrm>
            <a:off x="5225110" y="1803663"/>
            <a:ext cx="1522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altLang="zh-CN" sz="1200" dirty="0">
                <a:latin typeface="华文细黑" panose="02010600040101010101" pitchFamily="2" charset="-122"/>
                <a:ea typeface="华文细黑" panose="02010600040101010101" pitchFamily="2" charset="-122"/>
              </a:rPr>
              <a:t>3cm*1cm</a:t>
            </a:r>
            <a:r>
              <a:rPr lang="zh-CN" altLang="en-US" sz="1200" dirty="0">
                <a:latin typeface="华文细黑" panose="02010600040101010101" pitchFamily="2" charset="-122"/>
                <a:ea typeface="华文细黑" panose="02010600040101010101" pitchFamily="2" charset="-122"/>
              </a:rPr>
              <a:t>不干胶（定置</a:t>
            </a:r>
            <a:r>
              <a:rPr lang="en-US" altLang="zh-CN" sz="1200" dirty="0">
                <a:latin typeface="华文细黑" panose="02010600040101010101" pitchFamily="2" charset="-122"/>
                <a:ea typeface="华文细黑" panose="02010600040101010101" pitchFamily="2" charset="-122"/>
              </a:rPr>
              <a:t>4</a:t>
            </a:r>
            <a:r>
              <a:rPr lang="zh-CN" altLang="en-US" sz="1200" dirty="0">
                <a:latin typeface="华文细黑" panose="02010600040101010101" pitchFamily="2" charset="-122"/>
                <a:ea typeface="华文细黑" panose="02010600040101010101" pitchFamily="2" charset="-122"/>
              </a:rPr>
              <a:t>角）</a:t>
            </a:r>
            <a:endParaRPr lang="zh-CN" altLang="en-US" sz="12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cxnSp>
        <p:nvCxnSpPr>
          <p:cNvPr id="109" name="直接箭头连接符 24"/>
          <p:cNvCxnSpPr>
            <a:cxnSpLocks noChangeShapeType="1"/>
          </p:cNvCxnSpPr>
          <p:nvPr/>
        </p:nvCxnSpPr>
        <p:spPr bwMode="auto">
          <a:xfrm>
            <a:off x="6143769" y="2136577"/>
            <a:ext cx="261776" cy="208264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tailEnd type="arrow" w="med" len="med"/>
          </a:ln>
        </p:spPr>
      </p:cxnSp>
      <p:pic>
        <p:nvPicPr>
          <p:cNvPr id="110" name="Picture 11"/>
          <p:cNvPicPr>
            <a:picLocks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817860" y="4364848"/>
            <a:ext cx="1861876" cy="2008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1" y="513214"/>
            <a:ext cx="3312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文件柜标识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386752" y="1340772"/>
          <a:ext cx="4033252" cy="5128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87968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明确规划各文件柜内具体存放文件及办公物件的名称，确保物件的定点放置，缩短查找时间，提高工作效率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2176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各种文件柜存放文件及办公物件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1073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、在各文件柜右上角区域上方粘贴标识牌，如右图所示。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、参考规格：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、材料：普通纸张，过塑。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梯形 18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圆角矩形 6"/>
          <p:cNvSpPr/>
          <p:nvPr/>
        </p:nvSpPr>
        <p:spPr bwMode="auto">
          <a:xfrm>
            <a:off x="4723998" y="1340768"/>
            <a:ext cx="4033250" cy="5128991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graphicFrame>
        <p:nvGraphicFramePr>
          <p:cNvPr id="2" name="表格 2"/>
          <p:cNvGraphicFramePr>
            <a:graphicFrameLocks noGrp="1"/>
          </p:cNvGraphicFramePr>
          <p:nvPr/>
        </p:nvGraphicFramePr>
        <p:xfrm>
          <a:off x="4839586" y="2793149"/>
          <a:ext cx="3802071" cy="2247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7357"/>
                <a:gridCol w="1267357"/>
                <a:gridCol w="1267357"/>
              </a:tblGrid>
              <a:tr h="556057">
                <a:tc gridSpan="3">
                  <a:txBody>
                    <a:bodyPr/>
                    <a:lstStyle/>
                    <a:p>
                      <a:r>
                        <a:rPr lang="en-US" altLang="zh-CN" sz="3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LOGO</a:t>
                      </a:r>
                      <a:endParaRPr lang="zh-CN" altLang="en-US" sz="3200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</a:tr>
              <a:tr h="556057"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名称</a:t>
                      </a:r>
                      <a:endParaRPr lang="zh-CN" altLang="en-US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日常用品</a:t>
                      </a:r>
                      <a:endParaRPr lang="zh-CN" altLang="en-US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6057"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编号</a:t>
                      </a:r>
                      <a:endParaRPr lang="zh-CN" altLang="en-US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6057"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责任人</a:t>
                      </a:r>
                      <a:endParaRPr lang="zh-CN" altLang="en-US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箭头: 五边形 2"/>
          <p:cNvSpPr/>
          <p:nvPr/>
        </p:nvSpPr>
        <p:spPr>
          <a:xfrm>
            <a:off x="1904" y="2178543"/>
            <a:ext cx="6493620" cy="2401431"/>
          </a:xfrm>
          <a:prstGeom prst="homePlate">
            <a:avLst>
              <a:gd name="adj" fmla="val 30228"/>
            </a:avLst>
          </a:prstGeom>
          <a:solidFill>
            <a:srgbClr val="182D2D">
              <a:alpha val="9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/>
          <p:cNvSpPr txBox="1"/>
          <p:nvPr/>
        </p:nvSpPr>
        <p:spPr>
          <a:xfrm>
            <a:off x="234193" y="2828761"/>
            <a:ext cx="5218411" cy="101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995" b="1" dirty="0">
                <a:solidFill>
                  <a:schemeClr val="accent2"/>
                </a:solidFill>
                <a:latin typeface="思源黑体" panose="020B0500000000090000" charset="-122"/>
                <a:ea typeface="思源黑体" panose="020B0500000000090000" charset="-122"/>
                <a:cs typeface="思源黑体" panose="020B0500000000090000" charset="-122"/>
              </a:rPr>
              <a:t>谢谢</a:t>
            </a:r>
            <a:endParaRPr sz="5995" b="1" dirty="0">
              <a:solidFill>
                <a:schemeClr val="accent2"/>
              </a:solidFill>
              <a:latin typeface="思源黑体" panose="020B0500000000090000" charset="-122"/>
              <a:ea typeface="思源黑体" panose="020B0500000000090000" charset="-122"/>
              <a:cs typeface="思源黑体" panose="020B0500000000090000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33195" y="4830944"/>
            <a:ext cx="2547098" cy="8528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945" b="1" dirty="0">
                <a:ln w="28575">
                  <a:noFill/>
                </a:ln>
                <a:solidFill>
                  <a:srgbClr val="1F34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202X</a:t>
            </a:r>
            <a:endParaRPr lang="en-US" altLang="zh-CN" sz="4945" b="1" dirty="0">
              <a:ln w="28575">
                <a:noFill/>
              </a:ln>
              <a:solidFill>
                <a:srgbClr val="1F343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355734" y="5111191"/>
            <a:ext cx="1732648" cy="377946"/>
            <a:chOff x="4949" y="8821"/>
            <a:chExt cx="3640" cy="794"/>
          </a:xfrm>
        </p:grpSpPr>
        <p:sp>
          <p:nvSpPr>
            <p:cNvPr id="32" name="椭圆 31"/>
            <p:cNvSpPr/>
            <p:nvPr/>
          </p:nvSpPr>
          <p:spPr>
            <a:xfrm>
              <a:off x="4949" y="8821"/>
              <a:ext cx="794" cy="794"/>
            </a:xfrm>
            <a:prstGeom prst="ellipse">
              <a:avLst/>
            </a:prstGeom>
            <a:solidFill>
              <a:srgbClr val="182D2D"/>
            </a:solidFill>
            <a:ln w="50800" cap="flat" cmpd="sng" algn="ctr">
              <a:noFill/>
              <a:prstDash val="solid"/>
              <a:miter lim="800000"/>
            </a:ln>
            <a:effectLst>
              <a:outerShdw blurRad="1143000" dist="127000" dir="5400000" algn="t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kern="0" dirty="0">
                <a:solidFill>
                  <a:srgbClr val="171616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372" y="8821"/>
              <a:ext cx="794" cy="794"/>
            </a:xfrm>
            <a:prstGeom prst="ellipse">
              <a:avLst/>
            </a:prstGeom>
            <a:solidFill>
              <a:srgbClr val="182D2D"/>
            </a:solidFill>
            <a:ln w="50800" cap="flat" cmpd="sng" algn="ctr">
              <a:noFill/>
              <a:prstDash val="solid"/>
              <a:miter lim="800000"/>
            </a:ln>
            <a:effectLst>
              <a:outerShdw blurRad="1143000" dist="127000" dir="5400000" algn="t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kern="0" dirty="0">
                <a:solidFill>
                  <a:srgbClr val="171616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7795" y="8821"/>
              <a:ext cx="794" cy="794"/>
            </a:xfrm>
            <a:prstGeom prst="ellipse">
              <a:avLst/>
            </a:prstGeom>
            <a:solidFill>
              <a:srgbClr val="182D2D"/>
            </a:solidFill>
            <a:ln w="50800" cap="flat" cmpd="sng" algn="ctr">
              <a:noFill/>
              <a:prstDash val="solid"/>
              <a:miter lim="800000"/>
            </a:ln>
            <a:effectLst>
              <a:outerShdw blurRad="1143000" dist="127000" dir="5400000" algn="t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kern="0" dirty="0">
                <a:solidFill>
                  <a:srgbClr val="171616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" name="iconfont-1187-868319"/>
            <p:cNvSpPr/>
            <p:nvPr/>
          </p:nvSpPr>
          <p:spPr>
            <a:xfrm>
              <a:off x="5115" y="9019"/>
              <a:ext cx="431" cy="431"/>
            </a:xfrm>
            <a:custGeom>
              <a:avLst/>
              <a:gdLst>
                <a:gd name="T0" fmla="*/ 11212 w 12607"/>
                <a:gd name="T1" fmla="*/ 4855 h 12594"/>
                <a:gd name="T2" fmla="*/ 11019 w 12607"/>
                <a:gd name="T3" fmla="*/ 4855 h 12594"/>
                <a:gd name="T4" fmla="*/ 10644 w 12607"/>
                <a:gd name="T5" fmla="*/ 3981 h 12594"/>
                <a:gd name="T6" fmla="*/ 10796 w 12607"/>
                <a:gd name="T7" fmla="*/ 3830 h 12594"/>
                <a:gd name="T8" fmla="*/ 10796 w 12607"/>
                <a:gd name="T9" fmla="*/ 1864 h 12594"/>
                <a:gd name="T10" fmla="*/ 10755 w 12607"/>
                <a:gd name="T11" fmla="*/ 1823 h 12594"/>
                <a:gd name="T12" fmla="*/ 8781 w 12607"/>
                <a:gd name="T13" fmla="*/ 1823 h 12594"/>
                <a:gd name="T14" fmla="*/ 8611 w 12607"/>
                <a:gd name="T15" fmla="*/ 1992 h 12594"/>
                <a:gd name="T16" fmla="*/ 7729 w 12607"/>
                <a:gd name="T17" fmla="*/ 1634 h 12594"/>
                <a:gd name="T18" fmla="*/ 7729 w 12607"/>
                <a:gd name="T19" fmla="*/ 1390 h 12594"/>
                <a:gd name="T20" fmla="*/ 6333 w 12607"/>
                <a:gd name="T21" fmla="*/ 0 h 12594"/>
                <a:gd name="T22" fmla="*/ 6274 w 12607"/>
                <a:gd name="T23" fmla="*/ 0 h 12594"/>
                <a:gd name="T24" fmla="*/ 4878 w 12607"/>
                <a:gd name="T25" fmla="*/ 1390 h 12594"/>
                <a:gd name="T26" fmla="*/ 4878 w 12607"/>
                <a:gd name="T27" fmla="*/ 1652 h 12594"/>
                <a:gd name="T28" fmla="*/ 4033 w 12607"/>
                <a:gd name="T29" fmla="*/ 2003 h 12594"/>
                <a:gd name="T30" fmla="*/ 3852 w 12607"/>
                <a:gd name="T31" fmla="*/ 1823 h 12594"/>
                <a:gd name="T32" fmla="*/ 1878 w 12607"/>
                <a:gd name="T33" fmla="*/ 1823 h 12594"/>
                <a:gd name="T34" fmla="*/ 1837 w 12607"/>
                <a:gd name="T35" fmla="*/ 1864 h 12594"/>
                <a:gd name="T36" fmla="*/ 1837 w 12607"/>
                <a:gd name="T37" fmla="*/ 3830 h 12594"/>
                <a:gd name="T38" fmla="*/ 2012 w 12607"/>
                <a:gd name="T39" fmla="*/ 4004 h 12594"/>
                <a:gd name="T40" fmla="*/ 1650 w 12607"/>
                <a:gd name="T41" fmla="*/ 4855 h 12594"/>
                <a:gd name="T42" fmla="*/ 1396 w 12607"/>
                <a:gd name="T43" fmla="*/ 4855 h 12594"/>
                <a:gd name="T44" fmla="*/ 0 w 12607"/>
                <a:gd name="T45" fmla="*/ 6245 h 12594"/>
                <a:gd name="T46" fmla="*/ 0 w 12607"/>
                <a:gd name="T47" fmla="*/ 6304 h 12594"/>
                <a:gd name="T48" fmla="*/ 1396 w 12607"/>
                <a:gd name="T49" fmla="*/ 7694 h 12594"/>
                <a:gd name="T50" fmla="*/ 1618 w 12607"/>
                <a:gd name="T51" fmla="*/ 7694 h 12594"/>
                <a:gd name="T52" fmla="*/ 1983 w 12607"/>
                <a:gd name="T53" fmla="*/ 8593 h 12594"/>
                <a:gd name="T54" fmla="*/ 1814 w 12607"/>
                <a:gd name="T55" fmla="*/ 8761 h 12594"/>
                <a:gd name="T56" fmla="*/ 1814 w 12607"/>
                <a:gd name="T57" fmla="*/ 10728 h 12594"/>
                <a:gd name="T58" fmla="*/ 1855 w 12607"/>
                <a:gd name="T59" fmla="*/ 10769 h 12594"/>
                <a:gd name="T60" fmla="*/ 3829 w 12607"/>
                <a:gd name="T61" fmla="*/ 10769 h 12594"/>
                <a:gd name="T62" fmla="*/ 3981 w 12607"/>
                <a:gd name="T63" fmla="*/ 10618 h 12594"/>
                <a:gd name="T64" fmla="*/ 4878 w 12607"/>
                <a:gd name="T65" fmla="*/ 10999 h 12594"/>
                <a:gd name="T66" fmla="*/ 4878 w 12607"/>
                <a:gd name="T67" fmla="*/ 11204 h 12594"/>
                <a:gd name="T68" fmla="*/ 6274 w 12607"/>
                <a:gd name="T69" fmla="*/ 12594 h 12594"/>
                <a:gd name="T70" fmla="*/ 6333 w 12607"/>
                <a:gd name="T71" fmla="*/ 12594 h 12594"/>
                <a:gd name="T72" fmla="*/ 7729 w 12607"/>
                <a:gd name="T73" fmla="*/ 11204 h 12594"/>
                <a:gd name="T74" fmla="*/ 7729 w 12607"/>
                <a:gd name="T75" fmla="*/ 11016 h 12594"/>
                <a:gd name="T76" fmla="*/ 8664 w 12607"/>
                <a:gd name="T77" fmla="*/ 10630 h 12594"/>
                <a:gd name="T78" fmla="*/ 8803 w 12607"/>
                <a:gd name="T79" fmla="*/ 10769 h 12594"/>
                <a:gd name="T80" fmla="*/ 10777 w 12607"/>
                <a:gd name="T81" fmla="*/ 10769 h 12594"/>
                <a:gd name="T82" fmla="*/ 10819 w 12607"/>
                <a:gd name="T83" fmla="*/ 10728 h 12594"/>
                <a:gd name="T84" fmla="*/ 10819 w 12607"/>
                <a:gd name="T85" fmla="*/ 8761 h 12594"/>
                <a:gd name="T86" fmla="*/ 10673 w 12607"/>
                <a:gd name="T87" fmla="*/ 8616 h 12594"/>
                <a:gd name="T88" fmla="*/ 11051 w 12607"/>
                <a:gd name="T89" fmla="*/ 7694 h 12594"/>
                <a:gd name="T90" fmla="*/ 11211 w 12607"/>
                <a:gd name="T91" fmla="*/ 7694 h 12594"/>
                <a:gd name="T92" fmla="*/ 12607 w 12607"/>
                <a:gd name="T93" fmla="*/ 6304 h 12594"/>
                <a:gd name="T94" fmla="*/ 12607 w 12607"/>
                <a:gd name="T95" fmla="*/ 6245 h 12594"/>
                <a:gd name="T96" fmla="*/ 11212 w 12607"/>
                <a:gd name="T97" fmla="*/ 4855 h 12594"/>
                <a:gd name="T98" fmla="*/ 6337 w 12607"/>
                <a:gd name="T99" fmla="*/ 8498 h 12594"/>
                <a:gd name="T100" fmla="*/ 4152 w 12607"/>
                <a:gd name="T101" fmla="*/ 6323 h 12594"/>
                <a:gd name="T102" fmla="*/ 6337 w 12607"/>
                <a:gd name="T103" fmla="*/ 4146 h 12594"/>
                <a:gd name="T104" fmla="*/ 8521 w 12607"/>
                <a:gd name="T105" fmla="*/ 6323 h 12594"/>
                <a:gd name="T106" fmla="*/ 6337 w 12607"/>
                <a:gd name="T107" fmla="*/ 8498 h 12594"/>
                <a:gd name="T108" fmla="*/ 6337 w 12607"/>
                <a:gd name="T109" fmla="*/ 8498 h 12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607" h="12594">
                  <a:moveTo>
                    <a:pt x="11212" y="4855"/>
                  </a:moveTo>
                  <a:lnTo>
                    <a:pt x="11019" y="4855"/>
                  </a:lnTo>
                  <a:cubicBezTo>
                    <a:pt x="10923" y="4550"/>
                    <a:pt x="10796" y="4258"/>
                    <a:pt x="10644" y="3981"/>
                  </a:cubicBezTo>
                  <a:lnTo>
                    <a:pt x="10796" y="3830"/>
                  </a:lnTo>
                  <a:cubicBezTo>
                    <a:pt x="11341" y="3287"/>
                    <a:pt x="11341" y="2407"/>
                    <a:pt x="10796" y="1864"/>
                  </a:cubicBezTo>
                  <a:lnTo>
                    <a:pt x="10755" y="1823"/>
                  </a:lnTo>
                  <a:cubicBezTo>
                    <a:pt x="10209" y="1279"/>
                    <a:pt x="9326" y="1279"/>
                    <a:pt x="8781" y="1823"/>
                  </a:cubicBezTo>
                  <a:lnTo>
                    <a:pt x="8611" y="1992"/>
                  </a:lnTo>
                  <a:cubicBezTo>
                    <a:pt x="8332" y="1846"/>
                    <a:pt x="8037" y="1725"/>
                    <a:pt x="7729" y="1634"/>
                  </a:cubicBezTo>
                  <a:lnTo>
                    <a:pt x="7729" y="1390"/>
                  </a:lnTo>
                  <a:cubicBezTo>
                    <a:pt x="7729" y="622"/>
                    <a:pt x="7104" y="0"/>
                    <a:pt x="6333" y="0"/>
                  </a:cubicBezTo>
                  <a:lnTo>
                    <a:pt x="6274" y="0"/>
                  </a:lnTo>
                  <a:cubicBezTo>
                    <a:pt x="5503" y="0"/>
                    <a:pt x="4878" y="622"/>
                    <a:pt x="4878" y="1390"/>
                  </a:cubicBezTo>
                  <a:lnTo>
                    <a:pt x="4878" y="1652"/>
                  </a:lnTo>
                  <a:cubicBezTo>
                    <a:pt x="4584" y="1742"/>
                    <a:pt x="4301" y="1861"/>
                    <a:pt x="4033" y="2003"/>
                  </a:cubicBezTo>
                  <a:lnTo>
                    <a:pt x="3852" y="1823"/>
                  </a:lnTo>
                  <a:cubicBezTo>
                    <a:pt x="3307" y="1280"/>
                    <a:pt x="2423" y="1280"/>
                    <a:pt x="1878" y="1823"/>
                  </a:cubicBezTo>
                  <a:lnTo>
                    <a:pt x="1837" y="1864"/>
                  </a:lnTo>
                  <a:cubicBezTo>
                    <a:pt x="1292" y="2407"/>
                    <a:pt x="1292" y="3287"/>
                    <a:pt x="1837" y="3830"/>
                  </a:cubicBezTo>
                  <a:lnTo>
                    <a:pt x="2012" y="4004"/>
                  </a:lnTo>
                  <a:cubicBezTo>
                    <a:pt x="1865" y="4274"/>
                    <a:pt x="1743" y="4558"/>
                    <a:pt x="1650" y="4855"/>
                  </a:cubicBezTo>
                  <a:lnTo>
                    <a:pt x="1396" y="4855"/>
                  </a:lnTo>
                  <a:cubicBezTo>
                    <a:pt x="625" y="4855"/>
                    <a:pt x="0" y="5478"/>
                    <a:pt x="0" y="6245"/>
                  </a:cubicBezTo>
                  <a:lnTo>
                    <a:pt x="0" y="6304"/>
                  </a:lnTo>
                  <a:cubicBezTo>
                    <a:pt x="0" y="7072"/>
                    <a:pt x="625" y="7694"/>
                    <a:pt x="1396" y="7694"/>
                  </a:cubicBezTo>
                  <a:lnTo>
                    <a:pt x="1618" y="7694"/>
                  </a:lnTo>
                  <a:cubicBezTo>
                    <a:pt x="1710" y="8008"/>
                    <a:pt x="1833" y="8308"/>
                    <a:pt x="1983" y="8593"/>
                  </a:cubicBezTo>
                  <a:lnTo>
                    <a:pt x="1814" y="8761"/>
                  </a:lnTo>
                  <a:cubicBezTo>
                    <a:pt x="1269" y="9304"/>
                    <a:pt x="1269" y="10185"/>
                    <a:pt x="1814" y="10728"/>
                  </a:cubicBezTo>
                  <a:lnTo>
                    <a:pt x="1855" y="10769"/>
                  </a:lnTo>
                  <a:cubicBezTo>
                    <a:pt x="2400" y="11312"/>
                    <a:pt x="3284" y="11312"/>
                    <a:pt x="3829" y="10769"/>
                  </a:cubicBezTo>
                  <a:lnTo>
                    <a:pt x="3981" y="10618"/>
                  </a:lnTo>
                  <a:cubicBezTo>
                    <a:pt x="4264" y="10773"/>
                    <a:pt x="4564" y="10902"/>
                    <a:pt x="4878" y="10999"/>
                  </a:cubicBezTo>
                  <a:lnTo>
                    <a:pt x="4878" y="11204"/>
                  </a:lnTo>
                  <a:cubicBezTo>
                    <a:pt x="4878" y="11972"/>
                    <a:pt x="5503" y="12594"/>
                    <a:pt x="6274" y="12594"/>
                  </a:cubicBezTo>
                  <a:lnTo>
                    <a:pt x="6333" y="12594"/>
                  </a:lnTo>
                  <a:cubicBezTo>
                    <a:pt x="7104" y="12594"/>
                    <a:pt x="7729" y="11972"/>
                    <a:pt x="7729" y="11204"/>
                  </a:cubicBezTo>
                  <a:lnTo>
                    <a:pt x="7729" y="11016"/>
                  </a:lnTo>
                  <a:cubicBezTo>
                    <a:pt x="8056" y="10920"/>
                    <a:pt x="8368" y="10788"/>
                    <a:pt x="8664" y="10630"/>
                  </a:cubicBezTo>
                  <a:lnTo>
                    <a:pt x="8803" y="10769"/>
                  </a:lnTo>
                  <a:cubicBezTo>
                    <a:pt x="9348" y="11312"/>
                    <a:pt x="10233" y="11312"/>
                    <a:pt x="10777" y="10769"/>
                  </a:cubicBezTo>
                  <a:lnTo>
                    <a:pt x="10819" y="10728"/>
                  </a:lnTo>
                  <a:cubicBezTo>
                    <a:pt x="11364" y="10185"/>
                    <a:pt x="11364" y="9304"/>
                    <a:pt x="10819" y="8761"/>
                  </a:cubicBezTo>
                  <a:lnTo>
                    <a:pt x="10673" y="8616"/>
                  </a:lnTo>
                  <a:cubicBezTo>
                    <a:pt x="10828" y="8324"/>
                    <a:pt x="10956" y="8017"/>
                    <a:pt x="11051" y="7694"/>
                  </a:cubicBezTo>
                  <a:lnTo>
                    <a:pt x="11211" y="7694"/>
                  </a:lnTo>
                  <a:cubicBezTo>
                    <a:pt x="11982" y="7694"/>
                    <a:pt x="12607" y="7071"/>
                    <a:pt x="12607" y="6304"/>
                  </a:cubicBezTo>
                  <a:lnTo>
                    <a:pt x="12607" y="6245"/>
                  </a:lnTo>
                  <a:cubicBezTo>
                    <a:pt x="12607" y="5477"/>
                    <a:pt x="11982" y="4855"/>
                    <a:pt x="11212" y="4855"/>
                  </a:cubicBezTo>
                  <a:close/>
                  <a:moveTo>
                    <a:pt x="6337" y="8498"/>
                  </a:moveTo>
                  <a:cubicBezTo>
                    <a:pt x="5130" y="8498"/>
                    <a:pt x="4152" y="7524"/>
                    <a:pt x="4152" y="6323"/>
                  </a:cubicBezTo>
                  <a:cubicBezTo>
                    <a:pt x="4152" y="5120"/>
                    <a:pt x="5130" y="4146"/>
                    <a:pt x="6337" y="4146"/>
                  </a:cubicBezTo>
                  <a:cubicBezTo>
                    <a:pt x="7544" y="4146"/>
                    <a:pt x="8521" y="5120"/>
                    <a:pt x="8521" y="6323"/>
                  </a:cubicBezTo>
                  <a:cubicBezTo>
                    <a:pt x="8521" y="7524"/>
                    <a:pt x="7544" y="8498"/>
                    <a:pt x="6337" y="8498"/>
                  </a:cubicBezTo>
                  <a:close/>
                  <a:moveTo>
                    <a:pt x="6337" y="8498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confont-1191-801510"/>
            <p:cNvSpPr/>
            <p:nvPr/>
          </p:nvSpPr>
          <p:spPr>
            <a:xfrm>
              <a:off x="6545" y="9038"/>
              <a:ext cx="468" cy="416"/>
            </a:xfrm>
            <a:custGeom>
              <a:avLst/>
              <a:gdLst>
                <a:gd name="T0" fmla="*/ 7727 w 8478"/>
                <a:gd name="T1" fmla="*/ 1215 h 7536"/>
                <a:gd name="T2" fmla="*/ 727 w 8478"/>
                <a:gd name="T3" fmla="*/ 1215 h 7536"/>
                <a:gd name="T4" fmla="*/ 0 w 8478"/>
                <a:gd name="T5" fmla="*/ 3124 h 7536"/>
                <a:gd name="T6" fmla="*/ 1054 w 8478"/>
                <a:gd name="T7" fmla="*/ 4169 h 7536"/>
                <a:gd name="T8" fmla="*/ 2119 w 8478"/>
                <a:gd name="T9" fmla="*/ 3124 h 7536"/>
                <a:gd name="T10" fmla="*/ 3173 w 8478"/>
                <a:gd name="T11" fmla="*/ 4169 h 7536"/>
                <a:gd name="T12" fmla="*/ 4239 w 8478"/>
                <a:gd name="T13" fmla="*/ 3124 h 7536"/>
                <a:gd name="T14" fmla="*/ 5293 w 8478"/>
                <a:gd name="T15" fmla="*/ 4169 h 7536"/>
                <a:gd name="T16" fmla="*/ 6346 w 8478"/>
                <a:gd name="T17" fmla="*/ 3124 h 7536"/>
                <a:gd name="T18" fmla="*/ 7412 w 8478"/>
                <a:gd name="T19" fmla="*/ 4169 h 7536"/>
                <a:gd name="T20" fmla="*/ 8478 w 8478"/>
                <a:gd name="T21" fmla="*/ 3124 h 7536"/>
                <a:gd name="T22" fmla="*/ 7727 w 8478"/>
                <a:gd name="T23" fmla="*/ 1215 h 7536"/>
                <a:gd name="T24" fmla="*/ 7146 w 8478"/>
                <a:gd name="T25" fmla="*/ 4497 h 7536"/>
                <a:gd name="T26" fmla="*/ 7146 w 8478"/>
                <a:gd name="T27" fmla="*/ 6928 h 7536"/>
                <a:gd name="T28" fmla="*/ 1332 w 8478"/>
                <a:gd name="T29" fmla="*/ 6928 h 7536"/>
                <a:gd name="T30" fmla="*/ 1332 w 8478"/>
                <a:gd name="T31" fmla="*/ 4497 h 7536"/>
                <a:gd name="T32" fmla="*/ 727 w 8478"/>
                <a:gd name="T33" fmla="*/ 4497 h 7536"/>
                <a:gd name="T34" fmla="*/ 727 w 8478"/>
                <a:gd name="T35" fmla="*/ 7050 h 7536"/>
                <a:gd name="T36" fmla="*/ 1187 w 8478"/>
                <a:gd name="T37" fmla="*/ 7536 h 7536"/>
                <a:gd name="T38" fmla="*/ 7279 w 8478"/>
                <a:gd name="T39" fmla="*/ 7536 h 7536"/>
                <a:gd name="T40" fmla="*/ 7739 w 8478"/>
                <a:gd name="T41" fmla="*/ 7050 h 7536"/>
                <a:gd name="T42" fmla="*/ 7739 w 8478"/>
                <a:gd name="T43" fmla="*/ 4497 h 7536"/>
                <a:gd name="T44" fmla="*/ 7146 w 8478"/>
                <a:gd name="T45" fmla="*/ 4497 h 7536"/>
                <a:gd name="T46" fmla="*/ 7727 w 8478"/>
                <a:gd name="T47" fmla="*/ 1203 h 7536"/>
                <a:gd name="T48" fmla="*/ 1211 w 8478"/>
                <a:gd name="T49" fmla="*/ 729 h 7536"/>
                <a:gd name="T50" fmla="*/ 7267 w 8478"/>
                <a:gd name="T51" fmla="*/ 729 h 7536"/>
                <a:gd name="T52" fmla="*/ 7630 w 8478"/>
                <a:gd name="T53" fmla="*/ 365 h 7536"/>
                <a:gd name="T54" fmla="*/ 7267 w 8478"/>
                <a:gd name="T55" fmla="*/ 0 h 7536"/>
                <a:gd name="T56" fmla="*/ 1211 w 8478"/>
                <a:gd name="T57" fmla="*/ 0 h 7536"/>
                <a:gd name="T58" fmla="*/ 848 w 8478"/>
                <a:gd name="T59" fmla="*/ 365 h 7536"/>
                <a:gd name="T60" fmla="*/ 1211 w 8478"/>
                <a:gd name="T61" fmla="*/ 729 h 7536"/>
                <a:gd name="T62" fmla="*/ 1211 w 8478"/>
                <a:gd name="T63" fmla="*/ 729 h 7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478" h="7536">
                  <a:moveTo>
                    <a:pt x="7727" y="1215"/>
                  </a:moveTo>
                  <a:lnTo>
                    <a:pt x="727" y="1215"/>
                  </a:lnTo>
                  <a:lnTo>
                    <a:pt x="0" y="3124"/>
                  </a:lnTo>
                  <a:cubicBezTo>
                    <a:pt x="0" y="3695"/>
                    <a:pt x="472" y="4169"/>
                    <a:pt x="1054" y="4169"/>
                  </a:cubicBezTo>
                  <a:cubicBezTo>
                    <a:pt x="1635" y="4169"/>
                    <a:pt x="2119" y="3707"/>
                    <a:pt x="2119" y="3124"/>
                  </a:cubicBezTo>
                  <a:cubicBezTo>
                    <a:pt x="2119" y="3695"/>
                    <a:pt x="2592" y="4169"/>
                    <a:pt x="3173" y="4169"/>
                  </a:cubicBezTo>
                  <a:cubicBezTo>
                    <a:pt x="3755" y="4169"/>
                    <a:pt x="4239" y="3707"/>
                    <a:pt x="4239" y="3124"/>
                  </a:cubicBezTo>
                  <a:cubicBezTo>
                    <a:pt x="4239" y="3695"/>
                    <a:pt x="4711" y="4169"/>
                    <a:pt x="5293" y="4169"/>
                  </a:cubicBezTo>
                  <a:cubicBezTo>
                    <a:pt x="5874" y="4169"/>
                    <a:pt x="6346" y="3707"/>
                    <a:pt x="6346" y="3124"/>
                  </a:cubicBezTo>
                  <a:cubicBezTo>
                    <a:pt x="6346" y="3695"/>
                    <a:pt x="6819" y="4169"/>
                    <a:pt x="7412" y="4169"/>
                  </a:cubicBezTo>
                  <a:cubicBezTo>
                    <a:pt x="7994" y="4169"/>
                    <a:pt x="8478" y="3707"/>
                    <a:pt x="8478" y="3124"/>
                  </a:cubicBezTo>
                  <a:lnTo>
                    <a:pt x="7727" y="1215"/>
                  </a:lnTo>
                  <a:close/>
                  <a:moveTo>
                    <a:pt x="7146" y="4497"/>
                  </a:moveTo>
                  <a:lnTo>
                    <a:pt x="7146" y="6928"/>
                  </a:lnTo>
                  <a:lnTo>
                    <a:pt x="1332" y="6928"/>
                  </a:lnTo>
                  <a:lnTo>
                    <a:pt x="1332" y="4497"/>
                  </a:lnTo>
                  <a:lnTo>
                    <a:pt x="727" y="4497"/>
                  </a:lnTo>
                  <a:lnTo>
                    <a:pt x="727" y="7050"/>
                  </a:lnTo>
                  <a:cubicBezTo>
                    <a:pt x="727" y="7269"/>
                    <a:pt x="969" y="7536"/>
                    <a:pt x="1187" y="7536"/>
                  </a:cubicBezTo>
                  <a:lnTo>
                    <a:pt x="7279" y="7536"/>
                  </a:lnTo>
                  <a:cubicBezTo>
                    <a:pt x="7497" y="7536"/>
                    <a:pt x="7739" y="7269"/>
                    <a:pt x="7739" y="7050"/>
                  </a:cubicBezTo>
                  <a:lnTo>
                    <a:pt x="7739" y="4497"/>
                  </a:lnTo>
                  <a:lnTo>
                    <a:pt x="7146" y="4497"/>
                  </a:lnTo>
                  <a:close/>
                  <a:moveTo>
                    <a:pt x="7727" y="1203"/>
                  </a:moveTo>
                  <a:close/>
                  <a:moveTo>
                    <a:pt x="1211" y="729"/>
                  </a:moveTo>
                  <a:lnTo>
                    <a:pt x="7267" y="729"/>
                  </a:lnTo>
                  <a:cubicBezTo>
                    <a:pt x="7473" y="729"/>
                    <a:pt x="7630" y="571"/>
                    <a:pt x="7630" y="365"/>
                  </a:cubicBezTo>
                  <a:cubicBezTo>
                    <a:pt x="7630" y="158"/>
                    <a:pt x="7473" y="0"/>
                    <a:pt x="7267" y="0"/>
                  </a:cubicBezTo>
                  <a:lnTo>
                    <a:pt x="1211" y="0"/>
                  </a:lnTo>
                  <a:cubicBezTo>
                    <a:pt x="1005" y="0"/>
                    <a:pt x="848" y="158"/>
                    <a:pt x="848" y="365"/>
                  </a:cubicBezTo>
                  <a:cubicBezTo>
                    <a:pt x="848" y="571"/>
                    <a:pt x="1005" y="729"/>
                    <a:pt x="1211" y="729"/>
                  </a:cubicBezTo>
                  <a:close/>
                  <a:moveTo>
                    <a:pt x="1211" y="729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confont-1191-866889"/>
            <p:cNvSpPr/>
            <p:nvPr/>
          </p:nvSpPr>
          <p:spPr>
            <a:xfrm>
              <a:off x="7963" y="8954"/>
              <a:ext cx="465" cy="465"/>
            </a:xfrm>
            <a:custGeom>
              <a:avLst/>
              <a:gdLst>
                <a:gd name="T0" fmla="*/ 648 w 7768"/>
                <a:gd name="T1" fmla="*/ 2589 h 7768"/>
                <a:gd name="T2" fmla="*/ 0 w 7768"/>
                <a:gd name="T3" fmla="*/ 3237 h 7768"/>
                <a:gd name="T4" fmla="*/ 0 w 7768"/>
                <a:gd name="T5" fmla="*/ 7120 h 7768"/>
                <a:gd name="T6" fmla="*/ 648 w 7768"/>
                <a:gd name="T7" fmla="*/ 7768 h 7768"/>
                <a:gd name="T8" fmla="*/ 1295 w 7768"/>
                <a:gd name="T9" fmla="*/ 7120 h 7768"/>
                <a:gd name="T10" fmla="*/ 1295 w 7768"/>
                <a:gd name="T11" fmla="*/ 3237 h 7768"/>
                <a:gd name="T12" fmla="*/ 648 w 7768"/>
                <a:gd name="T13" fmla="*/ 2589 h 7768"/>
                <a:gd name="T14" fmla="*/ 2805 w 7768"/>
                <a:gd name="T15" fmla="*/ 0 h 7768"/>
                <a:gd name="T16" fmla="*/ 2158 w 7768"/>
                <a:gd name="T17" fmla="*/ 648 h 7768"/>
                <a:gd name="T18" fmla="*/ 2158 w 7768"/>
                <a:gd name="T19" fmla="*/ 7120 h 7768"/>
                <a:gd name="T20" fmla="*/ 2805 w 7768"/>
                <a:gd name="T21" fmla="*/ 7768 h 7768"/>
                <a:gd name="T22" fmla="*/ 3453 w 7768"/>
                <a:gd name="T23" fmla="*/ 7120 h 7768"/>
                <a:gd name="T24" fmla="*/ 3453 w 7768"/>
                <a:gd name="T25" fmla="*/ 648 h 7768"/>
                <a:gd name="T26" fmla="*/ 2805 w 7768"/>
                <a:gd name="T27" fmla="*/ 0 h 7768"/>
                <a:gd name="T28" fmla="*/ 4963 w 7768"/>
                <a:gd name="T29" fmla="*/ 3884 h 7768"/>
                <a:gd name="T30" fmla="*/ 4316 w 7768"/>
                <a:gd name="T31" fmla="*/ 4531 h 7768"/>
                <a:gd name="T32" fmla="*/ 4316 w 7768"/>
                <a:gd name="T33" fmla="*/ 7120 h 7768"/>
                <a:gd name="T34" fmla="*/ 4963 w 7768"/>
                <a:gd name="T35" fmla="*/ 7768 h 7768"/>
                <a:gd name="T36" fmla="*/ 5610 w 7768"/>
                <a:gd name="T37" fmla="*/ 7120 h 7768"/>
                <a:gd name="T38" fmla="*/ 5610 w 7768"/>
                <a:gd name="T39" fmla="*/ 4531 h 7768"/>
                <a:gd name="T40" fmla="*/ 4963 w 7768"/>
                <a:gd name="T41" fmla="*/ 3884 h 7768"/>
                <a:gd name="T42" fmla="*/ 7121 w 7768"/>
                <a:gd name="T43" fmla="*/ 1942 h 7768"/>
                <a:gd name="T44" fmla="*/ 6473 w 7768"/>
                <a:gd name="T45" fmla="*/ 2589 h 7768"/>
                <a:gd name="T46" fmla="*/ 6473 w 7768"/>
                <a:gd name="T47" fmla="*/ 7120 h 7768"/>
                <a:gd name="T48" fmla="*/ 7121 w 7768"/>
                <a:gd name="T49" fmla="*/ 7768 h 7768"/>
                <a:gd name="T50" fmla="*/ 7768 w 7768"/>
                <a:gd name="T51" fmla="*/ 7120 h 7768"/>
                <a:gd name="T52" fmla="*/ 7768 w 7768"/>
                <a:gd name="T53" fmla="*/ 2589 h 7768"/>
                <a:gd name="T54" fmla="*/ 7121 w 7768"/>
                <a:gd name="T55" fmla="*/ 1942 h 7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768" h="7768">
                  <a:moveTo>
                    <a:pt x="648" y="2589"/>
                  </a:moveTo>
                  <a:cubicBezTo>
                    <a:pt x="292" y="2589"/>
                    <a:pt x="0" y="2881"/>
                    <a:pt x="0" y="3237"/>
                  </a:cubicBezTo>
                  <a:lnTo>
                    <a:pt x="0" y="7120"/>
                  </a:lnTo>
                  <a:cubicBezTo>
                    <a:pt x="0" y="7476"/>
                    <a:pt x="292" y="7768"/>
                    <a:pt x="648" y="7768"/>
                  </a:cubicBezTo>
                  <a:cubicBezTo>
                    <a:pt x="1004" y="7768"/>
                    <a:pt x="1295" y="7476"/>
                    <a:pt x="1295" y="7120"/>
                  </a:cubicBezTo>
                  <a:lnTo>
                    <a:pt x="1295" y="3237"/>
                  </a:lnTo>
                  <a:cubicBezTo>
                    <a:pt x="1295" y="2881"/>
                    <a:pt x="1004" y="2589"/>
                    <a:pt x="648" y="2589"/>
                  </a:cubicBezTo>
                  <a:close/>
                  <a:moveTo>
                    <a:pt x="2805" y="0"/>
                  </a:moveTo>
                  <a:cubicBezTo>
                    <a:pt x="2449" y="0"/>
                    <a:pt x="2158" y="292"/>
                    <a:pt x="2158" y="648"/>
                  </a:cubicBezTo>
                  <a:lnTo>
                    <a:pt x="2158" y="7120"/>
                  </a:lnTo>
                  <a:cubicBezTo>
                    <a:pt x="2158" y="7476"/>
                    <a:pt x="2449" y="7768"/>
                    <a:pt x="2805" y="7768"/>
                  </a:cubicBezTo>
                  <a:cubicBezTo>
                    <a:pt x="3161" y="7768"/>
                    <a:pt x="3453" y="7476"/>
                    <a:pt x="3453" y="7120"/>
                  </a:cubicBezTo>
                  <a:lnTo>
                    <a:pt x="3453" y="648"/>
                  </a:lnTo>
                  <a:cubicBezTo>
                    <a:pt x="3453" y="292"/>
                    <a:pt x="3161" y="0"/>
                    <a:pt x="2805" y="0"/>
                  </a:cubicBezTo>
                  <a:close/>
                  <a:moveTo>
                    <a:pt x="4963" y="3884"/>
                  </a:moveTo>
                  <a:cubicBezTo>
                    <a:pt x="4607" y="3884"/>
                    <a:pt x="4316" y="4175"/>
                    <a:pt x="4316" y="4531"/>
                  </a:cubicBezTo>
                  <a:lnTo>
                    <a:pt x="4316" y="7120"/>
                  </a:lnTo>
                  <a:cubicBezTo>
                    <a:pt x="4316" y="7476"/>
                    <a:pt x="4607" y="7768"/>
                    <a:pt x="4963" y="7768"/>
                  </a:cubicBezTo>
                  <a:cubicBezTo>
                    <a:pt x="5319" y="7768"/>
                    <a:pt x="5610" y="7476"/>
                    <a:pt x="5610" y="7120"/>
                  </a:cubicBezTo>
                  <a:lnTo>
                    <a:pt x="5610" y="4531"/>
                  </a:lnTo>
                  <a:cubicBezTo>
                    <a:pt x="5610" y="4175"/>
                    <a:pt x="5319" y="3884"/>
                    <a:pt x="4963" y="3884"/>
                  </a:cubicBezTo>
                  <a:close/>
                  <a:moveTo>
                    <a:pt x="7121" y="1942"/>
                  </a:moveTo>
                  <a:cubicBezTo>
                    <a:pt x="6765" y="1942"/>
                    <a:pt x="6473" y="2234"/>
                    <a:pt x="6473" y="2589"/>
                  </a:cubicBezTo>
                  <a:lnTo>
                    <a:pt x="6473" y="7120"/>
                  </a:lnTo>
                  <a:cubicBezTo>
                    <a:pt x="6473" y="7476"/>
                    <a:pt x="6765" y="7768"/>
                    <a:pt x="7121" y="7768"/>
                  </a:cubicBezTo>
                  <a:cubicBezTo>
                    <a:pt x="7476" y="7768"/>
                    <a:pt x="7768" y="7476"/>
                    <a:pt x="7768" y="7120"/>
                  </a:cubicBezTo>
                  <a:lnTo>
                    <a:pt x="7768" y="2589"/>
                  </a:lnTo>
                  <a:cubicBezTo>
                    <a:pt x="7768" y="2234"/>
                    <a:pt x="7476" y="1942"/>
                    <a:pt x="7121" y="19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欧美风"/>
          <p:cNvGrpSpPr/>
          <p:nvPr>
            <p:custDataLst>
              <p:tags r:id="rId1"/>
            </p:custDataLst>
          </p:nvPr>
        </p:nvGrpSpPr>
        <p:grpSpPr>
          <a:xfrm>
            <a:off x="6192311" y="1694687"/>
            <a:ext cx="3389135" cy="3369143"/>
            <a:chOff x="7289085" y="874805"/>
            <a:chExt cx="4473672" cy="444561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6" name="Freeform 7"/>
            <p:cNvSpPr/>
            <p:nvPr>
              <p:custDataLst>
                <p:tags r:id="rId2"/>
              </p:custDataLst>
            </p:nvPr>
          </p:nvSpPr>
          <p:spPr bwMode="auto">
            <a:xfrm>
              <a:off x="7289085" y="874805"/>
              <a:ext cx="2492474" cy="2160456"/>
            </a:xfrm>
            <a:custGeom>
              <a:avLst/>
              <a:gdLst>
                <a:gd name="T0" fmla="*/ 400 w 1599"/>
                <a:gd name="T1" fmla="*/ 1386 h 1386"/>
                <a:gd name="T2" fmla="*/ 0 w 1599"/>
                <a:gd name="T3" fmla="*/ 692 h 1386"/>
                <a:gd name="T4" fmla="*/ 400 w 1599"/>
                <a:gd name="T5" fmla="*/ 0 h 1386"/>
                <a:gd name="T6" fmla="*/ 1200 w 1599"/>
                <a:gd name="T7" fmla="*/ 0 h 1386"/>
                <a:gd name="T8" fmla="*/ 1599 w 1599"/>
                <a:gd name="T9" fmla="*/ 692 h 1386"/>
                <a:gd name="T10" fmla="*/ 1200 w 1599"/>
                <a:gd name="T11" fmla="*/ 1386 h 1386"/>
                <a:gd name="T12" fmla="*/ 400 w 1599"/>
                <a:gd name="T13" fmla="*/ 1386 h 1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99" h="1386">
                  <a:moveTo>
                    <a:pt x="400" y="1386"/>
                  </a:moveTo>
                  <a:lnTo>
                    <a:pt x="0" y="692"/>
                  </a:lnTo>
                  <a:lnTo>
                    <a:pt x="400" y="0"/>
                  </a:lnTo>
                  <a:lnTo>
                    <a:pt x="1200" y="0"/>
                  </a:lnTo>
                  <a:lnTo>
                    <a:pt x="1599" y="692"/>
                  </a:lnTo>
                  <a:lnTo>
                    <a:pt x="1200" y="1386"/>
                  </a:lnTo>
                  <a:lnTo>
                    <a:pt x="400" y="1386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79000" t="-218000" r="-238000" b="-324000"/>
              </a:stretch>
            </a:blipFill>
            <a:ln w="9525">
              <a:solidFill>
                <a:schemeClr val="accent2"/>
              </a:solidFill>
              <a:round/>
            </a:ln>
          </p:spPr>
          <p:txBody>
            <a:bodyPr vert="horz" wrap="square" lIns="68544" tIns="34272" rIns="68544" bIns="34272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8"/>
            <p:cNvSpPr/>
            <p:nvPr>
              <p:custDataLst>
                <p:tags r:id="rId4"/>
              </p:custDataLst>
            </p:nvPr>
          </p:nvSpPr>
          <p:spPr bwMode="auto">
            <a:xfrm>
              <a:off x="7289085" y="3159962"/>
              <a:ext cx="2492474" cy="2160456"/>
            </a:xfrm>
            <a:custGeom>
              <a:avLst/>
              <a:gdLst>
                <a:gd name="T0" fmla="*/ 400 w 1599"/>
                <a:gd name="T1" fmla="*/ 1386 h 1386"/>
                <a:gd name="T2" fmla="*/ 0 w 1599"/>
                <a:gd name="T3" fmla="*/ 693 h 1386"/>
                <a:gd name="T4" fmla="*/ 400 w 1599"/>
                <a:gd name="T5" fmla="*/ 0 h 1386"/>
                <a:gd name="T6" fmla="*/ 1200 w 1599"/>
                <a:gd name="T7" fmla="*/ 0 h 1386"/>
                <a:gd name="T8" fmla="*/ 1599 w 1599"/>
                <a:gd name="T9" fmla="*/ 693 h 1386"/>
                <a:gd name="T10" fmla="*/ 1200 w 1599"/>
                <a:gd name="T11" fmla="*/ 1386 h 1386"/>
                <a:gd name="T12" fmla="*/ 400 w 1599"/>
                <a:gd name="T13" fmla="*/ 1386 h 1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99" h="1386">
                  <a:moveTo>
                    <a:pt x="400" y="1386"/>
                  </a:moveTo>
                  <a:lnTo>
                    <a:pt x="0" y="693"/>
                  </a:lnTo>
                  <a:lnTo>
                    <a:pt x="400" y="0"/>
                  </a:lnTo>
                  <a:lnTo>
                    <a:pt x="1200" y="0"/>
                  </a:lnTo>
                  <a:lnTo>
                    <a:pt x="1599" y="693"/>
                  </a:lnTo>
                  <a:lnTo>
                    <a:pt x="1200" y="1386"/>
                  </a:lnTo>
                  <a:lnTo>
                    <a:pt x="400" y="1386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79000" t="-324000" r="-238000" b="-218000"/>
              </a:stretch>
            </a:blipFill>
            <a:ln w="9525">
              <a:solidFill>
                <a:schemeClr val="accent2"/>
              </a:solidFill>
              <a:round/>
            </a:ln>
          </p:spPr>
          <p:txBody>
            <a:bodyPr vert="horz" wrap="square" lIns="68544" tIns="34272" rIns="68544" bIns="34272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"/>
            <p:cNvSpPr/>
            <p:nvPr>
              <p:custDataLst>
                <p:tags r:id="rId5"/>
              </p:custDataLst>
            </p:nvPr>
          </p:nvSpPr>
          <p:spPr bwMode="auto">
            <a:xfrm>
              <a:off x="9267165" y="2015825"/>
              <a:ext cx="2495592" cy="2162015"/>
            </a:xfrm>
            <a:custGeom>
              <a:avLst/>
              <a:gdLst>
                <a:gd name="T0" fmla="*/ 401 w 1601"/>
                <a:gd name="T1" fmla="*/ 1387 h 1387"/>
                <a:gd name="T2" fmla="*/ 0 w 1601"/>
                <a:gd name="T3" fmla="*/ 693 h 1387"/>
                <a:gd name="T4" fmla="*/ 401 w 1601"/>
                <a:gd name="T5" fmla="*/ 0 h 1387"/>
                <a:gd name="T6" fmla="*/ 1200 w 1601"/>
                <a:gd name="T7" fmla="*/ 0 h 1387"/>
                <a:gd name="T8" fmla="*/ 1601 w 1601"/>
                <a:gd name="T9" fmla="*/ 693 h 1387"/>
                <a:gd name="T10" fmla="*/ 1200 w 1601"/>
                <a:gd name="T11" fmla="*/ 1387 h 1387"/>
                <a:gd name="T12" fmla="*/ 401 w 1601"/>
                <a:gd name="T13" fmla="*/ 1387 h 1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1" h="1387">
                  <a:moveTo>
                    <a:pt x="401" y="1387"/>
                  </a:moveTo>
                  <a:lnTo>
                    <a:pt x="0" y="693"/>
                  </a:lnTo>
                  <a:lnTo>
                    <a:pt x="401" y="0"/>
                  </a:lnTo>
                  <a:lnTo>
                    <a:pt x="1200" y="0"/>
                  </a:lnTo>
                  <a:lnTo>
                    <a:pt x="1601" y="693"/>
                  </a:lnTo>
                  <a:lnTo>
                    <a:pt x="1200" y="1387"/>
                  </a:lnTo>
                  <a:lnTo>
                    <a:pt x="401" y="1387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159000" t="-271000" r="-159000" b="-271000"/>
              </a:stretch>
            </a:blipFill>
            <a:ln w="9525">
              <a:solidFill>
                <a:schemeClr val="accent2"/>
              </a:solidFill>
              <a:round/>
            </a:ln>
          </p:spPr>
          <p:txBody>
            <a:bodyPr vert="horz" wrap="square" lIns="68544" tIns="34272" rIns="68544" bIns="34272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7283572" y="5008224"/>
            <a:ext cx="1803995" cy="1121864"/>
            <a:chOff x="-11713" y="5675430"/>
            <a:chExt cx="2406580" cy="1496598"/>
          </a:xfrm>
        </p:grpSpPr>
        <p:grpSp>
          <p:nvGrpSpPr>
            <p:cNvPr id="57" name="组合 56"/>
            <p:cNvGrpSpPr/>
            <p:nvPr/>
          </p:nvGrpSpPr>
          <p:grpSpPr>
            <a:xfrm>
              <a:off x="901146" y="5675430"/>
              <a:ext cx="580862" cy="500743"/>
              <a:chOff x="7990115" y="631756"/>
              <a:chExt cx="580862" cy="500743"/>
            </a:xfrm>
          </p:grpSpPr>
          <p:sp>
            <p:nvSpPr>
              <p:cNvPr id="58" name="六边形 57"/>
              <p:cNvSpPr/>
              <p:nvPr/>
            </p:nvSpPr>
            <p:spPr>
              <a:xfrm>
                <a:off x="7990115" y="631756"/>
                <a:ext cx="580862" cy="500743"/>
              </a:xfrm>
              <a:prstGeom prst="hexagon">
                <a:avLst/>
              </a:prstGeom>
              <a:noFill/>
              <a:ln w="38100">
                <a:solidFill>
                  <a:srgbClr val="1F34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F3434"/>
                  </a:solidFill>
                </a:endParaRPr>
              </a:p>
            </p:txBody>
          </p:sp>
          <p:sp>
            <p:nvSpPr>
              <p:cNvPr id="59" name="六边形 58"/>
              <p:cNvSpPr/>
              <p:nvPr/>
            </p:nvSpPr>
            <p:spPr>
              <a:xfrm>
                <a:off x="8071751" y="702132"/>
                <a:ext cx="417590" cy="359991"/>
              </a:xfrm>
              <a:prstGeom prst="hexagon">
                <a:avLst/>
              </a:prstGeom>
              <a:noFill/>
              <a:ln w="38100">
                <a:solidFill>
                  <a:srgbClr val="1F34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F3434"/>
                  </a:solidFill>
                </a:endParaRPr>
              </a:p>
            </p:txBody>
          </p:sp>
        </p:grpSp>
        <p:sp>
          <p:nvSpPr>
            <p:cNvPr id="60" name="文本框 59"/>
            <p:cNvSpPr txBox="1"/>
            <p:nvPr/>
          </p:nvSpPr>
          <p:spPr>
            <a:xfrm>
              <a:off x="-11713" y="6309804"/>
              <a:ext cx="2406580" cy="862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b="1" spc="450" dirty="0">
                  <a:solidFill>
                    <a:srgbClr val="1F3434"/>
                  </a:solidFill>
                  <a:latin typeface="思源黑体" panose="020B0500000000090000" charset="-122"/>
                  <a:ea typeface="思源黑体" panose="020B0500000000090000" charset="-122"/>
                  <a:cs typeface="+mn-ea"/>
                  <a:sym typeface="+mn-lt"/>
                </a:rPr>
                <a:t>YOUR LOGO</a:t>
              </a:r>
              <a:endParaRPr lang="en-US" altLang="zh-CN" b="1" spc="450" dirty="0">
                <a:solidFill>
                  <a:srgbClr val="1F3434"/>
                </a:solidFill>
                <a:latin typeface="思源黑体" panose="020B0500000000090000" charset="-122"/>
                <a:ea typeface="思源黑体" panose="020B0500000000090000" charset="-122"/>
                <a:cs typeface="+mn-ea"/>
                <a:sym typeface="+mn-lt"/>
              </a:endParaRPr>
            </a:p>
          </p:txBody>
        </p:sp>
      </p:grpSp>
    </p:spTree>
    <p:custDataLst>
      <p:tags r:id="rId6"/>
    </p:custData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2" y="513214"/>
            <a:ext cx="3744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区域线、定位线的标识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/>
        </p:nvGraphicFramePr>
        <p:xfrm>
          <a:off x="386752" y="1340769"/>
          <a:ext cx="4033252" cy="5113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8640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让所有人员熟悉物品摆放的区域线体颜色、规格，使现场物品类别清晰。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815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所有物品的摆放。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2320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、一般物品区域使用黄色区域线，线宽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50mm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；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、生产中的废品、化学品、危险品的摆放使用红色区域线，线宽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50mm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；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、卫生用品存放区域线使用白色线，线宽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50mm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；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、电柜、消防栓等区域线使用斑马线绘制，线宽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100mm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；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、区域内的物品定位采用四角定位，具体规格如右图所示；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、各区域线的大小以摆放物品大小而定，物品摆放与区域线距离为：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30mm≤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距离≤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50mm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。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圆角矩形 6"/>
          <p:cNvSpPr/>
          <p:nvPr/>
        </p:nvSpPr>
        <p:spPr bwMode="auto">
          <a:xfrm>
            <a:off x="4723998" y="1340769"/>
            <a:ext cx="4033250" cy="2592287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梯形 19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517617" y="1775062"/>
            <a:ext cx="2448272" cy="203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圆角矩形 6"/>
          <p:cNvSpPr/>
          <p:nvPr/>
        </p:nvSpPr>
        <p:spPr bwMode="auto">
          <a:xfrm>
            <a:off x="4723998" y="4077072"/>
            <a:ext cx="4033250" cy="2375879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2" name="梯形 21"/>
          <p:cNvSpPr/>
          <p:nvPr/>
        </p:nvSpPr>
        <p:spPr bwMode="auto">
          <a:xfrm rot="10800000">
            <a:off x="5517617" y="4077072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890411" y="4098725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实物效果图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Picture 40" descr="新图啊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6804" y="4618215"/>
            <a:ext cx="2847635" cy="1754726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2" y="513214"/>
            <a:ext cx="3744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车间主干道标识线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/>
        </p:nvGraphicFramePr>
        <p:xfrm>
          <a:off x="386752" y="1340768"/>
          <a:ext cx="4033252" cy="5112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96450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为了保护墙面与设备，区分人与车辆的通行，培养员工按道路通行的习惯。</a:t>
                      </a:r>
                      <a:endParaRPr lang="zh-CN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641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车间内部主干道通道。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0126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1.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不断有车辆往来的汽车车间内标识（见右图一）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）宽：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100mm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）材料：油漆；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）颜色：黄色；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）通道分车辆通道人行通道，并标明“人行通道”字样；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2.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通常工厂内的主干道（见右图二）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）宽：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100mm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，材料：油漆或地胶带；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）颜色：黄色。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圆角矩形 6"/>
          <p:cNvSpPr/>
          <p:nvPr/>
        </p:nvSpPr>
        <p:spPr bwMode="auto">
          <a:xfrm>
            <a:off x="4723998" y="1340769"/>
            <a:ext cx="4033250" cy="2592287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梯形 19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6"/>
          <p:cNvSpPr/>
          <p:nvPr/>
        </p:nvSpPr>
        <p:spPr bwMode="auto">
          <a:xfrm>
            <a:off x="4723998" y="4077072"/>
            <a:ext cx="4033250" cy="2375879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2" name="梯形 21"/>
          <p:cNvSpPr/>
          <p:nvPr/>
        </p:nvSpPr>
        <p:spPr bwMode="auto">
          <a:xfrm rot="10800000">
            <a:off x="5517617" y="4077072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890411" y="4098725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实物效果图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61828" y="2008182"/>
            <a:ext cx="3357586" cy="173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Box 18"/>
          <p:cNvSpPr txBox="1"/>
          <p:nvPr/>
        </p:nvSpPr>
        <p:spPr>
          <a:xfrm>
            <a:off x="7767026" y="1758742"/>
            <a:ext cx="728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100mm</a:t>
            </a:r>
            <a:endParaRPr lang="zh-CN" altLang="en-US" sz="12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9"/>
          <a:stretch>
            <a:fillRect/>
          </a:stretch>
        </p:blipFill>
        <p:spPr bwMode="auto">
          <a:xfrm>
            <a:off x="5259024" y="4600469"/>
            <a:ext cx="2963194" cy="170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2" y="513214"/>
            <a:ext cx="3744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作业区通道标识方法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/>
        </p:nvGraphicFramePr>
        <p:xfrm>
          <a:off x="386752" y="1340768"/>
          <a:ext cx="4033252" cy="5112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96450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区分人与物料的通行，培养员工按道路通行的习惯。</a:t>
                      </a:r>
                      <a:endParaRPr lang="zh-CN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641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现场通道，设备边缘、走廊、仓库通道。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0126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、线宽：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50mm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、材料：油漆或地胶带；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、颜色：黄色；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、距离设备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50mm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的位置按直线划线；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、距离墙面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120mm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的位置按直线划线，墙面若有凸出的墙柱，相应的离墙柱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120mm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处划线；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、若通道宽度大于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1.5m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，可在通道中间画中心线，线宽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50mm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，车辆往来较多，可规划出车行道和人行道（如右图）。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圆角矩形 6"/>
          <p:cNvSpPr/>
          <p:nvPr/>
        </p:nvSpPr>
        <p:spPr bwMode="auto">
          <a:xfrm>
            <a:off x="4723998" y="1340769"/>
            <a:ext cx="4033250" cy="2368837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梯形 19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6"/>
          <p:cNvSpPr/>
          <p:nvPr/>
        </p:nvSpPr>
        <p:spPr bwMode="auto">
          <a:xfrm>
            <a:off x="4723998" y="3872068"/>
            <a:ext cx="4033250" cy="2580884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2" name="梯形 21"/>
          <p:cNvSpPr/>
          <p:nvPr/>
        </p:nvSpPr>
        <p:spPr bwMode="auto">
          <a:xfrm rot="10800000">
            <a:off x="5517617" y="3861048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890411" y="3882701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实物效果图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886227" y="2089301"/>
            <a:ext cx="1857388" cy="1538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Box 15"/>
          <p:cNvSpPr txBox="1"/>
          <p:nvPr/>
        </p:nvSpPr>
        <p:spPr>
          <a:xfrm>
            <a:off x="5886227" y="1882572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50mm</a:t>
            </a:r>
            <a:endParaRPr lang="zh-CN" altLang="en-US" sz="12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9" name="TextBox 16"/>
          <p:cNvSpPr txBox="1"/>
          <p:nvPr/>
        </p:nvSpPr>
        <p:spPr>
          <a:xfrm>
            <a:off x="7043874" y="1844824"/>
            <a:ext cx="728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120mm</a:t>
            </a:r>
            <a:endParaRPr lang="zh-CN" altLang="en-US" sz="12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30" name="Picture 2" descr="C:\Users\sst\Desktop\目视图片\Resized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7603" y="4349513"/>
            <a:ext cx="3006038" cy="2000894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328441" y="563062"/>
            <a:ext cx="58311" cy="3456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29909" y="563062"/>
            <a:ext cx="61880" cy="561682"/>
          </a:xfrm>
          <a:prstGeom prst="rect">
            <a:avLst/>
          </a:prstGeom>
          <a:solidFill>
            <a:srgbClr val="182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28442" y="980728"/>
            <a:ext cx="8620352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9552" y="513214"/>
            <a:ext cx="3744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172D2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开门线的绘制标准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/>
        </p:nvGraphicFramePr>
        <p:xfrm>
          <a:off x="386752" y="1340768"/>
          <a:ext cx="4033252" cy="5112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29"/>
                <a:gridCol w="3455323"/>
              </a:tblGrid>
              <a:tr h="96450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通过标识门开时的旋转轨迹以保证门开关顺畅，明确门开关的范围。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641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办公室、仓库、车间、各控制室等的门。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0126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、以门口的门轴为中心画半圆，半径为一扇门的宽度；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、半圆的边为虚线；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、虚线的实体线为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100mm×50mm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，每段间隙为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50mm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；</a:t>
                      </a:r>
                      <a:endParaRPr lang="en-US" altLang="zh-CN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、虚线的颜色为黄色。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2D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圆角矩形 6"/>
          <p:cNvSpPr/>
          <p:nvPr/>
        </p:nvSpPr>
        <p:spPr bwMode="auto">
          <a:xfrm>
            <a:off x="4723998" y="1340769"/>
            <a:ext cx="4033250" cy="2442948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0" name="梯形 19"/>
          <p:cNvSpPr/>
          <p:nvPr/>
        </p:nvSpPr>
        <p:spPr bwMode="auto">
          <a:xfrm rot="10800000">
            <a:off x="5517617" y="1340769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890411" y="1362422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设计图说明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6"/>
          <p:cNvSpPr/>
          <p:nvPr/>
        </p:nvSpPr>
        <p:spPr bwMode="auto">
          <a:xfrm>
            <a:off x="4723998" y="3933056"/>
            <a:ext cx="4033250" cy="2519896"/>
          </a:xfrm>
          <a:prstGeom prst="roundRect">
            <a:avLst>
              <a:gd name="adj" fmla="val 3786"/>
            </a:avLst>
          </a:prstGeom>
          <a:noFill/>
          <a:ln w="19050" cap="flat" cmpd="sng" algn="ctr">
            <a:solidFill>
              <a:srgbClr val="172D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2" name="梯形 21"/>
          <p:cNvSpPr/>
          <p:nvPr/>
        </p:nvSpPr>
        <p:spPr bwMode="auto">
          <a:xfrm rot="10800000">
            <a:off x="5517617" y="3933056"/>
            <a:ext cx="2448272" cy="412640"/>
          </a:xfrm>
          <a:prstGeom prst="trapezoid">
            <a:avLst/>
          </a:prstGeom>
          <a:solidFill>
            <a:srgbClr val="17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890411" y="3954709"/>
            <a:ext cx="170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实物效果图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569690" y="1824139"/>
            <a:ext cx="2341864" cy="886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3943" y="2784220"/>
            <a:ext cx="2341145" cy="886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 descr="C:\Users\sst\Desktop\目视图片\Resized\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088" y="4487173"/>
            <a:ext cx="2728932" cy="1816445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</p:sld>
</file>

<file path=ppt/tags/tag1.xml><?xml version="1.0" encoding="utf-8"?>
<p:tagLst xmlns:p="http://schemas.openxmlformats.org/presentationml/2006/main">
  <p:tag name="ISLIDE.ICON" val="#405338;#407147;#407186;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ζ10ζ11ζ2ζ3ζ4ζ5ζ6ζ7ζ8ζ9-1"/>
  <p:tag name="KSO_WM_UNIT_TYPE" val="i"/>
  <p:tag name="KSO_WM_UNIT_INDEX" val="1"/>
  <p:tag name="KSO_WM_UNIT_ID" val="crop20201177_1*i*1"/>
  <p:tag name="KSO_WM_TEMPLATE_CATEGORY" val="crop"/>
  <p:tag name="KSO_WM_TEMPLATE_INDEX" val="20201177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PICTUREFILLRANGE" val="75ff6261-9cbf-4cb2-8a14-9f346994ef62"/>
  <p:tag name="KSO_WM_UNIT_DIAGRAM_MODELTYPE" val="creativeCrop"/>
  <p:tag name="KSO_WM_UNIT_VALUE" val="443*511"/>
  <p:tag name="KSO_WM_UNIT_HIGHLIGHT" val="0"/>
  <p:tag name="KSO_WM_UNIT_COMPATIBLE" val="0"/>
  <p:tag name="KSO_WM_UNIT_DIAGRAM_ISNUMVISUAL" val="0"/>
  <p:tag name="KSO_WM_UNIT_DIAGRAM_ISREFERUNIT" val="0"/>
  <p:tag name="KSO_WM_DIAGRAM_GROUP_CODE" val="1577667686"/>
  <p:tag name="KSO_WM_UNIT_TYPE" val="ζ_h_d"/>
  <p:tag name="KSO_WM_UNIT_INDEX" val="1_1_2"/>
  <p:tag name="KSO_WM_UNIT_ID" val="crop20201177_1*ζ_h_d*1_1_2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79"/>
  <p:tag name="KSO_WM_BLIP_RECT_RIGHT" val="-238"/>
  <p:tag name="KSO_WM_BLIP_RECT_TOP" val="-218"/>
  <p:tag name="KSO_WM_BLIP_RECT_BOTTOM" val="-324"/>
  <p:tag name="KSO_WM_CREATIVE_CROP_ORG_WIDTH" val="594"/>
  <p:tag name="KSO_WM_CREATIVE_CROP_ORG_HEIGHT" val="792"/>
  <p:tag name="KSO_WM_CREATIVE_CROP_HEIGHT" val="384.17"/>
  <p:tag name="KSO_WM_CREATIVE_CROP_WIDTH" val="594"/>
  <p:tag name="KSO_WM_CREATIVE_CROP_VERSION" val="1"/>
  <p:tag name="KSO_WM_CREATIVE_CROP_TEMPLATE_ID" val="3251885"/>
</p:tagLst>
</file>

<file path=ppt/tags/tag4.xml><?xml version="1.0" encoding="utf-8"?>
<p:tagLst xmlns:p="http://schemas.openxmlformats.org/presentationml/2006/main">
  <p:tag name="PICTUREFILLRANGE" val="75ff6261-9cbf-4cb2-8a14-9f346994ef62"/>
  <p:tag name="KSO_WM_UNIT_DIAGRAM_MODELTYPE" val="creativeCrop"/>
  <p:tag name="KSO_WM_UNIT_VALUE" val="443*511"/>
  <p:tag name="KSO_WM_UNIT_HIGHLIGHT" val="0"/>
  <p:tag name="KSO_WM_UNIT_COMPATIBLE" val="0"/>
  <p:tag name="KSO_WM_UNIT_DIAGRAM_ISNUMVISUAL" val="0"/>
  <p:tag name="KSO_WM_UNIT_DIAGRAM_ISREFERUNIT" val="0"/>
  <p:tag name="KSO_WM_DIAGRAM_GROUP_CODE" val="1577667686"/>
  <p:tag name="KSO_WM_UNIT_TYPE" val="ζ_h_d"/>
  <p:tag name="KSO_WM_UNIT_INDEX" val="1_1_3"/>
  <p:tag name="KSO_WM_UNIT_ID" val="crop20201177_1*ζ_h_d*1_1_3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79"/>
  <p:tag name="KSO_WM_BLIP_RECT_RIGHT" val="-238"/>
  <p:tag name="KSO_WM_BLIP_RECT_TOP" val="-324"/>
  <p:tag name="KSO_WM_BLIP_RECT_BOTTOM" val="-218"/>
  <p:tag name="KSO_WM_CREATIVE_CROP_ORG_WIDTH" val="594"/>
  <p:tag name="KSO_WM_CREATIVE_CROP_ORG_HEIGHT" val="792"/>
  <p:tag name="KSO_WM_CREATIVE_CROP_HEIGHT" val="384.17"/>
  <p:tag name="KSO_WM_CREATIVE_CROP_WIDTH" val="594"/>
  <p:tag name="KSO_WM_CREATIVE_CROP_VERSION" val="1"/>
  <p:tag name="KSO_WM_CREATIVE_CROP_TEMPLATE_ID" val="3251885"/>
</p:tagLst>
</file>

<file path=ppt/tags/tag5.xml><?xml version="1.0" encoding="utf-8"?>
<p:tagLst xmlns:p="http://schemas.openxmlformats.org/presentationml/2006/main">
  <p:tag name="PICTUREFILLRANGE" val="75ff6261-9cbf-4cb2-8a14-9f346994ef62"/>
  <p:tag name="KSO_WM_UNIT_DIAGRAM_MODELTYPE" val="creativeCrop"/>
  <p:tag name="KSO_WM_UNIT_VALUE" val="443*511"/>
  <p:tag name="KSO_WM_UNIT_HIGHLIGHT" val="0"/>
  <p:tag name="KSO_WM_UNIT_COMPATIBLE" val="0"/>
  <p:tag name="KSO_WM_UNIT_DIAGRAM_ISNUMVISUAL" val="0"/>
  <p:tag name="KSO_WM_UNIT_DIAGRAM_ISREFERUNIT" val="0"/>
  <p:tag name="KSO_WM_DIAGRAM_GROUP_CODE" val="1577667686"/>
  <p:tag name="KSO_WM_UNIT_TYPE" val="ζ_h_d"/>
  <p:tag name="KSO_WM_UNIT_INDEX" val="1_1_5"/>
  <p:tag name="KSO_WM_UNIT_ID" val="crop20201177_1*ζ_h_d*1_1_5"/>
  <p:tag name="KSO_WM_TEMPLATE_CATEGORY" val="crop"/>
  <p:tag name="KSO_WM_TEMPLATE_INDEX" val="20201177"/>
  <p:tag name="KSO_WM_UNIT_LAYERLEVEL" val="1_1_1"/>
  <p:tag name="KSO_WM_TAG_VERSION" val="1.0"/>
  <p:tag name="KSO_WM_BEAUTIFY_FLAG" val="#wm#"/>
  <p:tag name="KSO_WM_BLIP_RECT_LEFT" val="-159"/>
  <p:tag name="KSO_WM_BLIP_RECT_RIGHT" val="-159"/>
  <p:tag name="KSO_WM_BLIP_RECT_TOP" val="-271"/>
  <p:tag name="KSO_WM_BLIP_RECT_BOTTOM" val="-271"/>
  <p:tag name="KSO_WM_CREATIVE_CROP_ORG_WIDTH" val="594"/>
  <p:tag name="KSO_WM_CREATIVE_CROP_ORG_HEIGHT" val="792"/>
  <p:tag name="KSO_WM_CREATIVE_CROP_HEIGHT" val="384.17"/>
  <p:tag name="KSO_WM_CREATIVE_CROP_WIDTH" val="594"/>
  <p:tag name="KSO_WM_CREATIVE_CROP_VERSION" val="1"/>
  <p:tag name="KSO_WM_CREATIVE_CROP_TEMPLATE_ID" val="3251885"/>
</p:tagLst>
</file>

<file path=ppt/tags/tag6.xml><?xml version="1.0" encoding="utf-8"?>
<p:tagLst xmlns:p="http://schemas.openxmlformats.org/presentationml/2006/main">
  <p:tag name="ISLIDE.ICON" val="#405338;#407147;#407186;"/>
</p:tagLst>
</file>

<file path=ppt/tags/tag7.xml><?xml version="1.0" encoding="utf-8"?>
<p:tagLst xmlns:p="http://schemas.openxmlformats.org/presentationml/2006/main">
  <p:tag name="ISPRING_ULTRA_SCORM_COURSE_ID" val="2F3592EF-D2F2-4659-A56B-44263E9CE540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L2sNUk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C9rDVJ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L2sNUk6rc8FtgIAAFUKAAAhAAAAdW5pdmVyc2FsL2ZsYXNoX3NraW5fc2V0dGluZ3MueG1slVZtb+IwDP6+X4G473T3yk7KkBjjpEm727RN+562po1IkypJ2fHvL07TNQE6eliTiP08tmM7ZkRvmVhcTCYkk1yqZzCGiUKjptNNWH49TRtjpJhlUhgQZiakqiifLj79ch+SOOQ5ltyBGsvZ0Az6MHP3GUPxMb7PUYYImaxqKvb3spCzlGbbQslG5GdTK/c1KM7E1iIvf85X68EAnGlzZ6CKclpfoYyj1Aq0BkzpxxrlLIvTFHgX6dJ9RnL6UB/f/oC2Y5oZR1t+Rhmi1bSAuMhXS5RhvLDe467MUT4mGPhrLPTrF5RBKKd7ULHz228ogwxZN/X/zEitZIEFjTkfN/GdwyXN7fPDrC5RzhLwQhjobBd8edxdbwOQ/xq+e4LPVUn+iHU9WAjY9JTDwqgGSNKdWpsu5dtDY+z7gMWGcm0BoaoHPdqkH2mjOzexrsc9wRsTeejLa3rIq+RNBas24cBdrO/xq9WN2xWh03ddkKGCnVcGKfbKHvnH1vUIGSh75DNnOTwIvj+CH1paTtfjG+q7GZTfZx/V35pBUHvMvevu1Fkx1D0+XR3E9ooOU8kcFhrzeWEVYN9I4nRtTslRUkTQHSuoYVL8Rly6d7fRJDkw+Fk7PVnEMMPh1MC5HO2aDhvmzhdnC0Lan4X+cu15YuwWv55SY2hWVvZnSU8nnnc9dX6myWkKLkqLB3UnNnIsqaJqC+pFSj46jpAGRoNl+7yG4CQJqkCS03Um3smpBoimSkGtbd8YdIMT61pcyYqS2z/zyuAN8pgwYGyZprTuBGXvcxko/BAAVVnZTW17aC1Vww3jsIPu8QcKd+GhmxFtp3Ro4JbmHjYmHDmvGTWTflf0oxLiYsMJwqvNS8ZbJzSMGHtDU+1uFr38bg33nqPF3K0zHL1wk7mzn6TIsbUfV9Aq8d/Jf1BLAwQUAAIACAC9rDVJKpYPZ/4CAACXCwAAJgAAAHVuaXZlcnNhbC9odG1sX3B1Ymxpc2hpbmdfc2V0dGluZ3MueG1szZZvTxoxGMDf8ymaLr6UU+emI3cYIxiJToiwTV+Zci1cY6+9tT3wfLVPsw+2T7KnV0CIjp1GloUQ6NM+v+df+7Th0X0q0IRpw5WM8G59ByMmY0W5HEf4y+B0+xAjY4mkRCjJIiwVRkfNWpjlQ8FN0mfWwlKDACNNI7MRTqzNGkEwnU7r3GTazSqRW+CbeqzSINPMMGmZDjJBCvixRcYMnhEqAOCbKjlTa9ZqCIWe9FnRXDDEKXguuQuKiDObChz4VUMS3421yiU9UUJppMfDCL87PHaf+RpPavGUSZcS0wShE9sGoZQ7J4jo8weGEsbHCXh7sI/RlFObRHhv31FgdfCUUrJ95MRRThSkQNoZPmWWUGKJH3p7lt1bMxd4ES0kSXk8gBnkwo9wa3B7dtNrX110Ls9vB93uxaDT806UOsEqJwxWDYXgkMp1zBZ2QmItiRPwG3RGRBgWBsui+bKRkivOuTEaKgGpL7UwGoGnoojwseZEYMQtETxezFqix8yecgExON3d+kha/Aj08cYJ0YYtG5rPGJfFuPlN5YKiQuVI8DuGrEIQUZ7Cv4Sh5XSjkVZpKRXEWGQEpwxNOJsyelRmaQb8k6EbMJHmoAmbLxPMegvfc/6AhmykNHAZmcBWBTk3nl9/ETgjxjxCydzHrf5Fp9W+7Vy22tdbLkBCJ0TGL4RDCVma2Y3wSYGksnM9SEdMcsPKolBOy7kqsdVfXwbD01z4Mr91MZbQGyzJZqy8pDB/9aCy2YRMyoPoDleJhiPIoSSeCRMxHHcuc1YVGBOJlBQFIjE0KuOO9YSr3IDEH2CPNq/30OsjLsvRGG4OsKgp05WQO7t77/c/fDw4/NSoB79+/NxeqzRr4T1BnDnfw0/WNvFFI3/aDcPA9c7n27DV+b/qwr2r9tcqmbpsXw8qFandr4TrVlnVPa+y6spfG72lK6OSC9Bmxv7YQKMRPOWW0bfcNK8o/Pr712+LNyr8BqNYu33/3yD8aPHcWnlfhcGzD8AayFcf083ab1BLAwQUAAIACAC9rDVJ+lzojYYBAAABBgAAHwAAAHVuaXZlcnNhbC9odG1sX3NraW5fc2V0dGluZ3MuanONlMtOwzAQRff9iihsUVWeAXYVLRJSF0iwQyycdJpGdWzLdkJD1X+n4z5iOw7Fs4mvTu54xhpvBtFuxVkcPUUb8232b+7eaICalhVcujrt0UvUY0WLOXwUJdCCQewhNSILQhWc9G2LhJxjZlzT5h19lWUY85OZJYqAhQxoKvRzHQC/A9o69PPPERxYZe1LshqdVlpzNsw408D0kHFZEsPEFy9m2RV6MK9BnkEXJAPHNDGrj2wd7xIMm8t4KQhrZjznw5Rkq1zyis378i8bAXJ35as9MHpMnqeOHS2UftVQ+omnDxj9pJCgFBzy3k8xgjAlKVDLd2TWH6hj3C3Io+tCFfpIj68wbFqQHDpdehhjuBjbeXW6mWB0OQ1rvSdurjEcgpIGZMdqcovhgFxU4h8XKCTPsSMdtNvzE0o5mRcsP6QeYQQ5PCza9nWvLdQcfxI7I8S9EVoGJrLsezlCY+9pOji4yss6C808DYmhvDygid4nqH0hj6fR/jOC+8/o69xZfLvB9hdQSwMEFAACAAgAvaw1ST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vaw1SZQTsyJpAAAAbgAAABwAAAB1bml2ZXJzYWwvbG9jYWxfc2V0dGluZ3MueG1sDcwxDoMwDEDRnVNY3int1oHAxlaW0gNYxEWRHBuRgOD2ZPvD02/7MwocvKVg6vD1eCKwzuaDLg5/01C/EVIm9SSm7FANoe+qVmwm+XLOBSZYhS7eJo4lMo8Uixx2EajhU17/wB6brroB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L2sNUk129mtaAEAAPMCAAApAAAAdW5pdmVyc2FsL3NraW5fY3VzdG9taXphdGlvbl9zZXR0aW5ncy54bWyNUttqGzEQfc9XiPyAJY1uC1uDrsWQh0IT8rz1qmGJoy0rhYSij682rXHcurSap5lz5gwzOn1+nJJ9zmV+mr4PZZrT51jKlB7y9gqhfj8f5uXTEnMseXOq3E9pnF926eu81lo1lyGNwzLaFc1bjMLbQ0pq5VTLmGEUSeapV8h5bhvWgevANsxRYvvNbxI/dZe4j6lcVu03Z+ifDbuU41J2aYyvWzhnv4fON/i4DOPUeHkr2Br1OLU6tgZihEvuK9UAIJDljjhcpeykJshjxjFUoyhQQIRz0olKJOXQstCJpsJ8JxCTjFFXqaetG2ltHLVVQkeIbtO86mwNwUiMESEEmKtcQDAYNTY0DQ1qPSA4MCCqNpooQMEGE1j1zgvLkaJeYFyZMYDx6bin7d6f61T973WO5/yH4MUvuIiu3tpcMFe/f16WRr6NT98OQ4noy5DjbvxwHe5ubq5/efLNv0fGatS28V99/QNQSwMEFAACAAgAwKw1ScKAHWPDCQAAph4AABcAAAB1bml2ZXJzYWwvdW5pdmVyc2FsLnBuZ+1Zf1TS5xpnd5X9WLm1zOY0VjvZ2WmVplZgwmxttomy43aXKAGlXVNKMnQmCmytLkuHLD1LYwrbKlwTZWqoKMJYGpdrwooraIi4oEgJ0RRQ4Qv3+7V2znb23/3zHv74/nifz/s+z/N+3ud53u/5vhc+SE1avTJsJQwGW/3ewQNpMNgSDAz2fMHyZaDEt//NJPDxHDUtaT+sWR0+DjaW5CSmJMJgLZxV3iNLwfaKUwdxVBhszU3oek5J+SEbBtsY/96BxI/OEOzGBM7VJMmnvwH6c+ciY4bLl7+E25y4ueCtt94aW6K6sKUCVgdTP75NQsWydjV8q6bzLo/zjJ/VjzZeTW7TGgcdytllRRpDgmiycnpgj2kE8Lnlco/RwXDXa1CeF0DjY5F2X0vGv/I2W+cORc2b4f69qZDfZ+DC3a3KYoWlUSQLgy8HJVMoHNvSTXpi7zBVBsMWuzR9/CSvB5vT9TKkh34jQ9Vo8j7cY66HUMeVwfcJKcXQq1SzBOrx6YsYqLU/6jnwvlyxBLy/FgACQAAIAAEgAASAABAAAkAACAABIAAEgAAQAAJAAPg/BwjAOJbZ9Tz0E9H0v6o9kxY1v2ATOVC+OXO3XkQ00acUQcUmz6h7FEGW63xNAN4THxEE/ZisoSbEN20hlov9/RqGq61RJ7W1kNU8dII7ucXlR+i9h4Kqd8q9TyY9Jr+vs83xo1hOljeYQZNjwFRfKFHaJp9lvkwe6K48iXyopd1OztQQjwKYnQgf+XAEBrXw6EpBkKkIGnK9bbeM7T+I7bn74PBwMOhl5k+MC77duo8dP8L9c0pzAV+XJZB0kIATJtf5taDZmowrOgZWSaVNNuboqMQnz5cdcoG8jK0XEsOYc7+xzAuPLmGUDO7DkSpnDOOb0OX4CIygnvaGwIwAtjbzJJb3a4qPocFJ5iu67jIyQo3c8SGsti6zjaHTtqDPk06fUTci28XsXEPD036ELufwei330foUJRPUyhXr6Jn8nM214QKE5sg9Vy53JlxwEvRgpNzp+jLTN1LFVStyudQKXSZVYJZfIp2ufbiPBWrLVdPNDWhgfG4uGWNYBoN1hnR4NzVUj4fXCRAdecC4ZTwc/3YUAkPl3bxh18bmhFHWJl/KNYAedIxVY1Gv6BM7TiCDQTXbPbNarHLm1HV/RtR456xsT3SEBvSilui9H2q2B9vd0PAGs8xOyLq3Gwb7Odk9wiyZPRxXX6GNtV5q0v/8jfd8usISNSDRIKflgJ3iMMo9+UTBSb4AEWEqmxkwBjPnbk631HDbV8NgU3d7VPwXCfK6Zr7XstXf5Q9Czyn8EocV7Z83chizV/wdqHg4NcOxbkgT3UMmJei7KHQ7nXNZ3Qc5Jd5p26AxuFDN5nSTCLywOsDmbWLyrQU4TXc+0WajpiY8wJ+gPCmJPKs6wo3BoYUhb7r2Ogwmh6h6kbWNcp9T5HcT/V9GUtJSGiCqpdm2tm0Cp+ba5KvxYULnGN3cpkGVzpbodo7qgdKU4Tgj3DfFcuSbou+Haef3plA3tilf2f5x716KIfRlTJZRfvRumDXsk77qONf8meNCe5Ny3+CHaM0BiP121rvwYkY9xoBKoeqGnAV0YxaQQ8uLvbxIRhrdN28137OGkR+/423dryoxrIm0bmb0sUWyhYluQ/GjdHMZ7578BbRoNJ2qT7dJZ0Aa1SqIiQTdtN0wuSrS41Px2ipLm44UR+VtuGd1f0d1r7OJo+urWcsjWblq169Dbixxq7YdDErCj+KVRtpn27F0svrGSTA5aiZOev9eF9eVbjpEFzKxiuz5QRHDabTHbxZO//o9k1hUcOtiRI6gYwJ/FLkV5C5L3cKZf0ORPWwtQMusp0qaSa2EV7WIki+gqDwRzKb7Z4t2nfTEDlwW+klY9pb+p1byMtx4Mlv8E3GV+xjrK2f/RJFf8i1xle8aZ1gTw45Z+7gxzdWVH3TeSgtVxFqjycKsw572Ssrhl04To8aPzw5dPM6eKf9aS11afQy5NfglzBptnf27FgdflroYZDUTDzDBz/hMsfHIxj2uoEuTS4HKCLLwq59QcgueYzfof/EXEhJa3+5f6DJVto22tjrkusLUVG2dUtjiKoW7kWrPWVVJXT+yeUai7rgv9Gg8uxUWOHJHjyMFo6Ry/zQ9Se8CR0wo65mwyBo/WMxW6UfwsilFp0tyK8waEhm/8kRpoly0bnj62wISW7ke8JRXiCsNFOU4sUpy63eznCzm5L8XGGx6vsttlarKt5MfDxUyGP3tGgcYBn9aw0dm9bPwzXJV5LFjuEKRzYNiPJs08KRGHq5H6dPN3/XRPle1mt7Xyquoqu/90rQHso7r+Lyni6cbUhYQNrXeilNk+6ernEMx65yhXk0IRkfO+p1W1Y4vSuvcdodbr4Ky3rrWStTgdkqdACMay+EvWqvqYQA0vB+fx2att30YNUxpwGUlnYvT0U4kHLKX9Mtas9mEa6ebxsvAOsTBmUesgPVT/fEoBKcgMzG7nl+04xLQfo0+sm233UrgvV4r1PcWoja+DpU/Nw7dyzraS+/YuRityfV3LOHarGcZSmQCzmp0bBFulZP1S99KmC3amnPxzW0woaH4IM4v0yAoS8/RPZUrsHH1HC0URHIaCiyZOrtn4qsiP+qfGRycNRvopiiGNVTZ6ly+aQ87yUDb/gfzwbitDOC1Bs/Ge45FpuNoS2+Hac1Pl7eQz/TNdy7rKtJKwPzPNzbwGUheRbJXf1bFvFm4D+xOrW2ncx/i8wY76Q/6EQJl6mJRXgpneqc713Qd05ZA44aT4PRYHit5BbSsz0bcl6W33pqde1qa798MRofr93fkIYNAnU0ZzBDrdUrf8JLqm7FWxGIRAcs5lFSZ0w9qiLI71svSWC0CUj0YSiyL5n1OBiPG38u8+ucd55U/7DjfY1Hz2ft8ZNAHp0+QO2ooVJX+MPo1AIPc9V+I03WTkC6QQp10QDw5qLBcI6gLVSEhGrpER5v8g9r8PptepHTeaUrnD0dHuHMT/sEt3abTnEFONnQha6X/2VWceyzDQaVV+g/aEKKS4MHuVvji7qNDayxVcY7txNyZ8NBl4H5KuF9xOyQExITEjaajsZLCgdLGO8cjtFT8hlNFUTiebYJlHSuHTnvba27wenrF5FE3MCeavkr6Gyg71f/XD5UvDjF9M3xlPCQZTWr8WrrQT/TtGl2xeKia0WQZBL8z3NOp0DD3nbwtoklfNP4YpGxK05ism9tRK5zWy31FZa+Bop89JPHFBB+YJ3MGk+8TN3QaWw0pzr+Tt6nxgrd0xAgEn97wbvmrmz4fg+TvvZN6oHk/6ex/AVBLAwQUAAIACADArDVJle6RfksAAABrAAAAGwAAAHVuaXZlcnNhbC91bml2ZXJzYWwucG5nLnhtbLOxr8jNUShLLSrOzM+zVTLUM1Cyt+PlsikoSi3LTC1XqACKAQUhQEmhEsg1QnDLM1NKMoBCBuZmCMGM1Mz0jBJbJQsDc7igPtBMAFBLAQIAABQAAgAIAL2sNUkVDq0oZAQAAAcRAAAdAAAAAAAAAAEAAAAAAAAAAAB1bml2ZXJzYWwvY29tbW9uX21lc3NhZ2VzLmxuZ1BLAQIAABQAAgAIAL2sNUkIfgsjKQMAAIYMAAAnAAAAAAAAAAEAAAAAAJ8EAAB1bml2ZXJzYWwvZmxhc2hfcHVibGlzaGluZ19zZXR0aW5ncy54bWxQSwECAAAUAAIACAC9rDVJOq3PBbYCAABVCgAAIQAAAAAAAAABAAAAAAANCAAAdW5pdmVyc2FsL2ZsYXNoX3NraW5fc2V0dGluZ3MueG1sUEsBAgAAFAACAAgAvaw1SSqWD2f+AgAAlwsAACYAAAAAAAAAAQAAAAAAAgsAAHVuaXZlcnNhbC9odG1sX3B1Ymxpc2hpbmdfc2V0dGluZ3MueG1sUEsBAgAAFAACAAgAvaw1Sfpc6I2GAQAAAQYAAB8AAAAAAAAAAQAAAAAARA4AAHVuaXZlcnNhbC9odG1sX3NraW5fc2V0dGluZ3MuanNQSwECAAAUAAIACAC9rDVJPTwv0cEAAADlAQAAGgAAAAAAAAABAAAAAAAHEAAAdW5pdmVyc2FsL2kxOG5fcHJlc2V0cy54bWxQSwECAAAUAAIACAC9rDVJlBOzImkAAABuAAAAHAAAAAAAAAABAAAAAAAAEQAAdW5pdmVyc2FsL2xvY2FsX3NldHRpbmdzLnhtbFBLAQIAABQAAgAIAESUV0cjtE77+wIAALAIAAAUAAAAAAAAAAEAAAAAAKMRAAB1bml2ZXJzYWwvcGxheWVyLnhtbFBLAQIAABQAAgAIAL2sNUk129mtaAEAAPMCAAApAAAAAAAAAAEAAAAAANAUAAB1bml2ZXJzYWwvc2tpbl9jdXN0b21pemF0aW9uX3NldHRpbmdzLnhtbFBLAQIAABQAAgAIAMCsNUnCgB1jwwkAAKYeAAAXAAAAAAAAAAAAAAAAAH8WAAB1bml2ZXJzYWwvdW5pdmVyc2FsLnBuZ1BLAQIAABQAAgAIAMCsNUmV7pF+SwAAAGsAAAAbAAAAAAAAAAEAAAAAAHcgAAB1bml2ZXJzYWwvdW5pdmVyc2FsLnBuZy54bWxQSwUGAAAAAAsACwBJAwAA+yAAAAAA"/>
  <p:tag name="ISLIDE.GUIDESSETTING" val="{&quot;Id&quot;:&quot;GuidesStyle_None&quot;,&quot;Name&quot;:&quot;无&quot;,&quot;HeaderHeight&quot;:0.0,&quot;FooterHeight&quot;:0.0,&quot;SideMargin&quot;:0.0,&quot;TopMargin&quot;:0.0,&quot;BottomMargin&quot;:0.0,&quot;IntervalMargin&quot;:0.0}"/>
  <p:tag name="ISPRING_PRESENTATION_TITLE" val="PowerPoint 演示文稿"/>
  <p:tag name="ISPRING_FIRST_PUBLISH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2_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8339</Words>
  <Application>WPS 演示</Application>
  <PresentationFormat>全屏显示(4:3)</PresentationFormat>
  <Paragraphs>1205</Paragraphs>
  <Slides>57</Slides>
  <Notes>56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74" baseType="lpstr">
      <vt:lpstr>Arial</vt:lpstr>
      <vt:lpstr>宋体</vt:lpstr>
      <vt:lpstr>Wingdings</vt:lpstr>
      <vt:lpstr>Calibri</vt:lpstr>
      <vt:lpstr>思源黑体</vt:lpstr>
      <vt:lpstr>黑体</vt:lpstr>
      <vt:lpstr>微软雅黑</vt:lpstr>
      <vt:lpstr>Arial</vt:lpstr>
      <vt:lpstr>汉仪旗黑-85S</vt:lpstr>
      <vt:lpstr>等线</vt:lpstr>
      <vt:lpstr>思源黑体 Light</vt:lpstr>
      <vt:lpstr>华文细黑</vt:lpstr>
      <vt:lpstr>Arial Unicode MS</vt:lpstr>
      <vt:lpstr>等线 Light</vt:lpstr>
      <vt:lpstr>Calibri Light</vt:lpstr>
      <vt:lpstr>思源黑体</vt:lpstr>
      <vt:lpstr>2_默认设计模板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目视化手册</dc:title>
  <dc:creator>玺猫PPT</dc:creator>
  <cp:lastModifiedBy>A呀土豆baby</cp:lastModifiedBy>
  <cp:revision>81</cp:revision>
  <dcterms:created xsi:type="dcterms:W3CDTF">2018-05-28T08:24:00Z</dcterms:created>
  <dcterms:modified xsi:type="dcterms:W3CDTF">2021-03-24T13:01:30Z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